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68" r:id="rId5"/>
    <p:sldId id="267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F5"/>
    <a:srgbClr val="F32B49"/>
    <a:srgbClr val="FE9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3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0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77162" y="2763075"/>
            <a:ext cx="7423791" cy="1171398"/>
            <a:chOff x="2277162" y="2763075"/>
            <a:chExt cx="7423791" cy="117139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8DFB695-A599-86CB-13B0-E7BA81FAA40B}"/>
                </a:ext>
              </a:extLst>
            </p:cNvPr>
            <p:cNvSpPr/>
            <p:nvPr/>
          </p:nvSpPr>
          <p:spPr>
            <a:xfrm>
              <a:off x="2277162" y="2763076"/>
              <a:ext cx="7423791" cy="1171397"/>
            </a:xfrm>
            <a:prstGeom prst="roundRect">
              <a:avLst>
                <a:gd name="adj" fmla="val 2008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63500" dir="5400000" algn="t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1">
                <a:defRPr/>
              </a:pPr>
              <a:r>
                <a:rPr lang="en-US" altLang="ko-KR" sz="2800" b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Prophet</a:t>
              </a:r>
              <a:r>
                <a:rPr lang="ko-KR" altLang="en-US" sz="2800" b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을 이용한 </a:t>
              </a:r>
              <a:r>
                <a:rPr lang="ko-KR" altLang="en-US" sz="2800" b="1" kern="0" dirty="0" err="1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따릉이</a:t>
              </a:r>
              <a:r>
                <a:rPr lang="ko-KR" altLang="en-US" sz="2800" b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 수요 예측</a:t>
              </a:r>
              <a:endParaRPr lang="en-US" altLang="ko-KR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endParaRPr>
            </a:p>
            <a:p>
              <a:pPr marL="1257300" lvl="1">
                <a:defRPr/>
              </a:pPr>
              <a:r>
                <a:rPr lang="ko-KR" altLang="en-US" sz="1050" b="1" kern="0" dirty="0">
                  <a:solidFill>
                    <a:prstClr val="white">
                      <a:lumMod val="65000"/>
                    </a:prstClr>
                  </a:solidFill>
                </a:rPr>
                <a:t>고영호 </a:t>
              </a:r>
              <a:r>
                <a:rPr lang="en-US" altLang="ko-KR" sz="1050" b="1" kern="0" dirty="0">
                  <a:solidFill>
                    <a:prstClr val="white">
                      <a:lumMod val="65000"/>
                    </a:prstClr>
                  </a:solidFill>
                </a:rPr>
                <a:t>: </a:t>
              </a:r>
              <a:r>
                <a:rPr lang="ko-KR" altLang="en-US" sz="1050" b="1" kern="0" dirty="0">
                  <a:solidFill>
                    <a:prstClr val="white">
                      <a:lumMod val="65000"/>
                    </a:prstClr>
                  </a:solidFill>
                </a:rPr>
                <a:t>모델 구축</a:t>
              </a:r>
              <a:r>
                <a:rPr lang="en-US" altLang="ko-KR" sz="1050" b="1" kern="0" dirty="0">
                  <a:solidFill>
                    <a:prstClr val="white">
                      <a:lumMod val="65000"/>
                    </a:prstClr>
                  </a:solidFill>
                </a:rPr>
                <a:t> , PPT</a:t>
              </a:r>
            </a:p>
            <a:p>
              <a:pPr marL="1257300" lvl="1">
                <a:defRPr/>
              </a:pPr>
              <a:r>
                <a:rPr lang="ko-KR" altLang="en-US" sz="1050" b="1" kern="0" dirty="0">
                  <a:solidFill>
                    <a:prstClr val="white">
                      <a:lumMod val="65000"/>
                    </a:prstClr>
                  </a:solidFill>
                </a:rPr>
                <a:t>박지훈 </a:t>
              </a:r>
              <a:r>
                <a:rPr lang="en-US" altLang="ko-KR" sz="1050" b="1" kern="0" dirty="0">
                  <a:solidFill>
                    <a:prstClr val="white">
                      <a:lumMod val="65000"/>
                    </a:prstClr>
                  </a:solidFill>
                </a:rPr>
                <a:t>: EDA, </a:t>
              </a:r>
              <a:r>
                <a:rPr lang="ko-KR" altLang="en-US" sz="1050" b="1" kern="0" dirty="0">
                  <a:solidFill>
                    <a:prstClr val="white">
                      <a:lumMod val="65000"/>
                    </a:prstClr>
                  </a:solidFill>
                </a:rPr>
                <a:t>발표</a:t>
              </a: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1898034" y="3142205"/>
              <a:ext cx="1171396" cy="413136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2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알고리즘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파라미터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1966991"/>
            <a:ext cx="436202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데이터에 적합한 파라미터 설정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불안정한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계절성보다는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트렌드에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집중하기 위해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yearly_seasonality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= 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설정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(default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10)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212529"/>
              </a:solidFill>
              <a:latin typeface="-apple-system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solidFill>
                <a:srgbClr val="212529"/>
              </a:solidFill>
              <a:latin typeface="-apple-system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증가하는 진폭을 반영하기 위해 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seasonality_mode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= ‘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multiflicative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’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설정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(default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additive’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675BD7-1485-4913-8575-C30EFDC2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2" y="2196489"/>
            <a:ext cx="6334581" cy="28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178904" y="1083993"/>
            <a:ext cx="11777871" cy="5509753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알고리즘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불규칙 포인트 제거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154486" y="2201210"/>
            <a:ext cx="43453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불규칙 데이터 제거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시기에 예보 데이터 등 이용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불가능하므로 예측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Prophet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신뢰구간을 이용해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불규칙 데이터 판단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7E5BD22-6329-4551-B9AE-5D99FEA0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90" y="1125912"/>
            <a:ext cx="4858610" cy="22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D356A35-8639-455A-905C-1B12BDA5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90" y="3982723"/>
            <a:ext cx="4858610" cy="23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94752E4-8DD4-4D6E-BDDA-3F068D6C0396}"/>
              </a:ext>
            </a:extLst>
          </p:cNvPr>
          <p:cNvSpPr/>
          <p:nvPr/>
        </p:nvSpPr>
        <p:spPr>
          <a:xfrm>
            <a:off x="3414548" y="3516955"/>
            <a:ext cx="453005" cy="345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4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알고리즘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Rolling max</a:t>
            </a:r>
            <a:endParaRPr lang="ko-KR" altLang="en-US" b="1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2124938"/>
            <a:ext cx="41523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기간이동 계산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(rolling)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이상치 제거했음에도 아직 불안정성이 나타남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rolling max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smoothing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A5BFE06-6B63-49E0-8D1F-F1725ADCB8E7}"/>
              </a:ext>
            </a:extLst>
          </p:cNvPr>
          <p:cNvSpPr/>
          <p:nvPr/>
        </p:nvSpPr>
        <p:spPr>
          <a:xfrm>
            <a:off x="3914775" y="3752849"/>
            <a:ext cx="247650" cy="40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C7F21-B4EF-4F71-BAEE-339D0F51A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/>
          <a:stretch/>
        </p:blipFill>
        <p:spPr bwMode="auto">
          <a:xfrm>
            <a:off x="278606" y="1578323"/>
            <a:ext cx="7165269" cy="20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B9C487-D0F8-4457-9C31-54FDDF952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/>
          <a:stretch/>
        </p:blipFill>
        <p:spPr bwMode="auto">
          <a:xfrm>
            <a:off x="207063" y="4240786"/>
            <a:ext cx="7236811" cy="20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0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알고리즘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Validation </a:t>
            </a:r>
            <a:endParaRPr lang="ko-KR" altLang="en-US" b="1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1" y="2124938"/>
            <a:ext cx="43703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Validation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년도까지 데이터를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예측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1.5797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695D5F-86AC-427C-8172-F2798AA7C0C4}"/>
              </a:ext>
            </a:extLst>
          </p:cNvPr>
          <p:cNvGrpSpPr/>
          <p:nvPr/>
        </p:nvGrpSpPr>
        <p:grpSpPr>
          <a:xfrm>
            <a:off x="655568" y="1867763"/>
            <a:ext cx="6573745" cy="4103168"/>
            <a:chOff x="655568" y="1867763"/>
            <a:chExt cx="6573745" cy="4103168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23E44B28-9E0E-42A7-91E3-01153C948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3" t="-238" r="317" b="4100"/>
            <a:stretch/>
          </p:blipFill>
          <p:spPr bwMode="auto">
            <a:xfrm>
              <a:off x="655568" y="2124938"/>
              <a:ext cx="6573745" cy="3845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69C643E-9B6D-4B36-9A65-5F97A387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852" y="1867763"/>
              <a:ext cx="178117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46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4294805" y="2986707"/>
            <a:ext cx="3139663" cy="88458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>
              <a:defRPr/>
            </a:pPr>
            <a:r>
              <a:rPr lang="en-US" altLang="ko-KR" sz="2800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22EDBC1B-3E04-CD62-221A-218B7ACCD9ED}"/>
              </a:ext>
            </a:extLst>
          </p:cNvPr>
          <p:cNvSpPr/>
          <p:nvPr/>
        </p:nvSpPr>
        <p:spPr>
          <a:xfrm rot="16200000">
            <a:off x="4059083" y="3222430"/>
            <a:ext cx="884584" cy="413136"/>
          </a:xfrm>
          <a:prstGeom prst="round2SameRect">
            <a:avLst>
              <a:gd name="adj1" fmla="val 38351"/>
              <a:gd name="adj2" fmla="val 0"/>
            </a:avLst>
          </a:prstGeom>
          <a:gradFill flip="none" rotWithShape="1">
            <a:gsLst>
              <a:gs pos="0">
                <a:srgbClr val="FE973B"/>
              </a:gs>
              <a:gs pos="100000">
                <a:srgbClr val="F32B49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09AF7D-C7DC-340E-84E6-41806BB681C8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824E69-5F8C-E917-9776-C93550C6E748}"/>
              </a:ext>
            </a:extLst>
          </p:cNvPr>
          <p:cNvSpPr/>
          <p:nvPr/>
        </p:nvSpPr>
        <p:spPr>
          <a:xfrm>
            <a:off x="1421245" y="2053674"/>
            <a:ext cx="3676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prophet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Prophet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이란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유용한 파라미터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3AB7B72A-34BC-448A-121D-AF52151164A8}"/>
              </a:ext>
            </a:extLst>
          </p:cNvPr>
          <p:cNvSpPr/>
          <p:nvPr/>
        </p:nvSpPr>
        <p:spPr>
          <a:xfrm>
            <a:off x="1025506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8CEC94-B73F-CFC5-2BC3-378853F2F431}"/>
              </a:ext>
            </a:extLst>
          </p:cNvPr>
          <p:cNvSpPr/>
          <p:nvPr/>
        </p:nvSpPr>
        <p:spPr>
          <a:xfrm>
            <a:off x="1421245" y="3969244"/>
            <a:ext cx="3676200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데이터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불규칙 데이터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불안정한 시계열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증가하는 진폭</a:t>
            </a: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68540C4A-1CBE-6CB2-E603-5749AEA6B0DD}"/>
              </a:ext>
            </a:extLst>
          </p:cNvPr>
          <p:cNvSpPr/>
          <p:nvPr/>
        </p:nvSpPr>
        <p:spPr>
          <a:xfrm>
            <a:off x="1025506" y="422791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701A01-7B05-8EC9-D9F5-310F782D3C2C}"/>
              </a:ext>
            </a:extLst>
          </p:cNvPr>
          <p:cNvSpPr/>
          <p:nvPr/>
        </p:nvSpPr>
        <p:spPr>
          <a:xfrm>
            <a:off x="6642602" y="2053674"/>
            <a:ext cx="3676200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알고리즘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설정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불규칙 포인트 제거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Rolling max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validation</a:t>
            </a: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1D0B9DA-7215-C02C-65AB-BF352A5925FF}"/>
              </a:ext>
            </a:extLst>
          </p:cNvPr>
          <p:cNvSpPr/>
          <p:nvPr/>
        </p:nvSpPr>
        <p:spPr>
          <a:xfrm>
            <a:off x="6246863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AA458C-23C2-F208-0EE7-FD61DA2937D6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6D6A9-0D0E-7626-C249-01627640270E}"/>
              </a:ext>
            </a:extLst>
          </p:cNvPr>
          <p:cNvSpPr/>
          <p:nvPr/>
        </p:nvSpPr>
        <p:spPr>
          <a:xfrm>
            <a:off x="17607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6565C45-0966-4C9C-9ABE-D5F35234295A}"/>
              </a:ext>
            </a:extLst>
          </p:cNvPr>
          <p:cNvSpPr/>
          <p:nvPr/>
        </p:nvSpPr>
        <p:spPr>
          <a:xfrm>
            <a:off x="14893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350E5-6BDF-27D8-0F3F-E958BF6D6D56}"/>
              </a:ext>
            </a:extLst>
          </p:cNvPr>
          <p:cNvSpPr/>
          <p:nvPr/>
        </p:nvSpPr>
        <p:spPr>
          <a:xfrm>
            <a:off x="54564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CD3C959-B4DD-56B7-9937-F879F9F2C189}"/>
              </a:ext>
            </a:extLst>
          </p:cNvPr>
          <p:cNvSpPr/>
          <p:nvPr/>
        </p:nvSpPr>
        <p:spPr>
          <a:xfrm>
            <a:off x="51850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7B53C9-FDAD-699B-7F5B-A213EA65A1D1}"/>
              </a:ext>
            </a:extLst>
          </p:cNvPr>
          <p:cNvSpPr/>
          <p:nvPr/>
        </p:nvSpPr>
        <p:spPr>
          <a:xfrm>
            <a:off x="91521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FDCDE1DF-7E42-882E-AC9D-3CC1C82D7D6B}"/>
              </a:ext>
            </a:extLst>
          </p:cNvPr>
          <p:cNvSpPr/>
          <p:nvPr/>
        </p:nvSpPr>
        <p:spPr>
          <a:xfrm>
            <a:off x="88807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Tmon몬소리 Black" panose="02000A03000000000000" pitchFamily="2" charset="-127"/>
              </a:rPr>
              <a:t>prophet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447675" lvl="1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Prophet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이란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?</a:t>
            </a:r>
            <a:endParaRPr lang="ko-KR" altLang="en-US" b="1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290F86-508F-C718-D683-E0E898361B51}"/>
              </a:ext>
            </a:extLst>
          </p:cNvPr>
          <p:cNvSpPr/>
          <p:nvPr/>
        </p:nvSpPr>
        <p:spPr>
          <a:xfrm>
            <a:off x="17607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74E6AC-C8E7-CE89-B29F-EAADBEEEC745}"/>
              </a:ext>
            </a:extLst>
          </p:cNvPr>
          <p:cNvSpPr/>
          <p:nvPr/>
        </p:nvSpPr>
        <p:spPr>
          <a:xfrm>
            <a:off x="1024128" y="4617206"/>
            <a:ext cx="2851449" cy="133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구성요소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Trend, Seasonality, Holiday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B044711A-6EE9-8ACA-DB99-5D89F3C22DF8}"/>
              </a:ext>
            </a:extLst>
          </p:cNvPr>
          <p:cNvSpPr/>
          <p:nvPr/>
        </p:nvSpPr>
        <p:spPr>
          <a:xfrm>
            <a:off x="14893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C6B23-BAEE-6FB7-0BC2-E451DDED7650}"/>
              </a:ext>
            </a:extLst>
          </p:cNvPr>
          <p:cNvSpPr/>
          <p:nvPr/>
        </p:nvSpPr>
        <p:spPr>
          <a:xfrm>
            <a:off x="54564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83B07-8127-A182-0612-EA70B28F3D21}"/>
              </a:ext>
            </a:extLst>
          </p:cNvPr>
          <p:cNvSpPr/>
          <p:nvPr/>
        </p:nvSpPr>
        <p:spPr>
          <a:xfrm>
            <a:off x="51850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8A37A-C788-A5DC-0893-85DBD4E814ED}"/>
              </a:ext>
            </a:extLst>
          </p:cNvPr>
          <p:cNvSpPr/>
          <p:nvPr/>
        </p:nvSpPr>
        <p:spPr>
          <a:xfrm>
            <a:off x="91521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724CD17E-2EAA-0221-1DFF-33B926A7659F}"/>
              </a:ext>
            </a:extLst>
          </p:cNvPr>
          <p:cNvSpPr/>
          <p:nvPr/>
        </p:nvSpPr>
        <p:spPr>
          <a:xfrm>
            <a:off x="88807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A24066E6-DF6F-9E54-465A-2EF65BC3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6" y="1816328"/>
            <a:ext cx="10295653" cy="2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C68994-C7CB-29FB-2C38-B753582CCABC}"/>
              </a:ext>
            </a:extLst>
          </p:cNvPr>
          <p:cNvSpPr/>
          <p:nvPr/>
        </p:nvSpPr>
        <p:spPr>
          <a:xfrm>
            <a:off x="4642114" y="4617206"/>
            <a:ext cx="2851449" cy="133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Trend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piecewise linear regression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추정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8316425" y="4617205"/>
            <a:ext cx="2851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Seasonality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Fourier terms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추정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</a:rPr>
              <a:t> 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Tmon몬소리 Black" panose="02000A03000000000000" pitchFamily="2" charset="-127"/>
              </a:rPr>
              <a:t>prophet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유용한 파라미터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2124938"/>
            <a:ext cx="42705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수많은 유용한 파라미터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모델에 영향을 미치는 다양한 파라미터 조정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Example of Prophet model parameter setting. | Download Scientific Diagram">
            <a:extLst>
              <a:ext uri="{FF2B5EF4-FFF2-40B4-BE49-F238E27FC236}">
                <a16:creationId xmlns:a16="http://schemas.microsoft.com/office/drawing/2014/main" id="{4D06FEDA-5543-9E99-2C09-430A3709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5" y="1863463"/>
            <a:ext cx="6217089" cy="39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Tmon몬소리 Black" panose="02000A03000000000000" pitchFamily="2" charset="-127"/>
              </a:rPr>
              <a:t>prophet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447675" lvl="1">
              <a:defRPr/>
            </a:pP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결측치</a:t>
            </a:r>
            <a:endParaRPr lang="ko-KR" altLang="en-US" b="1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1488834"/>
            <a:ext cx="4152394" cy="202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있어도 무방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piecewise linear regression, Fourier terms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추정법은 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간격이 동일하지 않아도 무방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Outliers | Prophet">
            <a:extLst>
              <a:ext uri="{FF2B5EF4-FFF2-40B4-BE49-F238E27FC236}">
                <a16:creationId xmlns:a16="http://schemas.microsoft.com/office/drawing/2014/main" id="{3DB37870-3C62-30B4-A33C-9C90A63C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94" y="2298145"/>
            <a:ext cx="6333026" cy="377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3B2A77D-2D58-3253-7EEB-3D6E1843E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277" y="1698485"/>
            <a:ext cx="5168345" cy="1602406"/>
          </a:xfrm>
          <a:prstGeom prst="curvedConnector3">
            <a:avLst>
              <a:gd name="adj1" fmla="val 103654"/>
            </a:avLst>
          </a:prstGeom>
          <a:ln w="28575">
            <a:solidFill>
              <a:srgbClr val="F32B49"/>
            </a:solidFill>
            <a:headEnd type="none" w="lg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데이터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데이터 시각화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2124938"/>
            <a:ext cx="422901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따릉이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시계열 데이터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일지역구별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따릉이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대여량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D13A6D-8138-4B64-8298-D2AED53E72C5}"/>
              </a:ext>
            </a:extLst>
          </p:cNvPr>
          <p:cNvGrpSpPr/>
          <p:nvPr/>
        </p:nvGrpSpPr>
        <p:grpSpPr>
          <a:xfrm>
            <a:off x="1141367" y="1249329"/>
            <a:ext cx="5241693" cy="4857856"/>
            <a:chOff x="0" y="0"/>
            <a:chExt cx="5710912" cy="702799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CABBC6-1AF2-429D-9CE9-347459379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3"/>
            <a:stretch/>
          </p:blipFill>
          <p:spPr>
            <a:xfrm>
              <a:off x="0" y="0"/>
              <a:ext cx="5710912" cy="36492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178B8C0-AA6C-408D-8B20-0D887EA3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9000"/>
              <a:ext cx="5657061" cy="359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데이터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불규칙 포인트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2124938"/>
            <a:ext cx="4152394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불규칙 포인트 다수 포함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데이터만으로 예측 불가능한 값이 포함되어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3F1D11-E196-4E5C-9A79-B84F13A5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9" y="2124937"/>
            <a:ext cx="6640547" cy="30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2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데이터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불안정한 시계열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2" y="2124938"/>
            <a:ext cx="4152394" cy="16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매년 달라지는 계절성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자세히 들여다보면 계절성이 매년 차이가 나타남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212077-686A-49B5-9507-A0FFC87D0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" y="1572128"/>
            <a:ext cx="6476577" cy="4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207064" y="1066800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7E7331-092F-C42D-B9F5-D052436E5D42}"/>
              </a:ext>
            </a:extLst>
          </p:cNvPr>
          <p:cNvSpPr/>
          <p:nvPr/>
        </p:nvSpPr>
        <p:spPr>
          <a:xfrm>
            <a:off x="178904" y="198781"/>
            <a:ext cx="11777871" cy="765315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sz="2800" b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분석 데이터</a:t>
            </a:r>
            <a:r>
              <a:rPr lang="en-US" altLang="ko-KR" sz="2800" b="1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</a:p>
          <a:p>
            <a:pPr marL="447675" lvl="1">
              <a:defRPr/>
            </a:pP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증가하는 진폭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EE994F-0D39-140D-3AA9-61CE4F697299}"/>
              </a:ext>
            </a:extLst>
          </p:cNvPr>
          <p:cNvGrpSpPr/>
          <p:nvPr/>
        </p:nvGrpSpPr>
        <p:grpSpPr>
          <a:xfrm>
            <a:off x="178905" y="198781"/>
            <a:ext cx="373383" cy="765314"/>
            <a:chOff x="228600" y="248476"/>
            <a:chExt cx="373383" cy="743570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8908D557-1C9D-8F8E-AAA3-BAD708495492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0533FB2-7ABE-ABE2-E2D5-553D8FA7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219A30-473C-4321-586A-434AD604489D}"/>
              </a:ext>
            </a:extLst>
          </p:cNvPr>
          <p:cNvSpPr/>
          <p:nvPr/>
        </p:nvSpPr>
        <p:spPr>
          <a:xfrm>
            <a:off x="7317361" y="2124938"/>
            <a:ext cx="430383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매년 증가하는 계절성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계절성이 존재하는 것이 아니라 매년 계절에 따라 나타나는 변화가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증가하고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3404BF-72FE-4717-BB19-161967108C11}"/>
              </a:ext>
            </a:extLst>
          </p:cNvPr>
          <p:cNvGrpSpPr/>
          <p:nvPr/>
        </p:nvGrpSpPr>
        <p:grpSpPr>
          <a:xfrm>
            <a:off x="421843" y="1757332"/>
            <a:ext cx="6680741" cy="3995076"/>
            <a:chOff x="552289" y="2022643"/>
            <a:chExt cx="6075014" cy="3396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D82469-FAE2-4B53-A6F1-A674EB3C6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89" y="2022643"/>
              <a:ext cx="6075014" cy="3396645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D3A8AA3-6328-4E14-AC8E-0E19A9D7C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349" y="2617365"/>
              <a:ext cx="4647501" cy="16106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08BC5B-152C-4E5A-9D90-06606E416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246" y="4504888"/>
              <a:ext cx="5043113" cy="197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6459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436</Words>
  <Application>Microsoft Office PowerPoint</Application>
  <PresentationFormat>와이드스크린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INHA</cp:lastModifiedBy>
  <cp:revision>24</cp:revision>
  <dcterms:created xsi:type="dcterms:W3CDTF">2022-11-30T15:34:52Z</dcterms:created>
  <dcterms:modified xsi:type="dcterms:W3CDTF">2022-12-21T04:57:31Z</dcterms:modified>
</cp:coreProperties>
</file>