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93bd1b48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e93bd1b48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Relacionandolo un poco con como funciona un transformer para texto y traduccion. Se puede ver que dado una parte de la imagen como se relaciona con el resto de la misma. (ver vaca), en cambio en texto vemos como la palabra it, se relaciona con el resto de la oracion.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e94389ec2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e94389ec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Sigiendo con la comparacion con transformers para traducción. Aqui podemos ver como se relaciona uno de los objects queries (cuadrado azul) con la imagen y en el decoder de traduccion seria como se relaciona una </a:t>
            </a:r>
            <a:r>
              <a:rPr lang="es"/>
              <a:t>palabra</a:t>
            </a:r>
            <a:r>
              <a:rPr lang="es"/>
              <a:t> en </a:t>
            </a:r>
            <a:r>
              <a:rPr lang="es"/>
              <a:t>francés</a:t>
            </a:r>
            <a:r>
              <a:rPr lang="es"/>
              <a:t> ejemplo “primeiro” con la </a:t>
            </a:r>
            <a:r>
              <a:rPr lang="es"/>
              <a:t>oración</a:t>
            </a:r>
            <a:r>
              <a:rPr lang="es"/>
              <a:t> en ingles a que le puso atencion.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94389ec2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e94389ec2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94389ec2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94389ec2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Pasemos a metricas! Como se puede ver en el momento que salio fue el estado del arte en algunas metricas. Además se puede observar que detecta mejor los objetos grandes, ya que poseeia la ventaja de compara cada parte de la imagen con todo el resto. Es por esto que APl es mucho mayor a los otros valores y APs bastante menor.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Pero que es la metrica de AP?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e94389ec2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e94389ec2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Ap 50 lo que es es que avergae precision tiene el modelo con un 50% en IOU como threshold. Asi que lo que hago es calcular el area bajo  la curva PR, usando 50% en IOU como threshold para decir si una deteccion es correcta.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94389ec2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e94389ec2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Un ejemplo para verlo claro: Tomo todas las detecciones que vi y las ordeno por confianza de manera decendente. Para cada valor del ranking obtengo un conjunto de puntos Precision y recall. Los grafico y allo el area bajo la curva. Para definir si la deteccion esta correcta o no lo que uso es el IOU y ahi viene el threshold AP50, es 50% o mas de IOU.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94389ec2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94389ec2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Aqui se puede ver AP50 de distintos modelos y su velocidad. Se puede ver que ya el DETR no es el estado del arte en el 2022. Pero DETR estan para quedarse ya que usando mejoras que salieron con loss años existen DETR que si son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e94389ec2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e94389ec2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e94389ec2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e94389ec2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94389ec2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94389ec2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e93bd1b4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e93bd1b4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arquitectura del modelo detr es algo asi. Para dar un </a:t>
            </a:r>
            <a:r>
              <a:rPr lang="es"/>
              <a:t>pantallazo</a:t>
            </a:r>
            <a:r>
              <a:rPr lang="es"/>
              <a:t> general primero la imagen pasa por una CNN, como siempre en imagnes para reducir el tamaño de la misma y extraer algunos fueatures importantes de la imagen. Luego como es una imagen (2D) va a ser necesario aplanarla para que pueda ingresar al transformer. Pero antes se le agrega positional encoders para agregarle la posicion de cada parte de la imagen. Luego pasa por la magia del transformer y la salida por fully conected que dan como salidos tuplas (clase, bbox). El modelo tiene un maximo N de objetos que puede detectar que es el tamaño de salida del transformer.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e93bd1b48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93bd1b48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800">
                <a:solidFill>
                  <a:srgbClr val="595959"/>
                </a:solidFill>
              </a:rPr>
              <a:t>La salida del modelo va a ser N * (class, bbox). y si no detecta nada a esa class la va a setear como clase vacia o sea que no encontro nada. La salida del modelo va  a ser por ejemplo (bird, bbox1), (bird, bbox2), (empty, empty)</a:t>
            </a:r>
            <a:endParaRPr sz="1800">
              <a:solidFill>
                <a:srgbClr val="595959"/>
              </a:solidFill>
            </a:endParaRPr>
          </a:p>
          <a:p>
            <a:pPr indent="0" lvl="0" marL="0" rtl="0" algn="l">
              <a:lnSpc>
                <a:spcPct val="115000"/>
              </a:lnSpc>
              <a:spcBef>
                <a:spcPts val="1200"/>
              </a:spcBef>
              <a:spcAft>
                <a:spcPts val="0"/>
              </a:spcAft>
              <a:buNone/>
            </a:pPr>
            <a:r>
              <a:rPr lang="es" sz="1800">
                <a:solidFill>
                  <a:srgbClr val="595959"/>
                </a:solidFill>
              </a:rPr>
              <a:t>Pero el gt solo va a tener (bird, bbox_gt1), (bird, bbox_gt2), no hay clases vacias. </a:t>
            </a:r>
            <a:endParaRPr sz="1800">
              <a:solidFill>
                <a:srgbClr val="595959"/>
              </a:solidFill>
            </a:endParaRPr>
          </a:p>
          <a:p>
            <a:pPr indent="0" lvl="0" marL="0" rtl="0" algn="l">
              <a:lnSpc>
                <a:spcPct val="115000"/>
              </a:lnSpc>
              <a:spcBef>
                <a:spcPts val="1200"/>
              </a:spcBef>
              <a:spcAft>
                <a:spcPts val="0"/>
              </a:spcAft>
              <a:buNone/>
            </a:pPr>
            <a:r>
              <a:rPr lang="es" sz="1800">
                <a:solidFill>
                  <a:srgbClr val="595959"/>
                </a:solidFill>
              </a:rPr>
              <a:t>Tambien hay otro problem es que no importa el orden de estas detecciones. cual matcheo con cual. Tampoco quiero que solo encuentre una vez cada objeto y no el mismo multiples veces. </a:t>
            </a:r>
            <a:endParaRPr sz="18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es" sz="1800">
                <a:solidFill>
                  <a:srgbClr val="595959"/>
                </a:solidFill>
              </a:rPr>
              <a:t> </a:t>
            </a:r>
            <a:endParaRPr sz="1800">
              <a:solidFill>
                <a:srgbClr val="595959"/>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e93bd1b48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e93bd1b4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Entonces lo que se hace es: en el gt agrego padding con detecciones vacías y compara uno a uno y tomo el minimo. Como nose cual es la alineacion que es, entonces tomo la que más me sirve, la que minimiza la loss. Busco las asignaciones que minimizan la loss, las que más me sirven. La loss que tengo al final esa es la que voy a usar. Con esto soluciono los problemas de antes.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Al agregar detecciones vacias ya tengo la misma cantidad de detecciones de ambos lados (predicciones y gt).</a:t>
            </a:r>
            <a:endParaRPr/>
          </a:p>
          <a:p>
            <a:pPr indent="0" lvl="0" marL="0" rtl="0" algn="l">
              <a:spcBef>
                <a:spcPts val="0"/>
              </a:spcBef>
              <a:spcAft>
                <a:spcPts val="0"/>
              </a:spcAft>
              <a:buNone/>
            </a:pPr>
            <a:r>
              <a:rPr lang="es"/>
              <a:t>Ya la loss deja de depender del orden porque si cambio el orden de las detecciones o del gt el minimo va a seguir siendo el mismo.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Tambien no se va a repetir muchas veces una deteccion ejemplo un pajaro porque en el gt solo va a estar una vez y solo va a ser matcheado a un elemento del gt, por lo que solo se va a tomar la prediccion que más se alinea con el gt y las otras se van a penalizar y asi el modelo va a aprender a predecir solo una vez dicha bbox. Esto evita la necesidad del NMS (non-max supression). Para hacer este minimo match se usa el algoritmo hugurian. </a:t>
            </a:r>
            <a:endParaRPr/>
          </a:p>
          <a:p>
            <a:pPr indent="0" lvl="0" marL="0" rtl="0" algn="l">
              <a:spcBef>
                <a:spcPts val="0"/>
              </a:spcBef>
              <a:spcAft>
                <a:spcPts val="0"/>
              </a:spcAft>
              <a:buNone/>
            </a:pPr>
            <a:r>
              <a:rPr lang="es"/>
              <a:t>Además el modelo va a aprender a no detectar clases objetos de más ya que serian penalizados.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 loss a la que se le aplicarimos es una </a:t>
            </a:r>
            <a:r>
              <a:rPr lang="es"/>
              <a:t>combinación</a:t>
            </a:r>
            <a:r>
              <a:rPr lang="es"/>
              <a:t> de cross entropy, para detectar la clase, y la loss de la bbox es una </a:t>
            </a:r>
            <a:r>
              <a:rPr lang="es"/>
              <a:t>combinación</a:t>
            </a:r>
            <a:r>
              <a:rPr lang="es"/>
              <a:t> de la L1 loss y IOU loss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e93bd1b48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e93bd1b48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parte del backbone ya la vimos al principio. </a:t>
            </a:r>
            <a:r>
              <a:rPr lang="es"/>
              <a:t>Extrae</a:t>
            </a:r>
            <a:r>
              <a:rPr lang="es"/>
              <a:t> las features de la imagen, le agregaba positional encodings y aplanaba el vector para que pueda ingresar al encoder.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93bd1b48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93bd1b48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encoder va a convertir la secuencia de features que le llega del backbone a otra secuencia de igual largo. Pero lo bueno que hace el encoder es que cada parte de la imagen “ve” (atiende) todas las otras partes de la imagen y asi ve con que se relaciona. Esto da </a:t>
            </a:r>
            <a:r>
              <a:rPr lang="es"/>
              <a:t>información</a:t>
            </a:r>
            <a:r>
              <a:rPr lang="es"/>
              <a:t> global a diferencia de las cnn’s. Esto va a ser la </a:t>
            </a:r>
            <a:r>
              <a:rPr lang="es"/>
              <a:t>razón</a:t>
            </a:r>
            <a:r>
              <a:rPr lang="es"/>
              <a:t> por la cual este modelo va a ser muy bueno prediciendo bboxes grandes.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realidad </a:t>
            </a:r>
            <a:r>
              <a:rPr lang="es"/>
              <a:t>podrías</a:t>
            </a:r>
            <a:r>
              <a:rPr lang="es"/>
              <a:t> directamente </a:t>
            </a:r>
            <a:r>
              <a:rPr lang="es"/>
              <a:t>saltarte</a:t>
            </a:r>
            <a:r>
              <a:rPr lang="es"/>
              <a:t> en encoder e ir directo al decoder pero andaría mucho peor.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93bd1b48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93bd1b48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decoder toma una secuencia de largo N, que estos vectores iniciales (object queries) se aprender. y dan como salida otros N vectores que cada uno va a una fully conected para dar como salida las detecciones (clase, bbox). El decoder mide que tanto se parecen los object queries a las salidas, predicciones, del encoder.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Y que aprende, como son estos objects queries. En las imagenes de abajo se puede ver lo que aprendio el modelo. Se puede ver que son como personas que preguntan por partes distintas de la imagen. Tipo se entreno cada una de estas “persona” para preguntar por distintas partes de la imagen. Se concentra en distintas partes de la imagen.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e94389ec2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e94389ec2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cada layer del decoder la secuencia de vectores se comunican entre ellos y adquieren </a:t>
            </a:r>
            <a:r>
              <a:rPr lang="es"/>
              <a:t>información</a:t>
            </a:r>
            <a:r>
              <a:rPr lang="es"/>
              <a:t> del encoder (de la imagen). Asi pueden “decirse” yo agarro este pajaro que esta a la derecha, vos agarra el otro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9.png"/><Relationship Id="rId6"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hyperlink" Target="http://drive.google.com/file/d/1XT6oQnJOqriuXRSd9_cRDjshD4-3oPfD/view"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hyperlink" Target="http://drive.google.com/file/d/1ZzhrSPEsA56e6l1JOFFTedW43tZCWRzW/view" TargetMode="External"/><Relationship Id="rId5"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DETR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Transformers for object detection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Comparandolo con otros transformers, Encoder</a:t>
            </a:r>
            <a:endParaRPr/>
          </a:p>
        </p:txBody>
      </p:sp>
      <p:pic>
        <p:nvPicPr>
          <p:cNvPr id="123" name="Google Shape;123;p22"/>
          <p:cNvPicPr preferRelativeResize="0"/>
          <p:nvPr/>
        </p:nvPicPr>
        <p:blipFill>
          <a:blip r:embed="rId3">
            <a:alphaModFix/>
          </a:blip>
          <a:stretch>
            <a:fillRect/>
          </a:stretch>
        </p:blipFill>
        <p:spPr>
          <a:xfrm rot="5400000">
            <a:off x="5249725" y="1822700"/>
            <a:ext cx="2733675" cy="2352675"/>
          </a:xfrm>
          <a:prstGeom prst="rect">
            <a:avLst/>
          </a:prstGeom>
          <a:noFill/>
          <a:ln>
            <a:noFill/>
          </a:ln>
        </p:spPr>
      </p:pic>
      <p:pic>
        <p:nvPicPr>
          <p:cNvPr id="124" name="Google Shape;124;p22"/>
          <p:cNvPicPr preferRelativeResize="0"/>
          <p:nvPr/>
        </p:nvPicPr>
        <p:blipFill>
          <a:blip r:embed="rId4">
            <a:alphaModFix/>
          </a:blip>
          <a:stretch>
            <a:fillRect/>
          </a:stretch>
        </p:blipFill>
        <p:spPr>
          <a:xfrm>
            <a:off x="202325" y="2082846"/>
            <a:ext cx="4899651" cy="157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3"/>
          <p:cNvPicPr preferRelativeResize="0"/>
          <p:nvPr/>
        </p:nvPicPr>
        <p:blipFill>
          <a:blip r:embed="rId3">
            <a:alphaModFix/>
          </a:blip>
          <a:stretch>
            <a:fillRect/>
          </a:stretch>
        </p:blipFill>
        <p:spPr>
          <a:xfrm>
            <a:off x="6061575" y="1598775"/>
            <a:ext cx="2610775" cy="2663000"/>
          </a:xfrm>
          <a:prstGeom prst="rect">
            <a:avLst/>
          </a:prstGeom>
          <a:noFill/>
          <a:ln>
            <a:noFill/>
          </a:ln>
        </p:spPr>
      </p:pic>
      <p:pic>
        <p:nvPicPr>
          <p:cNvPr id="130" name="Google Shape;130;p23"/>
          <p:cNvPicPr preferRelativeResize="0"/>
          <p:nvPr/>
        </p:nvPicPr>
        <p:blipFill>
          <a:blip r:embed="rId4">
            <a:alphaModFix/>
          </a:blip>
          <a:stretch>
            <a:fillRect/>
          </a:stretch>
        </p:blipFill>
        <p:spPr>
          <a:xfrm>
            <a:off x="202350" y="1552300"/>
            <a:ext cx="5656926" cy="2755938"/>
          </a:xfrm>
          <a:prstGeom prst="rect">
            <a:avLst/>
          </a:prstGeom>
          <a:noFill/>
          <a:ln>
            <a:noFill/>
          </a:ln>
        </p:spPr>
      </p:pic>
      <p:sp>
        <p:nvSpPr>
          <p:cNvPr id="131" name="Google Shape;131;p23"/>
          <p:cNvSpPr txBox="1"/>
          <p:nvPr/>
        </p:nvSpPr>
        <p:spPr>
          <a:xfrm>
            <a:off x="482725" y="316275"/>
            <a:ext cx="65250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500"/>
              <a:t>Decoder</a:t>
            </a: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Número de parámetros:</a:t>
            </a:r>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Modelo: 41.459.616</a:t>
            </a:r>
            <a:endParaRPr/>
          </a:p>
          <a:p>
            <a:pPr indent="-342900" lvl="0" marL="457200" rtl="0" algn="l">
              <a:spcBef>
                <a:spcPts val="1200"/>
              </a:spcBef>
              <a:spcAft>
                <a:spcPts val="0"/>
              </a:spcAft>
              <a:buSzPts val="1800"/>
              <a:buChar char="-"/>
            </a:pPr>
            <a:r>
              <a:rPr lang="es"/>
              <a:t>Backbone (resnet50): 23.508.032</a:t>
            </a:r>
            <a:endParaRPr/>
          </a:p>
          <a:p>
            <a:pPr indent="-342900" lvl="0" marL="457200" rtl="0" algn="l">
              <a:spcBef>
                <a:spcPts val="0"/>
              </a:spcBef>
              <a:spcAft>
                <a:spcPts val="0"/>
              </a:spcAft>
              <a:buSzPts val="1800"/>
              <a:buChar char="-"/>
            </a:pPr>
            <a:r>
              <a:rPr lang="es"/>
              <a:t>Transformer part: 17.363.968</a:t>
            </a:r>
            <a:endParaRPr/>
          </a:p>
          <a:p>
            <a:pPr indent="-342900" lvl="0" marL="457200" rtl="0" algn="l">
              <a:spcBef>
                <a:spcPts val="0"/>
              </a:spcBef>
              <a:spcAft>
                <a:spcPts val="0"/>
              </a:spcAft>
              <a:buSzPts val="1800"/>
              <a:buChar char="-"/>
            </a:pPr>
            <a:r>
              <a:rPr lang="es"/>
              <a:t>Lo restante son los positional embedings + fully </a:t>
            </a:r>
            <a:r>
              <a:rPr lang="es"/>
              <a:t>connected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Métricas</a:t>
            </a:r>
            <a:endParaRPr/>
          </a:p>
        </p:txBody>
      </p:sp>
      <p:pic>
        <p:nvPicPr>
          <p:cNvPr id="143" name="Google Shape;143;p25"/>
          <p:cNvPicPr preferRelativeResize="0"/>
          <p:nvPr/>
        </p:nvPicPr>
        <p:blipFill>
          <a:blip r:embed="rId3">
            <a:alphaModFix/>
          </a:blip>
          <a:stretch>
            <a:fillRect/>
          </a:stretch>
        </p:blipFill>
        <p:spPr>
          <a:xfrm>
            <a:off x="152400" y="1170125"/>
            <a:ext cx="8839201" cy="351823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 metric</a:t>
            </a:r>
            <a:endParaRPr/>
          </a:p>
        </p:txBody>
      </p:sp>
      <p:pic>
        <p:nvPicPr>
          <p:cNvPr id="149" name="Google Shape;149;p26"/>
          <p:cNvPicPr preferRelativeResize="0"/>
          <p:nvPr/>
        </p:nvPicPr>
        <p:blipFill>
          <a:blip r:embed="rId3">
            <a:alphaModFix/>
          </a:blip>
          <a:stretch>
            <a:fillRect/>
          </a:stretch>
        </p:blipFill>
        <p:spPr>
          <a:xfrm>
            <a:off x="311700" y="1086900"/>
            <a:ext cx="4286076" cy="3820976"/>
          </a:xfrm>
          <a:prstGeom prst="rect">
            <a:avLst/>
          </a:prstGeom>
          <a:noFill/>
          <a:ln>
            <a:noFill/>
          </a:ln>
        </p:spPr>
      </p:pic>
      <p:pic>
        <p:nvPicPr>
          <p:cNvPr id="150" name="Google Shape;150;p26"/>
          <p:cNvPicPr preferRelativeResize="0"/>
          <p:nvPr/>
        </p:nvPicPr>
        <p:blipFill>
          <a:blip r:embed="rId4">
            <a:alphaModFix/>
          </a:blip>
          <a:stretch>
            <a:fillRect/>
          </a:stretch>
        </p:blipFill>
        <p:spPr>
          <a:xfrm>
            <a:off x="4572001" y="-199725"/>
            <a:ext cx="2647950" cy="2190750"/>
          </a:xfrm>
          <a:prstGeom prst="rect">
            <a:avLst/>
          </a:prstGeom>
          <a:noFill/>
          <a:ln>
            <a:noFill/>
          </a:ln>
        </p:spPr>
      </p:pic>
      <p:pic>
        <p:nvPicPr>
          <p:cNvPr id="151" name="Google Shape;151;p26"/>
          <p:cNvPicPr preferRelativeResize="0"/>
          <p:nvPr/>
        </p:nvPicPr>
        <p:blipFill>
          <a:blip r:embed="rId5">
            <a:alphaModFix/>
          </a:blip>
          <a:stretch>
            <a:fillRect/>
          </a:stretch>
        </p:blipFill>
        <p:spPr>
          <a:xfrm>
            <a:off x="4597771" y="1866600"/>
            <a:ext cx="4286076" cy="1410297"/>
          </a:xfrm>
          <a:prstGeom prst="rect">
            <a:avLst/>
          </a:prstGeom>
          <a:noFill/>
          <a:ln>
            <a:noFill/>
          </a:ln>
        </p:spPr>
      </p:pic>
      <p:pic>
        <p:nvPicPr>
          <p:cNvPr id="152" name="Google Shape;152;p26"/>
          <p:cNvPicPr preferRelativeResize="0"/>
          <p:nvPr/>
        </p:nvPicPr>
        <p:blipFill>
          <a:blip r:embed="rId6">
            <a:alphaModFix/>
          </a:blip>
          <a:stretch>
            <a:fillRect/>
          </a:stretch>
        </p:blipFill>
        <p:spPr>
          <a:xfrm>
            <a:off x="5009674" y="3401299"/>
            <a:ext cx="2360100" cy="1630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Un ejemplo</a:t>
            </a:r>
            <a:endParaRPr/>
          </a:p>
        </p:txBody>
      </p:sp>
      <p:pic>
        <p:nvPicPr>
          <p:cNvPr id="158" name="Google Shape;158;p27"/>
          <p:cNvPicPr preferRelativeResize="0"/>
          <p:nvPr/>
        </p:nvPicPr>
        <p:blipFill>
          <a:blip r:embed="rId3">
            <a:alphaModFix/>
          </a:blip>
          <a:stretch>
            <a:fillRect/>
          </a:stretch>
        </p:blipFill>
        <p:spPr>
          <a:xfrm>
            <a:off x="311700" y="1017725"/>
            <a:ext cx="6524625" cy="3771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Comparandolo con los mejores modelos actuales</a:t>
            </a:r>
            <a:endParaRPr/>
          </a:p>
        </p:txBody>
      </p:sp>
      <p:pic>
        <p:nvPicPr>
          <p:cNvPr id="164" name="Google Shape;164;p28"/>
          <p:cNvPicPr preferRelativeResize="0"/>
          <p:nvPr/>
        </p:nvPicPr>
        <p:blipFill>
          <a:blip r:embed="rId3">
            <a:alphaModFix/>
          </a:blip>
          <a:stretch>
            <a:fillRect/>
          </a:stretch>
        </p:blipFill>
        <p:spPr>
          <a:xfrm>
            <a:off x="1076676" y="1017725"/>
            <a:ext cx="6929874" cy="4006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9"/>
          <p:cNvPicPr preferRelativeResize="0"/>
          <p:nvPr/>
        </p:nvPicPr>
        <p:blipFill rotWithShape="1">
          <a:blip r:embed="rId3">
            <a:alphaModFix/>
          </a:blip>
          <a:srcRect b="1672" l="2343" r="0" t="1662"/>
          <a:stretch/>
        </p:blipFill>
        <p:spPr>
          <a:xfrm>
            <a:off x="29275" y="1181825"/>
            <a:ext cx="8930099" cy="2994300"/>
          </a:xfrm>
          <a:prstGeom prst="rect">
            <a:avLst/>
          </a:prstGeom>
          <a:noFill/>
          <a:ln>
            <a:noFill/>
          </a:ln>
        </p:spPr>
      </p:pic>
      <p:sp>
        <p:nvSpPr>
          <p:cNvPr id="170" name="Google Shape;170;p29"/>
          <p:cNvSpPr txBox="1"/>
          <p:nvPr/>
        </p:nvSpPr>
        <p:spPr>
          <a:xfrm>
            <a:off x="499375" y="432775"/>
            <a:ext cx="7989900" cy="56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b="1" lang="es" sz="2300">
                <a:solidFill>
                  <a:schemeClr val="dk1"/>
                </a:solidFill>
              </a:rPr>
              <a:t>Object Detection on COCO test-dev</a:t>
            </a:r>
            <a:endParaRPr b="1" sz="2300">
              <a:solidFill>
                <a:schemeClr val="dk1"/>
              </a:solidFill>
            </a:endParaRPr>
          </a:p>
          <a:p>
            <a:pPr indent="0" lvl="0" marL="0" rtl="0" algn="l">
              <a:spcBef>
                <a:spcPts val="600"/>
              </a:spcBef>
              <a:spcAft>
                <a:spcPts val="0"/>
              </a:spcAft>
              <a:buNone/>
            </a:pPr>
            <a:r>
              <a:t/>
            </a:r>
            <a:endParaRPr/>
          </a:p>
        </p:txBody>
      </p:sp>
      <p:sp>
        <p:nvSpPr>
          <p:cNvPr id="171" name="Google Shape;171;p29"/>
          <p:cNvSpPr txBox="1"/>
          <p:nvPr/>
        </p:nvSpPr>
        <p:spPr>
          <a:xfrm>
            <a:off x="8005500" y="2352775"/>
            <a:ext cx="19455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600"/>
              <a:t>Yolov7 E6E (36 fps) 74,4 </a:t>
            </a:r>
            <a:endParaRPr sz="600"/>
          </a:p>
        </p:txBody>
      </p:sp>
      <p:sp>
        <p:nvSpPr>
          <p:cNvPr id="172" name="Google Shape;172;p29"/>
          <p:cNvSpPr txBox="1"/>
          <p:nvPr/>
        </p:nvSpPr>
        <p:spPr>
          <a:xfrm>
            <a:off x="690475" y="4453025"/>
            <a:ext cx="56439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t>Aunque al dia de hoy ya salio yolov8 y hay DETR para real time como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201625" y="184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Y para tiempo real no sirve Detr?</a:t>
            </a:r>
            <a:endParaRPr/>
          </a:p>
        </p:txBody>
      </p:sp>
      <p:pic>
        <p:nvPicPr>
          <p:cNvPr id="178" name="Google Shape;178;p30"/>
          <p:cNvPicPr preferRelativeResize="0"/>
          <p:nvPr/>
        </p:nvPicPr>
        <p:blipFill>
          <a:blip r:embed="rId3">
            <a:alphaModFix/>
          </a:blip>
          <a:stretch>
            <a:fillRect/>
          </a:stretch>
        </p:blipFill>
        <p:spPr>
          <a:xfrm>
            <a:off x="1744974" y="947675"/>
            <a:ext cx="4879550" cy="3896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Datos generales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Salió</a:t>
            </a:r>
            <a:r>
              <a:rPr lang="es"/>
              <a:t> en el mayo del 2020</a:t>
            </a:r>
            <a:endParaRPr/>
          </a:p>
          <a:p>
            <a:pPr indent="-342900" lvl="0" marL="457200" rtl="0" algn="l">
              <a:spcBef>
                <a:spcPts val="0"/>
              </a:spcBef>
              <a:spcAft>
                <a:spcPts val="0"/>
              </a:spcAft>
              <a:buSzPts val="1800"/>
              <a:buChar char="-"/>
            </a:pPr>
            <a:r>
              <a:rPr lang="es"/>
              <a:t>Fue creado por meta (facebook ai)</a:t>
            </a:r>
            <a:endParaRPr/>
          </a:p>
          <a:p>
            <a:pPr indent="-342900" lvl="0" marL="457200" rtl="0" algn="l">
              <a:spcBef>
                <a:spcPts val="0"/>
              </a:spcBef>
              <a:spcAft>
                <a:spcPts val="0"/>
              </a:spcAft>
              <a:buSzPts val="1800"/>
              <a:buChar char="-"/>
            </a:pPr>
            <a:r>
              <a:rPr lang="es"/>
              <a:t> Era el estado del arte en esa </a:t>
            </a:r>
            <a:r>
              <a:rPr lang="es"/>
              <a:t>época</a:t>
            </a:r>
            <a:r>
              <a:rPr lang="e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Architecture</a:t>
            </a:r>
            <a:endParaRPr/>
          </a:p>
        </p:txBody>
      </p:sp>
      <p:pic>
        <p:nvPicPr>
          <p:cNvPr id="67" name="Google Shape;67;p15"/>
          <p:cNvPicPr preferRelativeResize="0"/>
          <p:nvPr/>
        </p:nvPicPr>
        <p:blipFill>
          <a:blip r:embed="rId3">
            <a:alphaModFix/>
          </a:blip>
          <a:stretch>
            <a:fillRect/>
          </a:stretch>
        </p:blipFill>
        <p:spPr>
          <a:xfrm>
            <a:off x="311688" y="1092700"/>
            <a:ext cx="8673325" cy="2358425"/>
          </a:xfrm>
          <a:prstGeom prst="rect">
            <a:avLst/>
          </a:prstGeom>
          <a:noFill/>
          <a:ln>
            <a:noFill/>
          </a:ln>
        </p:spPr>
      </p:pic>
      <p:pic>
        <p:nvPicPr>
          <p:cNvPr id="68" name="Google Shape;68;p15"/>
          <p:cNvPicPr preferRelativeResize="0"/>
          <p:nvPr/>
        </p:nvPicPr>
        <p:blipFill>
          <a:blip r:embed="rId4">
            <a:alphaModFix/>
          </a:blip>
          <a:stretch>
            <a:fillRect/>
          </a:stretch>
        </p:blipFill>
        <p:spPr>
          <a:xfrm>
            <a:off x="143800" y="3248400"/>
            <a:ext cx="1445707" cy="189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Problemas y la loss</a:t>
            </a:r>
            <a:endParaRPr/>
          </a:p>
        </p:txBody>
      </p:sp>
      <p:sp>
        <p:nvSpPr>
          <p:cNvPr id="74" name="Google Shape;74;p16"/>
          <p:cNvSpPr txBox="1"/>
          <p:nvPr>
            <p:ph idx="1" type="body"/>
          </p:nvPr>
        </p:nvSpPr>
        <p:spPr>
          <a:xfrm>
            <a:off x="256075"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No hay clases </a:t>
            </a:r>
            <a:r>
              <a:rPr lang="es"/>
              <a:t>vacías</a:t>
            </a:r>
            <a:r>
              <a:rPr lang="es"/>
              <a:t> en el gt</a:t>
            </a:r>
            <a:endParaRPr/>
          </a:p>
          <a:p>
            <a:pPr indent="-342900" lvl="0" marL="457200" rtl="0" algn="l">
              <a:spcBef>
                <a:spcPts val="0"/>
              </a:spcBef>
              <a:spcAft>
                <a:spcPts val="0"/>
              </a:spcAft>
              <a:buSzPts val="1800"/>
              <a:buChar char="-"/>
            </a:pPr>
            <a:r>
              <a:rPr lang="es"/>
              <a:t>No importa el orden </a:t>
            </a:r>
            <a:endParaRPr/>
          </a:p>
          <a:p>
            <a:pPr indent="-342900" lvl="0" marL="457200" rtl="0" algn="l">
              <a:spcBef>
                <a:spcPts val="0"/>
              </a:spcBef>
              <a:spcAft>
                <a:spcPts val="0"/>
              </a:spcAft>
              <a:buSzPts val="1800"/>
              <a:buChar char="-"/>
            </a:pPr>
            <a:r>
              <a:rPr lang="es"/>
              <a:t>Que no se repita muchas veces la misma deteccion con una pequeña variacion (NMS)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2583013" y="2162096"/>
            <a:ext cx="5069026" cy="2553075"/>
          </a:xfrm>
          <a:prstGeom prst="rect">
            <a:avLst/>
          </a:prstGeom>
          <a:noFill/>
          <a:ln>
            <a:noFill/>
          </a:ln>
        </p:spPr>
      </p:pic>
      <p:pic>
        <p:nvPicPr>
          <p:cNvPr id="76" name="Google Shape;76;p16"/>
          <p:cNvPicPr preferRelativeResize="0"/>
          <p:nvPr/>
        </p:nvPicPr>
        <p:blipFill rotWithShape="1">
          <a:blip r:embed="rId4">
            <a:alphaModFix/>
          </a:blip>
          <a:srcRect b="0" l="0" r="0" t="16715"/>
          <a:stretch/>
        </p:blipFill>
        <p:spPr>
          <a:xfrm>
            <a:off x="6046400" y="0"/>
            <a:ext cx="3097600" cy="1782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Solución</a:t>
            </a:r>
            <a:endParaRPr/>
          </a:p>
        </p:txBody>
      </p:sp>
      <p:pic>
        <p:nvPicPr>
          <p:cNvPr id="82" name="Google Shape;82;p17"/>
          <p:cNvPicPr preferRelativeResize="0"/>
          <p:nvPr/>
        </p:nvPicPr>
        <p:blipFill>
          <a:blip r:embed="rId3">
            <a:alphaModFix/>
          </a:blip>
          <a:stretch>
            <a:fillRect/>
          </a:stretch>
        </p:blipFill>
        <p:spPr>
          <a:xfrm>
            <a:off x="-88125" y="2571750"/>
            <a:ext cx="4461834" cy="2571750"/>
          </a:xfrm>
          <a:prstGeom prst="rect">
            <a:avLst/>
          </a:prstGeom>
          <a:noFill/>
          <a:ln>
            <a:noFill/>
          </a:ln>
        </p:spPr>
      </p:pic>
      <p:pic>
        <p:nvPicPr>
          <p:cNvPr id="83" name="Google Shape;83;p17"/>
          <p:cNvPicPr preferRelativeResize="0"/>
          <p:nvPr/>
        </p:nvPicPr>
        <p:blipFill rotWithShape="1">
          <a:blip r:embed="rId4">
            <a:alphaModFix/>
          </a:blip>
          <a:srcRect b="0" l="0" r="0" t="16715"/>
          <a:stretch/>
        </p:blipFill>
        <p:spPr>
          <a:xfrm>
            <a:off x="3682275" y="0"/>
            <a:ext cx="5539675" cy="3187375"/>
          </a:xfrm>
          <a:prstGeom prst="rect">
            <a:avLst/>
          </a:prstGeom>
          <a:noFill/>
          <a:ln>
            <a:noFill/>
          </a:ln>
        </p:spPr>
      </p:pic>
      <p:sp>
        <p:nvSpPr>
          <p:cNvPr id="84" name="Google Shape;84;p17"/>
          <p:cNvSpPr txBox="1"/>
          <p:nvPr/>
        </p:nvSpPr>
        <p:spPr>
          <a:xfrm>
            <a:off x="311700" y="1146375"/>
            <a:ext cx="2617500" cy="8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700"/>
              <a:t>La Loss!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988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420"/>
              <a:t>Ahora que resolvimos esto, veamos como funciona por dentro!</a:t>
            </a:r>
            <a:endParaRPr sz="2420"/>
          </a:p>
        </p:txBody>
      </p:sp>
      <p:pic>
        <p:nvPicPr>
          <p:cNvPr id="90" name="Google Shape;90;p18"/>
          <p:cNvPicPr preferRelativeResize="0"/>
          <p:nvPr/>
        </p:nvPicPr>
        <p:blipFill>
          <a:blip r:embed="rId3">
            <a:alphaModFix/>
          </a:blip>
          <a:stretch>
            <a:fillRect/>
          </a:stretch>
        </p:blipFill>
        <p:spPr>
          <a:xfrm>
            <a:off x="311688" y="1092700"/>
            <a:ext cx="8673325" cy="2358425"/>
          </a:xfrm>
          <a:prstGeom prst="rect">
            <a:avLst/>
          </a:prstGeom>
          <a:noFill/>
          <a:ln>
            <a:noFill/>
          </a:ln>
        </p:spPr>
      </p:pic>
      <p:sp>
        <p:nvSpPr>
          <p:cNvPr id="91" name="Google Shape;91;p18"/>
          <p:cNvSpPr/>
          <p:nvPr/>
        </p:nvSpPr>
        <p:spPr>
          <a:xfrm>
            <a:off x="789425" y="3451125"/>
            <a:ext cx="814200" cy="1088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2" name="Google Shape;92;p18"/>
          <p:cNvPicPr preferRelativeResize="0"/>
          <p:nvPr/>
        </p:nvPicPr>
        <p:blipFill>
          <a:blip r:embed="rId4">
            <a:alphaModFix/>
          </a:blip>
          <a:stretch>
            <a:fillRect/>
          </a:stretch>
        </p:blipFill>
        <p:spPr>
          <a:xfrm>
            <a:off x="3067171" y="3526103"/>
            <a:ext cx="4413000" cy="13407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988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420"/>
              <a:t>Encoder:</a:t>
            </a:r>
            <a:endParaRPr sz="2420"/>
          </a:p>
        </p:txBody>
      </p:sp>
      <p:pic>
        <p:nvPicPr>
          <p:cNvPr id="98" name="Google Shape;98;p19"/>
          <p:cNvPicPr preferRelativeResize="0"/>
          <p:nvPr/>
        </p:nvPicPr>
        <p:blipFill>
          <a:blip r:embed="rId3">
            <a:alphaModFix/>
          </a:blip>
          <a:stretch>
            <a:fillRect/>
          </a:stretch>
        </p:blipFill>
        <p:spPr>
          <a:xfrm>
            <a:off x="311688" y="1092700"/>
            <a:ext cx="8673325" cy="2358425"/>
          </a:xfrm>
          <a:prstGeom prst="rect">
            <a:avLst/>
          </a:prstGeom>
          <a:noFill/>
          <a:ln>
            <a:noFill/>
          </a:ln>
        </p:spPr>
      </p:pic>
      <p:sp>
        <p:nvSpPr>
          <p:cNvPr id="99" name="Google Shape;99;p19"/>
          <p:cNvSpPr/>
          <p:nvPr/>
        </p:nvSpPr>
        <p:spPr>
          <a:xfrm>
            <a:off x="2269550" y="3352450"/>
            <a:ext cx="814200" cy="1088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0" name="Google Shape;100;p19" title="Encoder.mov">
            <a:hlinkClick r:id="rId4"/>
          </p:cNvPr>
          <p:cNvPicPr preferRelativeResize="0"/>
          <p:nvPr/>
        </p:nvPicPr>
        <p:blipFill>
          <a:blip r:embed="rId5">
            <a:alphaModFix/>
          </a:blip>
          <a:stretch>
            <a:fillRect/>
          </a:stretch>
        </p:blipFill>
        <p:spPr>
          <a:xfrm>
            <a:off x="6344050" y="3352450"/>
            <a:ext cx="2182500" cy="1636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988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420"/>
              <a:t>Deco</a:t>
            </a:r>
            <a:r>
              <a:rPr lang="es" sz="2420"/>
              <a:t>der:</a:t>
            </a:r>
            <a:endParaRPr sz="2420"/>
          </a:p>
        </p:txBody>
      </p:sp>
      <p:pic>
        <p:nvPicPr>
          <p:cNvPr id="106" name="Google Shape;106;p20"/>
          <p:cNvPicPr preferRelativeResize="0"/>
          <p:nvPr/>
        </p:nvPicPr>
        <p:blipFill>
          <a:blip r:embed="rId3">
            <a:alphaModFix/>
          </a:blip>
          <a:stretch>
            <a:fillRect/>
          </a:stretch>
        </p:blipFill>
        <p:spPr>
          <a:xfrm>
            <a:off x="311688" y="1092700"/>
            <a:ext cx="8673325" cy="2358425"/>
          </a:xfrm>
          <a:prstGeom prst="rect">
            <a:avLst/>
          </a:prstGeom>
          <a:noFill/>
          <a:ln>
            <a:noFill/>
          </a:ln>
        </p:spPr>
      </p:pic>
      <p:sp>
        <p:nvSpPr>
          <p:cNvPr id="107" name="Google Shape;107;p20"/>
          <p:cNvSpPr/>
          <p:nvPr/>
        </p:nvSpPr>
        <p:spPr>
          <a:xfrm>
            <a:off x="4241250" y="3389450"/>
            <a:ext cx="814200" cy="1088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8" name="Google Shape;108;p20"/>
          <p:cNvPicPr preferRelativeResize="0"/>
          <p:nvPr/>
        </p:nvPicPr>
        <p:blipFill rotWithShape="1">
          <a:blip r:embed="rId4">
            <a:alphaModFix/>
          </a:blip>
          <a:srcRect b="19172" l="0" r="4906" t="0"/>
          <a:stretch/>
        </p:blipFill>
        <p:spPr>
          <a:xfrm>
            <a:off x="226575" y="3451125"/>
            <a:ext cx="3845699" cy="1475125"/>
          </a:xfrm>
          <a:prstGeom prst="rect">
            <a:avLst/>
          </a:prstGeom>
          <a:noFill/>
          <a:ln>
            <a:noFill/>
          </a:ln>
        </p:spPr>
      </p:pic>
      <p:pic>
        <p:nvPicPr>
          <p:cNvPr id="109" name="Google Shape;109;p20"/>
          <p:cNvPicPr preferRelativeResize="0"/>
          <p:nvPr/>
        </p:nvPicPr>
        <p:blipFill>
          <a:blip r:embed="rId5">
            <a:alphaModFix/>
          </a:blip>
          <a:stretch>
            <a:fillRect/>
          </a:stretch>
        </p:blipFill>
        <p:spPr>
          <a:xfrm>
            <a:off x="5530273" y="3389450"/>
            <a:ext cx="2253827" cy="147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988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420"/>
              <a:t>Decoder:</a:t>
            </a:r>
            <a:endParaRPr sz="2420"/>
          </a:p>
        </p:txBody>
      </p:sp>
      <p:pic>
        <p:nvPicPr>
          <p:cNvPr id="115" name="Google Shape;115;p21"/>
          <p:cNvPicPr preferRelativeResize="0"/>
          <p:nvPr/>
        </p:nvPicPr>
        <p:blipFill>
          <a:blip r:embed="rId3">
            <a:alphaModFix/>
          </a:blip>
          <a:stretch>
            <a:fillRect/>
          </a:stretch>
        </p:blipFill>
        <p:spPr>
          <a:xfrm>
            <a:off x="311688" y="1092700"/>
            <a:ext cx="8673325" cy="2358425"/>
          </a:xfrm>
          <a:prstGeom prst="rect">
            <a:avLst/>
          </a:prstGeom>
          <a:noFill/>
          <a:ln>
            <a:noFill/>
          </a:ln>
        </p:spPr>
      </p:pic>
      <p:sp>
        <p:nvSpPr>
          <p:cNvPr id="116" name="Google Shape;116;p21"/>
          <p:cNvSpPr/>
          <p:nvPr/>
        </p:nvSpPr>
        <p:spPr>
          <a:xfrm>
            <a:off x="4241250" y="3389450"/>
            <a:ext cx="814200" cy="1088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7" name="Google Shape;117;p21" title="Decoder.mov">
            <a:hlinkClick r:id="rId4"/>
          </p:cNvPr>
          <p:cNvPicPr preferRelativeResize="0"/>
          <p:nvPr/>
        </p:nvPicPr>
        <p:blipFill>
          <a:blip r:embed="rId5">
            <a:alphaModFix/>
          </a:blip>
          <a:stretch>
            <a:fillRect/>
          </a:stretch>
        </p:blipFill>
        <p:spPr>
          <a:xfrm>
            <a:off x="5776050" y="3389449"/>
            <a:ext cx="2996202" cy="16572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