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474" r:id="rId5"/>
    <p:sldMasterId id="2147485937" r:id="rId6"/>
  </p:sldMasterIdLst>
  <p:notesMasterIdLst>
    <p:notesMasterId r:id="rId32"/>
  </p:notesMasterIdLst>
  <p:sldIdLst>
    <p:sldId id="402" r:id="rId7"/>
    <p:sldId id="456" r:id="rId8"/>
    <p:sldId id="457" r:id="rId9"/>
    <p:sldId id="453" r:id="rId10"/>
    <p:sldId id="438" r:id="rId11"/>
    <p:sldId id="454" r:id="rId12"/>
    <p:sldId id="452" r:id="rId13"/>
    <p:sldId id="447" r:id="rId14"/>
    <p:sldId id="439" r:id="rId15"/>
    <p:sldId id="441" r:id="rId16"/>
    <p:sldId id="440" r:id="rId17"/>
    <p:sldId id="458" r:id="rId18"/>
    <p:sldId id="459" r:id="rId19"/>
    <p:sldId id="460" r:id="rId20"/>
    <p:sldId id="461" r:id="rId21"/>
    <p:sldId id="442" r:id="rId22"/>
    <p:sldId id="449" r:id="rId23"/>
    <p:sldId id="444" r:id="rId24"/>
    <p:sldId id="448" r:id="rId25"/>
    <p:sldId id="445" r:id="rId26"/>
    <p:sldId id="450" r:id="rId27"/>
    <p:sldId id="451" r:id="rId28"/>
    <p:sldId id="446" r:id="rId29"/>
    <p:sldId id="455" r:id="rId30"/>
    <p:sldId id="427" r:id="rId31"/>
  </p:sldIdLst>
  <p:sldSz cx="9144000" cy="6858000" type="screen4x3"/>
  <p:notesSz cx="7315200" cy="9601200"/>
  <p:defaultTextStyle>
    <a:defPPr>
      <a:defRPr lang="en-US"/>
    </a:defPPr>
    <a:lvl1pPr algn="l" rtl="0" fontAlgn="base">
      <a:spcBef>
        <a:spcPct val="0"/>
      </a:spcBef>
      <a:spcAft>
        <a:spcPct val="0"/>
      </a:spcAft>
      <a:defRPr sz="1000" b="1" kern="1200">
        <a:solidFill>
          <a:srgbClr val="2F5E5E"/>
        </a:solidFill>
        <a:latin typeface="Arial" charset="0"/>
        <a:ea typeface="ＭＳ Ｐゴシック" pitchFamily="34" charset="-128"/>
        <a:cs typeface="+mn-cs"/>
      </a:defRPr>
    </a:lvl1pPr>
    <a:lvl2pPr marL="457200" algn="l" rtl="0" fontAlgn="base">
      <a:spcBef>
        <a:spcPct val="0"/>
      </a:spcBef>
      <a:spcAft>
        <a:spcPct val="0"/>
      </a:spcAft>
      <a:defRPr sz="1000" b="1" kern="1200">
        <a:solidFill>
          <a:srgbClr val="2F5E5E"/>
        </a:solidFill>
        <a:latin typeface="Arial" charset="0"/>
        <a:ea typeface="ＭＳ Ｐゴシック" pitchFamily="34" charset="-128"/>
        <a:cs typeface="+mn-cs"/>
      </a:defRPr>
    </a:lvl2pPr>
    <a:lvl3pPr marL="914400" algn="l" rtl="0" fontAlgn="base">
      <a:spcBef>
        <a:spcPct val="0"/>
      </a:spcBef>
      <a:spcAft>
        <a:spcPct val="0"/>
      </a:spcAft>
      <a:defRPr sz="1000" b="1" kern="1200">
        <a:solidFill>
          <a:srgbClr val="2F5E5E"/>
        </a:solidFill>
        <a:latin typeface="Arial" charset="0"/>
        <a:ea typeface="ＭＳ Ｐゴシック" pitchFamily="34" charset="-128"/>
        <a:cs typeface="+mn-cs"/>
      </a:defRPr>
    </a:lvl3pPr>
    <a:lvl4pPr marL="1371600" algn="l" rtl="0" fontAlgn="base">
      <a:spcBef>
        <a:spcPct val="0"/>
      </a:spcBef>
      <a:spcAft>
        <a:spcPct val="0"/>
      </a:spcAft>
      <a:defRPr sz="1000" b="1" kern="1200">
        <a:solidFill>
          <a:srgbClr val="2F5E5E"/>
        </a:solidFill>
        <a:latin typeface="Arial" charset="0"/>
        <a:ea typeface="ＭＳ Ｐゴシック" pitchFamily="34" charset="-128"/>
        <a:cs typeface="+mn-cs"/>
      </a:defRPr>
    </a:lvl4pPr>
    <a:lvl5pPr marL="1828800" algn="l" rtl="0" fontAlgn="base">
      <a:spcBef>
        <a:spcPct val="0"/>
      </a:spcBef>
      <a:spcAft>
        <a:spcPct val="0"/>
      </a:spcAft>
      <a:defRPr sz="1000" b="1" kern="1200">
        <a:solidFill>
          <a:srgbClr val="2F5E5E"/>
        </a:solidFill>
        <a:latin typeface="Arial" charset="0"/>
        <a:ea typeface="ＭＳ Ｐゴシック" pitchFamily="34" charset="-128"/>
        <a:cs typeface="+mn-cs"/>
      </a:defRPr>
    </a:lvl5pPr>
    <a:lvl6pPr marL="2286000" algn="l" defTabSz="914400" rtl="0" eaLnBrk="1" latinLnBrk="0" hangingPunct="1">
      <a:defRPr sz="1000" b="1" kern="1200">
        <a:solidFill>
          <a:srgbClr val="2F5E5E"/>
        </a:solidFill>
        <a:latin typeface="Arial" charset="0"/>
        <a:ea typeface="ＭＳ Ｐゴシック" pitchFamily="34" charset="-128"/>
        <a:cs typeface="+mn-cs"/>
      </a:defRPr>
    </a:lvl6pPr>
    <a:lvl7pPr marL="2743200" algn="l" defTabSz="914400" rtl="0" eaLnBrk="1" latinLnBrk="0" hangingPunct="1">
      <a:defRPr sz="1000" b="1" kern="1200">
        <a:solidFill>
          <a:srgbClr val="2F5E5E"/>
        </a:solidFill>
        <a:latin typeface="Arial" charset="0"/>
        <a:ea typeface="ＭＳ Ｐゴシック" pitchFamily="34" charset="-128"/>
        <a:cs typeface="+mn-cs"/>
      </a:defRPr>
    </a:lvl7pPr>
    <a:lvl8pPr marL="3200400" algn="l" defTabSz="914400" rtl="0" eaLnBrk="1" latinLnBrk="0" hangingPunct="1">
      <a:defRPr sz="1000" b="1" kern="1200">
        <a:solidFill>
          <a:srgbClr val="2F5E5E"/>
        </a:solidFill>
        <a:latin typeface="Arial" charset="0"/>
        <a:ea typeface="ＭＳ Ｐゴシック" pitchFamily="34" charset="-128"/>
        <a:cs typeface="+mn-cs"/>
      </a:defRPr>
    </a:lvl8pPr>
    <a:lvl9pPr marL="3657600" algn="l" defTabSz="914400" rtl="0" eaLnBrk="1" latinLnBrk="0" hangingPunct="1">
      <a:defRPr sz="1000" b="1" kern="1200">
        <a:solidFill>
          <a:srgbClr val="2F5E5E"/>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41C"/>
    <a:srgbClr val="FF0000"/>
    <a:srgbClr val="7F7F7F"/>
    <a:srgbClr val="4B4B4B"/>
    <a:srgbClr val="C7E0EC"/>
    <a:srgbClr val="990000"/>
    <a:srgbClr val="969696"/>
    <a:srgbClr val="B1C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660"/>
  </p:normalViewPr>
  <p:slideViewPr>
    <p:cSldViewPr>
      <p:cViewPr varScale="1">
        <p:scale>
          <a:sx n="80" d="100"/>
          <a:sy n="80"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8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b="0">
                <a:solidFill>
                  <a:schemeClr val="tx1"/>
                </a:solidFill>
                <a:ea typeface="ＭＳ Ｐゴシック" charset="-128"/>
              </a:defRPr>
            </a:lvl1pPr>
          </a:lstStyle>
          <a:p>
            <a:pPr>
              <a:defRPr/>
            </a:pPr>
            <a:fld id="{5C1A7BE3-053F-45BD-A738-122CBB79A260}" type="slidenum">
              <a:rPr lang="en-US"/>
              <a:pPr>
                <a:defRPr/>
              </a:pPr>
              <a:t>‹#›</a:t>
            </a:fld>
            <a:endParaRPr lang="en-US"/>
          </a:p>
        </p:txBody>
      </p:sp>
    </p:spTree>
    <p:extLst>
      <p:ext uri="{BB962C8B-B14F-4D97-AF65-F5344CB8AC3E}">
        <p14:creationId xmlns:p14="http://schemas.microsoft.com/office/powerpoint/2010/main" val="3253414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A0179D2D-7AB9-4B31-BC08-9186FEDC9611}" type="slidenum">
              <a:rPr lang="en-US" smtClean="0">
                <a:ea typeface="ＭＳ Ｐゴシック" pitchFamily="34" charset="-128"/>
              </a:rPr>
              <a:pPr/>
              <a:t>1</a:t>
            </a:fld>
            <a:endParaRPr lang="en-US" smtClean="0">
              <a:ea typeface="ＭＳ Ｐゴシック" pitchFamily="34" charset="-128"/>
            </a:endParaRPr>
          </a:p>
        </p:txBody>
      </p:sp>
      <p:sp>
        <p:nvSpPr>
          <p:cNvPr id="8195" name="Rectangle 2"/>
          <p:cNvSpPr>
            <a:spLocks noGrp="1" noRot="1" noChangeAspect="1" noChangeArrowheads="1" noTextEdit="1"/>
          </p:cNvSpPr>
          <p:nvPr>
            <p:ph type="sldImg"/>
          </p:nvPr>
        </p:nvSpPr>
        <p:spPr>
          <a:xfrm>
            <a:off x="1257300" y="720725"/>
            <a:ext cx="4799013" cy="3598863"/>
          </a:xfrm>
          <a:ln/>
        </p:spPr>
      </p:sp>
      <p:sp>
        <p:nvSpPr>
          <p:cNvPr id="8196" name="Rectangle 3"/>
          <p:cNvSpPr>
            <a:spLocks noGrp="1" noChangeArrowheads="1"/>
          </p:cNvSpPr>
          <p:nvPr>
            <p:ph type="body" idx="1"/>
          </p:nvPr>
        </p:nvSpPr>
        <p:spPr>
          <a:xfrm>
            <a:off x="976313" y="4562475"/>
            <a:ext cx="5362575" cy="4318000"/>
          </a:xfrm>
          <a:noFill/>
          <a:ln/>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339468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Rot="1" noChangeAspect="1" noChangeArrowheads="1" noTextEdit="1"/>
          </p:cNvSpPr>
          <p:nvPr>
            <p:ph type="sldImg"/>
          </p:nvPr>
        </p:nvSpPr>
        <p:spPr>
          <a:ln/>
        </p:spPr>
      </p:sp>
      <p:sp>
        <p:nvSpPr>
          <p:cNvPr id="9219" name="Rectangle 1027"/>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302183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228355" name="Rectangle 3"/>
          <p:cNvSpPr>
            <a:spLocks noGrp="1" noChangeArrowheads="1"/>
          </p:cNvSpPr>
          <p:nvPr>
            <p:ph type="ctrTitle"/>
          </p:nvPr>
        </p:nvSpPr>
        <p:spPr>
          <a:xfrm>
            <a:off x="152400" y="1349375"/>
            <a:ext cx="6096000" cy="1470025"/>
          </a:xfrm>
        </p:spPr>
        <p:txBody>
          <a:bodyPr/>
          <a:lstStyle>
            <a:lvl1pPr>
              <a:defRPr>
                <a:solidFill>
                  <a:schemeClr val="bg2">
                    <a:lumMod val="50000"/>
                  </a:schemeClr>
                </a:solidFill>
                <a:effectLst/>
              </a:defRPr>
            </a:lvl1pPr>
          </a:lstStyle>
          <a:p>
            <a:r>
              <a:rPr lang="en-US" smtClean="0"/>
              <a:t>Click to edit Master title style</a:t>
            </a:r>
            <a:endParaRPr lang="en-US" dirty="0"/>
          </a:p>
        </p:txBody>
      </p:sp>
      <p:sp>
        <p:nvSpPr>
          <p:cNvPr id="228354" name="Rectangle 2"/>
          <p:cNvSpPr>
            <a:spLocks noGrp="1" noChangeArrowheads="1"/>
          </p:cNvSpPr>
          <p:nvPr>
            <p:ph type="subTitle" idx="1"/>
          </p:nvPr>
        </p:nvSpPr>
        <p:spPr>
          <a:xfrm>
            <a:off x="381000" y="3048000"/>
            <a:ext cx="5334000" cy="1752600"/>
          </a:xfrm>
        </p:spPr>
        <p:txBody>
          <a:bodyPr/>
          <a:lstStyle>
            <a:lvl1pPr marL="0" indent="0" algn="ctr">
              <a:buFont typeface="Wingdings" pitchFamily="2" charset="2"/>
              <a:buNone/>
              <a:defRPr>
                <a:solidFill>
                  <a:schemeClr val="bg2">
                    <a:lumMod val="50000"/>
                  </a:schemeClr>
                </a:solidFill>
              </a:defRPr>
            </a:lvl1pPr>
          </a:lstStyle>
          <a:p>
            <a:r>
              <a:rPr lang="en-US" smtClean="0"/>
              <a:t>Click to edit Master subtitle style</a:t>
            </a:r>
            <a:endParaRPr lang="en-US" dirty="0"/>
          </a:p>
        </p:txBody>
      </p:sp>
      <p:sp>
        <p:nvSpPr>
          <p:cNvPr id="5" name="Rectangle 4"/>
          <p:cNvSpPr>
            <a:spLocks noGrp="1" noChangeArrowheads="1"/>
          </p:cNvSpPr>
          <p:nvPr>
            <p:ph type="sldNum" sz="quarter" idx="10"/>
          </p:nvPr>
        </p:nvSpPr>
        <p:spPr>
          <a:xfrm>
            <a:off x="6553200" y="6245225"/>
            <a:ext cx="2133600" cy="476250"/>
          </a:xfrm>
        </p:spPr>
        <p:txBody>
          <a:bodyPr/>
          <a:lstStyle>
            <a:lvl1pPr algn="r">
              <a:defRPr i="0"/>
            </a:lvl1pPr>
          </a:lstStyle>
          <a:p>
            <a:pPr>
              <a:defRPr/>
            </a:pPr>
            <a:fld id="{A3408178-7D7C-4F36-9FE6-BFC7C777815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38733354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1324274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892969" y="2089547"/>
            <a:ext cx="7358063" cy="2678906"/>
          </a:xfrm>
          <a:prstGeom prst="rect">
            <a:avLst/>
          </a:prstGeom>
        </p:spPr>
        <p:txBody>
          <a:bodyPr lIns="50800" tIns="50800" rIns="50800" bIns="50800" anchor="ctr" anchorCtr="0"/>
          <a:lstStyle>
            <a:lvl1pPr>
              <a:defRPr sz="5906">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42634487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117" y="2902149"/>
            <a:ext cx="3830836" cy="62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p:nvSpPr>
        <p:spPr bwMode="auto">
          <a:xfrm>
            <a:off x="3200177" y="3616813"/>
            <a:ext cx="2686633" cy="30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969"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931660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a:prstGeom prst="rect">
            <a:avLst/>
          </a:prstGeo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a:prstGeom prst="rect">
            <a:avLst/>
          </a:prstGeo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extLst>
      <p:ext uri="{BB962C8B-B14F-4D97-AF65-F5344CB8AC3E}">
        <p14:creationId xmlns:p14="http://schemas.microsoft.com/office/powerpoint/2010/main" val="113162708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Gill Sans MT"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423466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p:nvSpPr>
        <p:spPr bwMode="auto">
          <a:xfrm>
            <a:off x="892969" y="1196578"/>
            <a:ext cx="7358063" cy="543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19" tIns="35719" rIns="35719" bIns="35719">
            <a:spAutoFit/>
          </a:bodyPr>
          <a:lstStyle/>
          <a:p>
            <a:pPr algn="l">
              <a:lnSpc>
                <a:spcPct val="150000"/>
              </a:lnSpc>
              <a:spcAft>
                <a:spcPts val="1406"/>
              </a:spcAft>
            </a:pPr>
            <a:r>
              <a:rPr lang="en-US" sz="1969">
                <a:solidFill>
                  <a:srgbClr val="A6A6A6"/>
                </a:solidFill>
              </a:rPr>
              <a:t>© 2013 Impetus Technologies. All rights reserved.</a:t>
            </a:r>
          </a:p>
          <a:p>
            <a:pPr algn="l">
              <a:lnSpc>
                <a:spcPct val="150000"/>
              </a:lnSpc>
              <a:spcAft>
                <a:spcPts val="1406"/>
              </a:spcAft>
            </a:pPr>
            <a:r>
              <a:rPr lang="en-US" sz="1969">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1406"/>
              </a:spcAft>
            </a:pPr>
            <a:r>
              <a:rPr lang="en-US" sz="1969">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29689615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4500" baseline="0">
                <a:solidFill>
                  <a:srgbClr val="6D706D"/>
                </a:solidFill>
                <a:latin typeface="+mn-lt"/>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2043430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2531">
                <a:solidFill>
                  <a:srgbClr val="6D706D"/>
                </a:solidFill>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37054002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47" y="3723680"/>
            <a:ext cx="2735833" cy="44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20208348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703"/>
          </a:p>
        </p:txBody>
      </p:sp>
      <p:sp>
        <p:nvSpPr>
          <p:cNvPr id="3" name="Content Placeholder 2"/>
          <p:cNvSpPr>
            <a:spLocks noGrp="1"/>
          </p:cNvSpPr>
          <p:nvPr>
            <p:ph idx="1"/>
          </p:nvPr>
        </p:nvSpPr>
        <p:spPr>
          <a:xfrm>
            <a:off x="892969" y="1785937"/>
            <a:ext cx="7358063" cy="4893469"/>
          </a:xfrm>
          <a:prstGeom prst="rect">
            <a:avLst/>
          </a:prstGeom>
        </p:spPr>
        <p:txBody>
          <a:bodyPr lIns="50800" tIns="50800" rIns="50800" bIns="50800"/>
          <a:lstStyle>
            <a:lvl1pPr marL="401822" indent="-401822">
              <a:spcBef>
                <a:spcPts val="844"/>
              </a:spcBef>
              <a:spcAft>
                <a:spcPts val="844"/>
              </a:spcAft>
              <a:buSzPct val="120000"/>
              <a:defRPr i="0"/>
            </a:lvl1pPr>
            <a:lvl2pPr marL="803643" indent="-401822">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1106070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78594"/>
            <a:ext cx="7358063" cy="17859"/>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703"/>
          </a:p>
        </p:txBody>
      </p:sp>
      <p:sp>
        <p:nvSpPr>
          <p:cNvPr id="3" name="Content Placeholder 2"/>
          <p:cNvSpPr>
            <a:spLocks noGrp="1"/>
          </p:cNvSpPr>
          <p:nvPr>
            <p:ph idx="1"/>
          </p:nvPr>
        </p:nvSpPr>
        <p:spPr>
          <a:xfrm>
            <a:off x="892969" y="267890"/>
            <a:ext cx="7358063" cy="6411516"/>
          </a:xfrm>
          <a:prstGeom prst="rect">
            <a:avLst/>
          </a:prstGeom>
        </p:spPr>
        <p:txBody>
          <a:bodyPr lIns="50800" tIns="50800" rIns="50800" bIns="50800"/>
          <a:lstStyle>
            <a:lvl1pPr>
              <a:spcBef>
                <a:spcPts val="844"/>
              </a:spcBef>
              <a:spcAft>
                <a:spcPts val="844"/>
              </a:spcAft>
              <a:buSzPct val="120000"/>
              <a:defRPr/>
            </a:lvl1pPr>
            <a:lvl2pPr marL="803643">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257357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Bullets - 2 Column">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892969" y="1785937"/>
            <a:ext cx="7358063" cy="4893469"/>
          </a:xfrm>
          <a:prstGeom prst="rect">
            <a:avLst/>
          </a:prstGeom>
        </p:spPr>
        <p:txBody>
          <a:bodyPr lIns="50800" tIns="50800" rIns="50800" bIns="50800" numCol="2"/>
          <a:lstStyle>
            <a:lvl1pPr marL="285740" indent="-285740">
              <a:lnSpc>
                <a:spcPct val="100000"/>
              </a:lnSpc>
              <a:spcBef>
                <a:spcPts val="703"/>
              </a:spcBef>
              <a:spcAft>
                <a:spcPts val="703"/>
              </a:spcAft>
              <a:buSzPct val="120000"/>
              <a:defRPr sz="2250">
                <a:solidFill>
                  <a:srgbClr val="2B2C2A"/>
                </a:solidFill>
              </a:defRPr>
            </a:lvl1pPr>
            <a:lvl2pPr marL="285740" indent="-285740">
              <a:lnSpc>
                <a:spcPct val="100000"/>
              </a:lnSpc>
              <a:spcBef>
                <a:spcPts val="703"/>
              </a:spcBef>
              <a:spcAft>
                <a:spcPts val="703"/>
              </a:spcAft>
              <a:buSzPct val="120000"/>
              <a:defRPr sz="2250">
                <a:solidFill>
                  <a:srgbClr val="6D706D"/>
                </a:solidFill>
              </a:defRPr>
            </a:lvl2pPr>
            <a:lvl3pPr marL="0" indent="0">
              <a:lnSpc>
                <a:spcPct val="100000"/>
              </a:lnSpc>
              <a:spcBef>
                <a:spcPts val="703"/>
              </a:spcBef>
              <a:spcAft>
                <a:spcPts val="703"/>
              </a:spcAft>
              <a:buSzPct val="120000"/>
              <a:buNone/>
              <a:defRPr sz="2250">
                <a:solidFill>
                  <a:srgbClr val="6D706D"/>
                </a:solidFill>
              </a:defRPr>
            </a:lvl3pPr>
            <a:lvl4pPr marL="285740" indent="-285740">
              <a:lnSpc>
                <a:spcPct val="100000"/>
              </a:lnSpc>
              <a:spcBef>
                <a:spcPts val="703"/>
              </a:spcBef>
              <a:spcAft>
                <a:spcPts val="703"/>
              </a:spcAft>
              <a:buSzPct val="120000"/>
              <a:defRPr sz="2250">
                <a:solidFill>
                  <a:srgbClr val="6D706D"/>
                </a:solidFill>
              </a:defRPr>
            </a:lvl4pPr>
            <a:lvl5pPr marL="285740" indent="-285740">
              <a:lnSpc>
                <a:spcPct val="100000"/>
              </a:lnSpc>
              <a:spcBef>
                <a:spcPts val="703"/>
              </a:spcBef>
              <a:spcAft>
                <a:spcPts val="703"/>
              </a:spcAft>
              <a:buSzPct val="120000"/>
              <a:defRPr sz="2250">
                <a:solidFill>
                  <a:srgbClr val="6D706D"/>
                </a:solidFill>
              </a:defRPr>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136902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body" idx="1"/>
          </p:nvPr>
        </p:nvSpPr>
        <p:spPr bwMode="auto">
          <a:xfrm>
            <a:off x="457200" y="1371600"/>
            <a:ext cx="8001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9221" name="Rectangle 5"/>
          <p:cNvSpPr>
            <a:spLocks noGrp="1" noChangeArrowheads="1"/>
          </p:cNvSpPr>
          <p:nvPr>
            <p:ph type="title"/>
          </p:nvPr>
        </p:nvSpPr>
        <p:spPr bwMode="auto">
          <a:xfrm>
            <a:off x="0" y="0"/>
            <a:ext cx="6705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4" name="Rectangle 8"/>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i="1">
                <a:solidFill>
                  <a:schemeClr val="tx1"/>
                </a:solidFill>
                <a:ea typeface="ＭＳ Ｐゴシック" charset="-128"/>
              </a:defRPr>
            </a:lvl1pPr>
          </a:lstStyle>
          <a:p>
            <a:pPr>
              <a:defRPr/>
            </a:pPr>
            <a:fld id="{0F5ED72F-3BB0-4B76-B956-381D4E57CF8F}" type="slidenum">
              <a:rPr lang="en-US"/>
              <a:pPr>
                <a:defRPr/>
              </a:pPr>
              <a:t>‹#›</a:t>
            </a:fld>
            <a:endParaRPr lang="en-US"/>
          </a:p>
        </p:txBody>
      </p:sp>
      <p:sp>
        <p:nvSpPr>
          <p:cNvPr id="9229" name="Rectangle 13"/>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7" name="Footer Placeholder 4"/>
          <p:cNvSpPr>
            <a:spLocks noGrp="1"/>
          </p:cNvSpPr>
          <p:nvPr>
            <p:ph type="ftr" sz="quarter" idx="3"/>
          </p:nvPr>
        </p:nvSpPr>
        <p:spPr>
          <a:xfrm>
            <a:off x="0" y="6324600"/>
            <a:ext cx="2895600" cy="396875"/>
          </a:xfrm>
          <a:prstGeom prst="rect">
            <a:avLst/>
          </a:prstGeom>
          <a:noFill/>
        </p:spPr>
        <p:txBody>
          <a:bodyPr/>
          <a:lstStyle>
            <a:lvl1pPr>
              <a:defRPr i="0"/>
            </a:lvl1pPr>
          </a:lstStyle>
          <a:p>
            <a:r>
              <a:rPr lang="en-US" smtClean="0"/>
              <a:t>Impetus Proprietary</a:t>
            </a:r>
            <a:endParaRPr lang="en-US" dirty="0" smtClean="0"/>
          </a:p>
        </p:txBody>
      </p:sp>
    </p:spTree>
  </p:cSld>
  <p:clrMap bg1="lt1" tx1="dk1" bg2="lt2" tx2="dk2" accent1="accent1" accent2="accent2" accent3="accent3" accent4="accent4" accent5="accent5" accent6="accent6" hlink="hlink" folHlink="folHlink"/>
  <p:sldLayoutIdLst>
    <p:sldLayoutId id="2147485931" r:id="rId1"/>
    <p:sldLayoutId id="2147485932" r:id="rId2"/>
  </p:sldLayoutIdLst>
  <p:transition/>
  <p:timing>
    <p:tnLst>
      <p:par>
        <p:cTn id="1" dur="indefinite" restart="never" nodeType="tmRoot"/>
      </p:par>
    </p:tnLst>
  </p:timing>
  <p:hf sldNum="0" hdr="0" dt="0"/>
  <p:txStyles>
    <p:titleStyle>
      <a:lvl1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mj-lt"/>
          <a:ea typeface="ＭＳ Ｐゴシック" charset="-128"/>
          <a:cs typeface="ＭＳ Ｐゴシック" charset="-128"/>
        </a:defRPr>
      </a:lvl1pPr>
      <a:lvl2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2pPr>
      <a:lvl3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3pPr>
      <a:lvl4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4pPr>
      <a:lvl5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5pPr>
      <a:lvl6pPr marL="4572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9pPr>
    </p:titleStyle>
    <p:bodyStyle>
      <a:lvl1pPr marL="566738" indent="-566738" algn="l" rtl="0" eaLnBrk="1" fontAlgn="base" hangingPunct="1">
        <a:spcBef>
          <a:spcPct val="30000"/>
        </a:spcBef>
        <a:spcAft>
          <a:spcPct val="10000"/>
        </a:spcAft>
        <a:buClr>
          <a:schemeClr val="tx2"/>
        </a:buClr>
        <a:buSzPct val="75000"/>
        <a:buFont typeface="Wingdings" pitchFamily="2" charset="2"/>
        <a:buChar char="§"/>
        <a:defRPr sz="2000">
          <a:solidFill>
            <a:schemeClr val="bg2"/>
          </a:solidFill>
          <a:latin typeface="+mn-lt"/>
          <a:ea typeface="ＭＳ Ｐゴシック" charset="-128"/>
          <a:cs typeface="ＭＳ Ｐゴシック" charset="-128"/>
        </a:defRPr>
      </a:lvl1pPr>
      <a:lvl2pPr marL="1020763" indent="-452438" algn="l" rtl="0" eaLnBrk="1" fontAlgn="base" hangingPunct="1">
        <a:spcBef>
          <a:spcPct val="30000"/>
        </a:spcBef>
        <a:spcAft>
          <a:spcPct val="10000"/>
        </a:spcAft>
        <a:buClr>
          <a:schemeClr val="tx2"/>
        </a:buClr>
        <a:buSzPct val="75000"/>
        <a:buFont typeface="Wingdings" pitchFamily="2" charset="2"/>
        <a:buChar char="§"/>
        <a:defRPr sz="1600">
          <a:solidFill>
            <a:srgbClr val="DB241C"/>
          </a:solidFill>
          <a:latin typeface="+mn-lt"/>
          <a:ea typeface="ＭＳ Ｐゴシック" charset="-128"/>
        </a:defRPr>
      </a:lvl2pPr>
      <a:lvl3pPr marL="147478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3pPr>
      <a:lvl4pPr marL="1928813"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4pPr>
      <a:lvl5pPr marL="23828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5pPr>
      <a:lvl6pPr marL="28400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6pPr>
      <a:lvl7pPr marL="32972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7pPr>
      <a:lvl8pPr marL="37544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8pPr>
      <a:lvl9pPr marL="42116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179152" y="6428818"/>
            <a:ext cx="262310" cy="250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266" u="sng">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val="3122022729"/>
      </p:ext>
    </p:extLst>
  </p:cSld>
  <p:clrMap bg1="lt1" tx1="dk1" bg2="lt2" tx2="dk2" accent1="accent1" accent2="accent2" accent3="accent3" accent4="accent4" accent5="accent5" accent6="accent6" hlink="hlink" folHlink="folHlink"/>
  <p:sldLayoutIdLst>
    <p:sldLayoutId id="2147485938" r:id="rId1"/>
    <p:sldLayoutId id="2147485939" r:id="rId2"/>
    <p:sldLayoutId id="2147485940" r:id="rId3"/>
    <p:sldLayoutId id="2147485941" r:id="rId4"/>
    <p:sldLayoutId id="2147485942" r:id="rId5"/>
    <p:sldLayoutId id="2147485943" r:id="rId6"/>
    <p:sldLayoutId id="2147485944" r:id="rId7"/>
    <p:sldLayoutId id="2147485945" r:id="rId8"/>
    <p:sldLayoutId id="2147485946" r:id="rId9"/>
    <p:sldLayoutId id="2147485947" r:id="rId10"/>
    <p:sldLayoutId id="2147485948" r:id="rId11"/>
    <p:sldLayoutId id="2147485949" r:id="rId12"/>
    <p:sldLayoutId id="2147485950" r:id="rId13"/>
  </p:sldLayoutIdLst>
  <p:transition>
    <p:fade/>
  </p:transition>
  <p:timing>
    <p:tnLst>
      <p:par>
        <p:cTn id="1" dur="indefinite" restart="never" nodeType="tmRoot"/>
      </p:par>
    </p:tnLst>
  </p:timing>
  <p:hf sldNum="0" hdr="0" dt="0"/>
  <p:txStyles>
    <p:titleStyle>
      <a:lvl1pPr algn="l" rtl="0" eaLnBrk="1" fontAlgn="base" hangingPunct="1">
        <a:spcBef>
          <a:spcPct val="0"/>
        </a:spcBef>
        <a:spcAft>
          <a:spcPct val="0"/>
        </a:spcAft>
        <a:defRPr sz="45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5pPr>
      <a:lvl6pPr marL="321457"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6pPr>
      <a:lvl7pPr marL="642915"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7pPr>
      <a:lvl8pPr marL="964372"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8pPr>
      <a:lvl9pPr marL="1285829"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401822" indent="-401822" algn="l" rtl="0" eaLnBrk="1" fontAlgn="base" hangingPunct="1">
        <a:spcBef>
          <a:spcPts val="1687"/>
        </a:spcBef>
        <a:spcAft>
          <a:spcPct val="0"/>
        </a:spcAft>
        <a:buSzPct val="139000"/>
        <a:buFont typeface="Franklin Gothic Book" pitchFamily="34" charset="0"/>
        <a:buChar char="•"/>
        <a:defRPr sz="2953">
          <a:solidFill>
            <a:srgbClr val="2B2C2A"/>
          </a:solidFill>
          <a:latin typeface="+mn-lt"/>
          <a:ea typeface="+mn-ea"/>
          <a:cs typeface="+mn-cs"/>
          <a:sym typeface="Franklin Gothic Book" pitchFamily="34" charset="0"/>
        </a:defRPr>
      </a:lvl1pPr>
      <a:lvl2pPr marL="678632"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2pPr>
      <a:lvl3pPr marL="991160"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3pPr>
      <a:lvl4pPr marL="1303688"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4pPr>
      <a:lvl5pPr marL="1616216"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5pPr>
      <a:lvl6pPr marL="1937673"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6pPr>
      <a:lvl7pPr marL="2259131"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7pPr>
      <a:lvl8pPr marL="2580588"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8pPr>
      <a:lvl9pPr marL="2902045"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9pPr>
    </p:bodyStyle>
    <p:otherStyle>
      <a:defPPr>
        <a:defRPr lang="en-US"/>
      </a:defPPr>
      <a:lvl1pPr marL="0" algn="l" defTabSz="321457" rtl="0" eaLnBrk="1" latinLnBrk="0" hangingPunct="1">
        <a:defRPr sz="1266" kern="1200">
          <a:solidFill>
            <a:schemeClr val="tx1"/>
          </a:solidFill>
          <a:latin typeface="+mn-lt"/>
          <a:ea typeface="+mn-ea"/>
          <a:cs typeface="+mn-cs"/>
        </a:defRPr>
      </a:lvl1pPr>
      <a:lvl2pPr marL="321457" algn="l" defTabSz="321457" rtl="0" eaLnBrk="1" latinLnBrk="0" hangingPunct="1">
        <a:defRPr sz="1266" kern="1200">
          <a:solidFill>
            <a:schemeClr val="tx1"/>
          </a:solidFill>
          <a:latin typeface="+mn-lt"/>
          <a:ea typeface="+mn-ea"/>
          <a:cs typeface="+mn-cs"/>
        </a:defRPr>
      </a:lvl2pPr>
      <a:lvl3pPr marL="642915" algn="l" defTabSz="321457" rtl="0" eaLnBrk="1" latinLnBrk="0" hangingPunct="1">
        <a:defRPr sz="1266" kern="1200">
          <a:solidFill>
            <a:schemeClr val="tx1"/>
          </a:solidFill>
          <a:latin typeface="+mn-lt"/>
          <a:ea typeface="+mn-ea"/>
          <a:cs typeface="+mn-cs"/>
        </a:defRPr>
      </a:lvl3pPr>
      <a:lvl4pPr marL="964372" algn="l" defTabSz="321457" rtl="0" eaLnBrk="1" latinLnBrk="0" hangingPunct="1">
        <a:defRPr sz="1266" kern="1200">
          <a:solidFill>
            <a:schemeClr val="tx1"/>
          </a:solidFill>
          <a:latin typeface="+mn-lt"/>
          <a:ea typeface="+mn-ea"/>
          <a:cs typeface="+mn-cs"/>
        </a:defRPr>
      </a:lvl4pPr>
      <a:lvl5pPr marL="1285829" algn="l" defTabSz="321457" rtl="0" eaLnBrk="1" latinLnBrk="0" hangingPunct="1">
        <a:defRPr sz="1266" kern="1200">
          <a:solidFill>
            <a:schemeClr val="tx1"/>
          </a:solidFill>
          <a:latin typeface="+mn-lt"/>
          <a:ea typeface="+mn-ea"/>
          <a:cs typeface="+mn-cs"/>
        </a:defRPr>
      </a:lvl5pPr>
      <a:lvl6pPr marL="1607287" algn="l" defTabSz="321457" rtl="0" eaLnBrk="1" latinLnBrk="0" hangingPunct="1">
        <a:defRPr sz="1266" kern="1200">
          <a:solidFill>
            <a:schemeClr val="tx1"/>
          </a:solidFill>
          <a:latin typeface="+mn-lt"/>
          <a:ea typeface="+mn-ea"/>
          <a:cs typeface="+mn-cs"/>
        </a:defRPr>
      </a:lvl6pPr>
      <a:lvl7pPr marL="1928744" algn="l" defTabSz="321457" rtl="0" eaLnBrk="1" latinLnBrk="0" hangingPunct="1">
        <a:defRPr sz="1266" kern="1200">
          <a:solidFill>
            <a:schemeClr val="tx1"/>
          </a:solidFill>
          <a:latin typeface="+mn-lt"/>
          <a:ea typeface="+mn-ea"/>
          <a:cs typeface="+mn-cs"/>
        </a:defRPr>
      </a:lvl7pPr>
      <a:lvl8pPr marL="2250201" algn="l" defTabSz="321457" rtl="0" eaLnBrk="1" latinLnBrk="0" hangingPunct="1">
        <a:defRPr sz="1266" kern="1200">
          <a:solidFill>
            <a:schemeClr val="tx1"/>
          </a:solidFill>
          <a:latin typeface="+mn-lt"/>
          <a:ea typeface="+mn-ea"/>
          <a:cs typeface="+mn-cs"/>
        </a:defRPr>
      </a:lvl8pPr>
      <a:lvl9pPr marL="2571659" algn="l" defTabSz="321457"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hyperlink" Target="mailto:rahul.singhal@impetus.co.in" TargetMode="External"/><Relationship Id="rId13" Type="http://schemas.openxmlformats.org/officeDocument/2006/relationships/hyperlink" Target="mailto:arvindk.singh@impetus.co.in" TargetMode="External"/><Relationship Id="rId3" Type="http://schemas.openxmlformats.org/officeDocument/2006/relationships/hyperlink" Target="mailto:sunny.bhatia@impetus.co.in" TargetMode="External"/><Relationship Id="rId7" Type="http://schemas.openxmlformats.org/officeDocument/2006/relationships/hyperlink" Target="mailto:brijesh.sharma@impetus.co.in" TargetMode="External"/><Relationship Id="rId12" Type="http://schemas.openxmlformats.org/officeDocument/2006/relationships/hyperlink" Target="mailto:gaurav.shukla@impetus.co.in" TargetMode="External"/><Relationship Id="rId2" Type="http://schemas.openxmlformats.org/officeDocument/2006/relationships/slideLayout" Target="../slideLayouts/slideLayout15.xml"/><Relationship Id="rId1" Type="http://schemas.openxmlformats.org/officeDocument/2006/relationships/themeOverride" Target="../theme/themeOverride1.xml"/><Relationship Id="rId6" Type="http://schemas.openxmlformats.org/officeDocument/2006/relationships/hyperlink" Target="mailto:akriti.agarwal@impetus.co.in" TargetMode="External"/><Relationship Id="rId11" Type="http://schemas.openxmlformats.org/officeDocument/2006/relationships/hyperlink" Target="mailto:rupanshoo.gandhi@impetus.co.in" TargetMode="External"/><Relationship Id="rId5" Type="http://schemas.openxmlformats.org/officeDocument/2006/relationships/hyperlink" Target="mailto:yogaraj.moorthy@impetus.co.in" TargetMode="External"/><Relationship Id="rId10" Type="http://schemas.openxmlformats.org/officeDocument/2006/relationships/hyperlink" Target="mailto:antima.pachauri@impetus.co.in" TargetMode="External"/><Relationship Id="rId4" Type="http://schemas.openxmlformats.org/officeDocument/2006/relationships/hyperlink" Target="mailto:kuldeep.singh@impetus.co.in" TargetMode="External"/><Relationship Id="rId9" Type="http://schemas.openxmlformats.org/officeDocument/2006/relationships/hyperlink" Target="mailto:akanshas.jain@impetus.co.i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099" name="Rectangle 3"/>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100" name="Rectangle 5"/>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7" name="Title 6"/>
          <p:cNvSpPr>
            <a:spLocks noGrp="1"/>
          </p:cNvSpPr>
          <p:nvPr>
            <p:ph type="ctrTitle"/>
          </p:nvPr>
        </p:nvSpPr>
        <p:spPr/>
        <p:txBody>
          <a:bodyPr/>
          <a:lstStyle/>
          <a:p>
            <a:pPr>
              <a:defRPr/>
            </a:pPr>
            <a:r>
              <a:rPr lang="en-US" dirty="0" smtClean="0"/>
              <a:t>Engineering Excellence Induction</a:t>
            </a:r>
            <a:endParaRPr lang="en-US" dirty="0"/>
          </a:p>
        </p:txBody>
      </p:sp>
      <p:sp>
        <p:nvSpPr>
          <p:cNvPr id="8" name="Subtitle 7"/>
          <p:cNvSpPr>
            <a:spLocks noGrp="1"/>
          </p:cNvSpPr>
          <p:nvPr>
            <p:ph type="subTitle" idx="1"/>
          </p:nvPr>
        </p:nvSpPr>
        <p:spPr/>
        <p:txBody>
          <a:bodyPr/>
          <a:lstStyle/>
          <a:p>
            <a:pPr>
              <a:defRPr/>
            </a:pPr>
            <a:r>
              <a:rPr lang="en-US" sz="2800" dirty="0"/>
              <a:t>Competency &amp; Skill </a:t>
            </a:r>
            <a:r>
              <a:rPr lang="en-US" sz="2800" dirty="0" smtClean="0"/>
              <a:t>Enhancement Program</a:t>
            </a: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762000"/>
          </a:xfrm>
        </p:spPr>
        <p:txBody>
          <a:bodyPr/>
          <a:lstStyle/>
          <a:p>
            <a:pPr algn="l"/>
            <a:r>
              <a:rPr lang="en-US" dirty="0" smtClean="0"/>
              <a:t>Expectations from the Team</a:t>
            </a:r>
            <a:endParaRPr lang="en-US" dirty="0"/>
          </a:p>
        </p:txBody>
      </p:sp>
      <p:sp>
        <p:nvSpPr>
          <p:cNvPr id="3" name="Content Placeholder 2"/>
          <p:cNvSpPr>
            <a:spLocks noGrp="1"/>
          </p:cNvSpPr>
          <p:nvPr>
            <p:ph idx="1"/>
          </p:nvPr>
        </p:nvSpPr>
        <p:spPr/>
        <p:txBody>
          <a:bodyPr/>
          <a:lstStyle/>
          <a:p>
            <a:r>
              <a:rPr lang="en-US" dirty="0" smtClean="0"/>
              <a:t>Address all aspects – architecture, design, process, tools, best practices</a:t>
            </a:r>
          </a:p>
          <a:p>
            <a:r>
              <a:rPr lang="en-US" dirty="0" smtClean="0"/>
              <a:t>Defend the solution and selection of technology</a:t>
            </a:r>
          </a:p>
          <a:p>
            <a:r>
              <a:rPr lang="en-US" dirty="0" smtClean="0"/>
              <a:t>Demonstrate feasibility</a:t>
            </a:r>
          </a:p>
          <a:p>
            <a:pPr lvl="1"/>
            <a:r>
              <a:rPr lang="en-US" dirty="0" smtClean="0"/>
              <a:t>Recommendation is not enough</a:t>
            </a:r>
          </a:p>
          <a:p>
            <a:pPr lvl="1"/>
            <a:r>
              <a:rPr lang="en-US" dirty="0" smtClean="0"/>
              <a:t>Show your recommendation in the light of alternatives</a:t>
            </a:r>
          </a:p>
          <a:p>
            <a:pPr lvl="1"/>
            <a:r>
              <a:rPr lang="en-US" dirty="0" smtClean="0"/>
              <a:t>Demonstrate it is feasible in the given situation</a:t>
            </a:r>
          </a:p>
          <a:p>
            <a:r>
              <a:rPr lang="en-US" dirty="0" smtClean="0"/>
              <a:t>All round participation</a:t>
            </a:r>
          </a:p>
          <a:p>
            <a:pPr lvl="1"/>
            <a:r>
              <a:rPr lang="en-US" dirty="0" smtClean="0"/>
              <a:t>Every team member has to make a presentation on the work they have done</a:t>
            </a:r>
          </a:p>
          <a:p>
            <a:pPr lvl="1"/>
            <a:endParaRPr lang="en-US" dirty="0" smtClean="0"/>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38139907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Solution architecture </a:t>
            </a:r>
            <a:r>
              <a:rPr lang="en-US" dirty="0"/>
              <a:t>including 4+1 View.</a:t>
            </a:r>
          </a:p>
          <a:p>
            <a:r>
              <a:rPr lang="en-US" dirty="0" smtClean="0"/>
              <a:t>The </a:t>
            </a:r>
            <a:r>
              <a:rPr lang="en-US" dirty="0"/>
              <a:t>architecture should involve the industry best practices, right from Planning to </a:t>
            </a:r>
            <a:r>
              <a:rPr lang="en-US" dirty="0" smtClean="0"/>
              <a:t>Modeling to Development </a:t>
            </a:r>
            <a:r>
              <a:rPr lang="en-US" dirty="0"/>
              <a:t>to testing to Rollout.</a:t>
            </a:r>
          </a:p>
          <a:p>
            <a:r>
              <a:rPr lang="en-US" dirty="0" smtClean="0"/>
              <a:t>Document </a:t>
            </a:r>
            <a:r>
              <a:rPr lang="en-US" dirty="0"/>
              <a:t>the rollout to different environments</a:t>
            </a:r>
            <a:r>
              <a:rPr lang="en-US" dirty="0" smtClean="0"/>
              <a:t>, including </a:t>
            </a:r>
            <a:r>
              <a:rPr lang="en-US" dirty="0"/>
              <a:t>production. As the solution will be hosted </a:t>
            </a:r>
            <a:r>
              <a:rPr lang="en-US" dirty="0" smtClean="0"/>
              <a:t>product, </a:t>
            </a:r>
            <a:r>
              <a:rPr lang="en-US" dirty="0"/>
              <a:t>please plan how to deploy incremental and patch releases</a:t>
            </a:r>
          </a:p>
          <a:p>
            <a:r>
              <a:rPr lang="en-US" dirty="0" smtClean="0"/>
              <a:t>Code </a:t>
            </a:r>
            <a:r>
              <a:rPr lang="en-US" dirty="0"/>
              <a:t>base with API documentation </a:t>
            </a:r>
            <a:r>
              <a:rPr lang="en-US" dirty="0" smtClean="0"/>
              <a:t>(e.g. Java </a:t>
            </a:r>
            <a:r>
              <a:rPr lang="en-US" dirty="0"/>
              <a:t>docs) &amp; </a:t>
            </a:r>
            <a:r>
              <a:rPr lang="en-US" dirty="0" smtClean="0"/>
              <a:t>Unit </a:t>
            </a:r>
            <a:r>
              <a:rPr lang="en-US" dirty="0"/>
              <a:t>T</a:t>
            </a:r>
            <a:r>
              <a:rPr lang="en-US" dirty="0" smtClean="0"/>
              <a:t>est </a:t>
            </a:r>
            <a:r>
              <a:rPr lang="en-US" dirty="0"/>
              <a:t>C</a:t>
            </a:r>
            <a:r>
              <a:rPr lang="en-US" dirty="0" smtClean="0"/>
              <a:t>ases </a:t>
            </a:r>
            <a:r>
              <a:rPr lang="en-US" dirty="0"/>
              <a:t>of the use cases delivered.</a:t>
            </a:r>
          </a:p>
          <a:p>
            <a:r>
              <a:rPr lang="da-DK" dirty="0" smtClean="0"/>
              <a:t>Test </a:t>
            </a:r>
            <a:r>
              <a:rPr lang="da-DK" dirty="0"/>
              <a:t>plan</a:t>
            </a:r>
          </a:p>
          <a:p>
            <a:r>
              <a:rPr lang="da-DK" dirty="0" smtClean="0"/>
              <a:t>Test </a:t>
            </a:r>
            <a:r>
              <a:rPr lang="da-DK" dirty="0"/>
              <a:t>cases for the </a:t>
            </a:r>
            <a:r>
              <a:rPr lang="da-DK" dirty="0" smtClean="0"/>
              <a:t>use</a:t>
            </a:r>
            <a:r>
              <a:rPr lang="da-DK" dirty="0"/>
              <a:t> </a:t>
            </a:r>
            <a:r>
              <a:rPr lang="da-DK" dirty="0" smtClean="0"/>
              <a:t>cases implemented</a:t>
            </a:r>
            <a:endParaRPr lang="da-DK" dirty="0"/>
          </a:p>
          <a:p>
            <a:pPr marL="117475" indent="0">
              <a:buNone/>
            </a:pPr>
            <a:r>
              <a:rPr lang="da-DK" sz="1600" i="1" dirty="0"/>
              <a:t>P.S. I</a:t>
            </a:r>
            <a:r>
              <a:rPr lang="en-US" sz="1600" i="1" dirty="0"/>
              <a:t>n development projects (</a:t>
            </a:r>
            <a:r>
              <a:rPr lang="en-US" sz="1600" i="1" dirty="0" smtClean="0"/>
              <a:t>Java/UI/.NET), </a:t>
            </a:r>
            <a:r>
              <a:rPr lang="en-US" sz="1600" i="1" dirty="0"/>
              <a:t>team should use AngularJS instead of other libraries, if not mentioned specifically in case </a:t>
            </a:r>
            <a:r>
              <a:rPr lang="en-US" sz="1600" i="1" dirty="0" smtClean="0"/>
              <a:t>study</a:t>
            </a:r>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20251221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Weekly Evaluations</a:t>
            </a:r>
            <a:endParaRPr lang="en-US" dirty="0"/>
          </a:p>
        </p:txBody>
      </p:sp>
      <p:sp>
        <p:nvSpPr>
          <p:cNvPr id="3" name="Content Placeholder 2"/>
          <p:cNvSpPr>
            <a:spLocks noGrp="1"/>
          </p:cNvSpPr>
          <p:nvPr>
            <p:ph idx="1"/>
          </p:nvPr>
        </p:nvSpPr>
        <p:spPr/>
        <p:txBody>
          <a:bodyPr/>
          <a:lstStyle/>
          <a:p>
            <a:r>
              <a:rPr lang="da-DK" dirty="0" smtClean="0"/>
              <a:t>A 30 min meeting every week with Evaluator</a:t>
            </a:r>
          </a:p>
          <a:p>
            <a:r>
              <a:rPr lang="da-DK" dirty="0" smtClean="0"/>
              <a:t>Execution Team may also be present</a:t>
            </a:r>
          </a:p>
          <a:p>
            <a:r>
              <a:rPr lang="da-DK" dirty="0" smtClean="0"/>
              <a:t>Team has to present:</a:t>
            </a:r>
          </a:p>
          <a:p>
            <a:pPr lvl="1"/>
            <a:r>
              <a:rPr lang="da-DK" dirty="0" smtClean="0"/>
              <a:t>A presentation with work done in last </a:t>
            </a:r>
            <a:r>
              <a:rPr lang="da-DK" dirty="0"/>
              <a:t>w</a:t>
            </a:r>
            <a:r>
              <a:rPr lang="da-DK" dirty="0" smtClean="0"/>
              <a:t>eek</a:t>
            </a:r>
          </a:p>
          <a:p>
            <a:pPr lvl="1"/>
            <a:r>
              <a:rPr lang="da-DK" dirty="0" smtClean="0"/>
              <a:t>Plans for next </a:t>
            </a:r>
            <a:r>
              <a:rPr lang="da-DK" dirty="0"/>
              <a:t>w</a:t>
            </a:r>
            <a:r>
              <a:rPr lang="da-DK" dirty="0" smtClean="0"/>
              <a:t>eek</a:t>
            </a:r>
          </a:p>
          <a:p>
            <a:pPr lvl="1"/>
            <a:r>
              <a:rPr lang="da-DK" dirty="0" smtClean="0"/>
              <a:t>Impediments, if any</a:t>
            </a:r>
          </a:p>
          <a:p>
            <a:pPr lvl="1"/>
            <a:r>
              <a:rPr lang="da-DK" dirty="0" smtClean="0"/>
              <a:t>Demo</a:t>
            </a:r>
          </a:p>
          <a:p>
            <a:pPr lvl="1"/>
            <a:r>
              <a:rPr lang="da-DK" dirty="0" smtClean="0"/>
              <a:t>With all round participation</a:t>
            </a:r>
          </a:p>
          <a:p>
            <a:pPr marL="117475" indent="0">
              <a:buNone/>
            </a:pPr>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6181150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Weekly Evaluations</a:t>
            </a:r>
            <a:endParaRPr lang="en-US" dirty="0"/>
          </a:p>
        </p:txBody>
      </p:sp>
      <p:sp>
        <p:nvSpPr>
          <p:cNvPr id="3" name="Content Placeholder 2"/>
          <p:cNvSpPr>
            <a:spLocks noGrp="1"/>
          </p:cNvSpPr>
          <p:nvPr>
            <p:ph idx="1"/>
          </p:nvPr>
        </p:nvSpPr>
        <p:spPr/>
        <p:txBody>
          <a:bodyPr/>
          <a:lstStyle/>
          <a:p>
            <a:pPr marL="117475" indent="0">
              <a:buNone/>
            </a:pPr>
            <a:r>
              <a:rPr lang="da-DK" dirty="0" smtClean="0"/>
              <a:t>Evaluator evaluates:</a:t>
            </a:r>
          </a:p>
          <a:p>
            <a:pPr lvl="1"/>
            <a:r>
              <a:rPr lang="da-DK" dirty="0" smtClean="0"/>
              <a:t>Overall Status</a:t>
            </a:r>
          </a:p>
          <a:p>
            <a:pPr lvl="1"/>
            <a:r>
              <a:rPr lang="da-DK" dirty="0" smtClean="0"/>
              <a:t>Code Quality</a:t>
            </a:r>
          </a:p>
          <a:p>
            <a:pPr lvl="1"/>
            <a:r>
              <a:rPr lang="da-DK" dirty="0" smtClean="0"/>
              <a:t>Unit Testing</a:t>
            </a:r>
          </a:p>
          <a:p>
            <a:pPr lvl="1"/>
            <a:r>
              <a:rPr lang="da-DK" dirty="0" smtClean="0"/>
              <a:t>Processes Followed</a:t>
            </a:r>
          </a:p>
          <a:p>
            <a:pPr lvl="1"/>
            <a:r>
              <a:rPr lang="da-DK" dirty="0" smtClean="0"/>
              <a:t>Pace per the plan</a:t>
            </a:r>
          </a:p>
          <a:p>
            <a:pPr lvl="1"/>
            <a:r>
              <a:rPr lang="da-DK" dirty="0" smtClean="0"/>
              <a:t>Artifacts</a:t>
            </a:r>
          </a:p>
          <a:p>
            <a:pPr lvl="1"/>
            <a:endParaRPr lang="da-DK" dirty="0"/>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20646544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Final Evaluation</a:t>
            </a:r>
            <a:endParaRPr lang="en-US" dirty="0"/>
          </a:p>
        </p:txBody>
      </p:sp>
      <p:sp>
        <p:nvSpPr>
          <p:cNvPr id="3" name="Content Placeholder 2"/>
          <p:cNvSpPr>
            <a:spLocks noGrp="1"/>
          </p:cNvSpPr>
          <p:nvPr>
            <p:ph idx="1"/>
          </p:nvPr>
        </p:nvSpPr>
        <p:spPr/>
        <p:txBody>
          <a:bodyPr/>
          <a:lstStyle/>
          <a:p>
            <a:pPr marL="117475" indent="0">
              <a:buNone/>
            </a:pPr>
            <a:r>
              <a:rPr lang="da-DK" dirty="0" smtClean="0"/>
              <a:t>Execution Team evaluates:</a:t>
            </a:r>
          </a:p>
          <a:p>
            <a:r>
              <a:rPr lang="en-US" dirty="0"/>
              <a:t>Case Study highlights</a:t>
            </a:r>
          </a:p>
          <a:p>
            <a:r>
              <a:rPr lang="en-US" dirty="0" smtClean="0"/>
              <a:t>Use cases</a:t>
            </a:r>
          </a:p>
          <a:p>
            <a:r>
              <a:rPr lang="en-US" dirty="0" smtClean="0"/>
              <a:t>Technologies </a:t>
            </a:r>
            <a:r>
              <a:rPr lang="en-US" dirty="0"/>
              <a:t>&amp; tools </a:t>
            </a:r>
            <a:r>
              <a:rPr lang="en-US" dirty="0" smtClean="0"/>
              <a:t>used</a:t>
            </a:r>
          </a:p>
          <a:p>
            <a:r>
              <a:rPr lang="en-US" dirty="0" smtClean="0"/>
              <a:t>4+1 </a:t>
            </a:r>
            <a:r>
              <a:rPr lang="en-US" dirty="0"/>
              <a:t>Architecture Views including layered </a:t>
            </a:r>
            <a:r>
              <a:rPr lang="en-US" dirty="0" smtClean="0"/>
              <a:t>architecture</a:t>
            </a:r>
          </a:p>
          <a:p>
            <a:r>
              <a:rPr lang="en-US" dirty="0" smtClean="0"/>
              <a:t>Code </a:t>
            </a:r>
            <a:r>
              <a:rPr lang="en-US" dirty="0"/>
              <a:t>walk-through including unit tests, exception handling, Java Docs, coding conventions, etc</a:t>
            </a:r>
            <a:r>
              <a:rPr lang="en-US" dirty="0" smtClean="0"/>
              <a:t>.</a:t>
            </a:r>
          </a:p>
          <a:p>
            <a:r>
              <a:rPr lang="en-US" dirty="0" smtClean="0"/>
              <a:t> Reports </a:t>
            </a:r>
            <a:r>
              <a:rPr lang="en-US" dirty="0"/>
              <a:t>including code coverage, cyclamate complexities, static code analysis, etc</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962750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Final Evaluations</a:t>
            </a:r>
            <a:endParaRPr lang="en-US" dirty="0"/>
          </a:p>
        </p:txBody>
      </p:sp>
      <p:sp>
        <p:nvSpPr>
          <p:cNvPr id="3" name="Content Placeholder 2"/>
          <p:cNvSpPr>
            <a:spLocks noGrp="1"/>
          </p:cNvSpPr>
          <p:nvPr>
            <p:ph idx="1"/>
          </p:nvPr>
        </p:nvSpPr>
        <p:spPr/>
        <p:txBody>
          <a:bodyPr/>
          <a:lstStyle/>
          <a:p>
            <a:r>
              <a:rPr lang="en-US" dirty="0" smtClean="0"/>
              <a:t>Build &amp; continuous integration technique &amp; tools</a:t>
            </a:r>
          </a:p>
          <a:p>
            <a:r>
              <a:rPr lang="en-US" dirty="0" smtClean="0"/>
              <a:t>QA artifacts including Test Plan, sample test cases, automation framework, code coverage &amp; test result reports</a:t>
            </a:r>
          </a:p>
          <a:p>
            <a:r>
              <a:rPr lang="en-US" dirty="0" smtClean="0"/>
              <a:t>Usage of Scrum tool including User stories, tasks, estimation technique, burn-down chart &amp; velocity trend</a:t>
            </a:r>
          </a:p>
          <a:p>
            <a:r>
              <a:rPr lang="en-US" dirty="0" smtClean="0"/>
              <a:t>Challenges</a:t>
            </a:r>
          </a:p>
          <a:p>
            <a:r>
              <a:rPr lang="en-US" b="1" dirty="0" smtClean="0"/>
              <a:t>Collective</a:t>
            </a:r>
            <a:r>
              <a:rPr lang="en-US" dirty="0" smtClean="0"/>
              <a:t> learning</a:t>
            </a:r>
          </a:p>
          <a:p>
            <a:r>
              <a:rPr lang="en-US" dirty="0" smtClean="0"/>
              <a:t>Application demonstration</a:t>
            </a:r>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87371209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r>
              <a:rPr lang="en-US" dirty="0" smtClean="0"/>
              <a:t>Excellence - Value System</a:t>
            </a:r>
            <a:endParaRPr lang="en-US" dirty="0"/>
          </a:p>
        </p:txBody>
      </p:sp>
      <p:sp>
        <p:nvSpPr>
          <p:cNvPr id="3" name="Content Placeholder 2"/>
          <p:cNvSpPr>
            <a:spLocks noGrp="1"/>
          </p:cNvSpPr>
          <p:nvPr>
            <p:ph idx="1"/>
          </p:nvPr>
        </p:nvSpPr>
        <p:spPr>
          <a:xfrm>
            <a:off x="533400" y="990600"/>
            <a:ext cx="8305800" cy="5486400"/>
          </a:xfrm>
        </p:spPr>
        <p:txBody>
          <a:bodyPr/>
          <a:lstStyle/>
          <a:p>
            <a:r>
              <a:rPr lang="en-US" dirty="0"/>
              <a:t>Integrity</a:t>
            </a:r>
            <a:endParaRPr lang="en-US" sz="1600" dirty="0"/>
          </a:p>
          <a:p>
            <a:pPr lvl="3"/>
            <a:r>
              <a:rPr lang="en-US" dirty="0"/>
              <a:t>doing what I said I would do and by when I said it will be done</a:t>
            </a:r>
          </a:p>
          <a:p>
            <a:pPr lvl="3"/>
            <a:r>
              <a:rPr lang="en-US" dirty="0"/>
              <a:t>doing what I know needs to be done</a:t>
            </a:r>
          </a:p>
          <a:p>
            <a:pPr lvl="3"/>
            <a:r>
              <a:rPr lang="en-US" dirty="0"/>
              <a:t>seeking what others expect and doing that </a:t>
            </a:r>
          </a:p>
          <a:p>
            <a:r>
              <a:rPr lang="en-US" dirty="0"/>
              <a:t>Self-Belief</a:t>
            </a:r>
            <a:endParaRPr lang="en-US" sz="1600" dirty="0"/>
          </a:p>
          <a:p>
            <a:pPr lvl="3"/>
            <a:r>
              <a:rPr lang="en-US" dirty="0"/>
              <a:t>Passion – Perseverance to take things to closure/completion</a:t>
            </a:r>
            <a:endParaRPr lang="en-US" sz="1200" dirty="0"/>
          </a:p>
          <a:p>
            <a:pPr lvl="3"/>
            <a:r>
              <a:rPr lang="en-US" dirty="0"/>
              <a:t>“Can do” attitude - say yes to new challenging situation. Take it as an opportunity and </a:t>
            </a:r>
            <a:r>
              <a:rPr lang="en-US" dirty="0" smtClean="0"/>
              <a:t>you won’t </a:t>
            </a:r>
            <a:r>
              <a:rPr lang="en-US" dirty="0"/>
              <a:t>have fear of failure</a:t>
            </a:r>
            <a:endParaRPr lang="en-US" sz="1200" dirty="0"/>
          </a:p>
          <a:p>
            <a:r>
              <a:rPr lang="en-US" dirty="0" smtClean="0"/>
              <a:t>Collaboration</a:t>
            </a:r>
            <a:endParaRPr lang="en-US" sz="1600" dirty="0"/>
          </a:p>
          <a:p>
            <a:pPr lvl="3"/>
            <a:r>
              <a:rPr lang="en-US" dirty="0"/>
              <a:t>Sharing - of knowledge, ideas, assumptions, experiences</a:t>
            </a:r>
            <a:endParaRPr lang="en-US" sz="1200" dirty="0"/>
          </a:p>
          <a:p>
            <a:pPr lvl="3"/>
            <a:r>
              <a:rPr lang="en-US" dirty="0"/>
              <a:t>Leveraging others / existing information sources to get work </a:t>
            </a:r>
            <a:r>
              <a:rPr lang="en-US" dirty="0" smtClean="0"/>
              <a:t>done</a:t>
            </a:r>
            <a:endParaRPr lang="en-US" sz="1200"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12550527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7709848" cy="4800600"/>
          </a:xfrm>
        </p:spPr>
        <p:txBody>
          <a:bodyPr/>
          <a:lstStyle/>
          <a:p>
            <a:r>
              <a:rPr lang="en-US" dirty="0" smtClean="0"/>
              <a:t>Collaboration</a:t>
            </a:r>
          </a:p>
          <a:p>
            <a:pPr lvl="1"/>
            <a:r>
              <a:rPr lang="en-US" dirty="0" smtClean="0"/>
              <a:t>Team </a:t>
            </a:r>
            <a:r>
              <a:rPr lang="en-US" dirty="0"/>
              <a:t>player</a:t>
            </a:r>
          </a:p>
          <a:p>
            <a:pPr lvl="2"/>
            <a:r>
              <a:rPr lang="en-US" dirty="0"/>
              <a:t>Taking responsibility of success of peers</a:t>
            </a:r>
          </a:p>
          <a:p>
            <a:pPr lvl="2"/>
            <a:r>
              <a:rPr lang="en-US" dirty="0"/>
              <a:t>Aligned to team’s objectives</a:t>
            </a:r>
          </a:p>
          <a:p>
            <a:r>
              <a:rPr lang="en-US" dirty="0"/>
              <a:t>Big Contributions</a:t>
            </a:r>
            <a:endParaRPr lang="en-US" sz="1600" dirty="0"/>
          </a:p>
          <a:p>
            <a:r>
              <a:rPr lang="en-US" dirty="0"/>
              <a:t>Dignity &amp; Respect for others</a:t>
            </a:r>
            <a:endParaRPr lang="en-US" sz="1600" dirty="0"/>
          </a:p>
          <a:p>
            <a:r>
              <a:rPr lang="en-US" dirty="0"/>
              <a:t>Customer Delight</a:t>
            </a:r>
            <a:endParaRPr lang="en-US" sz="1600" dirty="0"/>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
        <p:nvSpPr>
          <p:cNvPr id="7" name="Title 1"/>
          <p:cNvSpPr>
            <a:spLocks noGrp="1"/>
          </p:cNvSpPr>
          <p:nvPr>
            <p:ph type="title"/>
          </p:nvPr>
        </p:nvSpPr>
        <p:spPr>
          <a:xfrm>
            <a:off x="533400" y="76200"/>
            <a:ext cx="6705600" cy="762000"/>
          </a:xfrm>
        </p:spPr>
        <p:txBody>
          <a:bodyPr/>
          <a:lstStyle/>
          <a:p>
            <a:r>
              <a:rPr lang="en-US" dirty="0" smtClean="0"/>
              <a:t>Excellence - Value System</a:t>
            </a:r>
            <a:endParaRPr lang="en-US" dirty="0"/>
          </a:p>
        </p:txBody>
      </p:sp>
    </p:spTree>
    <p:extLst>
      <p:ext uri="{BB962C8B-B14F-4D97-AF65-F5344CB8AC3E}">
        <p14:creationId xmlns:p14="http://schemas.microsoft.com/office/powerpoint/2010/main" val="8680548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6705600" cy="762000"/>
          </a:xfrm>
        </p:spPr>
        <p:txBody>
          <a:bodyPr/>
          <a:lstStyle/>
          <a:p>
            <a:pPr algn="l"/>
            <a:r>
              <a:rPr lang="en-US" dirty="0" smtClean="0"/>
              <a:t>Excellence - Attributes</a:t>
            </a:r>
            <a:endParaRPr lang="en-US" dirty="0"/>
          </a:p>
        </p:txBody>
      </p:sp>
      <p:sp>
        <p:nvSpPr>
          <p:cNvPr id="3" name="Content Placeholder 2"/>
          <p:cNvSpPr>
            <a:spLocks noGrp="1"/>
          </p:cNvSpPr>
          <p:nvPr>
            <p:ph idx="1"/>
          </p:nvPr>
        </p:nvSpPr>
        <p:spPr>
          <a:xfrm>
            <a:off x="533400" y="914400"/>
            <a:ext cx="8382000" cy="5486400"/>
          </a:xfrm>
        </p:spPr>
        <p:txBody>
          <a:bodyPr/>
          <a:lstStyle/>
          <a:p>
            <a:r>
              <a:rPr lang="en-US" dirty="0" smtClean="0"/>
              <a:t>Leadership</a:t>
            </a:r>
            <a:endParaRPr lang="en-US" sz="1600" dirty="0"/>
          </a:p>
          <a:p>
            <a:pPr lvl="3"/>
            <a:r>
              <a:rPr lang="en-US" dirty="0"/>
              <a:t>Ability to provide a vision, inspire, motivate, mentor</a:t>
            </a:r>
            <a:endParaRPr lang="en-US" sz="1200" dirty="0"/>
          </a:p>
          <a:p>
            <a:pPr lvl="3"/>
            <a:r>
              <a:rPr lang="en-US" dirty="0"/>
              <a:t>Ability to create more leaders / make oneself available to do more </a:t>
            </a:r>
            <a:r>
              <a:rPr lang="en-US" i="1" dirty="0"/>
              <a:t>(Mechanism to evaluate - Assign mentoring responsibilities as a way for people to demonstrate)</a:t>
            </a:r>
            <a:endParaRPr lang="en-US" sz="1200" dirty="0"/>
          </a:p>
          <a:p>
            <a:pPr lvl="3"/>
            <a:r>
              <a:rPr lang="en-US" dirty="0"/>
              <a:t>Taking the ownership of team</a:t>
            </a:r>
            <a:endParaRPr lang="en-US" sz="1200" dirty="0"/>
          </a:p>
          <a:p>
            <a:r>
              <a:rPr lang="en-US" dirty="0"/>
              <a:t>Spontaneity</a:t>
            </a:r>
            <a:endParaRPr lang="en-US" sz="1600" dirty="0"/>
          </a:p>
          <a:p>
            <a:pPr lvl="3"/>
            <a:r>
              <a:rPr lang="en-US" dirty="0"/>
              <a:t>Speed of response</a:t>
            </a:r>
            <a:endParaRPr lang="en-US" sz="1200" dirty="0"/>
          </a:p>
          <a:p>
            <a:pPr lvl="3"/>
            <a:r>
              <a:rPr lang="en-US" dirty="0"/>
              <a:t>Ability to learn quickly</a:t>
            </a:r>
            <a:endParaRPr lang="en-US" sz="1200" dirty="0"/>
          </a:p>
          <a:p>
            <a:r>
              <a:rPr lang="en-US" dirty="0"/>
              <a:t>Pro-activeness</a:t>
            </a:r>
            <a:endParaRPr lang="en-US" sz="1600" dirty="0"/>
          </a:p>
          <a:p>
            <a:r>
              <a:rPr lang="en-US" dirty="0"/>
              <a:t>Novelty of ideas</a:t>
            </a:r>
            <a:endParaRPr lang="en-US" sz="1600" dirty="0"/>
          </a:p>
          <a:p>
            <a:pPr lvl="3"/>
            <a:r>
              <a:rPr lang="en-US" dirty="0"/>
              <a:t>Ability to find solutions (Never give up!)</a:t>
            </a:r>
            <a:endParaRPr lang="en-US" sz="1200" dirty="0"/>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15243505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705600" cy="762000"/>
          </a:xfrm>
        </p:spPr>
        <p:txBody>
          <a:bodyPr/>
          <a:lstStyle/>
          <a:p>
            <a:r>
              <a:rPr lang="en-US" dirty="0"/>
              <a:t>Excellence - Attributes</a:t>
            </a:r>
          </a:p>
        </p:txBody>
      </p:sp>
      <p:sp>
        <p:nvSpPr>
          <p:cNvPr id="3" name="Content Placeholder 2"/>
          <p:cNvSpPr>
            <a:spLocks noGrp="1"/>
          </p:cNvSpPr>
          <p:nvPr>
            <p:ph idx="1"/>
          </p:nvPr>
        </p:nvSpPr>
        <p:spPr/>
        <p:txBody>
          <a:bodyPr/>
          <a:lstStyle/>
          <a:p>
            <a:r>
              <a:rPr lang="en-US" dirty="0"/>
              <a:t>Adaptability - Flexibility</a:t>
            </a:r>
            <a:endParaRPr lang="en-US" sz="1600" dirty="0"/>
          </a:p>
          <a:p>
            <a:r>
              <a:rPr lang="en-US" dirty="0"/>
              <a:t>Risk-taking ability</a:t>
            </a:r>
            <a:endParaRPr lang="en-US" sz="1600" dirty="0"/>
          </a:p>
          <a:p>
            <a:r>
              <a:rPr lang="en-US" dirty="0"/>
              <a:t>Analytical &amp; Logical Reasoning</a:t>
            </a:r>
            <a:endParaRPr lang="en-US" sz="1600" dirty="0"/>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15058152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Agenda</a:t>
            </a:r>
            <a:endParaRPr lang="en-US" dirty="0"/>
          </a:p>
        </p:txBody>
      </p:sp>
      <p:sp>
        <p:nvSpPr>
          <p:cNvPr id="3" name="Content Placeholder 2"/>
          <p:cNvSpPr>
            <a:spLocks noGrp="1"/>
          </p:cNvSpPr>
          <p:nvPr>
            <p:ph idx="1"/>
          </p:nvPr>
        </p:nvSpPr>
        <p:spPr>
          <a:xfrm>
            <a:off x="533400" y="1295400"/>
            <a:ext cx="7709848" cy="4876800"/>
          </a:xfrm>
        </p:spPr>
        <p:txBody>
          <a:bodyPr/>
          <a:lstStyle/>
          <a:p>
            <a:r>
              <a:rPr lang="en-US" dirty="0" smtClean="0"/>
              <a:t>Objective</a:t>
            </a:r>
          </a:p>
          <a:p>
            <a:r>
              <a:rPr lang="en-US" dirty="0" smtClean="0"/>
              <a:t>Process</a:t>
            </a:r>
          </a:p>
          <a:p>
            <a:r>
              <a:rPr lang="en-US" dirty="0"/>
              <a:t>Key </a:t>
            </a:r>
            <a:r>
              <a:rPr lang="en-US" dirty="0" smtClean="0"/>
              <a:t>Stakeholders</a:t>
            </a:r>
            <a:endParaRPr lang="en-US" dirty="0"/>
          </a:p>
          <a:p>
            <a:r>
              <a:rPr lang="en-US" dirty="0" smtClean="0"/>
              <a:t>Expectations</a:t>
            </a:r>
          </a:p>
          <a:p>
            <a:pPr lvl="1"/>
            <a:r>
              <a:rPr lang="en-US" sz="1600" dirty="0" smtClean="0"/>
              <a:t>Expectations from Owner</a:t>
            </a:r>
          </a:p>
          <a:p>
            <a:pPr lvl="1"/>
            <a:r>
              <a:rPr lang="en-US" sz="1600" dirty="0" smtClean="0"/>
              <a:t>Expectations from Evaluator</a:t>
            </a:r>
          </a:p>
          <a:p>
            <a:pPr lvl="1"/>
            <a:r>
              <a:rPr lang="en-US" sz="1600" dirty="0" smtClean="0"/>
              <a:t>Expectations from Mentors</a:t>
            </a:r>
          </a:p>
          <a:p>
            <a:pPr lvl="1"/>
            <a:r>
              <a:rPr lang="en-US" sz="1600" dirty="0" smtClean="0"/>
              <a:t>Expectations from Team</a:t>
            </a:r>
          </a:p>
          <a:p>
            <a:r>
              <a:rPr lang="en-US" dirty="0"/>
              <a:t>Deliverables </a:t>
            </a:r>
            <a:endParaRPr lang="en-US" dirty="0" smtClean="0"/>
          </a:p>
          <a:p>
            <a:r>
              <a:rPr lang="en-US" dirty="0" smtClean="0"/>
              <a:t>Weekly / Final Evaluations</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val="3001892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6705600" cy="762000"/>
          </a:xfrm>
        </p:spPr>
        <p:txBody>
          <a:bodyPr/>
          <a:lstStyle/>
          <a:p>
            <a:pPr algn="l"/>
            <a:r>
              <a:rPr lang="en-US" dirty="0" smtClean="0"/>
              <a:t>Excellence – Skill Areas</a:t>
            </a:r>
            <a:endParaRPr lang="en-US" dirty="0"/>
          </a:p>
        </p:txBody>
      </p:sp>
      <p:sp>
        <p:nvSpPr>
          <p:cNvPr id="3" name="Content Placeholder 2"/>
          <p:cNvSpPr>
            <a:spLocks noGrp="1"/>
          </p:cNvSpPr>
          <p:nvPr>
            <p:ph idx="1"/>
          </p:nvPr>
        </p:nvSpPr>
        <p:spPr/>
        <p:txBody>
          <a:bodyPr/>
          <a:lstStyle/>
          <a:p>
            <a:r>
              <a:rPr lang="en-US" dirty="0"/>
              <a:t>Communication </a:t>
            </a:r>
            <a:r>
              <a:rPr lang="en-US" dirty="0" smtClean="0"/>
              <a:t> </a:t>
            </a:r>
            <a:endParaRPr lang="en-US" sz="1600" dirty="0"/>
          </a:p>
          <a:p>
            <a:pPr lvl="3"/>
            <a:r>
              <a:rPr lang="en-US" dirty="0"/>
              <a:t>Ability to comprehend and express clearly</a:t>
            </a:r>
            <a:endParaRPr lang="en-US" sz="1200" dirty="0"/>
          </a:p>
          <a:p>
            <a:pPr lvl="3"/>
            <a:r>
              <a:rPr lang="en-US" dirty="0"/>
              <a:t>Providing right info to right person at the right time</a:t>
            </a:r>
            <a:endParaRPr lang="en-US" sz="1200" dirty="0"/>
          </a:p>
          <a:p>
            <a:pPr lvl="3"/>
            <a:r>
              <a:rPr lang="en-US" dirty="0"/>
              <a:t>Listening – without any prejudices</a:t>
            </a:r>
            <a:endParaRPr lang="en-US" sz="1200" dirty="0"/>
          </a:p>
          <a:p>
            <a:r>
              <a:rPr lang="en-US" dirty="0" smtClean="0"/>
              <a:t>Technology </a:t>
            </a:r>
            <a:endParaRPr lang="en-US" sz="1600" dirty="0"/>
          </a:p>
          <a:p>
            <a:r>
              <a:rPr lang="en-US" dirty="0"/>
              <a:t>Planning &amp; Execution</a:t>
            </a:r>
            <a:endParaRPr lang="en-US" sz="1600" dirty="0"/>
          </a:p>
          <a:p>
            <a:r>
              <a:rPr lang="en-US" dirty="0"/>
              <a:t>Process &amp; Tools</a:t>
            </a:r>
            <a:endParaRPr lang="en-US" sz="1600" dirty="0"/>
          </a:p>
          <a:p>
            <a:endParaRPr lang="en-US" dirty="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32820089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759"/>
            <a:ext cx="8229600" cy="957441"/>
          </a:xfrm>
        </p:spPr>
        <p:txBody>
          <a:bodyPr/>
          <a:lstStyle/>
          <a:p>
            <a:r>
              <a:rPr lang="en-US" dirty="0">
                <a:latin typeface="+mj-lt"/>
              </a:rPr>
              <a:t>Team </a:t>
            </a:r>
            <a:r>
              <a:rPr lang="en-US" dirty="0" smtClean="0">
                <a:latin typeface="+mj-lt"/>
              </a:rPr>
              <a:t>Structure – Team J3</a:t>
            </a:r>
            <a:br>
              <a:rPr lang="en-US" dirty="0" smtClean="0">
                <a:latin typeface="+mj-lt"/>
              </a:rPr>
            </a:br>
            <a:r>
              <a:rPr lang="en-US" sz="2000" dirty="0" smtClean="0">
                <a:latin typeface="+mj-lt"/>
              </a:rPr>
              <a:t>EETeamJ3@impetus.co.in</a:t>
            </a:r>
            <a:r>
              <a:rPr lang="en-US" dirty="0" smtClean="0">
                <a:latin typeface="+mj-lt"/>
              </a:rPr>
              <a:t/>
            </a:r>
            <a:br>
              <a:rPr lang="en-US" dirty="0" smtClean="0">
                <a:latin typeface="+mj-lt"/>
              </a:rPr>
            </a:br>
            <a:r>
              <a:rPr lang="en-US" dirty="0" smtClean="0">
                <a:latin typeface="+mj-lt"/>
              </a:rPr>
              <a:t> </a:t>
            </a:r>
            <a:r>
              <a:rPr lang="en-US" sz="2000" b="1" dirty="0" smtClean="0">
                <a:latin typeface="+mj-lt"/>
              </a:rPr>
              <a:t> </a:t>
            </a:r>
            <a:endParaRPr lang="en-US" dirty="0">
              <a:latin typeface="+mj-lt"/>
            </a:endParaRPr>
          </a:p>
        </p:txBody>
      </p:sp>
      <p:sp>
        <p:nvSpPr>
          <p:cNvPr id="4" name="Slide Number Placeholder 3"/>
          <p:cNvSpPr>
            <a:spLocks noGrp="1"/>
          </p:cNvSpPr>
          <p:nvPr>
            <p:ph type="sldNum" sz="quarter" idx="12"/>
          </p:nvPr>
        </p:nvSpPr>
        <p:spPr/>
        <p:txBody>
          <a:bodyPr/>
          <a:lstStyle/>
          <a:p>
            <a:pPr>
              <a:defRPr/>
            </a:pPr>
            <a:fld id="{0F5ED72F-3BB0-4B76-B956-381D4E57CF8F}" type="slidenum">
              <a:rPr lang="en-US" smtClean="0"/>
              <a:pPr>
                <a:defRPr/>
              </a:pPr>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5480685"/>
              </p:ext>
            </p:extLst>
          </p:nvPr>
        </p:nvGraphicFramePr>
        <p:xfrm>
          <a:off x="609600" y="1447800"/>
          <a:ext cx="7772401" cy="4876800"/>
        </p:xfrm>
        <a:graphic>
          <a:graphicData uri="http://schemas.openxmlformats.org/drawingml/2006/table">
            <a:tbl>
              <a:tblPr>
                <a:tableStyleId>{5C22544A-7EE6-4342-B048-85BDC9FD1C3A}</a:tableStyleId>
              </a:tblPr>
              <a:tblGrid>
                <a:gridCol w="1929588"/>
                <a:gridCol w="1021546"/>
                <a:gridCol w="1599883"/>
                <a:gridCol w="3221384"/>
              </a:tblGrid>
              <a:tr h="406400">
                <a:tc>
                  <a:txBody>
                    <a:bodyPr/>
                    <a:lstStyle/>
                    <a:p>
                      <a:pPr algn="l" fontAlgn="b"/>
                      <a:r>
                        <a:rPr lang="en-US" sz="1600" b="1" u="none" strike="noStrike">
                          <a:effectLst/>
                        </a:rPr>
                        <a:t>Name</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Location</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Project</a:t>
                      </a:r>
                      <a:endParaRPr lang="en-US" sz="16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Email</a:t>
                      </a:r>
                      <a:endParaRPr lang="en-US" sz="1600" b="1" i="0" u="none" strike="noStrike" dirty="0">
                        <a:solidFill>
                          <a:srgbClr val="FFFFFF"/>
                        </a:solidFill>
                        <a:effectLst/>
                        <a:latin typeface="Calibri" panose="020F0502020204030204" pitchFamily="34" charset="0"/>
                      </a:endParaRPr>
                    </a:p>
                  </a:txBody>
                  <a:tcPr marL="9525" marR="9525" marT="9525" marB="0" anchor="b"/>
                </a:tc>
              </a:tr>
              <a:tr h="406400">
                <a:tc>
                  <a:txBody>
                    <a:bodyPr/>
                    <a:lstStyle/>
                    <a:p>
                      <a:pPr algn="l" fontAlgn="ctr"/>
                      <a:r>
                        <a:rPr lang="en-US" sz="1600" u="none" strike="noStrike">
                          <a:effectLst/>
                        </a:rPr>
                        <a:t>Sunny Bhatia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Indore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Connecture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3"/>
                        </a:rPr>
                        <a:t>sunny.bhatia@impetus.co.in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Kuldeep Singh</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Connecture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4"/>
                        </a:rPr>
                        <a:t>kuldeep.singh@impetus.co.in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Yogaraj L N Moorthy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Bengaluru</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Neustar</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5"/>
                        </a:rPr>
                        <a:t>yogaraj.moorthy@impetus.co.in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Akriti Agarwal</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Samba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6"/>
                        </a:rPr>
                        <a:t>akriti.agarwal@impetus.co.in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Brijesh Sharma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Samba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7"/>
                        </a:rPr>
                        <a:t>brijesh.sharma@impetus.co.in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Rahul Singhal</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Service Source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8"/>
                        </a:rPr>
                        <a:t>rahul.singhal@impetus.co.in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Akansha S Jain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Testing Practice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9"/>
                        </a:rPr>
                        <a:t>akanshas.jain@impetus.co.in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Antima Pachauri</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Testing Practice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10"/>
                        </a:rPr>
                        <a:t>antima.pachauri@impetus.co.in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Rupanshoo Gandhi</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Indore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Neustar</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11"/>
                        </a:rPr>
                        <a:t>rupanshoo.gandhi@impetus.co.in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Gaurav Shukla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Indore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Neustar</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hlinkClick r:id="rId12"/>
                        </a:rPr>
                        <a:t>gaurav.shukla@impetus.co.in</a:t>
                      </a:r>
                      <a:endParaRPr lang="en-US" sz="1600" b="0" i="0" u="none" strike="noStrike">
                        <a:solidFill>
                          <a:srgbClr val="000000"/>
                        </a:solidFill>
                        <a:effectLst/>
                        <a:latin typeface="Calibri" panose="020F0502020204030204" pitchFamily="34" charset="0"/>
                      </a:endParaRPr>
                    </a:p>
                  </a:txBody>
                  <a:tcPr marL="9525" marR="9525" marT="9525" marB="0" anchor="ctr"/>
                </a:tc>
              </a:tr>
              <a:tr h="406400">
                <a:tc>
                  <a:txBody>
                    <a:bodyPr/>
                    <a:lstStyle/>
                    <a:p>
                      <a:pPr algn="l" fontAlgn="ctr"/>
                      <a:r>
                        <a:rPr lang="en-US" sz="1600" u="none" strike="noStrike">
                          <a:effectLst/>
                        </a:rPr>
                        <a:t>Arvind Kumar Singh</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NOIDA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Connecture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hlinkClick r:id="rId13"/>
                        </a:rPr>
                        <a:t>arvindk.singh@impetus.co.in</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223484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Team Structure</a:t>
            </a:r>
          </a:p>
        </p:txBody>
      </p:sp>
      <p:sp>
        <p:nvSpPr>
          <p:cNvPr id="4" name="Slide Number Placeholder 3"/>
          <p:cNvSpPr>
            <a:spLocks noGrp="1"/>
          </p:cNvSpPr>
          <p:nvPr>
            <p:ph type="sldNum" sz="quarter" idx="12"/>
          </p:nvPr>
        </p:nvSpPr>
        <p:spPr/>
        <p:txBody>
          <a:bodyPr/>
          <a:lstStyle/>
          <a:p>
            <a:pPr>
              <a:defRPr/>
            </a:pPr>
            <a:fld id="{0F5ED72F-3BB0-4B76-B956-381D4E57CF8F}" type="slidenum">
              <a:rPr lang="en-US" smtClean="0"/>
              <a:pPr>
                <a:defRPr/>
              </a:pPr>
              <a:t>22</a:t>
            </a:fld>
            <a:endParaRPr lang="en-US"/>
          </a:p>
        </p:txBody>
      </p:sp>
      <p:sp>
        <p:nvSpPr>
          <p:cNvPr id="3" name="Content Placeholder 2"/>
          <p:cNvSpPr>
            <a:spLocks noGrp="1"/>
          </p:cNvSpPr>
          <p:nvPr>
            <p:ph idx="1"/>
          </p:nvPr>
        </p:nvSpPr>
        <p:spPr>
          <a:xfrm>
            <a:off x="457200" y="1600200"/>
            <a:ext cx="8458200" cy="4525963"/>
          </a:xfrm>
        </p:spPr>
        <p:txBody>
          <a:bodyPr/>
          <a:lstStyle/>
          <a:p>
            <a:pPr marL="404813" indent="-287338">
              <a:buFont typeface="Wingdings" pitchFamily="2" charset="2"/>
              <a:buChar char="§"/>
            </a:pPr>
            <a:r>
              <a:rPr lang="en-US" sz="2400" dirty="0" smtClean="0">
                <a:solidFill>
                  <a:schemeClr val="tx1"/>
                </a:solidFill>
                <a:latin typeface="+mn-lt"/>
              </a:rPr>
              <a:t>Mentor – 	</a:t>
            </a:r>
            <a:r>
              <a:rPr lang="en-US" sz="2400" dirty="0">
                <a:solidFill>
                  <a:schemeClr val="tx1"/>
                </a:solidFill>
                <a:latin typeface="+mn-lt"/>
              </a:rPr>
              <a:t>Jasvinder Singh </a:t>
            </a:r>
            <a:r>
              <a:rPr lang="en-US" sz="2400" dirty="0" smtClean="0">
                <a:solidFill>
                  <a:schemeClr val="tx1"/>
                </a:solidFill>
                <a:latin typeface="+mn-lt"/>
              </a:rPr>
              <a:t>Khanuja &amp; Jyoti Prakash Singh</a:t>
            </a:r>
            <a:endParaRPr lang="en-US" sz="2400" dirty="0" smtClean="0">
              <a:solidFill>
                <a:schemeClr val="tx1"/>
              </a:solidFill>
              <a:latin typeface="+mn-lt"/>
            </a:endParaRPr>
          </a:p>
          <a:p>
            <a:pPr marL="404813" indent="-287338">
              <a:buFont typeface="Wingdings" pitchFamily="2" charset="2"/>
              <a:buChar char="§"/>
            </a:pPr>
            <a:endParaRPr lang="en-US" sz="2400" dirty="0" smtClean="0">
              <a:solidFill>
                <a:schemeClr val="tx1"/>
              </a:solidFill>
              <a:latin typeface="+mn-lt"/>
            </a:endParaRPr>
          </a:p>
          <a:p>
            <a:pPr marL="404813" indent="-287338">
              <a:buFont typeface="Wingdings" pitchFamily="2" charset="2"/>
              <a:buChar char="§"/>
            </a:pPr>
            <a:r>
              <a:rPr lang="en-US" sz="2400" dirty="0" smtClean="0">
                <a:solidFill>
                  <a:schemeClr val="tx1"/>
                </a:solidFill>
                <a:latin typeface="+mn-lt"/>
              </a:rPr>
              <a:t>Evaluator </a:t>
            </a:r>
            <a:r>
              <a:rPr lang="en-US" sz="2400" dirty="0">
                <a:solidFill>
                  <a:schemeClr val="tx1"/>
                </a:solidFill>
                <a:latin typeface="+mn-lt"/>
              </a:rPr>
              <a:t>– </a:t>
            </a:r>
            <a:r>
              <a:rPr lang="en-US" sz="2400" dirty="0" smtClean="0">
                <a:solidFill>
                  <a:schemeClr val="tx1"/>
                </a:solidFill>
                <a:latin typeface="+mn-lt"/>
              </a:rPr>
              <a:t>Ankit Bhaiji</a:t>
            </a:r>
            <a:endParaRPr lang="en-US" sz="2400" dirty="0">
              <a:solidFill>
                <a:schemeClr val="tx1"/>
              </a:solidFill>
              <a:latin typeface="+mn-lt"/>
            </a:endParaRPr>
          </a:p>
          <a:p>
            <a:pPr marL="404813" indent="-287338">
              <a:buFont typeface="Wingdings" pitchFamily="2" charset="2"/>
              <a:buChar char="§"/>
            </a:pPr>
            <a:endParaRPr lang="en-US" sz="2400" dirty="0">
              <a:solidFill>
                <a:schemeClr val="tx1"/>
              </a:solidFill>
              <a:latin typeface="+mn-lt"/>
            </a:endParaRPr>
          </a:p>
          <a:p>
            <a:pPr marL="404813" indent="-287338">
              <a:buFont typeface="Wingdings" pitchFamily="2" charset="2"/>
              <a:buChar char="§"/>
            </a:pPr>
            <a:r>
              <a:rPr lang="en-US" sz="2400" dirty="0">
                <a:solidFill>
                  <a:schemeClr val="tx1"/>
                </a:solidFill>
                <a:latin typeface="+mn-lt"/>
              </a:rPr>
              <a:t>Owner – Avinash Agrahari / Rahul Sharma</a:t>
            </a:r>
            <a:endParaRPr lang="en-US" sz="2000" dirty="0">
              <a:solidFill>
                <a:schemeClr val="tx1"/>
              </a:solidFill>
              <a:latin typeface="+mn-lt"/>
            </a:endParaRPr>
          </a:p>
        </p:txBody>
      </p:sp>
    </p:spTree>
    <p:extLst>
      <p:ext uri="{BB962C8B-B14F-4D97-AF65-F5344CB8AC3E}">
        <p14:creationId xmlns:p14="http://schemas.microsoft.com/office/powerpoint/2010/main" val="564931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Timelines</a:t>
            </a:r>
          </a:p>
        </p:txBody>
      </p:sp>
      <p:sp>
        <p:nvSpPr>
          <p:cNvPr id="3" name="Content Placeholder 2"/>
          <p:cNvSpPr>
            <a:spLocks noGrp="1"/>
          </p:cNvSpPr>
          <p:nvPr>
            <p:ph idx="1"/>
          </p:nvPr>
        </p:nvSpPr>
        <p:spPr>
          <a:xfrm>
            <a:off x="457200" y="1524000"/>
            <a:ext cx="8229600" cy="4525963"/>
          </a:xfrm>
        </p:spPr>
        <p:txBody>
          <a:bodyPr/>
          <a:lstStyle/>
          <a:p>
            <a:r>
              <a:rPr lang="en-US" sz="3200" dirty="0">
                <a:solidFill>
                  <a:schemeClr val="tx1"/>
                </a:solidFill>
                <a:latin typeface="+mn-lt"/>
              </a:rPr>
              <a:t>Teams </a:t>
            </a:r>
            <a:r>
              <a:rPr lang="en-US" sz="3200" dirty="0" smtClean="0">
                <a:solidFill>
                  <a:schemeClr val="tx1"/>
                </a:solidFill>
                <a:latin typeface="+mn-lt"/>
              </a:rPr>
              <a:t>start </a:t>
            </a:r>
            <a:r>
              <a:rPr lang="en-US" sz="3200" dirty="0">
                <a:solidFill>
                  <a:schemeClr val="tx1"/>
                </a:solidFill>
                <a:latin typeface="+mn-lt"/>
              </a:rPr>
              <a:t>execution – </a:t>
            </a:r>
            <a:r>
              <a:rPr lang="en-US" sz="3200" dirty="0" smtClean="0">
                <a:solidFill>
                  <a:schemeClr val="tx1"/>
                </a:solidFill>
                <a:latin typeface="+mn-lt"/>
              </a:rPr>
              <a:t>9</a:t>
            </a:r>
            <a:r>
              <a:rPr lang="en-US" sz="3200" baseline="30000" dirty="0" smtClean="0">
                <a:solidFill>
                  <a:schemeClr val="tx1"/>
                </a:solidFill>
                <a:latin typeface="+mn-lt"/>
              </a:rPr>
              <a:t>th</a:t>
            </a:r>
            <a:r>
              <a:rPr lang="en-US" sz="3200" dirty="0" smtClean="0">
                <a:solidFill>
                  <a:schemeClr val="tx1"/>
                </a:solidFill>
                <a:latin typeface="+mn-lt"/>
              </a:rPr>
              <a:t> Mar</a:t>
            </a:r>
            <a:endParaRPr lang="en-US" sz="3200" dirty="0">
              <a:solidFill>
                <a:schemeClr val="tx1"/>
              </a:solidFill>
              <a:latin typeface="+mn-lt"/>
            </a:endParaRPr>
          </a:p>
          <a:p>
            <a:r>
              <a:rPr lang="en-US" sz="3200" dirty="0">
                <a:solidFill>
                  <a:schemeClr val="tx1"/>
                </a:solidFill>
                <a:latin typeface="+mn-lt"/>
              </a:rPr>
              <a:t>End of the Program </a:t>
            </a:r>
            <a:r>
              <a:rPr lang="en-US" sz="3200" dirty="0" smtClean="0">
                <a:solidFill>
                  <a:schemeClr val="tx1"/>
                </a:solidFill>
                <a:latin typeface="+mn-lt"/>
              </a:rPr>
              <a:t>– 15</a:t>
            </a:r>
            <a:r>
              <a:rPr lang="en-US" sz="3200" baseline="30000" dirty="0" smtClean="0">
                <a:solidFill>
                  <a:schemeClr val="tx1"/>
                </a:solidFill>
                <a:latin typeface="+mn-lt"/>
              </a:rPr>
              <a:t>th</a:t>
            </a:r>
            <a:r>
              <a:rPr lang="en-US" sz="3200" dirty="0" smtClean="0">
                <a:solidFill>
                  <a:schemeClr val="tx1"/>
                </a:solidFill>
                <a:latin typeface="+mn-lt"/>
              </a:rPr>
              <a:t> May</a:t>
            </a:r>
            <a:endParaRPr lang="en-US" sz="3200" dirty="0">
              <a:solidFill>
                <a:schemeClr val="tx1"/>
              </a:solidFill>
              <a:latin typeface="+mn-lt"/>
            </a:endParaRPr>
          </a:p>
        </p:txBody>
      </p:sp>
    </p:spTree>
    <p:extLst>
      <p:ext uri="{BB962C8B-B14F-4D97-AF65-F5344CB8AC3E}">
        <p14:creationId xmlns:p14="http://schemas.microsoft.com/office/powerpoint/2010/main" val="1743226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a:latin typeface="+mj-lt"/>
              </a:rPr>
              <a:t>Next</a:t>
            </a:r>
            <a:r>
              <a:rPr lang="en-US" dirty="0" smtClean="0"/>
              <a:t> </a:t>
            </a:r>
            <a:r>
              <a:rPr lang="en-US" dirty="0">
                <a:latin typeface="+mj-lt"/>
              </a:rPr>
              <a:t>Steps</a:t>
            </a:r>
          </a:p>
        </p:txBody>
      </p:sp>
      <p:sp>
        <p:nvSpPr>
          <p:cNvPr id="3" name="Content Placeholder 2"/>
          <p:cNvSpPr>
            <a:spLocks noGrp="1"/>
          </p:cNvSpPr>
          <p:nvPr>
            <p:ph idx="1"/>
          </p:nvPr>
        </p:nvSpPr>
        <p:spPr>
          <a:xfrm>
            <a:off x="457200" y="1112837"/>
            <a:ext cx="8686800" cy="4525963"/>
          </a:xfrm>
        </p:spPr>
        <p:txBody>
          <a:bodyPr/>
          <a:lstStyle/>
          <a:p>
            <a:r>
              <a:rPr lang="en-US" sz="2000" dirty="0">
                <a:solidFill>
                  <a:schemeClr val="tx1"/>
                </a:solidFill>
                <a:latin typeface="+mn-lt"/>
              </a:rPr>
              <a:t>Team will be given a folder on fileserver for collaboration </a:t>
            </a:r>
          </a:p>
          <a:p>
            <a:r>
              <a:rPr lang="en-US" sz="2000" dirty="0" smtClean="0">
                <a:solidFill>
                  <a:schemeClr val="tx1"/>
                </a:solidFill>
                <a:latin typeface="+mn-lt"/>
              </a:rPr>
              <a:t>Team </a:t>
            </a:r>
            <a:r>
              <a:rPr lang="en-US" sz="2000" dirty="0">
                <a:solidFill>
                  <a:schemeClr val="tx1"/>
                </a:solidFill>
                <a:latin typeface="+mn-lt"/>
              </a:rPr>
              <a:t>will receive the Case Study </a:t>
            </a:r>
            <a:r>
              <a:rPr lang="en-US" sz="2000" dirty="0" smtClean="0">
                <a:solidFill>
                  <a:schemeClr val="tx1"/>
                </a:solidFill>
                <a:latin typeface="+mn-lt"/>
              </a:rPr>
              <a:t>today</a:t>
            </a:r>
          </a:p>
          <a:p>
            <a:pPr marL="401822" lvl="1">
              <a:buClrTx/>
            </a:pPr>
            <a:r>
              <a:rPr lang="en-US" sz="2000" dirty="0" smtClean="0">
                <a:solidFill>
                  <a:schemeClr val="tx1"/>
                </a:solidFill>
                <a:latin typeface="+mn-lt"/>
              </a:rPr>
              <a:t>Team may raise tickets for additional requirements</a:t>
            </a:r>
            <a:endParaRPr lang="en-US" sz="2000" dirty="0">
              <a:solidFill>
                <a:schemeClr val="tx1"/>
              </a:solidFill>
              <a:latin typeface="+mn-lt"/>
            </a:endParaRPr>
          </a:p>
          <a:p>
            <a:r>
              <a:rPr lang="en-US" sz="2000" dirty="0">
                <a:solidFill>
                  <a:schemeClr val="tx1"/>
                </a:solidFill>
                <a:latin typeface="+mn-lt"/>
              </a:rPr>
              <a:t>Let us know of:</a:t>
            </a:r>
          </a:p>
          <a:p>
            <a:pPr lvl="1"/>
            <a:r>
              <a:rPr lang="en-US" sz="2000" dirty="0">
                <a:solidFill>
                  <a:schemeClr val="tx1"/>
                </a:solidFill>
                <a:latin typeface="+mn-lt"/>
              </a:rPr>
              <a:t>Points of Contact</a:t>
            </a:r>
          </a:p>
          <a:p>
            <a:pPr lvl="1"/>
            <a:r>
              <a:rPr lang="en-US" sz="2000" dirty="0">
                <a:solidFill>
                  <a:schemeClr val="tx1"/>
                </a:solidFill>
                <a:latin typeface="+mn-lt"/>
              </a:rPr>
              <a:t>Team Structure and Roles</a:t>
            </a:r>
          </a:p>
          <a:p>
            <a:pPr lvl="1"/>
            <a:r>
              <a:rPr lang="en-US" sz="2000" dirty="0">
                <a:solidFill>
                  <a:schemeClr val="tx1"/>
                </a:solidFill>
                <a:latin typeface="+mn-lt"/>
              </a:rPr>
              <a:t>Individual Contact Information</a:t>
            </a:r>
          </a:p>
          <a:p>
            <a:pPr lvl="1"/>
            <a:r>
              <a:rPr lang="en-US" sz="2000" dirty="0">
                <a:solidFill>
                  <a:schemeClr val="tx1"/>
                </a:solidFill>
                <a:latin typeface="+mn-lt"/>
              </a:rPr>
              <a:t>Meeting Calendar Invites (Daily Standup &amp; Weekly Evaluation)</a:t>
            </a:r>
          </a:p>
          <a:p>
            <a:pPr marL="276810" lvl="1" indent="0">
              <a:buNone/>
            </a:pPr>
            <a:endParaRPr lang="en-US" dirty="0"/>
          </a:p>
        </p:txBody>
      </p:sp>
    </p:spTree>
    <p:extLst>
      <p:ext uri="{BB962C8B-B14F-4D97-AF65-F5344CB8AC3E}">
        <p14:creationId xmlns:p14="http://schemas.microsoft.com/office/powerpoint/2010/main" val="297478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Q&amp;A</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Agenda</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a:t>Excellence </a:t>
            </a:r>
          </a:p>
          <a:p>
            <a:pPr lvl="1"/>
            <a:r>
              <a:rPr lang="en-US" dirty="0"/>
              <a:t>Value System</a:t>
            </a:r>
          </a:p>
          <a:p>
            <a:pPr lvl="1"/>
            <a:r>
              <a:rPr lang="en-US" dirty="0"/>
              <a:t>Attributes</a:t>
            </a:r>
          </a:p>
          <a:p>
            <a:pPr lvl="1"/>
            <a:r>
              <a:rPr lang="en-US" dirty="0" smtClean="0"/>
              <a:t>Skill Areas</a:t>
            </a:r>
          </a:p>
          <a:p>
            <a:r>
              <a:rPr lang="en-US" dirty="0" smtClean="0"/>
              <a:t>Team Structure</a:t>
            </a:r>
          </a:p>
          <a:p>
            <a:r>
              <a:rPr lang="en-US" dirty="0" smtClean="0"/>
              <a:t>Timeline</a:t>
            </a:r>
          </a:p>
          <a:p>
            <a:r>
              <a:rPr lang="en-US" dirty="0" smtClean="0"/>
              <a:t>Next Steps</a:t>
            </a:r>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val="24991277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Objective</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An initiative by SIG-ENGG to strive for excellence across the organization</a:t>
            </a:r>
          </a:p>
          <a:p>
            <a:r>
              <a:rPr lang="en-US" dirty="0" smtClean="0"/>
              <a:t>Build excellence by enhancement of Competencies and Skills</a:t>
            </a:r>
          </a:p>
          <a:p>
            <a:r>
              <a:rPr lang="en-US" dirty="0" smtClean="0"/>
              <a:t>Provide a platform to learn new skills &amp; attributes, going beyond the scope &amp; opportunities in the current assignments </a:t>
            </a:r>
          </a:p>
          <a:p>
            <a:r>
              <a:rPr lang="en-US" dirty="0" smtClean="0"/>
              <a:t>Experience &amp; learn Project Planning &amp; Execution right from its inception</a:t>
            </a:r>
          </a:p>
          <a:p>
            <a:r>
              <a:rPr lang="en-US" dirty="0" smtClean="0"/>
              <a:t>Inculcate Impetus Processes &amp; Culture in newly joined Impros</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val="42765533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62000"/>
          </a:xfrm>
        </p:spPr>
        <p:txBody>
          <a:bodyPr/>
          <a:lstStyle/>
          <a:p>
            <a:pPr algn="l"/>
            <a:r>
              <a:rPr lang="en-US" dirty="0" smtClean="0"/>
              <a:t>Process</a:t>
            </a:r>
            <a:endParaRPr lang="en-US" dirty="0"/>
          </a:p>
        </p:txBody>
      </p:sp>
      <p:sp>
        <p:nvSpPr>
          <p:cNvPr id="3" name="Content Placeholder 2"/>
          <p:cNvSpPr>
            <a:spLocks noGrp="1"/>
          </p:cNvSpPr>
          <p:nvPr>
            <p:ph idx="1"/>
          </p:nvPr>
        </p:nvSpPr>
        <p:spPr>
          <a:xfrm>
            <a:off x="533400" y="990600"/>
            <a:ext cx="7709848" cy="4800600"/>
          </a:xfrm>
        </p:spPr>
        <p:txBody>
          <a:bodyPr/>
          <a:lstStyle/>
          <a:p>
            <a:r>
              <a:rPr lang="en-US" dirty="0"/>
              <a:t>Work in a group of </a:t>
            </a:r>
            <a:r>
              <a:rPr lang="en-US" dirty="0" smtClean="0"/>
              <a:t>8-10 </a:t>
            </a:r>
            <a:r>
              <a:rPr lang="en-US" dirty="0"/>
              <a:t>member teams</a:t>
            </a:r>
          </a:p>
          <a:p>
            <a:r>
              <a:rPr lang="en-US" dirty="0"/>
              <a:t>Team consists of people at all levels</a:t>
            </a:r>
          </a:p>
          <a:p>
            <a:r>
              <a:rPr lang="en-US" dirty="0"/>
              <a:t>Team works on a </a:t>
            </a:r>
            <a:r>
              <a:rPr lang="en-US" dirty="0" smtClean="0"/>
              <a:t>10 </a:t>
            </a:r>
            <a:r>
              <a:rPr lang="en-US" dirty="0"/>
              <a:t>week long exercise</a:t>
            </a:r>
          </a:p>
          <a:p>
            <a:r>
              <a:rPr lang="en-US" dirty="0"/>
              <a:t>Mentors </a:t>
            </a:r>
            <a:r>
              <a:rPr lang="en-US" dirty="0" smtClean="0"/>
              <a:t>and </a:t>
            </a:r>
            <a:r>
              <a:rPr lang="en-US" dirty="0"/>
              <a:t>Evaluator assigned to each team </a:t>
            </a:r>
          </a:p>
          <a:p>
            <a:r>
              <a:rPr lang="en-US" dirty="0"/>
              <a:t>Scrum/Kanban to be used by teams in execution.</a:t>
            </a:r>
          </a:p>
          <a:p>
            <a:r>
              <a:rPr lang="en-US" dirty="0" smtClean="0"/>
              <a:t>Owner assigned </a:t>
            </a:r>
            <a:r>
              <a:rPr lang="en-US" dirty="0"/>
              <a:t>for each team</a:t>
            </a:r>
          </a:p>
          <a:p>
            <a:r>
              <a:rPr lang="en-US" dirty="0" smtClean="0"/>
              <a:t>Weekly evaluation</a:t>
            </a:r>
            <a:endParaRPr lang="en-US" dirty="0"/>
          </a:p>
          <a:p>
            <a:r>
              <a:rPr lang="en-US" dirty="0"/>
              <a:t>Evaluators and Execution team to meet </a:t>
            </a:r>
            <a:r>
              <a:rPr lang="en-US" dirty="0" smtClean="0"/>
              <a:t>weekly</a:t>
            </a:r>
          </a:p>
          <a:p>
            <a:r>
              <a:rPr lang="en-US" dirty="0"/>
              <a:t>Final evaluation &amp; case study acceptance</a:t>
            </a:r>
          </a:p>
          <a:p>
            <a:r>
              <a:rPr lang="en-US" dirty="0"/>
              <a:t>Feedback on the team &amp; individual performance, also to be considered in Performance Appraisals</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val="14455894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Key Stakeholders</a:t>
            </a:r>
            <a:endParaRPr lang="en-US" dirty="0"/>
          </a:p>
        </p:txBody>
      </p:sp>
      <p:sp>
        <p:nvSpPr>
          <p:cNvPr id="3" name="Content Placeholder 2"/>
          <p:cNvSpPr>
            <a:spLocks noGrp="1"/>
          </p:cNvSpPr>
          <p:nvPr>
            <p:ph idx="1"/>
          </p:nvPr>
        </p:nvSpPr>
        <p:spPr>
          <a:xfrm>
            <a:off x="533400" y="838200"/>
            <a:ext cx="7709848" cy="4800600"/>
          </a:xfrm>
        </p:spPr>
        <p:txBody>
          <a:bodyPr/>
          <a:lstStyle/>
          <a:p>
            <a:r>
              <a:rPr lang="en-US" dirty="0" smtClean="0"/>
              <a:t>Participants: </a:t>
            </a:r>
          </a:p>
          <a:p>
            <a:pPr lvl="1"/>
            <a:r>
              <a:rPr lang="en-US" dirty="0" smtClean="0"/>
              <a:t>Anyone irrespective of current level of performance who wants to</a:t>
            </a:r>
          </a:p>
          <a:p>
            <a:pPr lvl="2"/>
            <a:r>
              <a:rPr lang="en-US" dirty="0" smtClean="0"/>
              <a:t>Gain further skills / knowledge than currently employed in present assignment</a:t>
            </a:r>
          </a:p>
          <a:p>
            <a:pPr lvl="2"/>
            <a:r>
              <a:rPr lang="en-US" dirty="0" smtClean="0"/>
              <a:t>Practice and develop desired attributes for excellence</a:t>
            </a:r>
          </a:p>
          <a:p>
            <a:pPr lvl="2"/>
            <a:r>
              <a:rPr lang="en-US" dirty="0" smtClean="0"/>
              <a:t>Understand and practice the Value system</a:t>
            </a:r>
          </a:p>
          <a:p>
            <a:r>
              <a:rPr lang="en-US" dirty="0" smtClean="0"/>
              <a:t>Mentors</a:t>
            </a:r>
          </a:p>
          <a:p>
            <a:pPr lvl="2"/>
            <a:r>
              <a:rPr lang="en-US" dirty="0"/>
              <a:t>A</a:t>
            </a:r>
            <a:r>
              <a:rPr lang="en-US" dirty="0" smtClean="0"/>
              <a:t>nyone who exhibits excellence on any of the above</a:t>
            </a:r>
          </a:p>
          <a:p>
            <a:pPr lvl="2"/>
            <a:r>
              <a:rPr lang="en-US" dirty="0" smtClean="0"/>
              <a:t>Team members are mentors too where they exhibit excellence for specific aspects</a:t>
            </a:r>
          </a:p>
          <a:p>
            <a:r>
              <a:rPr lang="en-US" dirty="0" smtClean="0"/>
              <a:t>Evaluator</a:t>
            </a:r>
          </a:p>
          <a:p>
            <a:r>
              <a:rPr lang="en-US" dirty="0" smtClean="0"/>
              <a:t>Owner</a:t>
            </a:r>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val="8227617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762000"/>
          </a:xfrm>
        </p:spPr>
        <p:txBody>
          <a:bodyPr/>
          <a:lstStyle/>
          <a:p>
            <a:pPr algn="l"/>
            <a:r>
              <a:rPr lang="en-US" dirty="0" smtClean="0"/>
              <a:t>Expectations from Owner</a:t>
            </a:r>
            <a:endParaRPr lang="en-US" dirty="0"/>
          </a:p>
        </p:txBody>
      </p:sp>
      <p:sp>
        <p:nvSpPr>
          <p:cNvPr id="3" name="Content Placeholder 2"/>
          <p:cNvSpPr>
            <a:spLocks noGrp="1"/>
          </p:cNvSpPr>
          <p:nvPr>
            <p:ph idx="1"/>
          </p:nvPr>
        </p:nvSpPr>
        <p:spPr/>
        <p:txBody>
          <a:bodyPr/>
          <a:lstStyle/>
          <a:p>
            <a:r>
              <a:rPr lang="en-US" dirty="0" smtClean="0"/>
              <a:t>Each team will be assigned a Case Study Owner.</a:t>
            </a:r>
          </a:p>
          <a:p>
            <a:r>
              <a:rPr lang="en-US" dirty="0" smtClean="0"/>
              <a:t>Meets the team every week and on need basis</a:t>
            </a:r>
          </a:p>
          <a:p>
            <a:r>
              <a:rPr lang="en-US" dirty="0" smtClean="0"/>
              <a:t>Provides clarity on requirements</a:t>
            </a:r>
            <a:endParaRPr lang="en-US" dirty="0"/>
          </a:p>
          <a:p>
            <a:r>
              <a:rPr lang="en-US" dirty="0" smtClean="0"/>
              <a:t>Defines Acceptance </a:t>
            </a:r>
            <a:r>
              <a:rPr lang="en-US" dirty="0"/>
              <a:t>/ </a:t>
            </a:r>
            <a:r>
              <a:rPr lang="en-US" dirty="0" smtClean="0"/>
              <a:t>Rejection Criteria of Deliverables</a:t>
            </a:r>
            <a:endParaRPr lang="en-US" dirty="0"/>
          </a:p>
          <a:p>
            <a:r>
              <a:rPr lang="en-US" dirty="0" smtClean="0"/>
              <a:t>Scoping </a:t>
            </a:r>
            <a:r>
              <a:rPr lang="en-US" dirty="0"/>
              <a:t>/ </a:t>
            </a:r>
            <a:r>
              <a:rPr lang="en-US" dirty="0" smtClean="0"/>
              <a:t>De-scoping of requirements</a:t>
            </a:r>
            <a:endParaRPr lang="en-US" dirty="0"/>
          </a:p>
          <a:p>
            <a:r>
              <a:rPr lang="en-US" dirty="0" smtClean="0"/>
              <a:t>Prioritization of requirements</a:t>
            </a:r>
            <a:endParaRPr lang="en-US" dirty="0"/>
          </a:p>
          <a:p>
            <a:endParaRPr lang="en-US" dirty="0" smtClean="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11699384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762000"/>
          </a:xfrm>
        </p:spPr>
        <p:txBody>
          <a:bodyPr/>
          <a:lstStyle/>
          <a:p>
            <a:pPr algn="l"/>
            <a:r>
              <a:rPr lang="en-US" dirty="0" smtClean="0"/>
              <a:t>Expectations from Evaluator</a:t>
            </a:r>
            <a:endParaRPr lang="en-US" dirty="0"/>
          </a:p>
        </p:txBody>
      </p:sp>
      <p:sp>
        <p:nvSpPr>
          <p:cNvPr id="3" name="Content Placeholder 2"/>
          <p:cNvSpPr>
            <a:spLocks noGrp="1"/>
          </p:cNvSpPr>
          <p:nvPr>
            <p:ph idx="1"/>
          </p:nvPr>
        </p:nvSpPr>
        <p:spPr/>
        <p:txBody>
          <a:bodyPr/>
          <a:lstStyle/>
          <a:p>
            <a:r>
              <a:rPr lang="en-US" dirty="0" smtClean="0"/>
              <a:t>Each team will be assigned an evaluator.</a:t>
            </a:r>
          </a:p>
          <a:p>
            <a:r>
              <a:rPr lang="en-US" dirty="0" smtClean="0"/>
              <a:t>Meets the team every week.</a:t>
            </a:r>
          </a:p>
          <a:p>
            <a:r>
              <a:rPr lang="en-US" dirty="0" smtClean="0"/>
              <a:t>Evaluator ensures team is making progress</a:t>
            </a:r>
          </a:p>
          <a:p>
            <a:r>
              <a:rPr lang="en-US" dirty="0" smtClean="0"/>
              <a:t>Help mentors and team remove any impediments.</a:t>
            </a:r>
          </a:p>
          <a:p>
            <a:r>
              <a:rPr lang="en-US" dirty="0" smtClean="0"/>
              <a:t>Evaluators meet the Execution team weekly, to share the progress across the board.</a:t>
            </a:r>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36988717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162800" cy="762000"/>
          </a:xfrm>
        </p:spPr>
        <p:txBody>
          <a:bodyPr/>
          <a:lstStyle/>
          <a:p>
            <a:pPr algn="l"/>
            <a:r>
              <a:rPr lang="en-US" dirty="0" smtClean="0"/>
              <a:t>Expectations from Mentors</a:t>
            </a:r>
            <a:endParaRPr lang="en-US" dirty="0"/>
          </a:p>
        </p:txBody>
      </p:sp>
      <p:sp>
        <p:nvSpPr>
          <p:cNvPr id="3" name="Content Placeholder 2"/>
          <p:cNvSpPr>
            <a:spLocks noGrp="1"/>
          </p:cNvSpPr>
          <p:nvPr>
            <p:ph idx="1"/>
          </p:nvPr>
        </p:nvSpPr>
        <p:spPr/>
        <p:txBody>
          <a:bodyPr/>
          <a:lstStyle/>
          <a:p>
            <a:r>
              <a:rPr lang="en-US" dirty="0" smtClean="0"/>
              <a:t>Provide guidance but not solutions</a:t>
            </a:r>
          </a:p>
          <a:p>
            <a:r>
              <a:rPr lang="en-US" dirty="0" smtClean="0"/>
              <a:t>Discuss and not just review</a:t>
            </a:r>
          </a:p>
          <a:p>
            <a:r>
              <a:rPr lang="en-US" dirty="0" smtClean="0"/>
              <a:t>Get help for review and options for the team</a:t>
            </a:r>
          </a:p>
          <a:p>
            <a:r>
              <a:rPr lang="en-US" dirty="0" smtClean="0"/>
              <a:t>Ensure that team has thought of alternatives and not just one solution</a:t>
            </a:r>
          </a:p>
          <a:p>
            <a:pPr lvl="1"/>
            <a:r>
              <a:rPr lang="en-US" dirty="0" smtClean="0"/>
              <a:t>Think of possibilities – not just a working solution</a:t>
            </a:r>
          </a:p>
          <a:p>
            <a:pPr lvl="1"/>
            <a:r>
              <a:rPr lang="en-US" dirty="0" smtClean="0"/>
              <a:t>Exhaust possibilities – sincerely believe there is no better option</a:t>
            </a:r>
          </a:p>
          <a:p>
            <a:r>
              <a:rPr lang="en-US" b="1" dirty="0" smtClean="0"/>
              <a:t>Responsible for </a:t>
            </a:r>
            <a:r>
              <a:rPr lang="en-US" b="1" dirty="0" smtClean="0"/>
              <a:t>team’s </a:t>
            </a:r>
            <a:r>
              <a:rPr lang="en-US" b="1" dirty="0" smtClean="0"/>
              <a:t>success </a:t>
            </a:r>
            <a:r>
              <a:rPr lang="en-US" dirty="0" smtClean="0"/>
              <a:t>– not an observer, committed to make them successful</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Impetus Proprietary</a:t>
            </a:r>
            <a:endParaRPr lang="en-US" dirty="0" smtClean="0"/>
          </a:p>
        </p:txBody>
      </p:sp>
    </p:spTree>
    <p:extLst>
      <p:ext uri="{BB962C8B-B14F-4D97-AF65-F5344CB8AC3E}">
        <p14:creationId xmlns:p14="http://schemas.microsoft.com/office/powerpoint/2010/main" val="432433048"/>
      </p:ext>
    </p:extLst>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mpetusCorporatePresentationTemplateMarch2011">
  <a:themeElements>
    <a:clrScheme name="Cust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FF0000"/>
      </a:folHlink>
    </a:clrScheme>
    <a:fontScheme name="Corporate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lnDef>
  </a:objectDefaults>
  <a:extraClrSchemeLst>
    <a:extraClrScheme>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orate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rporate_Presentation_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orate_Presentation_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orate_Presentation_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orate_Presentation_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rporate_Presentation_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4ABF03C094A4692875151F6F31DDB" ma:contentTypeVersion="1" ma:contentTypeDescription="Create a new document." ma:contentTypeScope="" ma:versionID="7521448cef8b01bb3ca3ea523a6c1747">
  <xsd:schema xmlns:xsd="http://www.w3.org/2001/XMLSchema" xmlns:p="http://schemas.microsoft.com/office/2006/metadata/properties" xmlns:ns1="http://schemas.microsoft.com/sharepoint/v3" targetNamespace="http://schemas.microsoft.com/office/2006/metadata/properties" ma:root="true" ma:fieldsID="3f9ae223c4b0db7928b05b88e77eec4a" ns1:_="">
    <xsd:import namespace="http://schemas.microsoft.com/sharepoint/v3"/>
    <xsd:element name="properties">
      <xsd:complexType>
        <xsd:sequence>
          <xsd:element name="documentManagement">
            <xsd:complexType>
              <xsd:all>
                <xsd:element ref="ns1:ImageWidth" minOccurs="0"/>
                <xsd:element ref="ns1:ImageHeight" minOccurs="0"/>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mageWidth" ma:index="9" nillable="true" ma:displayName="Picture Width" ma:internalName="ImageWidth" ma:readOnly="true">
      <xsd:simpleType>
        <xsd:restriction base="dms:Unknown"/>
      </xsd:simpleType>
    </xsd:element>
    <xsd:element name="ImageHeight" ma:index="10" nillable="true" ma:displayName="Picture Height" ma:internalName="ImageHeight" ma:readOnly="true">
      <xsd:simpleType>
        <xsd:restriction base="dms:Unknown"/>
      </xsd:simpleType>
    </xsd:element>
    <xsd:element name="PublishingStartDate" ma:index="12" nillable="true" ma:displayName="Scheduling Start Date" ma:description="" ma:internalName="PublishingStartDate">
      <xsd:simpleType>
        <xsd:restriction base="dms:Unknown"/>
      </xsd:simpleType>
    </xsd:element>
    <xsd:element name="PublishingExpirationDate" ma:index="13" nillable="true" ma:displayName="Scheduling End Date"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FF471EF-F5F7-4C38-A857-273DC3F74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791DE17-08FC-49ED-A6F3-45B4E424D98E}">
  <ds:schemaRef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70FA0E-8F94-4439-9C0F-954FD283BF1D}">
  <ds:schemaRefs>
    <ds:schemaRef ds:uri="http://schemas.microsoft.com/sharepoint/v3/contenttype/forms"/>
  </ds:schemaRefs>
</ds:datastoreItem>
</file>

<file path=customXml/itemProps4.xml><?xml version="1.0" encoding="utf-8"?>
<ds:datastoreItem xmlns:ds="http://schemas.openxmlformats.org/officeDocument/2006/customXml" ds:itemID="{CA10232C-ADF6-492C-B94C-5B27FC97041F}">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Engineering Excellence Induction_Mentors&amp;Evaluators</Template>
  <TotalTime>898</TotalTime>
  <Words>1147</Words>
  <Application>Microsoft Office PowerPoint</Application>
  <PresentationFormat>On-screen Show (4:3)</PresentationFormat>
  <Paragraphs>252</Paragraphs>
  <Slides>25</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ＭＳ Ｐゴシック</vt:lpstr>
      <vt:lpstr>ＭＳ Ｐゴシック</vt:lpstr>
      <vt:lpstr>Arial</vt:lpstr>
      <vt:lpstr>Calibri</vt:lpstr>
      <vt:lpstr>Franklin Gothic Book</vt:lpstr>
      <vt:lpstr>Franklin Gothic Medium</vt:lpstr>
      <vt:lpstr>Georgia Italic</vt:lpstr>
      <vt:lpstr>Gill Sans MT</vt:lpstr>
      <vt:lpstr>Wingdings</vt:lpstr>
      <vt:lpstr>ヒラギノ角ゴ Pro W3</vt:lpstr>
      <vt:lpstr>ヒラギノ角ゴ ProN W3</vt:lpstr>
      <vt:lpstr>ヒラギノ角ゴ ProN W6</vt:lpstr>
      <vt:lpstr>ImpetusCorporatePresentationTemplateMarch2011</vt:lpstr>
      <vt:lpstr>Impetus</vt:lpstr>
      <vt:lpstr>Engineering Excellence Induction</vt:lpstr>
      <vt:lpstr>Agenda</vt:lpstr>
      <vt:lpstr>Agenda</vt:lpstr>
      <vt:lpstr>Objective</vt:lpstr>
      <vt:lpstr>Process</vt:lpstr>
      <vt:lpstr>Key Stakeholders</vt:lpstr>
      <vt:lpstr>Expectations from Owner</vt:lpstr>
      <vt:lpstr>Expectations from Evaluator</vt:lpstr>
      <vt:lpstr>Expectations from Mentors</vt:lpstr>
      <vt:lpstr>Expectations from the Team</vt:lpstr>
      <vt:lpstr>Deliverables</vt:lpstr>
      <vt:lpstr>Weekly Evaluations</vt:lpstr>
      <vt:lpstr>Weekly Evaluations</vt:lpstr>
      <vt:lpstr>Final Evaluation</vt:lpstr>
      <vt:lpstr>Final Evaluations</vt:lpstr>
      <vt:lpstr>Excellence - Value System</vt:lpstr>
      <vt:lpstr>Excellence - Value System</vt:lpstr>
      <vt:lpstr>Excellence - Attributes</vt:lpstr>
      <vt:lpstr>Excellence - Attributes</vt:lpstr>
      <vt:lpstr>Excellence – Skill Areas</vt:lpstr>
      <vt:lpstr>Team Structure – Team J3 EETeamJ3@impetus.co.in   </vt:lpstr>
      <vt:lpstr>Team Structure</vt:lpstr>
      <vt:lpstr>Timelines</vt:lpstr>
      <vt:lpstr>Next Steps</vt:lpstr>
      <vt:lpstr>Q&amp;A</vt:lpstr>
    </vt:vector>
  </TitlesOfParts>
  <Manager>MarCom</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Excellence Induction</dc:title>
  <dc:creator>Jhilmil Jhala</dc:creator>
  <cp:lastModifiedBy>Madan Agrawal</cp:lastModifiedBy>
  <cp:revision>57</cp:revision>
  <dcterms:created xsi:type="dcterms:W3CDTF">2013-08-22T07:17:28Z</dcterms:created>
  <dcterms:modified xsi:type="dcterms:W3CDTF">2015-03-04T07:23:04Z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0x0101005E04ABF03C094A4692875151F6F31DDB</vt:lpwstr>
  </property>
</Properties>
</file>