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81480C-D9F7-4DE4-92DA-231987A4E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CEEB8FB-1D8E-4F88-AF43-208E2AB9C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FB9D35-5928-4950-8AA8-C5FB55136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B041-89F4-4AD5-9596-1D3777940B6C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4AED16-F95C-4A2F-8E1B-D9BC6FF3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DD3BEB-4EE0-4DBD-A922-74A58976D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94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0C74F5-E944-42A6-9E90-65401430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669BFE-9654-4C23-BC3A-35189E64D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3AB08A-867C-4C48-B50D-D4E6F1C48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B041-89F4-4AD5-9596-1D3777940B6C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FE4CA0-2B70-4E6E-8303-AF2205ECF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2B4AE9-1552-46AD-A951-204FBDC9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68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56EDB69-A203-4947-A95A-AFDE8A01A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5B0271-30E3-4D84-B5AD-EFAC3C1D8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9FBDD4-A0C8-46BA-AF68-6F29A026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B041-89F4-4AD5-9596-1D3777940B6C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EE2D0C-A100-48CB-97C3-8A126DFB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D86EE8-6D43-461E-8E8D-398757B4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521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3835DA-56B8-4927-AF5C-09C6AFDF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4C7C94-4AF4-4853-9AE1-E224A71D5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C20836-E25F-4EBA-A9FE-F87B0FEB0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B041-89F4-4AD5-9596-1D3777940B6C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54EB39-2F52-4BBF-B78D-025BCD877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605C1E-BC18-42AD-A51B-07057DE1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01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D5900F-4D29-4CAA-8C3A-8923FFF90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963CD9-56D6-4441-9D59-D8F8E241A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9EFE04-3F9E-41D2-B456-1C7589D2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B041-89F4-4AD5-9596-1D3777940B6C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28E74F-68E9-4750-911B-612C8B30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F6B42B-1041-4F9F-B561-C9FE9C21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54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448424-A34A-4F77-83AA-FEEA43C65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7F1303-E4BD-4763-8013-DC727841E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AEA892-105F-4ECA-8B30-63A97321B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8D8964-E51C-4D21-BDC4-A4A329901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B041-89F4-4AD5-9596-1D3777940B6C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A7E091-984B-496E-B1F4-F0E4CFD32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950E45-0C3F-4FBD-8526-4EB01DA68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09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AED6B6-7570-4AEF-9BF7-974EFF149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C5D473-C73F-41F6-9F2C-95A9DFB85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650606-6C5E-4914-B833-17B839C90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35EE69F-3293-4D06-B507-D3801BF42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EB68C74-A79B-4B16-A116-E8DD40B56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C90603-4D63-4E3D-ABEF-17E128108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B041-89F4-4AD5-9596-1D3777940B6C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CAA4D42-2180-4DA8-BF01-FB7D5F70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F509845-EB14-4109-8FAD-F22EED27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70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EE55FD-88EB-4BF6-877A-478ECCBD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7FC4C8E-F68E-43AE-BF8C-ADE717843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B041-89F4-4AD5-9596-1D3777940B6C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2CB19C9-6BDA-45AD-B7D3-D450090E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F558BAF-EAD1-4437-9A74-0E8A5C94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25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18F35F0-F760-4FE8-85C7-43EE181E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B041-89F4-4AD5-9596-1D3777940B6C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FBCBEB2-1474-4CD1-AD59-64E7C857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6099BF-3605-49BA-A3AC-08A54C0B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36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3DCC0F-0EBF-438C-956D-65B5FC074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0D79E1-B1C1-4ADC-BB9F-B52516894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74F0701-A0D2-4FAA-BBAC-662F7E6DB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1AD2FB-8396-4F6D-853D-C210F667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B041-89F4-4AD5-9596-1D3777940B6C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5FEEDB-1940-461A-AD4C-BF79F9077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DD5F1F-7CA0-46FA-8314-0599A623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25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1491A7-88F7-4F49-B482-7D1D38F68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30CB282-6D2A-448E-B01E-26D3AB9D0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1EC6DB-B207-47B3-9D50-6B442B21B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677E1D-A317-451C-B303-EC1F0995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B041-89F4-4AD5-9596-1D3777940B6C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18031A-1C3B-4259-AAAC-2DFE27AD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92E45E-2F90-433B-AA19-3C526661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91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ED8FDEC-DFF0-48B0-87F1-3039236C5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0C68FE-E018-4C56-8C50-1ECBC0586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FE1174-9D89-4123-B122-1925A0CED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6B041-89F4-4AD5-9596-1D3777940B6C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FA32F2-D726-4DBE-BCEF-3F675587B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C88379-66B2-499C-A2E1-E6283DB84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03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65AD9CA-BF8D-4BED-9EB1-266EA6B2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C27EC16-61AD-4A0C-8968-03FCC71A6C99}"/>
              </a:ext>
            </a:extLst>
          </p:cNvPr>
          <p:cNvGrpSpPr/>
          <p:nvPr/>
        </p:nvGrpSpPr>
        <p:grpSpPr>
          <a:xfrm>
            <a:off x="216127" y="2075006"/>
            <a:ext cx="1870550" cy="4616739"/>
            <a:chOff x="307570" y="2075006"/>
            <a:chExt cx="1870550" cy="461673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A98A31B-5ACA-498B-823E-DB08F2277F8C}"/>
                </a:ext>
              </a:extLst>
            </p:cNvPr>
            <p:cNvSpPr/>
            <p:nvPr/>
          </p:nvSpPr>
          <p:spPr>
            <a:xfrm>
              <a:off x="307570" y="2075006"/>
              <a:ext cx="1870549" cy="8116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b="1" dirty="0"/>
                <a:t>ビジネスの理解</a:t>
              </a:r>
              <a:endParaRPr lang="en-US" altLang="ja-JP" sz="1100" b="1" dirty="0"/>
            </a:p>
            <a:p>
              <a:pPr algn="ctr"/>
              <a:r>
                <a:rPr lang="en-US" altLang="ja-JP" sz="1100" b="1" dirty="0"/>
                <a:t>Business</a:t>
              </a:r>
            </a:p>
            <a:p>
              <a:pPr algn="ctr"/>
              <a:r>
                <a:rPr lang="en-US" altLang="ja-JP" sz="1100" b="1" dirty="0"/>
                <a:t>Understanding</a:t>
              </a:r>
              <a:endParaRPr lang="ja-JP" altLang="en-US" sz="1100" b="1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E87DB187-8FFA-48C2-8EFE-78714363FFAA}"/>
                </a:ext>
              </a:extLst>
            </p:cNvPr>
            <p:cNvSpPr/>
            <p:nvPr/>
          </p:nvSpPr>
          <p:spPr>
            <a:xfrm>
              <a:off x="307571" y="2950614"/>
              <a:ext cx="1870549" cy="37411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100" b="1" dirty="0"/>
                <a:t>ビジネス目標の決定</a:t>
              </a:r>
            </a:p>
            <a:p>
              <a:r>
                <a:rPr lang="ja-JP" altLang="en-US" sz="1100" dirty="0"/>
                <a:t>・背景情報</a:t>
              </a:r>
            </a:p>
            <a:p>
              <a:r>
                <a:rPr lang="ja-JP" altLang="en-US" sz="1100" dirty="0"/>
                <a:t>・ビジネス目標、成功基準</a:t>
              </a:r>
            </a:p>
            <a:p>
              <a:endParaRPr lang="ja-JP" altLang="en-US" sz="1100" dirty="0"/>
            </a:p>
            <a:p>
              <a:r>
                <a:rPr lang="ja-JP" altLang="en-US" sz="1100" b="1" dirty="0"/>
                <a:t>状況の評価</a:t>
              </a:r>
            </a:p>
            <a:p>
              <a:r>
                <a:rPr lang="ja-JP" altLang="en-US" sz="1100" dirty="0"/>
                <a:t>・リソースの調査</a:t>
              </a:r>
            </a:p>
            <a:p>
              <a:r>
                <a:rPr lang="ja-JP" altLang="en-US" sz="1100" dirty="0"/>
                <a:t>・要件、仮定及び制約</a:t>
              </a:r>
            </a:p>
            <a:p>
              <a:r>
                <a:rPr lang="ja-JP" altLang="en-US" sz="1100" dirty="0"/>
                <a:t>・リスクと予想される事態</a:t>
              </a:r>
            </a:p>
            <a:p>
              <a:r>
                <a:rPr lang="ja-JP" altLang="en-US" sz="1100" dirty="0"/>
                <a:t>・コストと利益</a:t>
              </a:r>
            </a:p>
            <a:p>
              <a:endParaRPr lang="ja-JP" altLang="en-US" sz="1100" dirty="0"/>
            </a:p>
            <a:p>
              <a:r>
                <a:rPr lang="ja-JP" altLang="en-US" sz="1100" b="1" dirty="0"/>
                <a:t>目標の決定</a:t>
              </a:r>
            </a:p>
            <a:p>
              <a:r>
                <a:rPr lang="ja-JP" altLang="en-US" sz="1100" dirty="0"/>
                <a:t>・データ分析の目標、成功基準</a:t>
              </a:r>
            </a:p>
            <a:p>
              <a:r>
                <a:rPr lang="ja-JP" altLang="en-US" sz="1100" dirty="0"/>
                <a:t>・プロジェクト計画の作成</a:t>
              </a:r>
            </a:p>
            <a:p>
              <a:r>
                <a:rPr lang="ja-JP" altLang="en-US" sz="1100" dirty="0"/>
                <a:t>・ツールと手法の初期評価</a:t>
              </a:r>
            </a:p>
            <a:p>
              <a:endParaRPr kumimoji="1" lang="ja-JP" altLang="en-US" sz="1100" dirty="0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BA0E8024-F20C-4D8A-8FDE-CFF2996C6304}"/>
              </a:ext>
            </a:extLst>
          </p:cNvPr>
          <p:cNvGrpSpPr/>
          <p:nvPr/>
        </p:nvGrpSpPr>
        <p:grpSpPr>
          <a:xfrm>
            <a:off x="2189856" y="2075006"/>
            <a:ext cx="1872000" cy="4616739"/>
            <a:chOff x="400690" y="2075006"/>
            <a:chExt cx="1777430" cy="4616739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D1F3C802-228C-4059-A8CA-2304ACBC5EB4}"/>
                </a:ext>
              </a:extLst>
            </p:cNvPr>
            <p:cNvSpPr/>
            <p:nvPr/>
          </p:nvSpPr>
          <p:spPr>
            <a:xfrm>
              <a:off x="400690" y="2075006"/>
              <a:ext cx="1777429" cy="8116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b="1" dirty="0"/>
                <a:t>データの理解</a:t>
              </a:r>
              <a:endParaRPr lang="en-US" altLang="ja-JP" sz="1100" b="1" dirty="0"/>
            </a:p>
            <a:p>
              <a:pPr algn="ctr"/>
              <a:r>
                <a:rPr lang="en-US" altLang="ja-JP" sz="1100" b="1" dirty="0"/>
                <a:t>Data</a:t>
              </a:r>
            </a:p>
            <a:p>
              <a:pPr algn="ctr"/>
              <a:r>
                <a:rPr lang="en-US" altLang="ja-JP" sz="1100" b="1" dirty="0"/>
                <a:t>Understanding</a:t>
              </a:r>
              <a:endParaRPr lang="ja-JP" altLang="en-US" sz="1100" b="1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13E63B9-6A1A-4914-875B-88AA02E634B4}"/>
                </a:ext>
              </a:extLst>
            </p:cNvPr>
            <p:cNvSpPr/>
            <p:nvPr/>
          </p:nvSpPr>
          <p:spPr>
            <a:xfrm>
              <a:off x="400691" y="2950614"/>
              <a:ext cx="1777429" cy="37411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100" b="1" dirty="0"/>
                <a:t>初期データの収集</a:t>
              </a:r>
            </a:p>
            <a:p>
              <a:r>
                <a:rPr lang="ja-JP" altLang="en-US" sz="1100" dirty="0"/>
                <a:t>・初期データ収集</a:t>
              </a:r>
            </a:p>
            <a:p>
              <a:r>
                <a:rPr lang="ja-JP" altLang="en-US" sz="1100" dirty="0"/>
                <a:t>・レポート</a:t>
              </a:r>
            </a:p>
            <a:p>
              <a:endParaRPr lang="ja-JP" altLang="en-US" sz="1100" dirty="0"/>
            </a:p>
            <a:p>
              <a:r>
                <a:rPr lang="ja-JP" altLang="en-US" sz="1100" b="1" dirty="0"/>
                <a:t>データの記述</a:t>
              </a:r>
            </a:p>
            <a:p>
              <a:r>
                <a:rPr lang="ja-JP" altLang="en-US" sz="1100" dirty="0"/>
                <a:t>・データ説明レポート</a:t>
              </a:r>
            </a:p>
            <a:p>
              <a:endParaRPr lang="ja-JP" altLang="en-US" sz="1100" dirty="0"/>
            </a:p>
            <a:p>
              <a:r>
                <a:rPr lang="ja-JP" altLang="en-US" sz="1100" b="1" dirty="0"/>
                <a:t>データの調査</a:t>
              </a:r>
            </a:p>
            <a:p>
              <a:r>
                <a:rPr lang="ja-JP" altLang="en-US" sz="1100" dirty="0"/>
                <a:t>・データ調査レポート</a:t>
              </a:r>
            </a:p>
            <a:p>
              <a:endParaRPr lang="ja-JP" altLang="en-US" sz="1100" dirty="0"/>
            </a:p>
            <a:p>
              <a:r>
                <a:rPr lang="ja-JP" altLang="en-US" sz="1100" b="1" dirty="0"/>
                <a:t>データ品質の検証</a:t>
              </a:r>
            </a:p>
            <a:p>
              <a:r>
                <a:rPr lang="ja-JP" altLang="en-US" sz="1100" dirty="0"/>
                <a:t>・データ品質レポート</a:t>
              </a:r>
            </a:p>
            <a:p>
              <a:endParaRPr lang="ja-JP" altLang="en-US" sz="1100" dirty="0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89F2BC6-A552-4FD5-91D9-AD8AD8C160CA}"/>
              </a:ext>
            </a:extLst>
          </p:cNvPr>
          <p:cNvGrpSpPr/>
          <p:nvPr/>
        </p:nvGrpSpPr>
        <p:grpSpPr>
          <a:xfrm>
            <a:off x="4154641" y="2075006"/>
            <a:ext cx="1872000" cy="4616739"/>
            <a:chOff x="400690" y="2075006"/>
            <a:chExt cx="1777430" cy="4616739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AC2C9BA3-36F3-466A-98DB-3E086CBC58B2}"/>
                </a:ext>
              </a:extLst>
            </p:cNvPr>
            <p:cNvSpPr/>
            <p:nvPr/>
          </p:nvSpPr>
          <p:spPr>
            <a:xfrm>
              <a:off x="400690" y="2075006"/>
              <a:ext cx="1777429" cy="8116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b="1" dirty="0"/>
                <a:t>データの準備</a:t>
              </a:r>
              <a:endParaRPr lang="en-US" altLang="ja-JP" sz="1100" b="1" dirty="0"/>
            </a:p>
            <a:p>
              <a:pPr algn="ctr"/>
              <a:r>
                <a:rPr lang="en-US" altLang="ja-JP" sz="1100" b="1" dirty="0"/>
                <a:t>Data</a:t>
              </a:r>
            </a:p>
            <a:p>
              <a:pPr algn="ctr"/>
              <a:r>
                <a:rPr lang="en-US" altLang="ja-JP" sz="1100" b="1" dirty="0"/>
                <a:t>Preparation</a:t>
              </a:r>
              <a:endParaRPr lang="ja-JP" altLang="en-US" sz="1100" b="1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AB8EBB45-92B5-4160-9B1F-21AD55B2EC4D}"/>
                </a:ext>
              </a:extLst>
            </p:cNvPr>
            <p:cNvSpPr/>
            <p:nvPr/>
          </p:nvSpPr>
          <p:spPr>
            <a:xfrm>
              <a:off x="400691" y="2950614"/>
              <a:ext cx="1777429" cy="37411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100" b="1" dirty="0"/>
                <a:t>データセット</a:t>
              </a:r>
            </a:p>
            <a:p>
              <a:r>
                <a:rPr lang="ja-JP" altLang="en-US" sz="1100" dirty="0"/>
                <a:t>・データセットの説明</a:t>
              </a:r>
            </a:p>
            <a:p>
              <a:endParaRPr lang="ja-JP" altLang="en-US" sz="1100" dirty="0"/>
            </a:p>
            <a:p>
              <a:r>
                <a:rPr lang="ja-JP" altLang="en-US" sz="1100" b="1" dirty="0"/>
                <a:t>データの選択</a:t>
              </a:r>
            </a:p>
            <a:p>
              <a:r>
                <a:rPr lang="ja-JP" altLang="en-US" sz="1100" dirty="0"/>
                <a:t>・選択、または除外の基準</a:t>
              </a:r>
            </a:p>
            <a:p>
              <a:endParaRPr lang="ja-JP" altLang="en-US" sz="1100" dirty="0"/>
            </a:p>
            <a:p>
              <a:r>
                <a:rPr lang="ja-JP" altLang="en-US" sz="1100" b="1" dirty="0"/>
                <a:t>データのクリーニング</a:t>
              </a:r>
            </a:p>
            <a:p>
              <a:r>
                <a:rPr lang="ja-JP" altLang="en-US" sz="1100" dirty="0"/>
                <a:t>・データクリーニング</a:t>
              </a:r>
            </a:p>
            <a:p>
              <a:r>
                <a:rPr lang="ja-JP" altLang="en-US" sz="1100" dirty="0"/>
                <a:t>・レポート</a:t>
              </a:r>
            </a:p>
            <a:p>
              <a:endParaRPr lang="ja-JP" altLang="en-US" sz="1100" dirty="0"/>
            </a:p>
            <a:p>
              <a:r>
                <a:rPr lang="ja-JP" altLang="en-US" sz="1100" b="1" dirty="0"/>
                <a:t>データの構築</a:t>
              </a:r>
            </a:p>
            <a:p>
              <a:r>
                <a:rPr lang="ja-JP" altLang="en-US" sz="1100" dirty="0"/>
                <a:t>・派生属性、生成されたレコード</a:t>
              </a:r>
            </a:p>
            <a:p>
              <a:endParaRPr lang="ja-JP" altLang="en-US" sz="1100" dirty="0"/>
            </a:p>
            <a:p>
              <a:r>
                <a:rPr lang="ja-JP" altLang="en-US" sz="1100" b="1" dirty="0"/>
                <a:t>データの結合</a:t>
              </a:r>
            </a:p>
            <a:p>
              <a:r>
                <a:rPr lang="ja-JP" altLang="en-US" sz="1100" dirty="0"/>
                <a:t>・結合されたデータ</a:t>
              </a:r>
            </a:p>
            <a:p>
              <a:endParaRPr lang="ja-JP" altLang="en-US" sz="1100" dirty="0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D3D78DA7-5F61-4389-8010-5DDD127A202B}"/>
              </a:ext>
            </a:extLst>
          </p:cNvPr>
          <p:cNvGrpSpPr/>
          <p:nvPr/>
        </p:nvGrpSpPr>
        <p:grpSpPr>
          <a:xfrm>
            <a:off x="6119426" y="2075006"/>
            <a:ext cx="1872000" cy="4616739"/>
            <a:chOff x="400690" y="2075006"/>
            <a:chExt cx="1777430" cy="4616739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A3671663-191D-4EC5-AA20-A6B9D9722B8A}"/>
                </a:ext>
              </a:extLst>
            </p:cNvPr>
            <p:cNvSpPr/>
            <p:nvPr/>
          </p:nvSpPr>
          <p:spPr>
            <a:xfrm>
              <a:off x="400690" y="2075006"/>
              <a:ext cx="1777429" cy="8116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b="1" dirty="0"/>
                <a:t>モデリング</a:t>
              </a:r>
            </a:p>
            <a:p>
              <a:pPr algn="ctr"/>
              <a:r>
                <a:rPr lang="en-US" altLang="ja-JP" sz="1100" b="1" dirty="0"/>
                <a:t>Modeling</a:t>
              </a: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0F4C7B0-8873-4E9C-A252-3E66A7A0FCE5}"/>
                </a:ext>
              </a:extLst>
            </p:cNvPr>
            <p:cNvSpPr/>
            <p:nvPr/>
          </p:nvSpPr>
          <p:spPr>
            <a:xfrm>
              <a:off x="400691" y="2950614"/>
              <a:ext cx="1777429" cy="37411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100" b="1" dirty="0"/>
                <a:t>モデリング手法の選択</a:t>
              </a:r>
            </a:p>
            <a:p>
              <a:r>
                <a:rPr lang="ja-JP" altLang="en-US" sz="1100" dirty="0"/>
                <a:t>・モデリング手法</a:t>
              </a:r>
            </a:p>
            <a:p>
              <a:r>
                <a:rPr lang="ja-JP" altLang="en-US" sz="1100" dirty="0"/>
                <a:t>・モデリングの仮定</a:t>
              </a:r>
            </a:p>
            <a:p>
              <a:endParaRPr lang="ja-JP" altLang="en-US" sz="1100" dirty="0"/>
            </a:p>
            <a:p>
              <a:r>
                <a:rPr lang="ja-JP" altLang="en-US" sz="1100" b="1" dirty="0"/>
                <a:t>テスト設計の生成</a:t>
              </a:r>
            </a:p>
            <a:p>
              <a:r>
                <a:rPr lang="ja-JP" altLang="en-US" sz="1100" dirty="0"/>
                <a:t>・テスト設計</a:t>
              </a:r>
            </a:p>
            <a:p>
              <a:endParaRPr lang="ja-JP" altLang="en-US" sz="1100" dirty="0"/>
            </a:p>
            <a:p>
              <a:r>
                <a:rPr lang="ja-JP" altLang="en-US" sz="1100" b="1" dirty="0"/>
                <a:t>モデル作成</a:t>
              </a:r>
            </a:p>
            <a:p>
              <a:r>
                <a:rPr lang="ja-JP" altLang="en-US" sz="1100" dirty="0"/>
                <a:t>・パラメータの設定</a:t>
              </a:r>
            </a:p>
            <a:p>
              <a:r>
                <a:rPr lang="ja-JP" altLang="en-US" sz="1100" dirty="0"/>
                <a:t>・モデリング</a:t>
              </a:r>
            </a:p>
            <a:p>
              <a:r>
                <a:rPr lang="ja-JP" altLang="en-US" sz="1100" dirty="0"/>
                <a:t>・モデルの説明</a:t>
              </a:r>
            </a:p>
            <a:p>
              <a:endParaRPr lang="ja-JP" altLang="en-US" sz="1100" dirty="0"/>
            </a:p>
            <a:p>
              <a:r>
                <a:rPr lang="ja-JP" altLang="en-US" sz="1100" b="1" dirty="0"/>
                <a:t>モデルの評価</a:t>
              </a:r>
            </a:p>
            <a:p>
              <a:r>
                <a:rPr lang="ja-JP" altLang="en-US" sz="1100" dirty="0"/>
                <a:t>・モデルの評価</a:t>
              </a:r>
            </a:p>
            <a:p>
              <a:r>
                <a:rPr lang="ja-JP" altLang="en-US" sz="1100" dirty="0"/>
                <a:t>・改訂されたパラメータの設定</a:t>
              </a:r>
            </a:p>
            <a:p>
              <a:endParaRPr lang="ja-JP" altLang="en-US" sz="1100" dirty="0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40EB3CC7-F40B-46C6-9B41-DCDFD62D56E7}"/>
              </a:ext>
            </a:extLst>
          </p:cNvPr>
          <p:cNvGrpSpPr/>
          <p:nvPr/>
        </p:nvGrpSpPr>
        <p:grpSpPr>
          <a:xfrm>
            <a:off x="8084211" y="2075006"/>
            <a:ext cx="1872000" cy="4616739"/>
            <a:chOff x="400690" y="2075006"/>
            <a:chExt cx="1777430" cy="4616739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06FE7EB8-A369-4D6E-9475-FBB66035F773}"/>
                </a:ext>
              </a:extLst>
            </p:cNvPr>
            <p:cNvSpPr/>
            <p:nvPr/>
          </p:nvSpPr>
          <p:spPr>
            <a:xfrm>
              <a:off x="400690" y="2075006"/>
              <a:ext cx="1777429" cy="8116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b="1" dirty="0"/>
                <a:t>評価</a:t>
              </a:r>
            </a:p>
            <a:p>
              <a:pPr algn="ctr"/>
              <a:r>
                <a:rPr lang="en-US" altLang="ja-JP" sz="1100" b="1" dirty="0"/>
                <a:t>Evaluation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358D2281-B870-49FF-8B13-8B989A0FAFD2}"/>
                </a:ext>
              </a:extLst>
            </p:cNvPr>
            <p:cNvSpPr/>
            <p:nvPr/>
          </p:nvSpPr>
          <p:spPr>
            <a:xfrm>
              <a:off x="400691" y="2950614"/>
              <a:ext cx="1777429" cy="37411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100" b="1" dirty="0"/>
                <a:t>結果の評価</a:t>
              </a:r>
            </a:p>
            <a:p>
              <a:r>
                <a:rPr lang="ja-JP" altLang="en-US" sz="1100" dirty="0"/>
                <a:t>・ビジネスの成功基準に基づくモデリング結果の評価</a:t>
              </a:r>
            </a:p>
            <a:p>
              <a:endParaRPr lang="ja-JP" altLang="en-US" sz="1100" dirty="0"/>
            </a:p>
            <a:p>
              <a:r>
                <a:rPr lang="ja-JP" altLang="en-US" sz="1100" b="1" dirty="0"/>
                <a:t>プロセスの見直し</a:t>
              </a:r>
            </a:p>
            <a:p>
              <a:r>
                <a:rPr lang="ja-JP" altLang="en-US" sz="1100" dirty="0"/>
                <a:t>・プロセスの見直し</a:t>
              </a:r>
            </a:p>
            <a:p>
              <a:endParaRPr lang="ja-JP" altLang="en-US" sz="1100" dirty="0"/>
            </a:p>
            <a:p>
              <a:r>
                <a:rPr lang="ja-JP" altLang="en-US" sz="1100" b="1" dirty="0"/>
                <a:t>次のステップの決定</a:t>
              </a:r>
            </a:p>
            <a:p>
              <a:r>
                <a:rPr lang="ja-JP" altLang="en-US" sz="1100" dirty="0"/>
                <a:t>・実行可能なアクションリスト決定</a:t>
              </a:r>
            </a:p>
            <a:p>
              <a:endParaRPr lang="ja-JP" altLang="en-US" sz="1100" dirty="0"/>
            </a:p>
            <a:p>
              <a:r>
                <a:rPr lang="ja-JP" altLang="en-US" sz="1100" b="1" dirty="0"/>
                <a:t>展開の計画</a:t>
              </a:r>
            </a:p>
            <a:p>
              <a:r>
                <a:rPr lang="ja-JP" altLang="en-US" sz="1100" dirty="0"/>
                <a:t>・展開の計画</a:t>
              </a:r>
            </a:p>
            <a:p>
              <a:endParaRPr lang="ja-JP" altLang="en-US" sz="1100" dirty="0"/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CC1701C-A1A4-4921-BBAF-37E248202F77}"/>
              </a:ext>
            </a:extLst>
          </p:cNvPr>
          <p:cNvGrpSpPr/>
          <p:nvPr/>
        </p:nvGrpSpPr>
        <p:grpSpPr>
          <a:xfrm>
            <a:off x="10048995" y="2075006"/>
            <a:ext cx="1872000" cy="4616739"/>
            <a:chOff x="400690" y="2075006"/>
            <a:chExt cx="1777430" cy="4616739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456A0C03-5267-43EB-8E27-163445A2885A}"/>
                </a:ext>
              </a:extLst>
            </p:cNvPr>
            <p:cNvSpPr/>
            <p:nvPr/>
          </p:nvSpPr>
          <p:spPr>
            <a:xfrm>
              <a:off x="400690" y="2075006"/>
              <a:ext cx="1777429" cy="8116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b="1" dirty="0"/>
                <a:t>展開</a:t>
              </a:r>
              <a:endParaRPr lang="en-US" altLang="ja-JP" sz="1100" b="1" dirty="0"/>
            </a:p>
            <a:p>
              <a:pPr algn="ctr"/>
              <a:r>
                <a:rPr lang="en-US" altLang="ja-JP" sz="1100" b="1" dirty="0"/>
                <a:t>Deployment</a:t>
              </a:r>
              <a:endParaRPr lang="ja-JP" altLang="en-US" sz="1100" b="1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48372B69-6C8E-41A1-8DFF-C0EFB48DA7ED}"/>
                </a:ext>
              </a:extLst>
            </p:cNvPr>
            <p:cNvSpPr/>
            <p:nvPr/>
          </p:nvSpPr>
          <p:spPr>
            <a:xfrm>
              <a:off x="400691" y="2950614"/>
              <a:ext cx="1777429" cy="37411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100" b="1" dirty="0"/>
                <a:t>展開の計画</a:t>
              </a:r>
              <a:endParaRPr lang="en-US" altLang="ja-JP" sz="1100" b="1" dirty="0"/>
            </a:p>
            <a:p>
              <a:r>
                <a:rPr lang="ja-JP" altLang="en-US" sz="1100" dirty="0"/>
                <a:t>・展開の計画</a:t>
              </a:r>
              <a:endParaRPr lang="en-US" altLang="ja-JP" sz="1100" dirty="0"/>
            </a:p>
            <a:p>
              <a:endParaRPr lang="en-US" altLang="ja-JP" sz="1100" b="1" dirty="0"/>
            </a:p>
            <a:p>
              <a:r>
                <a:rPr lang="ja-JP" altLang="en-US" sz="1100" b="1" dirty="0"/>
                <a:t>モニタリングとメンテナンス</a:t>
              </a:r>
            </a:p>
            <a:p>
              <a:r>
                <a:rPr lang="ja-JP" altLang="en-US" sz="1100" dirty="0"/>
                <a:t>・モニタリングとメンテナンスの計画</a:t>
              </a:r>
            </a:p>
            <a:p>
              <a:endParaRPr lang="ja-JP" altLang="en-US" sz="1100" dirty="0"/>
            </a:p>
            <a:p>
              <a:r>
                <a:rPr lang="ja-JP" altLang="en-US" sz="1100" b="1" dirty="0"/>
                <a:t>最終レポートの作成</a:t>
              </a:r>
            </a:p>
            <a:p>
              <a:r>
                <a:rPr lang="ja-JP" altLang="en-US" sz="1100" dirty="0"/>
                <a:t>・最終レポート</a:t>
              </a:r>
            </a:p>
            <a:p>
              <a:r>
                <a:rPr lang="ja-JP" altLang="en-US" sz="1100" dirty="0"/>
                <a:t>・最終プレゼンテーション</a:t>
              </a:r>
            </a:p>
            <a:p>
              <a:endParaRPr lang="ja-JP" altLang="en-US" sz="1100" dirty="0"/>
            </a:p>
            <a:p>
              <a:r>
                <a:rPr lang="ja-JP" altLang="en-US" sz="1100" b="1" dirty="0"/>
                <a:t>プロジェクトの見直し</a:t>
              </a:r>
            </a:p>
            <a:p>
              <a:r>
                <a:rPr lang="ja-JP" altLang="en-US" sz="1100" dirty="0"/>
                <a:t>・経験の文書化</a:t>
              </a:r>
            </a:p>
            <a:p>
              <a:endParaRPr lang="ja-JP" altLang="en-US" sz="1100" dirty="0"/>
            </a:p>
          </p:txBody>
        </p:sp>
      </p:grpSp>
      <p:sp>
        <p:nvSpPr>
          <p:cNvPr id="26" name="円弧 25">
            <a:extLst>
              <a:ext uri="{FF2B5EF4-FFF2-40B4-BE49-F238E27FC236}">
                <a16:creationId xmlns:a16="http://schemas.microsoft.com/office/drawing/2014/main" id="{A7636960-C879-460E-B644-EDF82F9A844E}"/>
              </a:ext>
            </a:extLst>
          </p:cNvPr>
          <p:cNvSpPr/>
          <p:nvPr/>
        </p:nvSpPr>
        <p:spPr>
          <a:xfrm>
            <a:off x="1146697" y="1754636"/>
            <a:ext cx="1929012" cy="556301"/>
          </a:xfrm>
          <a:prstGeom prst="arc">
            <a:avLst>
              <a:gd name="adj1" fmla="val 10800000"/>
              <a:gd name="adj2" fmla="val 0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弧 26">
            <a:extLst>
              <a:ext uri="{FF2B5EF4-FFF2-40B4-BE49-F238E27FC236}">
                <a16:creationId xmlns:a16="http://schemas.microsoft.com/office/drawing/2014/main" id="{AAA4596D-5B02-48FB-AED4-89BB9FECB2FD}"/>
              </a:ext>
            </a:extLst>
          </p:cNvPr>
          <p:cNvSpPr/>
          <p:nvPr/>
        </p:nvSpPr>
        <p:spPr>
          <a:xfrm>
            <a:off x="5463773" y="1754636"/>
            <a:ext cx="1929012" cy="556301"/>
          </a:xfrm>
          <a:prstGeom prst="arc">
            <a:avLst>
              <a:gd name="adj1" fmla="val 10800000"/>
              <a:gd name="adj2" fmla="val 0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弧 27">
            <a:extLst>
              <a:ext uri="{FF2B5EF4-FFF2-40B4-BE49-F238E27FC236}">
                <a16:creationId xmlns:a16="http://schemas.microsoft.com/office/drawing/2014/main" id="{BD764510-6F22-463F-A7B9-02AA959D2E46}"/>
              </a:ext>
            </a:extLst>
          </p:cNvPr>
          <p:cNvSpPr/>
          <p:nvPr/>
        </p:nvSpPr>
        <p:spPr>
          <a:xfrm>
            <a:off x="3161628" y="1754635"/>
            <a:ext cx="1929012" cy="556301"/>
          </a:xfrm>
          <a:prstGeom prst="arc">
            <a:avLst>
              <a:gd name="adj1" fmla="val 10800000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弧 28">
            <a:extLst>
              <a:ext uri="{FF2B5EF4-FFF2-40B4-BE49-F238E27FC236}">
                <a16:creationId xmlns:a16="http://schemas.microsoft.com/office/drawing/2014/main" id="{813C55F9-2419-4542-B074-9575136AC39C}"/>
              </a:ext>
            </a:extLst>
          </p:cNvPr>
          <p:cNvSpPr/>
          <p:nvPr/>
        </p:nvSpPr>
        <p:spPr>
          <a:xfrm>
            <a:off x="7486412" y="1754635"/>
            <a:ext cx="1599399" cy="547365"/>
          </a:xfrm>
          <a:prstGeom prst="arc">
            <a:avLst>
              <a:gd name="adj1" fmla="val 10800000"/>
              <a:gd name="adj2" fmla="val 3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弧 29">
            <a:extLst>
              <a:ext uri="{FF2B5EF4-FFF2-40B4-BE49-F238E27FC236}">
                <a16:creationId xmlns:a16="http://schemas.microsoft.com/office/drawing/2014/main" id="{C2A8C884-57F2-4CFE-9814-D923CAEDC074}"/>
              </a:ext>
            </a:extLst>
          </p:cNvPr>
          <p:cNvSpPr/>
          <p:nvPr/>
        </p:nvSpPr>
        <p:spPr>
          <a:xfrm>
            <a:off x="9298269" y="1745699"/>
            <a:ext cx="1929012" cy="556301"/>
          </a:xfrm>
          <a:prstGeom prst="arc">
            <a:avLst>
              <a:gd name="adj1" fmla="val 10800000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弧 30">
            <a:extLst>
              <a:ext uri="{FF2B5EF4-FFF2-40B4-BE49-F238E27FC236}">
                <a16:creationId xmlns:a16="http://schemas.microsoft.com/office/drawing/2014/main" id="{56AED469-3F52-4AE1-B944-3D193F03203F}"/>
              </a:ext>
            </a:extLst>
          </p:cNvPr>
          <p:cNvSpPr/>
          <p:nvPr/>
        </p:nvSpPr>
        <p:spPr>
          <a:xfrm flipH="1">
            <a:off x="1047404" y="1230283"/>
            <a:ext cx="7972806" cy="1250551"/>
          </a:xfrm>
          <a:prstGeom prst="arc">
            <a:avLst>
              <a:gd name="adj1" fmla="val 10800000"/>
              <a:gd name="adj2" fmla="val 21592238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999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266</Words>
  <Application>Microsoft Office PowerPoint</Application>
  <PresentationFormat>ワイド画面</PresentationFormat>
  <Paragraphs>94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 悟司</dc:creator>
  <cp:lastModifiedBy>中村 悟司</cp:lastModifiedBy>
  <cp:revision>4</cp:revision>
  <dcterms:created xsi:type="dcterms:W3CDTF">2020-07-19T00:30:03Z</dcterms:created>
  <dcterms:modified xsi:type="dcterms:W3CDTF">2020-07-19T08:02:30Z</dcterms:modified>
</cp:coreProperties>
</file>