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56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5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4ECED"/>
    <a:srgbClr val="5F3C91"/>
    <a:srgbClr val="BED200"/>
    <a:srgbClr val="E1DC00"/>
    <a:srgbClr val="F59637"/>
    <a:srgbClr val="BE377D"/>
    <a:srgbClr val="D73232"/>
    <a:srgbClr val="64A5B4"/>
    <a:srgbClr val="3C6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E2A9D-3A22-421B-9588-4C6B9A462ECD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87D4E-F6F2-4E27-8847-B1CEF8759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59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クライブハンビィ　イギリスの数学者でデータサイエンスの分野の先駆者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87D4E-F6F2-4E27-8847-B1CEF8759CE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05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87D4E-F6F2-4E27-8847-B1CEF8759CE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561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アイコン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87D4E-F6F2-4E27-8847-B1CEF8759CE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7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81480C-D9F7-4DE4-92DA-231987A4E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EEB8FB-1D8E-4F88-AF43-208E2AB9C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FB9D35-5928-4950-8AA8-C5FB5513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4AED16-F95C-4A2F-8E1B-D9BC6FF3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DD3BEB-4EE0-4DBD-A922-74A58976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94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C74F5-E944-42A6-9E90-65401430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669BFE-9654-4C23-BC3A-35189E64D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3AB08A-867C-4C48-B50D-D4E6F1C4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FE4CA0-2B70-4E6E-8303-AF2205EC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2B4AE9-1552-46AD-A951-204FBDC9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68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56EDB69-A203-4947-A95A-AFDE8A01A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5B0271-30E3-4D84-B5AD-EFAC3C1D8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9FBDD4-A0C8-46BA-AF68-6F29A026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EE2D0C-A100-48CB-97C3-8A126DFB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D86EE8-6D43-461E-8E8D-398757B4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21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84D96-49BC-4F36-BE15-413B3071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21998C-47A0-461C-B414-C326BBCF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4F928C6-0B65-493F-A211-7BC75385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AE7D96-0573-450E-8477-A420C005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017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3F48CF-9BD9-43AB-8118-CE0A1E5E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4A341CE-F4F9-4EA7-99B3-64F3F98A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7305BD-CAAA-4E69-9F8F-BFB6CCEB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ED876A-D162-42C5-A705-A5827273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513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3835DA-56B8-4927-AF5C-09C6AFDF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4C7C94-4AF4-4853-9AE1-E224A71D5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C20836-E25F-4EBA-A9FE-F87B0FEB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54EB39-2F52-4BBF-B78D-025BCD877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605C1E-BC18-42AD-A51B-07057DE1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59F11DBF-04AA-4CB2-A395-4EB4721E45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79665"/>
            <a:ext cx="10515600" cy="425224"/>
          </a:xfrm>
        </p:spPr>
        <p:txBody>
          <a:bodyPr>
            <a:no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ja-JP" altLang="en-US" dirty="0"/>
              <a:t>マスターテキストの書式設定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5701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D5900F-4D29-4CAA-8C3A-8923FFF9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963CD9-56D6-4441-9D59-D8F8E241A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9EFE04-3F9E-41D2-B456-1C7589D2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8E74F-68E9-4750-911B-612C8B30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F6B42B-1041-4F9F-B561-C9FE9C21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54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48424-A34A-4F77-83AA-FEEA43C6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7F1303-E4BD-4763-8013-DC727841E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AEA892-105F-4ECA-8B30-63A97321B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8D8964-E51C-4D21-BDC4-A4A32990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A7E091-984B-496E-B1F4-F0E4CFD3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950E45-0C3F-4FBD-8526-4EB01DA6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09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AED6B6-7570-4AEF-9BF7-974EFF14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C5D473-C73F-41F6-9F2C-95A9DFB85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650606-6C5E-4914-B833-17B839C90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35EE69F-3293-4D06-B507-D3801BF42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B68C74-A79B-4B16-A116-E8DD40B56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C90603-4D63-4E3D-ABEF-17E128108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CAA4D42-2180-4DA8-BF01-FB7D5F70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F509845-EB14-4109-8FAD-F22EED27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70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E55FD-88EB-4BF6-877A-478ECCBD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189"/>
            <a:ext cx="10515600" cy="671739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FC4C8E-F68E-43AE-BF8C-ADE71784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CB19C9-6BDA-45AD-B7D3-D450090E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558BAF-EAD1-4437-9A74-0E8A5C94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6C68CEE3-C5D0-41FE-9FD3-A0FA7FE5BCED}"/>
              </a:ext>
            </a:extLst>
          </p:cNvPr>
          <p:cNvSpPr txBox="1">
            <a:spLocks/>
          </p:cNvSpPr>
          <p:nvPr userDrawn="1"/>
        </p:nvSpPr>
        <p:spPr>
          <a:xfrm>
            <a:off x="838200" y="380319"/>
            <a:ext cx="10515600" cy="33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+mj-cs"/>
              </a:defRPr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9625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8F35F0-F760-4FE8-85C7-43EE181E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FBCBEB2-1474-4CD1-AD59-64E7C857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6099BF-3605-49BA-A3AC-08A54C0B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36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3DCC0F-0EBF-438C-956D-65B5FC07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0D79E1-B1C1-4ADC-BB9F-B52516894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4F0701-A0D2-4FAA-BBAC-662F7E6DB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1AD2FB-8396-4F6D-853D-C210F667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5FEEDB-1940-461A-AD4C-BF79F907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DD5F1F-7CA0-46FA-8314-0599A623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25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1491A7-88F7-4F49-B482-7D1D38F6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0CB282-6D2A-448E-B01E-26D3AB9D0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1EC6DB-B207-47B3-9D50-6B442B21B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677E1D-A317-451C-B303-EC1F0995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B041-89F4-4AD5-9596-1D3777940B6C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18031A-1C3B-4259-AAAC-2DFE27AD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92E45E-2F90-433B-AA19-3C526661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91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ED8FDEC-DFF0-48B0-87F1-3039236C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750"/>
            <a:ext cx="10515600" cy="293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0C68FE-E018-4C56-8C50-1ECBC0586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3821"/>
            <a:ext cx="10515600" cy="4993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FE1174-9D89-4123-B122-1925A0CED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6B041-89F4-4AD5-9596-1D3777940B6C}" type="datetimeFigureOut">
              <a:rPr kumimoji="1" lang="ja-JP" altLang="en-US" smtClean="0"/>
              <a:t>2020/7/27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FA32F2-D726-4DBE-BCEF-3F675587B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C88379-66B2-499C-A2E1-E6283DB84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C0B5D-CF0F-447C-9DDD-6CA4C35F3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03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1400" kern="1200">
          <a:solidFill>
            <a:schemeClr val="tx1"/>
          </a:solidFill>
          <a:latin typeface="Yu Gothic UI" panose="020B0500000000000000" pitchFamily="50" charset="-128"/>
          <a:ea typeface="Yu Gothic UI" panose="020B05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Yu Gothic UI" panose="020B0500000000000000" pitchFamily="50" charset="-128"/>
          <a:ea typeface="Yu Gothic UI" panose="020B05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Yu Gothic UI" panose="020B0500000000000000" pitchFamily="50" charset="-128"/>
          <a:ea typeface="Yu Gothic UI" panose="020B05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Yu Gothic UI" panose="020B0500000000000000" pitchFamily="50" charset="-128"/>
          <a:ea typeface="Yu Gothic UI" panose="020B05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Yu Gothic UI" panose="020B0500000000000000" pitchFamily="50" charset="-128"/>
          <a:ea typeface="Yu Gothic UI" panose="020B05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Yu Gothic UI" panose="020B0500000000000000" pitchFamily="50" charset="-128"/>
          <a:ea typeface="Yu Gothic UI" panose="020B05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165D89E-7BC3-4207-8DAB-814C47D6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デジタル化とビジネスアナリティクス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C54DB8-D436-4BB3-8081-FC169A9C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1600" dirty="0"/>
              <a:t>デジタル化の本来の意味</a:t>
            </a:r>
            <a:endParaRPr lang="en-US" altLang="ja-JP" sz="1600" dirty="0"/>
          </a:p>
          <a:p>
            <a:pPr lvl="1"/>
            <a:r>
              <a:rPr lang="ja-JP" altLang="en-US" sz="1200" dirty="0"/>
              <a:t>あらゆる情報がデータ化・数値化される時代に</a:t>
            </a:r>
            <a:endParaRPr lang="en-US" altLang="ja-JP" sz="1200" dirty="0"/>
          </a:p>
          <a:p>
            <a:r>
              <a:rPr lang="ja-JP" altLang="en-US" sz="1600" dirty="0"/>
              <a:t>経験・勘から</a:t>
            </a:r>
            <a:r>
              <a:rPr lang="ja-JP" altLang="en-US" sz="1600" b="1" dirty="0"/>
              <a:t>定量的な数字へ</a:t>
            </a:r>
            <a:endParaRPr lang="en-US" altLang="ja-JP" sz="1600" b="1" dirty="0"/>
          </a:p>
          <a:p>
            <a:endParaRPr lang="en-US" altLang="ja-JP" sz="1600" dirty="0"/>
          </a:p>
          <a:p>
            <a:r>
              <a:rPr lang="ja-JP" altLang="en-US" sz="1600" dirty="0"/>
              <a:t>社会資源としてのデータ</a:t>
            </a:r>
            <a:endParaRPr lang="en-US" altLang="ja-JP" sz="1600" dirty="0"/>
          </a:p>
          <a:p>
            <a:endParaRPr lang="en-US" altLang="ja-JP" sz="1600" dirty="0"/>
          </a:p>
          <a:p>
            <a:pPr lvl="1"/>
            <a:r>
              <a:rPr lang="en-US" altLang="ja-JP" sz="1200" dirty="0"/>
              <a:t>Data is the new oil. It’s valuable, but if unrefined it cannot really be used. It has to be changed into gas, plastic, chemicals, etc. to create a valuable entity that drives profitable activity; so must data be broken down, analyzed for it to have value</a:t>
            </a:r>
          </a:p>
          <a:p>
            <a:pPr lvl="1"/>
            <a:r>
              <a:rPr lang="ja-JP" altLang="en-US" sz="1200" dirty="0"/>
              <a:t>データは</a:t>
            </a:r>
            <a:r>
              <a:rPr lang="ja-JP" altLang="en-US" sz="1200" b="1" dirty="0">
                <a:solidFill>
                  <a:srgbClr val="FF0000"/>
                </a:solidFill>
              </a:rPr>
              <a:t>新しいオイル</a:t>
            </a:r>
            <a:r>
              <a:rPr lang="ja-JP" altLang="en-US" sz="1200" dirty="0"/>
              <a:t>です。それは価値がありますが、それが磨かれていないと実際には使用できません。有益な活動を推進する貴重な実態を作り出すには、ガス、プラスチック、化学物質などに変えなければなりませｎ。データを分解して分析し、価値を持たせる必要があります。</a:t>
            </a:r>
            <a:endParaRPr lang="en-US" altLang="ja-JP" sz="1200" dirty="0"/>
          </a:p>
          <a:p>
            <a:pPr lvl="1"/>
            <a:endParaRPr lang="en-US" altLang="ja-JP" sz="1200" dirty="0"/>
          </a:p>
          <a:p>
            <a:r>
              <a:rPr lang="ja-JP" altLang="en-US" sz="1600" dirty="0"/>
              <a:t>膨大な価値を持つ</a:t>
            </a:r>
            <a:endParaRPr lang="en-US" altLang="ja-JP" sz="1600" dirty="0"/>
          </a:p>
          <a:p>
            <a:r>
              <a:rPr lang="ja-JP" altLang="en-US" sz="1600" dirty="0"/>
              <a:t>そのままではダメ　精製しないと役に立たない</a:t>
            </a:r>
            <a:endParaRPr lang="en-US" altLang="ja-JP" sz="1600" dirty="0"/>
          </a:p>
          <a:p>
            <a:r>
              <a:rPr lang="ja-JP" altLang="en-US" sz="1600" dirty="0"/>
              <a:t>完全に加工された結果は限定的にしか使えない</a:t>
            </a:r>
            <a:endParaRPr lang="en-US" altLang="ja-JP" sz="16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0063F4FE-DFE2-4BCA-8751-1869C03170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社会資源としてのデータ</a:t>
            </a:r>
          </a:p>
        </p:txBody>
      </p:sp>
    </p:spTree>
    <p:extLst>
      <p:ext uri="{BB962C8B-B14F-4D97-AF65-F5344CB8AC3E}">
        <p14:creationId xmlns:p14="http://schemas.microsoft.com/office/powerpoint/2010/main" val="106201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2C4089-1440-413E-A84C-0D079E6E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C4BBE88-A9C8-47E3-BE41-3406C1CD5936}"/>
              </a:ext>
            </a:extLst>
          </p:cNvPr>
          <p:cNvSpPr/>
          <p:nvPr/>
        </p:nvSpPr>
        <p:spPr>
          <a:xfrm>
            <a:off x="315883" y="2019992"/>
            <a:ext cx="1313411" cy="8811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4E0AEB7-4288-41F1-8D2E-B518491920A3}"/>
              </a:ext>
            </a:extLst>
          </p:cNvPr>
          <p:cNvSpPr/>
          <p:nvPr/>
        </p:nvSpPr>
        <p:spPr>
          <a:xfrm>
            <a:off x="1881446" y="2019992"/>
            <a:ext cx="1313411" cy="881149"/>
          </a:xfrm>
          <a:prstGeom prst="rect">
            <a:avLst/>
          </a:prstGeom>
          <a:solidFill>
            <a:srgbClr val="96B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41D84F1-7665-4307-B2D5-E5F2AE824B34}"/>
              </a:ext>
            </a:extLst>
          </p:cNvPr>
          <p:cNvSpPr/>
          <p:nvPr/>
        </p:nvSpPr>
        <p:spPr>
          <a:xfrm>
            <a:off x="3447009" y="2019991"/>
            <a:ext cx="1313411" cy="881149"/>
          </a:xfrm>
          <a:prstGeom prst="rect">
            <a:avLst/>
          </a:prstGeom>
          <a:solidFill>
            <a:srgbClr val="0F55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13567FC-7EA1-4B73-B61A-1E18967E2C96}"/>
              </a:ext>
            </a:extLst>
          </p:cNvPr>
          <p:cNvSpPr/>
          <p:nvPr/>
        </p:nvSpPr>
        <p:spPr>
          <a:xfrm>
            <a:off x="5012572" y="2019990"/>
            <a:ext cx="1313411" cy="881149"/>
          </a:xfrm>
          <a:prstGeom prst="rect">
            <a:avLst/>
          </a:prstGeom>
          <a:solidFill>
            <a:srgbClr val="64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4143069-7ABD-4C8A-9FAA-1AA58C156A55}"/>
              </a:ext>
            </a:extLst>
          </p:cNvPr>
          <p:cNvSpPr/>
          <p:nvPr/>
        </p:nvSpPr>
        <p:spPr>
          <a:xfrm>
            <a:off x="6578135" y="2019989"/>
            <a:ext cx="1313411" cy="881149"/>
          </a:xfrm>
          <a:prstGeom prst="rect">
            <a:avLst/>
          </a:prstGeom>
          <a:solidFill>
            <a:srgbClr val="3C6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5008C2D-4484-4928-B4BF-21DA301A7585}"/>
              </a:ext>
            </a:extLst>
          </p:cNvPr>
          <p:cNvSpPr/>
          <p:nvPr/>
        </p:nvSpPr>
        <p:spPr>
          <a:xfrm>
            <a:off x="8143698" y="2019988"/>
            <a:ext cx="1313411" cy="881149"/>
          </a:xfrm>
          <a:prstGeom prst="rect">
            <a:avLst/>
          </a:prstGeom>
          <a:solidFill>
            <a:srgbClr val="64A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202057-17F8-47CA-B074-4DE36E44A89F}"/>
              </a:ext>
            </a:extLst>
          </p:cNvPr>
          <p:cNvSpPr/>
          <p:nvPr/>
        </p:nvSpPr>
        <p:spPr>
          <a:xfrm>
            <a:off x="9709261" y="2019987"/>
            <a:ext cx="1313411" cy="881149"/>
          </a:xfrm>
          <a:prstGeom prst="rect">
            <a:avLst/>
          </a:prstGeom>
          <a:solidFill>
            <a:srgbClr val="E4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52E6BCD-26EC-46F0-A7FC-1EA74C5A10A2}"/>
              </a:ext>
            </a:extLst>
          </p:cNvPr>
          <p:cNvSpPr/>
          <p:nvPr/>
        </p:nvSpPr>
        <p:spPr>
          <a:xfrm>
            <a:off x="315883" y="3230445"/>
            <a:ext cx="1313411" cy="881149"/>
          </a:xfrm>
          <a:prstGeom prst="rect">
            <a:avLst/>
          </a:prstGeom>
          <a:solidFill>
            <a:srgbClr val="D7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9EEE35A-4BEF-4542-AA91-DE94F0414416}"/>
              </a:ext>
            </a:extLst>
          </p:cNvPr>
          <p:cNvSpPr/>
          <p:nvPr/>
        </p:nvSpPr>
        <p:spPr>
          <a:xfrm>
            <a:off x="1881446" y="3230445"/>
            <a:ext cx="1313411" cy="881149"/>
          </a:xfrm>
          <a:prstGeom prst="rect">
            <a:avLst/>
          </a:prstGeom>
          <a:solidFill>
            <a:srgbClr val="BE3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2D18B46-2C2E-4A1B-B270-3A90359895E8}"/>
              </a:ext>
            </a:extLst>
          </p:cNvPr>
          <p:cNvSpPr/>
          <p:nvPr/>
        </p:nvSpPr>
        <p:spPr>
          <a:xfrm>
            <a:off x="3447009" y="3230445"/>
            <a:ext cx="1313411" cy="881149"/>
          </a:xfrm>
          <a:prstGeom prst="rect">
            <a:avLst/>
          </a:prstGeom>
          <a:solidFill>
            <a:srgbClr val="F596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DDDA93D-81DE-47BE-947C-D4B711244672}"/>
              </a:ext>
            </a:extLst>
          </p:cNvPr>
          <p:cNvSpPr/>
          <p:nvPr/>
        </p:nvSpPr>
        <p:spPr>
          <a:xfrm>
            <a:off x="5012572" y="3230445"/>
            <a:ext cx="1313411" cy="881149"/>
          </a:xfrm>
          <a:prstGeom prst="rect">
            <a:avLst/>
          </a:prstGeom>
          <a:solidFill>
            <a:srgbClr val="E1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1FA587C-F735-45BF-92CB-7E3FB60C0128}"/>
              </a:ext>
            </a:extLst>
          </p:cNvPr>
          <p:cNvSpPr/>
          <p:nvPr/>
        </p:nvSpPr>
        <p:spPr>
          <a:xfrm>
            <a:off x="6578135" y="3230445"/>
            <a:ext cx="1313411" cy="881149"/>
          </a:xfrm>
          <a:prstGeom prst="rect">
            <a:avLst/>
          </a:prstGeom>
          <a:solidFill>
            <a:srgbClr val="BE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ED49527-FE09-4768-B547-3A775B2C45DE}"/>
              </a:ext>
            </a:extLst>
          </p:cNvPr>
          <p:cNvSpPr/>
          <p:nvPr/>
        </p:nvSpPr>
        <p:spPr>
          <a:xfrm>
            <a:off x="8143698" y="3230445"/>
            <a:ext cx="1313411" cy="881149"/>
          </a:xfrm>
          <a:prstGeom prst="rect">
            <a:avLst/>
          </a:prstGeom>
          <a:solidFill>
            <a:srgbClr val="5F3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8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08832-ADED-4CFF-8FC2-85D1C1B0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アナリティクスのサイクル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FBC885-94E6-4082-96E1-D1F8B193FF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CRISP-DM</a:t>
            </a:r>
            <a:r>
              <a:rPr lang="ja-JP" altLang="en-US" dirty="0"/>
              <a:t>で定めている</a:t>
            </a:r>
            <a:r>
              <a:rPr lang="en-US" altLang="ja-JP" dirty="0"/>
              <a:t>6</a:t>
            </a:r>
            <a:r>
              <a:rPr lang="ja-JP" altLang="en-US" dirty="0"/>
              <a:t>つのサイクル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C27EC16-61AD-4A0C-8968-03FCC71A6C99}"/>
              </a:ext>
            </a:extLst>
          </p:cNvPr>
          <p:cNvGrpSpPr/>
          <p:nvPr/>
        </p:nvGrpSpPr>
        <p:grpSpPr>
          <a:xfrm>
            <a:off x="216127" y="2075006"/>
            <a:ext cx="1870550" cy="4616739"/>
            <a:chOff x="307570" y="2075006"/>
            <a:chExt cx="1870550" cy="4616739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A98A31B-5ACA-498B-823E-DB08F2277F8C}"/>
                </a:ext>
              </a:extLst>
            </p:cNvPr>
            <p:cNvSpPr/>
            <p:nvPr/>
          </p:nvSpPr>
          <p:spPr>
            <a:xfrm>
              <a:off x="307570" y="2075006"/>
              <a:ext cx="1870549" cy="8116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ビジネスの理解</a:t>
              </a:r>
              <a:endPara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pPr algn="ctr"/>
              <a:r>
                <a:rPr lang="en-US" altLang="ja-JP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Business</a:t>
              </a:r>
            </a:p>
            <a:p>
              <a:pPr algn="ctr"/>
              <a:r>
                <a:rPr lang="en-US" altLang="ja-JP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Understanding</a:t>
              </a:r>
              <a:endPara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87DB187-8FFA-48C2-8EFE-78714363FFAA}"/>
                </a:ext>
              </a:extLst>
            </p:cNvPr>
            <p:cNvSpPr/>
            <p:nvPr/>
          </p:nvSpPr>
          <p:spPr>
            <a:xfrm>
              <a:off x="307571" y="2950614"/>
              <a:ext cx="1870549" cy="37411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ビジネス目標の決定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・背景情報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・ビジネス目標、成功基準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状況の評価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・リソースの調査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・要件、仮定及び制約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・リスクと予想される事態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・コストと利益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目標の決定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・データ分析の目標、成功基準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・プロジェクト計画の作成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・ツールと手法の初期評価</a:t>
              </a:r>
            </a:p>
            <a:p>
              <a:endParaRPr kumimoji="1"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1F3C802-228C-4059-A8CA-2304ACBC5EB4}"/>
              </a:ext>
            </a:extLst>
          </p:cNvPr>
          <p:cNvSpPr/>
          <p:nvPr/>
        </p:nvSpPr>
        <p:spPr>
          <a:xfrm>
            <a:off x="2189857" y="2075006"/>
            <a:ext cx="1871998" cy="81165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データの理解</a:t>
            </a:r>
            <a:endParaRPr lang="en-US" altLang="ja-JP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Data</a:t>
            </a:r>
          </a:p>
          <a:p>
            <a:pPr algn="ctr"/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Understanding</a:t>
            </a:r>
            <a:endParaRPr lang="ja-JP" altLang="en-US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13E63B9-6A1A-4914-875B-88AA02E634B4}"/>
              </a:ext>
            </a:extLst>
          </p:cNvPr>
          <p:cNvSpPr/>
          <p:nvPr/>
        </p:nvSpPr>
        <p:spPr>
          <a:xfrm>
            <a:off x="2189857" y="2950614"/>
            <a:ext cx="1871999" cy="3741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初期データの収集</a:t>
            </a: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・初期データ収集</a:t>
            </a: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・レポート</a:t>
            </a:r>
          </a:p>
          <a:p>
            <a:endParaRPr lang="ja-JP" alt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データの記述</a:t>
            </a: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・データ説明レポート</a:t>
            </a:r>
          </a:p>
          <a:p>
            <a:endParaRPr lang="ja-JP" alt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データの調査</a:t>
            </a: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・データ調査レポート</a:t>
            </a:r>
          </a:p>
          <a:p>
            <a:endParaRPr lang="ja-JP" alt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データ品質の検証</a:t>
            </a: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・データ品質レポート</a:t>
            </a:r>
          </a:p>
          <a:p>
            <a:endParaRPr lang="ja-JP" altLang="en-US" sz="11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89F2BC6-A552-4FD5-91D9-AD8AD8C160CA}"/>
              </a:ext>
            </a:extLst>
          </p:cNvPr>
          <p:cNvGrpSpPr/>
          <p:nvPr/>
        </p:nvGrpSpPr>
        <p:grpSpPr>
          <a:xfrm>
            <a:off x="4154641" y="2075006"/>
            <a:ext cx="1872000" cy="4616739"/>
            <a:chOff x="400690" y="2075006"/>
            <a:chExt cx="1777430" cy="4616739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C2C9BA3-36F3-466A-98DB-3E086CBC58B2}"/>
                </a:ext>
              </a:extLst>
            </p:cNvPr>
            <p:cNvSpPr/>
            <p:nvPr/>
          </p:nvSpPr>
          <p:spPr>
            <a:xfrm>
              <a:off x="400690" y="2075006"/>
              <a:ext cx="1777429" cy="8116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データの準備</a:t>
              </a:r>
              <a:endPara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pPr algn="ctr"/>
              <a:r>
                <a:rPr lang="en-US" altLang="ja-JP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Data</a:t>
              </a:r>
            </a:p>
            <a:p>
              <a:pPr algn="ctr"/>
              <a:r>
                <a:rPr lang="en-US" altLang="ja-JP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Preparation</a:t>
              </a:r>
              <a:endPara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AB8EBB45-92B5-4160-9B1F-21AD55B2EC4D}"/>
                </a:ext>
              </a:extLst>
            </p:cNvPr>
            <p:cNvSpPr/>
            <p:nvPr/>
          </p:nvSpPr>
          <p:spPr>
            <a:xfrm>
              <a:off x="400691" y="2950614"/>
              <a:ext cx="1777429" cy="37411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データセット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・データセットの説明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データの選択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・選択、または除外の基準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データのクリーニング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・データクリーニング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・レポート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データの構築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・派生属性、生成されたレコード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データの結合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・結合されたデータ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3D78DA7-5F61-4389-8010-5DDD127A202B}"/>
              </a:ext>
            </a:extLst>
          </p:cNvPr>
          <p:cNvGrpSpPr/>
          <p:nvPr/>
        </p:nvGrpSpPr>
        <p:grpSpPr>
          <a:xfrm>
            <a:off x="6119426" y="2075006"/>
            <a:ext cx="1872000" cy="4616739"/>
            <a:chOff x="400690" y="2075006"/>
            <a:chExt cx="1777430" cy="4616739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3671663-191D-4EC5-AA20-A6B9D9722B8A}"/>
                </a:ext>
              </a:extLst>
            </p:cNvPr>
            <p:cNvSpPr/>
            <p:nvPr/>
          </p:nvSpPr>
          <p:spPr>
            <a:xfrm>
              <a:off x="400690" y="2075006"/>
              <a:ext cx="1777429" cy="8116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モデリング</a:t>
              </a:r>
            </a:p>
            <a:p>
              <a:pPr algn="ctr"/>
              <a:r>
                <a:rPr lang="en-US" altLang="ja-JP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Modeling</a:t>
              </a: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0F4C7B0-8873-4E9C-A252-3E66A7A0FCE5}"/>
                </a:ext>
              </a:extLst>
            </p:cNvPr>
            <p:cNvSpPr/>
            <p:nvPr/>
          </p:nvSpPr>
          <p:spPr>
            <a:xfrm>
              <a:off x="400691" y="2950614"/>
              <a:ext cx="1777429" cy="37411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モデリング手法の選択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・モデリング手法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・モデリングの仮定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テスト設計の生成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・テスト設計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モデル作成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・パラメータの設定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・モデリング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・モデルの説明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モデルの評価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・モデルの評価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・改訂されたパラメータの設定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0EB3CC7-F40B-46C6-9B41-DCDFD62D56E7}"/>
              </a:ext>
            </a:extLst>
          </p:cNvPr>
          <p:cNvGrpSpPr/>
          <p:nvPr/>
        </p:nvGrpSpPr>
        <p:grpSpPr>
          <a:xfrm>
            <a:off x="8084211" y="2075006"/>
            <a:ext cx="1872000" cy="4616739"/>
            <a:chOff x="400690" y="2075006"/>
            <a:chExt cx="1777430" cy="4616739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06FE7EB8-A369-4D6E-9475-FBB66035F773}"/>
                </a:ext>
              </a:extLst>
            </p:cNvPr>
            <p:cNvSpPr/>
            <p:nvPr/>
          </p:nvSpPr>
          <p:spPr>
            <a:xfrm>
              <a:off x="400690" y="2075006"/>
              <a:ext cx="1777429" cy="8116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評価</a:t>
              </a:r>
            </a:p>
            <a:p>
              <a:pPr algn="ctr"/>
              <a:r>
                <a:rPr lang="en-US" altLang="ja-JP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Evaluation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358D2281-B870-49FF-8B13-8B989A0FAFD2}"/>
                </a:ext>
              </a:extLst>
            </p:cNvPr>
            <p:cNvSpPr/>
            <p:nvPr/>
          </p:nvSpPr>
          <p:spPr>
            <a:xfrm>
              <a:off x="400691" y="2950614"/>
              <a:ext cx="1777429" cy="37411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結果の評価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・ビジネスの成功基準に基づくモデリング結果の評価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プロセスの見直し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・プロセスの見直し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次のステップの決定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・実行可能なアクションリスト決定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展開の計画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・展開の計画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CC1701C-A1A4-4921-BBAF-37E248202F77}"/>
              </a:ext>
            </a:extLst>
          </p:cNvPr>
          <p:cNvGrpSpPr/>
          <p:nvPr/>
        </p:nvGrpSpPr>
        <p:grpSpPr>
          <a:xfrm>
            <a:off x="10048995" y="2075006"/>
            <a:ext cx="1872000" cy="4616739"/>
            <a:chOff x="400690" y="2075006"/>
            <a:chExt cx="1777430" cy="4616739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456A0C03-5267-43EB-8E27-163445A2885A}"/>
                </a:ext>
              </a:extLst>
            </p:cNvPr>
            <p:cNvSpPr/>
            <p:nvPr/>
          </p:nvSpPr>
          <p:spPr>
            <a:xfrm>
              <a:off x="400690" y="2075006"/>
              <a:ext cx="1777429" cy="8116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展開</a:t>
              </a:r>
              <a:endPara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pPr algn="ctr"/>
              <a:r>
                <a:rPr lang="en-US" altLang="ja-JP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Deployment</a:t>
              </a:r>
              <a:endPara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48372B69-6C8E-41A1-8DFF-C0EFB48DA7ED}"/>
                </a:ext>
              </a:extLst>
            </p:cNvPr>
            <p:cNvSpPr/>
            <p:nvPr/>
          </p:nvSpPr>
          <p:spPr>
            <a:xfrm>
              <a:off x="400691" y="2950614"/>
              <a:ext cx="1777429" cy="37411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展開の計画</a:t>
              </a:r>
              <a:endPara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・展開の計画</a:t>
              </a:r>
              <a:endPara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endPara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モニタリングとメンテナンス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・モニタリングとメンテナンスの計画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最終レポートの作成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・最終レポート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・最終プレゼンテーション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  <a:p>
              <a:r>
                <a:rPr lang="ja-JP" altLang="en-US" sz="1100" b="1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プロジェクトの見直し</a:t>
              </a:r>
            </a:p>
            <a:p>
              <a:r>
                <a:rPr lang="ja-JP" altLang="en-US" sz="1100" dirty="0">
                  <a:latin typeface="Yu Gothic UI" panose="020B0500000000000000" pitchFamily="50" charset="-128"/>
                  <a:ea typeface="Yu Gothic UI" panose="020B0500000000000000" pitchFamily="50" charset="-128"/>
                </a:rPr>
                <a:t>・経験の文書化</a:t>
              </a:r>
            </a:p>
            <a:p>
              <a:endPara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26" name="円弧 25">
            <a:extLst>
              <a:ext uri="{FF2B5EF4-FFF2-40B4-BE49-F238E27FC236}">
                <a16:creationId xmlns:a16="http://schemas.microsoft.com/office/drawing/2014/main" id="{A7636960-C879-460E-B644-EDF82F9A844E}"/>
              </a:ext>
            </a:extLst>
          </p:cNvPr>
          <p:cNvSpPr/>
          <p:nvPr/>
        </p:nvSpPr>
        <p:spPr>
          <a:xfrm>
            <a:off x="1146697" y="1754636"/>
            <a:ext cx="1929012" cy="556301"/>
          </a:xfrm>
          <a:prstGeom prst="arc">
            <a:avLst>
              <a:gd name="adj1" fmla="val 10800000"/>
              <a:gd name="adj2" fmla="val 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弧 26">
            <a:extLst>
              <a:ext uri="{FF2B5EF4-FFF2-40B4-BE49-F238E27FC236}">
                <a16:creationId xmlns:a16="http://schemas.microsoft.com/office/drawing/2014/main" id="{AAA4596D-5B02-48FB-AED4-89BB9FECB2FD}"/>
              </a:ext>
            </a:extLst>
          </p:cNvPr>
          <p:cNvSpPr/>
          <p:nvPr/>
        </p:nvSpPr>
        <p:spPr>
          <a:xfrm>
            <a:off x="5463773" y="1754636"/>
            <a:ext cx="1929012" cy="556301"/>
          </a:xfrm>
          <a:prstGeom prst="arc">
            <a:avLst>
              <a:gd name="adj1" fmla="val 10800000"/>
              <a:gd name="adj2" fmla="val 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弧 27">
            <a:extLst>
              <a:ext uri="{FF2B5EF4-FFF2-40B4-BE49-F238E27FC236}">
                <a16:creationId xmlns:a16="http://schemas.microsoft.com/office/drawing/2014/main" id="{BD764510-6F22-463F-A7B9-02AA959D2E46}"/>
              </a:ext>
            </a:extLst>
          </p:cNvPr>
          <p:cNvSpPr/>
          <p:nvPr/>
        </p:nvSpPr>
        <p:spPr>
          <a:xfrm>
            <a:off x="3161628" y="1754635"/>
            <a:ext cx="1929012" cy="556301"/>
          </a:xfrm>
          <a:prstGeom prst="arc">
            <a:avLst>
              <a:gd name="adj1" fmla="val 10800000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弧 28">
            <a:extLst>
              <a:ext uri="{FF2B5EF4-FFF2-40B4-BE49-F238E27FC236}">
                <a16:creationId xmlns:a16="http://schemas.microsoft.com/office/drawing/2014/main" id="{813C55F9-2419-4542-B074-9575136AC39C}"/>
              </a:ext>
            </a:extLst>
          </p:cNvPr>
          <p:cNvSpPr/>
          <p:nvPr/>
        </p:nvSpPr>
        <p:spPr>
          <a:xfrm>
            <a:off x="7486412" y="1754635"/>
            <a:ext cx="1599399" cy="547365"/>
          </a:xfrm>
          <a:prstGeom prst="arc">
            <a:avLst>
              <a:gd name="adj1" fmla="val 10800000"/>
              <a:gd name="adj2" fmla="val 3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弧 29">
            <a:extLst>
              <a:ext uri="{FF2B5EF4-FFF2-40B4-BE49-F238E27FC236}">
                <a16:creationId xmlns:a16="http://schemas.microsoft.com/office/drawing/2014/main" id="{C2A8C884-57F2-4CFE-9814-D923CAEDC074}"/>
              </a:ext>
            </a:extLst>
          </p:cNvPr>
          <p:cNvSpPr/>
          <p:nvPr/>
        </p:nvSpPr>
        <p:spPr>
          <a:xfrm>
            <a:off x="9298269" y="1745699"/>
            <a:ext cx="1929012" cy="556301"/>
          </a:xfrm>
          <a:prstGeom prst="arc">
            <a:avLst>
              <a:gd name="adj1" fmla="val 10800000"/>
              <a:gd name="adj2" fmla="val 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弧 30">
            <a:extLst>
              <a:ext uri="{FF2B5EF4-FFF2-40B4-BE49-F238E27FC236}">
                <a16:creationId xmlns:a16="http://schemas.microsoft.com/office/drawing/2014/main" id="{56AED469-3F52-4AE1-B944-3D193F03203F}"/>
              </a:ext>
            </a:extLst>
          </p:cNvPr>
          <p:cNvSpPr/>
          <p:nvPr/>
        </p:nvSpPr>
        <p:spPr>
          <a:xfrm flipH="1">
            <a:off x="1047404" y="1230283"/>
            <a:ext cx="7972806" cy="1250551"/>
          </a:xfrm>
          <a:prstGeom prst="arc">
            <a:avLst>
              <a:gd name="adj1" fmla="val 10800000"/>
              <a:gd name="adj2" fmla="val 21592238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A02A5A5A-1136-4320-B779-DDADAA23FA64}"/>
              </a:ext>
            </a:extLst>
          </p:cNvPr>
          <p:cNvSpPr/>
          <p:nvPr/>
        </p:nvSpPr>
        <p:spPr>
          <a:xfrm>
            <a:off x="492028" y="1051010"/>
            <a:ext cx="3749278" cy="713646"/>
          </a:xfrm>
          <a:prstGeom prst="wedgeRoundRectCallout">
            <a:avLst>
              <a:gd name="adj1" fmla="val 41042"/>
              <a:gd name="adj2" fmla="val 87414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tx1"/>
                </a:solidFill>
              </a:rPr>
              <a:t>データサイエンティストの作業時間の</a:t>
            </a:r>
            <a:endParaRPr lang="en-US" altLang="ja-JP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1400" b="1" dirty="0">
                <a:solidFill>
                  <a:schemeClr val="tx1"/>
                </a:solidFill>
              </a:rPr>
              <a:t>7</a:t>
            </a:r>
            <a:r>
              <a:rPr lang="ja-JP" altLang="en-US" sz="1400" b="1" dirty="0">
                <a:solidFill>
                  <a:schemeClr val="tx1"/>
                </a:solidFill>
              </a:rPr>
              <a:t>～</a:t>
            </a:r>
            <a:r>
              <a:rPr lang="en-US" altLang="ja-JP" sz="1400" b="1" dirty="0">
                <a:solidFill>
                  <a:schemeClr val="tx1"/>
                </a:solidFill>
              </a:rPr>
              <a:t>9</a:t>
            </a:r>
            <a:r>
              <a:rPr lang="ja-JP" altLang="en-US" sz="1400" b="1" dirty="0">
                <a:solidFill>
                  <a:schemeClr val="tx1"/>
                </a:solidFill>
              </a:rPr>
              <a:t>割を占めると言われる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E438F8E-90CA-4240-A0A1-2C17F969432F}"/>
              </a:ext>
            </a:extLst>
          </p:cNvPr>
          <p:cNvSpPr/>
          <p:nvPr/>
        </p:nvSpPr>
        <p:spPr>
          <a:xfrm>
            <a:off x="2189857" y="2075004"/>
            <a:ext cx="1871998" cy="8116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データの理解</a:t>
            </a:r>
            <a:endParaRPr lang="en-US" altLang="ja-JP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Data</a:t>
            </a:r>
          </a:p>
          <a:p>
            <a:pPr algn="ctr"/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Understanding</a:t>
            </a:r>
            <a:endParaRPr lang="ja-JP" altLang="en-US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0778E19-F616-4CB1-B2B5-8836023288C1}"/>
              </a:ext>
            </a:extLst>
          </p:cNvPr>
          <p:cNvSpPr/>
          <p:nvPr/>
        </p:nvSpPr>
        <p:spPr>
          <a:xfrm>
            <a:off x="4165036" y="2075004"/>
            <a:ext cx="1871999" cy="81165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データの準備</a:t>
            </a:r>
            <a:endParaRPr lang="en-US" altLang="ja-JP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Data</a:t>
            </a:r>
          </a:p>
          <a:p>
            <a:pPr algn="ctr"/>
            <a:r>
              <a:rPr lang="en-US" altLang="ja-JP" sz="11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Preparation</a:t>
            </a:r>
            <a:endParaRPr lang="ja-JP" altLang="en-US" sz="1100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999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523475A-ABA3-440F-A6BE-70473AFA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アナリティクスの手法</a:t>
            </a:r>
          </a:p>
        </p:txBody>
      </p:sp>
      <p:sp>
        <p:nvSpPr>
          <p:cNvPr id="35" name="テキスト プレースホルダー 34">
            <a:extLst>
              <a:ext uri="{FF2B5EF4-FFF2-40B4-BE49-F238E27FC236}">
                <a16:creationId xmlns:a16="http://schemas.microsoft.com/office/drawing/2014/main" id="{BC91C9CF-4027-4C10-B015-9C10B20681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目的の違いにより、扱う手法が異なる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F66D360-34FE-4110-8237-7D3EFB25251D}"/>
              </a:ext>
            </a:extLst>
          </p:cNvPr>
          <p:cNvSpPr/>
          <p:nvPr/>
        </p:nvSpPr>
        <p:spPr>
          <a:xfrm>
            <a:off x="838200" y="1212158"/>
            <a:ext cx="2844338" cy="5753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現状を知りたい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F85CB26-099D-4DEB-9F12-1EA2E8B5DE19}"/>
              </a:ext>
            </a:extLst>
          </p:cNvPr>
          <p:cNvSpPr/>
          <p:nvPr/>
        </p:nvSpPr>
        <p:spPr>
          <a:xfrm>
            <a:off x="4789516" y="1212158"/>
            <a:ext cx="2844338" cy="5753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解明したい</a:t>
            </a:r>
            <a:r>
              <a:rPr lang="en-US" altLang="ja-JP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/</a:t>
            </a:r>
            <a:r>
              <a:rPr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予想したい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C546529-F36A-4FBD-949F-C8608BD6E0D3}"/>
              </a:ext>
            </a:extLst>
          </p:cNvPr>
          <p:cNvSpPr/>
          <p:nvPr/>
        </p:nvSpPr>
        <p:spPr>
          <a:xfrm>
            <a:off x="8740832" y="1212158"/>
            <a:ext cx="2844338" cy="5753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制御したい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1B3FF9-A8D9-4977-AA04-3E268A898D2D}"/>
              </a:ext>
            </a:extLst>
          </p:cNvPr>
          <p:cNvSpPr txBox="1"/>
          <p:nvPr/>
        </p:nvSpPr>
        <p:spPr>
          <a:xfrm>
            <a:off x="838200" y="2848310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集計・プロット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12FB9C5-06E1-4997-9621-130BDE327952}"/>
              </a:ext>
            </a:extLst>
          </p:cNvPr>
          <p:cNvSpPr txBox="1"/>
          <p:nvPr/>
        </p:nvSpPr>
        <p:spPr>
          <a:xfrm>
            <a:off x="850403" y="3165395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BI(Business Intelligence)</a:t>
            </a:r>
            <a:endParaRPr lang="ja-JP" altLang="en-US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8694CA9-82BF-4D1F-B275-07DB3414341C}"/>
              </a:ext>
            </a:extLst>
          </p:cNvPr>
          <p:cNvSpPr/>
          <p:nvPr/>
        </p:nvSpPr>
        <p:spPr>
          <a:xfrm>
            <a:off x="850403" y="3558192"/>
            <a:ext cx="2759825" cy="147966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①</a:t>
            </a:r>
            <a:r>
              <a:rPr lang="ja-JP" altLang="en-US" b="1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可視化</a:t>
            </a:r>
          </a:p>
          <a:p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様々な軸やカテゴリで集計を行い、現状を把握する</a:t>
            </a:r>
          </a:p>
          <a:p>
            <a:endParaRPr kumimoji="1" lang="ja-JP" altLang="en-US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3B120D5-0922-43A5-A33D-50F25E2B6100}"/>
              </a:ext>
            </a:extLst>
          </p:cNvPr>
          <p:cNvSpPr/>
          <p:nvPr/>
        </p:nvSpPr>
        <p:spPr>
          <a:xfrm>
            <a:off x="4455622" y="2187480"/>
            <a:ext cx="3765665" cy="4305396"/>
          </a:xfrm>
          <a:prstGeom prst="roundRect">
            <a:avLst>
              <a:gd name="adj" fmla="val 4305"/>
            </a:avLst>
          </a:prstGeom>
          <a:solidFill>
            <a:srgbClr val="E4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4FF11C9-8A71-4BBF-BB34-E63C9B24B6F3}"/>
              </a:ext>
            </a:extLst>
          </p:cNvPr>
          <p:cNvSpPr/>
          <p:nvPr/>
        </p:nvSpPr>
        <p:spPr>
          <a:xfrm>
            <a:off x="5256415" y="2689167"/>
            <a:ext cx="2759825" cy="147966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②</a:t>
            </a:r>
            <a:r>
              <a:rPr lang="ja-JP" altLang="en-US" b="1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要因、影響の分析</a:t>
            </a:r>
            <a:endParaRPr lang="en-US" altLang="ja-JP" b="1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endParaRPr lang="ja-JP" altLang="en-US" sz="800" b="1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統計モデルを用いて要因を見極め、要因ごとの結果への影響度合いを知る</a:t>
            </a:r>
          </a:p>
          <a:p>
            <a:endParaRPr kumimoji="1" lang="ja-JP" altLang="en-US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5AA87A3-DC23-4FF0-A7DC-96BD47D3BC04}"/>
              </a:ext>
            </a:extLst>
          </p:cNvPr>
          <p:cNvSpPr/>
          <p:nvPr/>
        </p:nvSpPr>
        <p:spPr>
          <a:xfrm>
            <a:off x="5256415" y="4829694"/>
            <a:ext cx="2759825" cy="147966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③</a:t>
            </a:r>
            <a:r>
              <a:rPr lang="ja-JP" altLang="en-US" b="1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判別、予測</a:t>
            </a:r>
            <a:endParaRPr lang="en-US" altLang="ja-JP" b="1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endParaRPr lang="ja-JP" altLang="en-US" sz="900" b="1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統計モデルを用いてカテゴリの判別や数値の予測を行う</a:t>
            </a:r>
          </a:p>
          <a:p>
            <a:endParaRPr kumimoji="1" lang="ja-JP" altLang="en-US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1E33B70-B8B1-4790-B51E-2E593085706A}"/>
              </a:ext>
            </a:extLst>
          </p:cNvPr>
          <p:cNvSpPr txBox="1"/>
          <p:nvPr/>
        </p:nvSpPr>
        <p:spPr>
          <a:xfrm>
            <a:off x="4605251" y="23359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accent2"/>
                </a:solidFill>
              </a:rPr>
              <a:t>統計解析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8BB4B9-129C-43D8-8149-EF4BA3E22B30}"/>
              </a:ext>
            </a:extLst>
          </p:cNvPr>
          <p:cNvSpPr txBox="1"/>
          <p:nvPr/>
        </p:nvSpPr>
        <p:spPr>
          <a:xfrm>
            <a:off x="4605251" y="4440468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accent5"/>
                </a:solidFill>
              </a:rPr>
              <a:t>機械学習</a:t>
            </a:r>
            <a:r>
              <a:rPr lang="en-US" altLang="ja-JP" sz="1400" b="1" dirty="0">
                <a:solidFill>
                  <a:schemeClr val="accent5"/>
                </a:solidFill>
              </a:rPr>
              <a:t>(</a:t>
            </a:r>
            <a:r>
              <a:rPr lang="ja-JP" altLang="en-US" sz="1400" b="1" dirty="0">
                <a:solidFill>
                  <a:schemeClr val="accent5"/>
                </a:solidFill>
              </a:rPr>
              <a:t>ディープラーニングを含む</a:t>
            </a:r>
            <a:r>
              <a:rPr lang="en-US" altLang="ja-JP" sz="1400" b="1" dirty="0">
                <a:solidFill>
                  <a:schemeClr val="accent5"/>
                </a:solidFill>
              </a:rPr>
              <a:t>)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2F78031-DA9A-4AC7-BF66-9EF385370716}"/>
              </a:ext>
            </a:extLst>
          </p:cNvPr>
          <p:cNvSpPr/>
          <p:nvPr/>
        </p:nvSpPr>
        <p:spPr>
          <a:xfrm>
            <a:off x="8740832" y="3428999"/>
            <a:ext cx="2759825" cy="163877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④</a:t>
            </a:r>
            <a:r>
              <a:rPr lang="ja-JP" altLang="en-US" b="1" dirty="0">
                <a:solidFill>
                  <a:schemeClr val="accent5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最適化</a:t>
            </a:r>
            <a:endParaRPr lang="en-US" altLang="ja-JP" b="1" dirty="0">
              <a:solidFill>
                <a:schemeClr val="accent5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endParaRPr lang="ja-JP" altLang="en-US" sz="900" b="1" dirty="0">
              <a:solidFill>
                <a:schemeClr val="accent5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数理モデルを用いて</a:t>
            </a:r>
            <a:r>
              <a:rPr lang="ja-JP" altLang="en-US" b="1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最適な数値や選択肢</a:t>
            </a:r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を選ぶ</a:t>
            </a:r>
          </a:p>
          <a:p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数理モデルを使って</a:t>
            </a:r>
            <a:r>
              <a:rPr lang="ja-JP" altLang="en-US" b="1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最適な行動</a:t>
            </a:r>
            <a:r>
              <a:rPr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を実装する</a:t>
            </a:r>
            <a:endParaRPr kumimoji="1" lang="ja-JP" altLang="en-US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77528E5-A54D-4473-8266-089CB54F2667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3610228" y="3429000"/>
            <a:ext cx="1646187" cy="869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0E6D1C7-290A-4B81-A124-C50D040A48A1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3610228" y="4298025"/>
            <a:ext cx="1646187" cy="12715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64C3344-5DA9-4D05-AA33-B8A47D4A5BFA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3610228" y="4248387"/>
            <a:ext cx="5130604" cy="496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DE36207-58F2-484E-AD6D-0B9439955AEF}"/>
              </a:ext>
            </a:extLst>
          </p:cNvPr>
          <p:cNvSpPr txBox="1"/>
          <p:nvPr/>
        </p:nvSpPr>
        <p:spPr>
          <a:xfrm>
            <a:off x="4433321" y="1790072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BA(Business Analysis)</a:t>
            </a:r>
            <a:endParaRPr lang="ja-JP" altLang="en-US" b="1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398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B80451-93AF-41BB-88A5-5AFE4E7D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アナリティクスのプロセス、スキル、ツール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8E4CEE-B789-4C9C-ABD6-2D6ACFB53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821"/>
            <a:ext cx="10515600" cy="704246"/>
          </a:xfrm>
        </p:spPr>
        <p:txBody>
          <a:bodyPr>
            <a:normAutofit/>
          </a:bodyPr>
          <a:lstStyle/>
          <a:p>
            <a:r>
              <a:rPr kumimoji="1" lang="en-US" altLang="ja-JP" sz="1600" dirty="0"/>
              <a:t>SPSS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SAS</a:t>
            </a:r>
            <a:r>
              <a:rPr kumimoji="1" lang="ja-JP" altLang="en-US" sz="1600" dirty="0"/>
              <a:t>は古くから使われているアナリティクスパッケージ、近年では</a:t>
            </a:r>
            <a:r>
              <a:rPr kumimoji="1" lang="en-US" altLang="ja-JP" sz="1600" dirty="0"/>
              <a:t>R</a:t>
            </a:r>
            <a:r>
              <a:rPr kumimoji="1" lang="ja-JP" altLang="en-US" sz="1600" dirty="0"/>
              <a:t>、</a:t>
            </a:r>
            <a:r>
              <a:rPr kumimoji="1" lang="en-US" altLang="ja-JP" sz="1600" dirty="0"/>
              <a:t>Python</a:t>
            </a:r>
            <a:r>
              <a:rPr kumimoji="1" lang="ja-JP" altLang="en-US" sz="1600" dirty="0"/>
              <a:t>が台頭</a:t>
            </a:r>
            <a:endParaRPr kumimoji="1" lang="en-US" altLang="ja-JP" sz="1600" dirty="0"/>
          </a:p>
          <a:p>
            <a:r>
              <a:rPr lang="ja-JP" altLang="en-US" sz="1600" dirty="0"/>
              <a:t>クラウド型のサービスは、エンジン（統計解析・機械学習）だけでなく、自然言語</a:t>
            </a:r>
            <a:r>
              <a:rPr lang="en-US" altLang="ja-JP" sz="1600" dirty="0"/>
              <a:t>IF</a:t>
            </a:r>
            <a:r>
              <a:rPr lang="ja-JP" altLang="en-US" sz="1600" dirty="0"/>
              <a:t>などの</a:t>
            </a:r>
            <a:r>
              <a:rPr lang="en-US" altLang="ja-JP" sz="1600" dirty="0"/>
              <a:t>I/O</a:t>
            </a:r>
            <a:r>
              <a:rPr lang="ja-JP" altLang="en-US" sz="1600" dirty="0"/>
              <a:t>モジュールを充実させる傾向</a:t>
            </a:r>
            <a:endParaRPr kumimoji="1" lang="ja-JP" altLang="en-US" sz="1600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171D83-F0DE-40C4-9313-3C8474B70B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分析・モデリング</a:t>
            </a:r>
            <a:r>
              <a:rPr kumimoji="1" lang="en-US" altLang="ja-JP" dirty="0"/>
              <a:t>(BA)</a:t>
            </a:r>
            <a:r>
              <a:rPr kumimoji="1" lang="ja-JP" altLang="en-US" dirty="0"/>
              <a:t>のためのツール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6A36226D-4D43-4908-A3E7-672E55DBB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930854"/>
              </p:ext>
            </p:extLst>
          </p:nvPr>
        </p:nvGraphicFramePr>
        <p:xfrm>
          <a:off x="876000" y="1888067"/>
          <a:ext cx="10440000" cy="4161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957">
                  <a:extLst>
                    <a:ext uri="{9D8B030D-6E8A-4147-A177-3AD203B41FA5}">
                      <a16:colId xmlns:a16="http://schemas.microsoft.com/office/drawing/2014/main" val="853618178"/>
                    </a:ext>
                  </a:extLst>
                </a:gridCol>
                <a:gridCol w="3253043">
                  <a:extLst>
                    <a:ext uri="{9D8B030D-6E8A-4147-A177-3AD203B41FA5}">
                      <a16:colId xmlns:a16="http://schemas.microsoft.com/office/drawing/2014/main" val="3341002315"/>
                    </a:ext>
                  </a:extLst>
                </a:gridCol>
                <a:gridCol w="2610000">
                  <a:extLst>
                    <a:ext uri="{9D8B030D-6E8A-4147-A177-3AD203B41FA5}">
                      <a16:colId xmlns:a16="http://schemas.microsoft.com/office/drawing/2014/main" val="3174163770"/>
                    </a:ext>
                  </a:extLst>
                </a:gridCol>
                <a:gridCol w="2610000">
                  <a:extLst>
                    <a:ext uri="{9D8B030D-6E8A-4147-A177-3AD203B41FA5}">
                      <a16:colId xmlns:a16="http://schemas.microsoft.com/office/drawing/2014/main" val="2258153349"/>
                    </a:ext>
                  </a:extLst>
                </a:gridCol>
              </a:tblGrid>
              <a:tr h="41486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ライブラリ型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パッケージ型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サービス型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903806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製品・サービスの例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Apache Mahout(java)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Spark </a:t>
                      </a:r>
                      <a:r>
                        <a:rPr kumimoji="1" lang="en-US" altLang="ja-JP" sz="1400" dirty="0" err="1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Mlib</a:t>
                      </a:r>
                      <a:r>
                        <a:rPr kumimoji="1" lang="en-US" altLang="ja-JP" sz="14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(java)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scikit-lean(Python)</a:t>
                      </a:r>
                    </a:p>
                    <a:p>
                      <a:pPr marL="177800" indent="-17780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 err="1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statsmodels</a:t>
                      </a:r>
                      <a:r>
                        <a:rPr kumimoji="1" lang="en-US" altLang="ja-JP" sz="14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(Python)</a:t>
                      </a:r>
                      <a:endParaRPr kumimoji="1" lang="ja-JP" altLang="en-US" sz="1400" dirty="0">
                        <a:latin typeface="Yu Gothic UI" panose="020B0500000000000000" pitchFamily="50" charset="-128"/>
                        <a:ea typeface="Yu Gothic UI" panose="020B05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SPSS</a:t>
                      </a: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SAS</a:t>
                      </a: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R</a:t>
                      </a: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MATLAB / Octave</a:t>
                      </a: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Jubatus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、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Julia</a:t>
                      </a: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DataRobot</a:t>
                      </a:r>
                      <a:endParaRPr kumimoji="1" lang="ja-JP" altLang="en-US" sz="1400" kern="1200" dirty="0">
                        <a:solidFill>
                          <a:schemeClr val="dk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Microsoft Azure Machine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 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Learning</a:t>
                      </a: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Amazon Machine Learning</a:t>
                      </a: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IBM </a:t>
                      </a: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BuluMix+Watson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  <a:cs typeface="+mn-cs"/>
                      </a:endParaRP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Google Prediction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570303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特徴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Java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や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Python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などの汎用言語から呼び出して使うライブラリ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  <a:cs typeface="+mn-cs"/>
                      </a:endParaRP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アプリケーションを開発する際に組み込んで使用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  <a:cs typeface="+mn-cs"/>
                      </a:endParaRP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自由度が高いが、スキルと開発工数</a:t>
                      </a:r>
                      <a:r>
                        <a:rPr kumimoji="1" lang="ja-JP" altLang="en-US" sz="1400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が必要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アナリティクスや機械学習に特化したパッケージ、またはスクリプト言語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  <a:cs typeface="+mn-cs"/>
                      </a:endParaRP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単独で利用可能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  <a:cs typeface="+mn-cs"/>
                      </a:endParaRP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パッケージにより機能や使い勝手が異なる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主に機械学習に特化したクラウドサービス（オンラインで利用）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  <a:cs typeface="+mn-cs"/>
                      </a:endParaRP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サービスにより機能や使い勝手が異なる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  <a:cs typeface="+mn-cs"/>
                      </a:endParaRP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予測結果だけを返すブラックボックス型のサービスもある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4596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latin typeface="Yu Gothic UI" panose="020B0500000000000000" pitchFamily="50" charset="-128"/>
                          <a:ea typeface="Yu Gothic UI" panose="020B0500000000000000" pitchFamily="50" charset="-128"/>
                        </a:rPr>
                        <a:t>備考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Mahout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は、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Hadoop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や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Spark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（ともに分散処理基盤）上で動作するライブラリ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  <a:cs typeface="+mn-cs"/>
                      </a:endParaRP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Mlib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は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Spark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の拡張版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Jubatus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は日本初の機械学習の分散処理フレームワーク</a:t>
                      </a:r>
                      <a:endParaRPr kumimoji="1" lang="en-US" altLang="ja-JP" sz="1400" kern="1200" dirty="0">
                        <a:solidFill>
                          <a:schemeClr val="dk1"/>
                        </a:solidFill>
                        <a:latin typeface="Yu Gothic UI" panose="020B0500000000000000" pitchFamily="50" charset="-128"/>
                        <a:ea typeface="Yu Gothic UI" panose="020B0500000000000000" pitchFamily="50" charset="-128"/>
                        <a:cs typeface="+mn-cs"/>
                      </a:endParaRPr>
                    </a:p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Julia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は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R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と同様のプログラム言語で高速性が特徴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Microsoft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は、近年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R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ベンダーを買収するなどして機械学習を強化、</a:t>
                      </a:r>
                      <a:r>
                        <a:rPr kumimoji="1" lang="en-US" altLang="ja-JP" sz="1400" kern="1200" dirty="0" err="1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AzureML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は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R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、</a:t>
                      </a:r>
                      <a:r>
                        <a:rPr kumimoji="1" lang="en-US" altLang="ja-JP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Python</a:t>
                      </a:r>
                      <a:r>
                        <a:rPr kumimoji="1" lang="ja-JP" altLang="en-US" sz="1400" kern="1200" dirty="0">
                          <a:solidFill>
                            <a:schemeClr val="dk1"/>
                          </a:solidFill>
                          <a:latin typeface="Yu Gothic UI" panose="020B0500000000000000" pitchFamily="50" charset="-128"/>
                          <a:ea typeface="Yu Gothic UI" panose="020B0500000000000000" pitchFamily="50" charset="-128"/>
                          <a:cs typeface="+mn-cs"/>
                        </a:rPr>
                        <a:t>との連携も可能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011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29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23E9CDF-58B5-4C28-B2D6-D2506C1AB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26" y="207946"/>
            <a:ext cx="9233147" cy="644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8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C531F8A-FACB-4266-8274-FCB32A3C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405" y="242181"/>
            <a:ext cx="9590482" cy="63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52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B4D8C9B4-6A5F-402A-AFBB-5915185B6C5A}"/>
              </a:ext>
            </a:extLst>
          </p:cNvPr>
          <p:cNvSpPr/>
          <p:nvPr/>
        </p:nvSpPr>
        <p:spPr>
          <a:xfrm>
            <a:off x="213624" y="1227656"/>
            <a:ext cx="10874679" cy="5171430"/>
          </a:xfrm>
          <a:prstGeom prst="roundRect">
            <a:avLst>
              <a:gd name="adj" fmla="val 2894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データの理解、準備（</a:t>
            </a:r>
            <a:r>
              <a:rPr lang="en-US" altLang="ja-JP" b="1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BI</a:t>
            </a:r>
            <a:r>
              <a:rPr lang="ja-JP" altLang="en-US" b="1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）</a:t>
            </a:r>
            <a:endParaRPr kumimoji="1" lang="ja-JP" altLang="en-US" b="1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EFCB2D-990F-44EF-A9CD-6E7EE81C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37FBB1-368E-48F1-88C5-F7007E8F9B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データの分類・可視化の流れ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244A634-FCA1-44F2-A8F9-B8C367DC97CB}"/>
              </a:ext>
            </a:extLst>
          </p:cNvPr>
          <p:cNvSpPr/>
          <p:nvPr/>
        </p:nvSpPr>
        <p:spPr>
          <a:xfrm>
            <a:off x="387687" y="2175685"/>
            <a:ext cx="2984634" cy="10169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/>
              <a:t>東京の不動産（中古マンション等）の取引価格情報</a:t>
            </a:r>
            <a:endParaRPr lang="en-US" altLang="ja-JP" sz="1200" b="1" dirty="0"/>
          </a:p>
          <a:p>
            <a:pPr algn="ctr"/>
            <a:endParaRPr lang="en-US" altLang="ja-JP" sz="1200" dirty="0"/>
          </a:p>
          <a:p>
            <a:pPr algn="ctr"/>
            <a:r>
              <a:rPr lang="ja-JP" altLang="en-US" sz="1200" dirty="0"/>
              <a:t>国土交通省 土地総合情報システム</a:t>
            </a:r>
            <a:endParaRPr kumimoji="1" lang="ja-JP" altLang="en-US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FB33303-4ECD-4BC5-937D-AEAD9BE40316}"/>
              </a:ext>
            </a:extLst>
          </p:cNvPr>
          <p:cNvSpPr txBox="1"/>
          <p:nvPr/>
        </p:nvSpPr>
        <p:spPr>
          <a:xfrm>
            <a:off x="5494512" y="5102481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b="1" dirty="0"/>
              <a:t>因子分析 クラスタリング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669DE89-7209-4AB6-A166-830B74ECD499}"/>
              </a:ext>
            </a:extLst>
          </p:cNvPr>
          <p:cNvSpPr txBox="1"/>
          <p:nvPr/>
        </p:nvSpPr>
        <p:spPr>
          <a:xfrm>
            <a:off x="5621630" y="2242841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b="1" dirty="0"/>
              <a:t>駅名をキーにマージ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9EEB3F9-BE56-4C27-8599-A8FA6AE954BF}"/>
              </a:ext>
            </a:extLst>
          </p:cNvPr>
          <p:cNvSpPr txBox="1"/>
          <p:nvPr/>
        </p:nvSpPr>
        <p:spPr>
          <a:xfrm>
            <a:off x="7214967" y="3034987"/>
            <a:ext cx="2852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600" b="1" dirty="0"/>
              <a:t>市町村コードをキーにマージ</a:t>
            </a: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6A41D881-29DA-4B18-A8BC-BE292675FD72}"/>
              </a:ext>
            </a:extLst>
          </p:cNvPr>
          <p:cNvSpPr/>
          <p:nvPr/>
        </p:nvSpPr>
        <p:spPr>
          <a:xfrm>
            <a:off x="11148644" y="1224725"/>
            <a:ext cx="939228" cy="5156824"/>
          </a:xfrm>
          <a:prstGeom prst="roundRect">
            <a:avLst>
              <a:gd name="adj" fmla="val 1098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  BA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85CC7D9-4C9B-41B8-8A79-C12DB8EE1F78}"/>
              </a:ext>
            </a:extLst>
          </p:cNvPr>
          <p:cNvSpPr/>
          <p:nvPr/>
        </p:nvSpPr>
        <p:spPr>
          <a:xfrm>
            <a:off x="367589" y="3570606"/>
            <a:ext cx="2984634" cy="10169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/>
              <a:t>駅別乗降客数</a:t>
            </a:r>
          </a:p>
          <a:p>
            <a:pPr algn="ctr"/>
            <a:endParaRPr lang="en-US" altLang="ja-JP" sz="1200" dirty="0"/>
          </a:p>
          <a:p>
            <a:pPr algn="ctr"/>
            <a:r>
              <a:rPr lang="ja-JP" altLang="en-US" sz="1200" dirty="0"/>
              <a:t>国土交通省 国土数値情報</a:t>
            </a:r>
            <a:endParaRPr lang="en-US" altLang="ja-JP" sz="1200" dirty="0"/>
          </a:p>
          <a:p>
            <a:pPr algn="ctr"/>
            <a:r>
              <a:rPr lang="ja-JP" altLang="en-US" sz="1200" dirty="0"/>
              <a:t>駅別乗降客数データ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79A1CCF-1DB7-4BB8-B26C-C87364179EBC}"/>
              </a:ext>
            </a:extLst>
          </p:cNvPr>
          <p:cNvSpPr/>
          <p:nvPr/>
        </p:nvSpPr>
        <p:spPr>
          <a:xfrm>
            <a:off x="357517" y="4965527"/>
            <a:ext cx="2984634" cy="10169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/>
              <a:t>市区町指標</a:t>
            </a:r>
            <a:endParaRPr lang="en-US" altLang="ja-JP" sz="1200" b="1" dirty="0"/>
          </a:p>
          <a:p>
            <a:pPr algn="ctr"/>
            <a:endParaRPr lang="en-US" altLang="ja-JP" sz="1200" dirty="0"/>
          </a:p>
          <a:p>
            <a:pPr algn="ctr"/>
            <a:r>
              <a:rPr lang="en-US" altLang="ja-JP" sz="1200" dirty="0"/>
              <a:t>e-stat </a:t>
            </a:r>
            <a:r>
              <a:rPr lang="ja-JP" altLang="en-US" sz="1200" dirty="0"/>
              <a:t>地域別統計データベース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924A7094-81E3-49CD-B1BC-E147CA342439}"/>
              </a:ext>
            </a:extLst>
          </p:cNvPr>
          <p:cNvSpPr/>
          <p:nvPr/>
        </p:nvSpPr>
        <p:spPr>
          <a:xfrm>
            <a:off x="4019485" y="2415160"/>
            <a:ext cx="1261532" cy="53527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/>
              <a:t>DFProperty</a:t>
            </a:r>
            <a:endParaRPr kumimoji="1" lang="ja-JP" altLang="en-US" sz="12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AAD22C81-0B05-442A-A897-094BF274FEF0}"/>
              </a:ext>
            </a:extLst>
          </p:cNvPr>
          <p:cNvSpPr/>
          <p:nvPr/>
        </p:nvSpPr>
        <p:spPr>
          <a:xfrm>
            <a:off x="4019485" y="3815689"/>
            <a:ext cx="1261532" cy="53527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/>
              <a:t>DFStation</a:t>
            </a:r>
            <a:endParaRPr kumimoji="1" lang="ja-JP" altLang="en-US" sz="12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AFF0FE6-FE2D-4D4B-A04B-14E7D123B414}"/>
              </a:ext>
            </a:extLst>
          </p:cNvPr>
          <p:cNvSpPr/>
          <p:nvPr/>
        </p:nvSpPr>
        <p:spPr>
          <a:xfrm>
            <a:off x="4019485" y="5213012"/>
            <a:ext cx="1261532" cy="53527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/>
              <a:t>DFCity</a:t>
            </a:r>
            <a:endParaRPr kumimoji="1" lang="ja-JP" altLang="en-US" sz="1200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303C5DC1-7409-4586-82E8-191A36F4949A}"/>
              </a:ext>
            </a:extLst>
          </p:cNvPr>
          <p:cNvCxnSpPr>
            <a:cxnSpLocks/>
            <a:stCxn id="20" idx="3"/>
            <a:endCxn id="62" idx="1"/>
          </p:cNvCxnSpPr>
          <p:nvPr/>
        </p:nvCxnSpPr>
        <p:spPr>
          <a:xfrm flipV="1">
            <a:off x="3372321" y="2682797"/>
            <a:ext cx="647164" cy="136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CE89B1D-881D-42B8-B5A1-CD6F3C6C1205}"/>
              </a:ext>
            </a:extLst>
          </p:cNvPr>
          <p:cNvCxnSpPr>
            <a:cxnSpLocks/>
            <a:stCxn id="60" idx="3"/>
            <a:endCxn id="63" idx="1"/>
          </p:cNvCxnSpPr>
          <p:nvPr/>
        </p:nvCxnSpPr>
        <p:spPr>
          <a:xfrm>
            <a:off x="3352223" y="4079080"/>
            <a:ext cx="667262" cy="4246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97603FF6-767E-4418-87C8-076ACCDA9175}"/>
              </a:ext>
            </a:extLst>
          </p:cNvPr>
          <p:cNvCxnSpPr>
            <a:cxnSpLocks/>
            <a:stCxn id="61" idx="3"/>
            <a:endCxn id="64" idx="1"/>
          </p:cNvCxnSpPr>
          <p:nvPr/>
        </p:nvCxnSpPr>
        <p:spPr>
          <a:xfrm>
            <a:off x="3342151" y="5474001"/>
            <a:ext cx="677334" cy="664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677E51DD-D666-49EF-BE4C-4C4BD3CAB00C}"/>
              </a:ext>
            </a:extLst>
          </p:cNvPr>
          <p:cNvSpPr/>
          <p:nvPr/>
        </p:nvSpPr>
        <p:spPr>
          <a:xfrm>
            <a:off x="5835365" y="3189789"/>
            <a:ext cx="1261532" cy="53527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/>
              <a:t>DFPSt</a:t>
            </a:r>
            <a:endParaRPr kumimoji="1" lang="ja-JP" altLang="en-US" sz="1200" dirty="0"/>
          </a:p>
        </p:txBody>
      </p: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8719F435-EDB7-4710-8375-414FDD1787B1}"/>
              </a:ext>
            </a:extLst>
          </p:cNvPr>
          <p:cNvCxnSpPr>
            <a:stCxn id="62" idx="3"/>
            <a:endCxn id="77" idx="0"/>
          </p:cNvCxnSpPr>
          <p:nvPr/>
        </p:nvCxnSpPr>
        <p:spPr>
          <a:xfrm>
            <a:off x="5281017" y="2682797"/>
            <a:ext cx="1185114" cy="506992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コネクタ: カギ線 79">
            <a:extLst>
              <a:ext uri="{FF2B5EF4-FFF2-40B4-BE49-F238E27FC236}">
                <a16:creationId xmlns:a16="http://schemas.microsoft.com/office/drawing/2014/main" id="{1C21DC43-866D-444B-8D05-A6C8A79CD50F}"/>
              </a:ext>
            </a:extLst>
          </p:cNvPr>
          <p:cNvCxnSpPr>
            <a:cxnSpLocks/>
            <a:stCxn id="63" idx="3"/>
            <a:endCxn id="77" idx="2"/>
          </p:cNvCxnSpPr>
          <p:nvPr/>
        </p:nvCxnSpPr>
        <p:spPr>
          <a:xfrm flipV="1">
            <a:off x="5281017" y="3725062"/>
            <a:ext cx="1185114" cy="358264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0A2D8358-3AF7-4420-B689-A6E2C1CB99A9}"/>
              </a:ext>
            </a:extLst>
          </p:cNvPr>
          <p:cNvSpPr/>
          <p:nvPr/>
        </p:nvSpPr>
        <p:spPr>
          <a:xfrm>
            <a:off x="7578247" y="4244577"/>
            <a:ext cx="1261532" cy="53527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/>
              <a:t>DFAll</a:t>
            </a:r>
            <a:endParaRPr kumimoji="1" lang="ja-JP" altLang="en-US" sz="1200" dirty="0"/>
          </a:p>
        </p:txBody>
      </p: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0E087250-2336-4B35-866A-40260175C3ED}"/>
              </a:ext>
            </a:extLst>
          </p:cNvPr>
          <p:cNvCxnSpPr>
            <a:cxnSpLocks/>
            <a:stCxn id="77" idx="3"/>
            <a:endCxn id="83" idx="0"/>
          </p:cNvCxnSpPr>
          <p:nvPr/>
        </p:nvCxnSpPr>
        <p:spPr>
          <a:xfrm>
            <a:off x="7096897" y="3457426"/>
            <a:ext cx="1112116" cy="787151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コネクタ: カギ線 86">
            <a:extLst>
              <a:ext uri="{FF2B5EF4-FFF2-40B4-BE49-F238E27FC236}">
                <a16:creationId xmlns:a16="http://schemas.microsoft.com/office/drawing/2014/main" id="{3F671D4A-47AD-41E6-A05E-7028CB511DDC}"/>
              </a:ext>
            </a:extLst>
          </p:cNvPr>
          <p:cNvCxnSpPr>
            <a:cxnSpLocks/>
            <a:stCxn id="64" idx="3"/>
            <a:endCxn id="83" idx="2"/>
          </p:cNvCxnSpPr>
          <p:nvPr/>
        </p:nvCxnSpPr>
        <p:spPr>
          <a:xfrm flipV="1">
            <a:off x="5281017" y="4779850"/>
            <a:ext cx="2927996" cy="700799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吹き出し: 角を丸めた四角形 89">
            <a:extLst>
              <a:ext uri="{FF2B5EF4-FFF2-40B4-BE49-F238E27FC236}">
                <a16:creationId xmlns:a16="http://schemas.microsoft.com/office/drawing/2014/main" id="{11078A5D-89A1-4FC1-8074-523DA663C564}"/>
              </a:ext>
            </a:extLst>
          </p:cNvPr>
          <p:cNvSpPr/>
          <p:nvPr/>
        </p:nvSpPr>
        <p:spPr>
          <a:xfrm>
            <a:off x="9086878" y="3753638"/>
            <a:ext cx="1904421" cy="1537445"/>
          </a:xfrm>
          <a:prstGeom prst="wedgeRoundRectCallout">
            <a:avLst>
              <a:gd name="adj1" fmla="val -61165"/>
              <a:gd name="adj2" fmla="val 1835"/>
              <a:gd name="adj3" fmla="val 16667"/>
            </a:avLst>
          </a:prstGeom>
          <a:solidFill>
            <a:schemeClr val="accent4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b="1" dirty="0"/>
              <a:t>可視化</a:t>
            </a:r>
            <a:endParaRPr lang="en-US" altLang="ja-JP" sz="1600" b="1" dirty="0"/>
          </a:p>
          <a:p>
            <a:pPr algn="ctr"/>
            <a:endParaRPr lang="en-US" altLang="ja-JP" sz="1600" b="1" dirty="0"/>
          </a:p>
          <a:p>
            <a:r>
              <a:rPr lang="ja-JP" altLang="en-US" sz="1600" b="1" dirty="0"/>
              <a:t>ヒストグラム</a:t>
            </a:r>
            <a:endParaRPr lang="en-US" altLang="ja-JP" sz="1600" b="1" dirty="0"/>
          </a:p>
          <a:p>
            <a:r>
              <a:rPr lang="ja-JP" altLang="en-US" sz="1600" b="1" dirty="0"/>
              <a:t>散布図</a:t>
            </a:r>
            <a:endParaRPr lang="en-US" altLang="ja-JP" sz="1600" b="1" dirty="0"/>
          </a:p>
          <a:p>
            <a:r>
              <a:rPr lang="ja-JP" altLang="en-US" sz="1600" b="1" dirty="0"/>
              <a:t>ボックス図</a:t>
            </a:r>
          </a:p>
          <a:p>
            <a:pPr algn="ctr"/>
            <a:endParaRPr lang="ja-JP" altLang="en-US" sz="1600" b="1" dirty="0">
              <a:solidFill>
                <a:schemeClr val="dk1"/>
              </a:solidFill>
            </a:endParaRPr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31B2AB15-13F7-405F-BBA1-8CA7FDAD5B35}"/>
              </a:ext>
            </a:extLst>
          </p:cNvPr>
          <p:cNvSpPr/>
          <p:nvPr/>
        </p:nvSpPr>
        <p:spPr>
          <a:xfrm>
            <a:off x="4019485" y="1283332"/>
            <a:ext cx="329184" cy="30943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1</a:t>
            </a:r>
            <a:endParaRPr kumimoji="1" lang="ja-JP" altLang="en-US" b="1" dirty="0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7659AF4E-2E28-4062-A5A4-80839243806B}"/>
              </a:ext>
            </a:extLst>
          </p:cNvPr>
          <p:cNvSpPr/>
          <p:nvPr/>
        </p:nvSpPr>
        <p:spPr>
          <a:xfrm>
            <a:off x="11189208" y="1283331"/>
            <a:ext cx="329184" cy="30943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2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49259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FSによるファイルサーバー可用性の向上 | Think IT（シンクイット）">
            <a:extLst>
              <a:ext uri="{FF2B5EF4-FFF2-40B4-BE49-F238E27FC236}">
                <a16:creationId xmlns:a16="http://schemas.microsoft.com/office/drawing/2014/main" id="{0E81A8D7-7EDD-47F2-B068-24E852408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8" y="661988"/>
            <a:ext cx="6562725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46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B30C807-27D4-4B08-BF5B-0D49E24CE2F4}"/>
              </a:ext>
            </a:extLst>
          </p:cNvPr>
          <p:cNvSpPr/>
          <p:nvPr/>
        </p:nvSpPr>
        <p:spPr>
          <a:xfrm>
            <a:off x="1235110" y="1610491"/>
            <a:ext cx="2095928" cy="2363740"/>
          </a:xfrm>
          <a:prstGeom prst="roundRect">
            <a:avLst>
              <a:gd name="adj" fmla="val 833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E72CF17-50D9-41CE-98A2-B283FEC946ED}"/>
              </a:ext>
            </a:extLst>
          </p:cNvPr>
          <p:cNvSpPr/>
          <p:nvPr/>
        </p:nvSpPr>
        <p:spPr>
          <a:xfrm>
            <a:off x="4664655" y="1715784"/>
            <a:ext cx="2717922" cy="4562551"/>
          </a:xfrm>
          <a:prstGeom prst="roundRect">
            <a:avLst>
              <a:gd name="adj" fmla="val 833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04D6891-819A-42A4-BB63-23E2DEC9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7A795D-EFC2-429B-BE95-F2AB9477E6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ローカル</a:t>
            </a:r>
            <a:r>
              <a:rPr lang="en-US" altLang="ja-JP" dirty="0"/>
              <a:t>PC</a:t>
            </a:r>
            <a:r>
              <a:rPr lang="ja-JP" altLang="en-US" dirty="0"/>
              <a:t>上にあるアプリケーションのログファイルを収集し、業務分析に活用</a:t>
            </a:r>
          </a:p>
        </p:txBody>
      </p:sp>
      <p:pic>
        <p:nvPicPr>
          <p:cNvPr id="2050" name="Picture 2" descr="パティトウ」クリップアート画像| 無料のクリップアート">
            <a:extLst>
              <a:ext uri="{FF2B5EF4-FFF2-40B4-BE49-F238E27FC236}">
                <a16:creationId xmlns:a16="http://schemas.microsoft.com/office/drawing/2014/main" id="{2E23C1AE-FC14-4B74-8D37-2A16EE44B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576" y="1348963"/>
            <a:ext cx="524035" cy="81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グラフィックス 7" descr="モニター">
            <a:extLst>
              <a:ext uri="{FF2B5EF4-FFF2-40B4-BE49-F238E27FC236}">
                <a16:creationId xmlns:a16="http://schemas.microsoft.com/office/drawing/2014/main" id="{70EE4D96-5043-45CB-9286-5E7742E44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2775" y="1246972"/>
            <a:ext cx="914400" cy="9144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FD6B36B-6F67-4DFD-97A1-D23F036F8F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37" y="2161372"/>
            <a:ext cx="617143" cy="617143"/>
          </a:xfrm>
          <a:prstGeom prst="rect">
            <a:avLst/>
          </a:prstGeom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9EED0CE-CF6C-4763-B0E6-FE4B0ED1C9C8}"/>
              </a:ext>
            </a:extLst>
          </p:cNvPr>
          <p:cNvCxnSpPr>
            <a:cxnSpLocks/>
          </p:cNvCxnSpPr>
          <p:nvPr/>
        </p:nvCxnSpPr>
        <p:spPr>
          <a:xfrm>
            <a:off x="4795888" y="2161372"/>
            <a:ext cx="0" cy="212142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A91E96D-937B-45BD-90D2-DCB1B378C2D6}"/>
              </a:ext>
            </a:extLst>
          </p:cNvPr>
          <p:cNvCxnSpPr>
            <a:cxnSpLocks/>
          </p:cNvCxnSpPr>
          <p:nvPr/>
        </p:nvCxnSpPr>
        <p:spPr>
          <a:xfrm>
            <a:off x="4795888" y="2506133"/>
            <a:ext cx="31631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2930BB7-429B-48A7-A4B3-57DE23309263}"/>
              </a:ext>
            </a:extLst>
          </p:cNvPr>
          <p:cNvCxnSpPr>
            <a:cxnSpLocks/>
          </p:cNvCxnSpPr>
          <p:nvPr/>
        </p:nvCxnSpPr>
        <p:spPr>
          <a:xfrm>
            <a:off x="5303888" y="2643972"/>
            <a:ext cx="7620" cy="85621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8321090-72D0-449C-B6A0-7EEF9F27AC16}"/>
              </a:ext>
            </a:extLst>
          </p:cNvPr>
          <p:cNvCxnSpPr>
            <a:cxnSpLocks/>
          </p:cNvCxnSpPr>
          <p:nvPr/>
        </p:nvCxnSpPr>
        <p:spPr>
          <a:xfrm>
            <a:off x="5303769" y="2988732"/>
            <a:ext cx="30235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251271FA-F068-41DB-BB28-5DE9F7BB9B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857" y="2643972"/>
            <a:ext cx="617143" cy="617143"/>
          </a:xfrm>
          <a:prstGeom prst="rect">
            <a:avLst/>
          </a:prstGeom>
        </p:spPr>
      </p:pic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523F7AA-D9A0-47B9-979D-315B856A0543}"/>
              </a:ext>
            </a:extLst>
          </p:cNvPr>
          <p:cNvCxnSpPr>
            <a:cxnSpLocks/>
          </p:cNvCxnSpPr>
          <p:nvPr/>
        </p:nvCxnSpPr>
        <p:spPr>
          <a:xfrm>
            <a:off x="5303769" y="3503480"/>
            <a:ext cx="31631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4FC4F67C-7DC5-47ED-8232-7CD5C5EFD0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857" y="3191613"/>
            <a:ext cx="617143" cy="617143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4D5BBBE-BAAD-446D-AEED-3110BF7BC07C}"/>
              </a:ext>
            </a:extLst>
          </p:cNvPr>
          <p:cNvSpPr/>
          <p:nvPr/>
        </p:nvSpPr>
        <p:spPr>
          <a:xfrm>
            <a:off x="2396691" y="2665567"/>
            <a:ext cx="741145" cy="5739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accent1"/>
                </a:solidFill>
              </a:rPr>
              <a:t>ファイル転送</a:t>
            </a:r>
            <a:endParaRPr lang="en-US" altLang="ja-JP" sz="1000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000" dirty="0">
                <a:solidFill>
                  <a:schemeClr val="accent1"/>
                </a:solidFill>
              </a:rPr>
              <a:t>デーモン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B88BB7B-6249-422F-9F7D-27F08E06E79F}"/>
              </a:ext>
            </a:extLst>
          </p:cNvPr>
          <p:cNvCxnSpPr>
            <a:cxnSpLocks/>
          </p:cNvCxnSpPr>
          <p:nvPr/>
        </p:nvCxnSpPr>
        <p:spPr>
          <a:xfrm>
            <a:off x="3137836" y="2874767"/>
            <a:ext cx="2492157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CEFDC75E-9829-438A-9AC7-4B05E384C790}"/>
              </a:ext>
            </a:extLst>
          </p:cNvPr>
          <p:cNvCxnSpPr>
            <a:cxnSpLocks/>
          </p:cNvCxnSpPr>
          <p:nvPr/>
        </p:nvCxnSpPr>
        <p:spPr>
          <a:xfrm flipV="1">
            <a:off x="3137835" y="3099020"/>
            <a:ext cx="2492158" cy="36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円弧 29">
            <a:extLst>
              <a:ext uri="{FF2B5EF4-FFF2-40B4-BE49-F238E27FC236}">
                <a16:creationId xmlns:a16="http://schemas.microsoft.com/office/drawing/2014/main" id="{519E8E22-60B6-437F-9704-E8BA30818D57}"/>
              </a:ext>
            </a:extLst>
          </p:cNvPr>
          <p:cNvSpPr/>
          <p:nvPr/>
        </p:nvSpPr>
        <p:spPr>
          <a:xfrm>
            <a:off x="5562384" y="2871108"/>
            <a:ext cx="135219" cy="227912"/>
          </a:xfrm>
          <a:prstGeom prst="arc">
            <a:avLst>
              <a:gd name="adj1" fmla="val 16200000"/>
              <a:gd name="adj2" fmla="val 5086943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863032E8-FD85-4811-86E8-45C95266BF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12" y="2630782"/>
            <a:ext cx="617143" cy="617143"/>
          </a:xfrm>
          <a:prstGeom prst="rect">
            <a:avLst/>
          </a:prstGeom>
        </p:spPr>
      </p:pic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E5F876E2-7A80-4508-BA9B-CFA19DAC7080}"/>
              </a:ext>
            </a:extLst>
          </p:cNvPr>
          <p:cNvCxnSpPr>
            <a:cxnSpLocks/>
          </p:cNvCxnSpPr>
          <p:nvPr/>
        </p:nvCxnSpPr>
        <p:spPr>
          <a:xfrm>
            <a:off x="1379975" y="1988991"/>
            <a:ext cx="0" cy="9872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92CE6CF3-8CA8-41E2-8DB9-A2A29E172356}"/>
              </a:ext>
            </a:extLst>
          </p:cNvPr>
          <p:cNvCxnSpPr>
            <a:cxnSpLocks/>
          </p:cNvCxnSpPr>
          <p:nvPr/>
        </p:nvCxnSpPr>
        <p:spPr>
          <a:xfrm>
            <a:off x="1379975" y="2976231"/>
            <a:ext cx="31631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図 42">
            <a:extLst>
              <a:ext uri="{FF2B5EF4-FFF2-40B4-BE49-F238E27FC236}">
                <a16:creationId xmlns:a16="http://schemas.microsoft.com/office/drawing/2014/main" id="{A5AC6D2B-1B4C-407F-81D1-2B3EA27EC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37" y="3974230"/>
            <a:ext cx="617143" cy="617143"/>
          </a:xfrm>
          <a:prstGeom prst="rect">
            <a:avLst/>
          </a:prstGeom>
        </p:spPr>
      </p:pic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00938F89-21E8-4819-95C9-6A064A8D907A}"/>
              </a:ext>
            </a:extLst>
          </p:cNvPr>
          <p:cNvCxnSpPr>
            <a:cxnSpLocks/>
          </p:cNvCxnSpPr>
          <p:nvPr/>
        </p:nvCxnSpPr>
        <p:spPr>
          <a:xfrm>
            <a:off x="4782593" y="4282801"/>
            <a:ext cx="31631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2C41AE4-76B5-4E22-9D01-864150B268D3}"/>
              </a:ext>
            </a:extLst>
          </p:cNvPr>
          <p:cNvCxnSpPr>
            <a:cxnSpLocks/>
          </p:cNvCxnSpPr>
          <p:nvPr/>
        </p:nvCxnSpPr>
        <p:spPr>
          <a:xfrm>
            <a:off x="2798352" y="3239518"/>
            <a:ext cx="2313847" cy="10550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293B75B-54CF-4820-B063-CE9CEB66F6FD}"/>
              </a:ext>
            </a:extLst>
          </p:cNvPr>
          <p:cNvSpPr/>
          <p:nvPr/>
        </p:nvSpPr>
        <p:spPr>
          <a:xfrm>
            <a:off x="1653723" y="2120959"/>
            <a:ext cx="741145" cy="407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3FD05BE7-92CE-4090-8526-BEE11FB7ECBF}"/>
              </a:ext>
            </a:extLst>
          </p:cNvPr>
          <p:cNvSpPr/>
          <p:nvPr/>
        </p:nvSpPr>
        <p:spPr>
          <a:xfrm>
            <a:off x="1606706" y="2059967"/>
            <a:ext cx="741145" cy="407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accent1"/>
                </a:solidFill>
              </a:rPr>
              <a:t>App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190AC3A-6739-45E6-A684-8B6F28324934}"/>
              </a:ext>
            </a:extLst>
          </p:cNvPr>
          <p:cNvCxnSpPr>
            <a:cxnSpLocks/>
          </p:cNvCxnSpPr>
          <p:nvPr/>
        </p:nvCxnSpPr>
        <p:spPr>
          <a:xfrm flipV="1">
            <a:off x="2172498" y="2895193"/>
            <a:ext cx="210836" cy="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円弧 47">
            <a:extLst>
              <a:ext uri="{FF2B5EF4-FFF2-40B4-BE49-F238E27FC236}">
                <a16:creationId xmlns:a16="http://schemas.microsoft.com/office/drawing/2014/main" id="{780D8F43-D36C-4C4D-901C-9DE9992372C6}"/>
              </a:ext>
            </a:extLst>
          </p:cNvPr>
          <p:cNvSpPr/>
          <p:nvPr/>
        </p:nvSpPr>
        <p:spPr>
          <a:xfrm flipH="1">
            <a:off x="2104828" y="2895193"/>
            <a:ext cx="148502" cy="163328"/>
          </a:xfrm>
          <a:prstGeom prst="arc">
            <a:avLst>
              <a:gd name="adj1" fmla="val 16200000"/>
              <a:gd name="adj2" fmla="val 5086943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BC98E944-27A3-465E-8280-5E5CA71E38DF}"/>
              </a:ext>
            </a:extLst>
          </p:cNvPr>
          <p:cNvCxnSpPr>
            <a:cxnSpLocks/>
          </p:cNvCxnSpPr>
          <p:nvPr/>
        </p:nvCxnSpPr>
        <p:spPr>
          <a:xfrm flipV="1">
            <a:off x="2189643" y="3058521"/>
            <a:ext cx="180845" cy="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E4F7C9F7-4459-4A6E-BD77-8CED0D964AC0}"/>
              </a:ext>
            </a:extLst>
          </p:cNvPr>
          <p:cNvSpPr/>
          <p:nvPr/>
        </p:nvSpPr>
        <p:spPr>
          <a:xfrm>
            <a:off x="1237051" y="4277601"/>
            <a:ext cx="2095928" cy="774672"/>
          </a:xfrm>
          <a:prstGeom prst="roundRect">
            <a:avLst>
              <a:gd name="adj" fmla="val 833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1" name="グラフィックス 60" descr="モニター">
            <a:extLst>
              <a:ext uri="{FF2B5EF4-FFF2-40B4-BE49-F238E27FC236}">
                <a16:creationId xmlns:a16="http://schemas.microsoft.com/office/drawing/2014/main" id="{206684C9-32E3-4652-9421-4C7B8082C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801" y="3906574"/>
            <a:ext cx="914400" cy="914400"/>
          </a:xfrm>
          <a:prstGeom prst="rect">
            <a:avLst/>
          </a:prstGeom>
        </p:spPr>
      </p:pic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CA102A4A-C2CF-4779-94B5-5FEAE678041F}"/>
              </a:ext>
            </a:extLst>
          </p:cNvPr>
          <p:cNvSpPr/>
          <p:nvPr/>
        </p:nvSpPr>
        <p:spPr>
          <a:xfrm>
            <a:off x="2396809" y="4368527"/>
            <a:ext cx="741145" cy="5739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accent1"/>
                </a:solidFill>
              </a:rPr>
              <a:t>ファイル転送</a:t>
            </a:r>
            <a:endParaRPr lang="en-US" altLang="ja-JP" sz="1000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000" dirty="0">
                <a:solidFill>
                  <a:schemeClr val="accent1"/>
                </a:solidFill>
              </a:rPr>
              <a:t>デーモン</a:t>
            </a: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6E75C8F-4FAB-4888-962F-3619E73C0CED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3137954" y="4337750"/>
            <a:ext cx="1974245" cy="31775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C72E8755-64EA-4600-96AC-3661D44E60CD}"/>
              </a:ext>
            </a:extLst>
          </p:cNvPr>
          <p:cNvSpPr/>
          <p:nvPr/>
        </p:nvSpPr>
        <p:spPr>
          <a:xfrm>
            <a:off x="1235110" y="5417066"/>
            <a:ext cx="2095928" cy="774672"/>
          </a:xfrm>
          <a:prstGeom prst="roundRect">
            <a:avLst>
              <a:gd name="adj" fmla="val 833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グラフィックス 68" descr="モニター">
            <a:extLst>
              <a:ext uri="{FF2B5EF4-FFF2-40B4-BE49-F238E27FC236}">
                <a16:creationId xmlns:a16="http://schemas.microsoft.com/office/drawing/2014/main" id="{50F46569-01A6-47D4-8448-E21C41124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8860" y="5046039"/>
            <a:ext cx="914400" cy="914400"/>
          </a:xfrm>
          <a:prstGeom prst="rect">
            <a:avLst/>
          </a:prstGeom>
        </p:spPr>
      </p:pic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EB3F1FA-BF7B-4F50-92CD-75E925E3E235}"/>
              </a:ext>
            </a:extLst>
          </p:cNvPr>
          <p:cNvSpPr/>
          <p:nvPr/>
        </p:nvSpPr>
        <p:spPr>
          <a:xfrm>
            <a:off x="2394868" y="5507992"/>
            <a:ext cx="741145" cy="5739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accent1"/>
                </a:solidFill>
              </a:rPr>
              <a:t>ファイル転送</a:t>
            </a:r>
            <a:endParaRPr lang="en-US" altLang="ja-JP" sz="1000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000" dirty="0">
                <a:solidFill>
                  <a:schemeClr val="accent1"/>
                </a:solidFill>
              </a:rPr>
              <a:t>デーモン</a:t>
            </a: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B8B52BF0-EC06-4A17-B96E-ED119EED4F29}"/>
              </a:ext>
            </a:extLst>
          </p:cNvPr>
          <p:cNvCxnSpPr>
            <a:cxnSpLocks/>
          </p:cNvCxnSpPr>
          <p:nvPr/>
        </p:nvCxnSpPr>
        <p:spPr>
          <a:xfrm flipV="1">
            <a:off x="3124659" y="4356734"/>
            <a:ext cx="1987540" cy="145551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フローチャート: 書類 2050">
            <a:extLst>
              <a:ext uri="{FF2B5EF4-FFF2-40B4-BE49-F238E27FC236}">
                <a16:creationId xmlns:a16="http://schemas.microsoft.com/office/drawing/2014/main" id="{2D9D7C7A-4B0B-46C9-B350-D187F612156D}"/>
              </a:ext>
            </a:extLst>
          </p:cNvPr>
          <p:cNvSpPr/>
          <p:nvPr/>
        </p:nvSpPr>
        <p:spPr>
          <a:xfrm>
            <a:off x="3606422" y="3561124"/>
            <a:ext cx="502008" cy="24763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ログ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A46C47F-F593-4260-88C7-5C903FF95FFD}"/>
              </a:ext>
            </a:extLst>
          </p:cNvPr>
          <p:cNvSpPr/>
          <p:nvPr/>
        </p:nvSpPr>
        <p:spPr>
          <a:xfrm>
            <a:off x="6263741" y="2161372"/>
            <a:ext cx="741145" cy="407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accent1"/>
                </a:solidFill>
              </a:rPr>
              <a:t>Tool</a:t>
            </a:r>
            <a:endParaRPr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2053" name="フローチャート: 複数書類 2052">
            <a:extLst>
              <a:ext uri="{FF2B5EF4-FFF2-40B4-BE49-F238E27FC236}">
                <a16:creationId xmlns:a16="http://schemas.microsoft.com/office/drawing/2014/main" id="{14A10A55-571B-440F-924B-33E101973357}"/>
              </a:ext>
            </a:extLst>
          </p:cNvPr>
          <p:cNvSpPr/>
          <p:nvPr/>
        </p:nvSpPr>
        <p:spPr>
          <a:xfrm>
            <a:off x="5454946" y="4363774"/>
            <a:ext cx="423592" cy="284619"/>
          </a:xfrm>
          <a:prstGeom prst="flowChartMultidocumen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78BDB3F7-C32A-4C5B-ABD8-B45E6A815038}"/>
              </a:ext>
            </a:extLst>
          </p:cNvPr>
          <p:cNvCxnSpPr>
            <a:cxnSpLocks/>
          </p:cNvCxnSpPr>
          <p:nvPr/>
        </p:nvCxnSpPr>
        <p:spPr>
          <a:xfrm flipV="1">
            <a:off x="1863259" y="2550916"/>
            <a:ext cx="2" cy="22759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フローチャート: 磁気ディスク 2056">
            <a:extLst>
              <a:ext uri="{FF2B5EF4-FFF2-40B4-BE49-F238E27FC236}">
                <a16:creationId xmlns:a16="http://schemas.microsoft.com/office/drawing/2014/main" id="{294CB85B-34AE-4DBB-BE18-07207F1F277F}"/>
              </a:ext>
            </a:extLst>
          </p:cNvPr>
          <p:cNvSpPr/>
          <p:nvPr/>
        </p:nvSpPr>
        <p:spPr>
          <a:xfrm>
            <a:off x="9437869" y="3930260"/>
            <a:ext cx="1546167" cy="1012218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27ECDBF2-C491-4D01-B6D2-8F6C4B60BA1D}"/>
              </a:ext>
            </a:extLst>
          </p:cNvPr>
          <p:cNvCxnSpPr>
            <a:cxnSpLocks/>
          </p:cNvCxnSpPr>
          <p:nvPr/>
        </p:nvCxnSpPr>
        <p:spPr>
          <a:xfrm>
            <a:off x="5922879" y="4496626"/>
            <a:ext cx="19991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8" descr="ブラウザとはいったい何？」初心者の疑問を解決！ | TONE公式コラム ...">
            <a:extLst>
              <a:ext uri="{FF2B5EF4-FFF2-40B4-BE49-F238E27FC236}">
                <a16:creationId xmlns:a16="http://schemas.microsoft.com/office/drawing/2014/main" id="{937183CA-876D-4F4D-8068-F6B52A47F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368" y="2459808"/>
            <a:ext cx="922728" cy="70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86E6E07-E706-48C0-A4F1-3991BA159CED}"/>
              </a:ext>
            </a:extLst>
          </p:cNvPr>
          <p:cNvCxnSpPr>
            <a:cxnSpLocks/>
          </p:cNvCxnSpPr>
          <p:nvPr/>
        </p:nvCxnSpPr>
        <p:spPr>
          <a:xfrm flipV="1">
            <a:off x="10095732" y="3134126"/>
            <a:ext cx="2" cy="772448"/>
          </a:xfrm>
          <a:prstGeom prst="line">
            <a:avLst/>
          </a:prstGeom>
          <a:ln w="19050"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7801FC9A-DBDB-417A-81F0-4B22A96F99F2}"/>
              </a:ext>
            </a:extLst>
          </p:cNvPr>
          <p:cNvCxnSpPr>
            <a:cxnSpLocks/>
          </p:cNvCxnSpPr>
          <p:nvPr/>
        </p:nvCxnSpPr>
        <p:spPr>
          <a:xfrm flipV="1">
            <a:off x="8557946" y="4479951"/>
            <a:ext cx="850836" cy="340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BEE16150-D20E-469B-9D64-29340F4C64FD}"/>
              </a:ext>
            </a:extLst>
          </p:cNvPr>
          <p:cNvCxnSpPr>
            <a:cxnSpLocks/>
          </p:cNvCxnSpPr>
          <p:nvPr/>
        </p:nvCxnSpPr>
        <p:spPr>
          <a:xfrm flipV="1">
            <a:off x="6023616" y="2540844"/>
            <a:ext cx="261228" cy="22023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フローチャート: 書類 94">
            <a:extLst>
              <a:ext uri="{FF2B5EF4-FFF2-40B4-BE49-F238E27FC236}">
                <a16:creationId xmlns:a16="http://schemas.microsoft.com/office/drawing/2014/main" id="{8D724584-4C1B-40BC-B2C7-DEF18C3760C3}"/>
              </a:ext>
            </a:extLst>
          </p:cNvPr>
          <p:cNvSpPr/>
          <p:nvPr/>
        </p:nvSpPr>
        <p:spPr>
          <a:xfrm>
            <a:off x="6127565" y="2637961"/>
            <a:ext cx="261228" cy="202558"/>
          </a:xfrm>
          <a:prstGeom prst="flowChartDocumen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19372016-A66D-42FC-BEA4-3370DB0B0AD4}"/>
              </a:ext>
            </a:extLst>
          </p:cNvPr>
          <p:cNvSpPr/>
          <p:nvPr/>
        </p:nvSpPr>
        <p:spPr>
          <a:xfrm>
            <a:off x="7938803" y="4302343"/>
            <a:ext cx="741145" cy="407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accent1"/>
                </a:solidFill>
              </a:rPr>
              <a:t>分析</a:t>
            </a:r>
            <a:endParaRPr lang="en-US" altLang="ja-JP" sz="1200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accent1"/>
                </a:solidFill>
              </a:rPr>
              <a:t>ツール</a:t>
            </a:r>
          </a:p>
        </p:txBody>
      </p:sp>
      <p:sp>
        <p:nvSpPr>
          <p:cNvPr id="97" name="フローチャート: 書類 96">
            <a:extLst>
              <a:ext uri="{FF2B5EF4-FFF2-40B4-BE49-F238E27FC236}">
                <a16:creationId xmlns:a16="http://schemas.microsoft.com/office/drawing/2014/main" id="{76E4881C-7165-4416-9D04-191FA535CEA8}"/>
              </a:ext>
            </a:extLst>
          </p:cNvPr>
          <p:cNvSpPr/>
          <p:nvPr/>
        </p:nvSpPr>
        <p:spPr>
          <a:xfrm>
            <a:off x="3597478" y="4450606"/>
            <a:ext cx="502008" cy="24763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ログ</a:t>
            </a:r>
          </a:p>
        </p:txBody>
      </p:sp>
      <p:sp>
        <p:nvSpPr>
          <p:cNvPr id="98" name="フローチャート: 書類 97">
            <a:extLst>
              <a:ext uri="{FF2B5EF4-FFF2-40B4-BE49-F238E27FC236}">
                <a16:creationId xmlns:a16="http://schemas.microsoft.com/office/drawing/2014/main" id="{17B2C94E-B087-46FD-90D2-75BC9829C2E7}"/>
              </a:ext>
            </a:extLst>
          </p:cNvPr>
          <p:cNvSpPr/>
          <p:nvPr/>
        </p:nvSpPr>
        <p:spPr>
          <a:xfrm>
            <a:off x="3623068" y="5250581"/>
            <a:ext cx="502008" cy="24763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ログ</a:t>
            </a:r>
          </a:p>
        </p:txBody>
      </p:sp>
    </p:spTree>
    <p:extLst>
      <p:ext uri="{BB962C8B-B14F-4D97-AF65-F5344CB8AC3E}">
        <p14:creationId xmlns:p14="http://schemas.microsoft.com/office/powerpoint/2010/main" val="215973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F78"/>
      </a:accent1>
      <a:accent2>
        <a:srgbClr val="3C64AA"/>
      </a:accent2>
      <a:accent3>
        <a:srgbClr val="64AADC"/>
      </a:accent3>
      <a:accent4>
        <a:srgbClr val="F59637"/>
      </a:accent4>
      <a:accent5>
        <a:srgbClr val="D73232"/>
      </a:accent5>
      <a:accent6>
        <a:srgbClr val="0F55C3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5544</TotalTime>
  <Words>1013</Words>
  <Application>Microsoft Office PowerPoint</Application>
  <PresentationFormat>ワイド画面</PresentationFormat>
  <Paragraphs>227</Paragraphs>
  <Slides>10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Yu Gothic UI</vt:lpstr>
      <vt:lpstr>游ゴシック</vt:lpstr>
      <vt:lpstr>Arial</vt:lpstr>
      <vt:lpstr>Office テーマ</vt:lpstr>
      <vt:lpstr>デジタル化とビジネスアナリティクス</vt:lpstr>
      <vt:lpstr>アナリティクスのサイクル</vt:lpstr>
      <vt:lpstr>アナリティクスの手法</vt:lpstr>
      <vt:lpstr>アナリティクスのプロセス、スキル、ツール</vt:lpstr>
      <vt:lpstr>PowerPoint プレゼンテーション</vt:lpstr>
      <vt:lpstr>PowerPoint プレゼンテーション</vt:lpstr>
      <vt:lpstr>演習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 悟司</dc:creator>
  <cp:lastModifiedBy>中村 悟司</cp:lastModifiedBy>
  <cp:revision>70</cp:revision>
  <dcterms:created xsi:type="dcterms:W3CDTF">2020-07-19T00:30:03Z</dcterms:created>
  <dcterms:modified xsi:type="dcterms:W3CDTF">2020-07-27T13:33:24Z</dcterms:modified>
</cp:coreProperties>
</file>