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56" r:id="rId5"/>
    <p:sldId id="267" r:id="rId6"/>
    <p:sldId id="268" r:id="rId7"/>
    <p:sldId id="270" r:id="rId8"/>
    <p:sldId id="269" r:id="rId9"/>
    <p:sldId id="257" r:id="rId10"/>
    <p:sldId id="259" r:id="rId11"/>
    <p:sldId id="265" r:id="rId12"/>
    <p:sldId id="283" r:id="rId13"/>
    <p:sldId id="281" r:id="rId14"/>
    <p:sldId id="280" r:id="rId15"/>
    <p:sldId id="287" r:id="rId16"/>
    <p:sldId id="272" r:id="rId17"/>
    <p:sldId id="286" r:id="rId18"/>
    <p:sldId id="288" r:id="rId19"/>
    <p:sldId id="282" r:id="rId20"/>
    <p:sldId id="290" r:id="rId21"/>
    <p:sldId id="291" r:id="rId22"/>
    <p:sldId id="289" r:id="rId23"/>
    <p:sldId id="292" r:id="rId24"/>
    <p:sldId id="293" r:id="rId25"/>
    <p:sldId id="284" r:id="rId26"/>
    <p:sldId id="294" r:id="rId27"/>
    <p:sldId id="295" r:id="rId28"/>
    <p:sldId id="285" r:id="rId29"/>
    <p:sldId id="296" r:id="rId30"/>
    <p:sldId id="297" r:id="rId31"/>
    <p:sldId id="300" r:id="rId32"/>
    <p:sldId id="299" r:id="rId33"/>
    <p:sldId id="298" r:id="rId34"/>
    <p:sldId id="301" r:id="rId35"/>
    <p:sldId id="304" r:id="rId36"/>
    <p:sldId id="307" r:id="rId37"/>
    <p:sldId id="305" r:id="rId38"/>
    <p:sldId id="308" r:id="rId39"/>
    <p:sldId id="309" r:id="rId40"/>
    <p:sldId id="312" r:id="rId41"/>
    <p:sldId id="306" r:id="rId42"/>
    <p:sldId id="310" r:id="rId43"/>
    <p:sldId id="314" r:id="rId44"/>
    <p:sldId id="315" r:id="rId45"/>
    <p:sldId id="311" r:id="rId46"/>
    <p:sldId id="313" r:id="rId47"/>
    <p:sldId id="258" r:id="rId48"/>
    <p:sldId id="260" r:id="rId49"/>
    <p:sldId id="262"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0884C7-EFE9-4963-9211-4F7D0E8F0D6C}">
          <p14:sldIdLst>
            <p14:sldId id="256"/>
            <p14:sldId id="267"/>
            <p14:sldId id="268"/>
            <p14:sldId id="270"/>
            <p14:sldId id="269"/>
            <p14:sldId id="257"/>
            <p14:sldId id="259"/>
            <p14:sldId id="265"/>
            <p14:sldId id="283"/>
          </p14:sldIdLst>
        </p14:section>
        <p14:section name="Issue 1" id="{AEA3ECBA-B4BB-4383-997D-91EAD07656F3}">
          <p14:sldIdLst>
            <p14:sldId id="281"/>
            <p14:sldId id="280"/>
            <p14:sldId id="287"/>
            <p14:sldId id="272"/>
            <p14:sldId id="286"/>
            <p14:sldId id="288"/>
          </p14:sldIdLst>
        </p14:section>
        <p14:section name="Issue 2" id="{05528D52-FCE2-4C59-A3C3-0EF218CCF6AB}">
          <p14:sldIdLst>
            <p14:sldId id="282"/>
            <p14:sldId id="290"/>
            <p14:sldId id="291"/>
            <p14:sldId id="289"/>
            <p14:sldId id="292"/>
            <p14:sldId id="293"/>
          </p14:sldIdLst>
        </p14:section>
        <p14:section name="Issue 3" id="{C00AC5DA-9DEA-460D-80AE-6742DAD9F73D}">
          <p14:sldIdLst>
            <p14:sldId id="284"/>
            <p14:sldId id="294"/>
            <p14:sldId id="295"/>
          </p14:sldIdLst>
        </p14:section>
        <p14:section name="Issue 4" id="{AF9111F9-4ED6-4B19-8C7E-E37540360DA5}">
          <p14:sldIdLst>
            <p14:sldId id="285"/>
            <p14:sldId id="296"/>
            <p14:sldId id="297"/>
            <p14:sldId id="300"/>
          </p14:sldIdLst>
        </p14:section>
        <p14:section name="Issue 5" id="{86080576-1BEC-456C-939C-EE2A7116A393}">
          <p14:sldIdLst>
            <p14:sldId id="299"/>
            <p14:sldId id="298"/>
            <p14:sldId id="301"/>
          </p14:sldIdLst>
        </p14:section>
        <p14:section name="Output from Eiffel workshop Sept 16 2021" id="{D9C6C00B-DC8D-4B6B-A335-AA565DDD9E49}">
          <p14:sldIdLst>
            <p14:sldId id="304"/>
            <p14:sldId id="307"/>
            <p14:sldId id="305"/>
            <p14:sldId id="308"/>
          </p14:sldIdLst>
        </p14:section>
        <p14:section name="Eiffel workshop Oct 13 2021" id="{FAB461C1-599A-442A-A71C-056D4D90351D}">
          <p14:sldIdLst>
            <p14:sldId id="309"/>
            <p14:sldId id="312"/>
            <p14:sldId id="306"/>
            <p14:sldId id="310"/>
            <p14:sldId id="314"/>
            <p14:sldId id="315"/>
            <p14:sldId id="311"/>
            <p14:sldId id="313"/>
          </p14:sldIdLst>
        </p14:section>
        <p14:section name="Appendix" id="{72570179-4408-430A-9EA5-FEA495F2960F}">
          <p14:sldIdLst>
            <p14:sldId id="258"/>
          </p14:sldIdLst>
        </p14:section>
        <p14:section name="Bonus slides" id="{EFC04CE3-0431-4CA5-B8B8-454C2FBE386C}">
          <p14:sldIdLst>
            <p14:sldId id="260"/>
            <p14:sldId id="262"/>
            <p14:sldId id="302"/>
            <p14:sldId id="30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il Bäckmark" initials="EB" lastIdx="1" clrIdx="0">
    <p:extLst>
      <p:ext uri="{19B8F6BF-5375-455C-9EA6-DF929625EA0E}">
        <p15:presenceInfo xmlns:p15="http://schemas.microsoft.com/office/powerpoint/2012/main" userId="S::emil.backmark@ericsson.com::49725723-aa8c-4dcf-b9d0-b974e8a25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97" d="100"/>
          <a:sy n="97" d="100"/>
        </p:scale>
        <p:origin x="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 Bäckmark" userId="49725723-aa8c-4dcf-b9d0-b974e8a25702" providerId="ADAL" clId="{A2FD0802-0F49-461C-8C9A-DB2C74DCA689}"/>
    <pc:docChg chg="custSel delSld modSld modSection">
      <pc:chgData name="Emil Bäckmark" userId="49725723-aa8c-4dcf-b9d0-b974e8a25702" providerId="ADAL" clId="{A2FD0802-0F49-461C-8C9A-DB2C74DCA689}" dt="2021-10-26T06:22:29.457" v="12" actId="2696"/>
      <pc:docMkLst>
        <pc:docMk/>
      </pc:docMkLst>
      <pc:sldChg chg="del">
        <pc:chgData name="Emil Bäckmark" userId="49725723-aa8c-4dcf-b9d0-b974e8a25702" providerId="ADAL" clId="{A2FD0802-0F49-461C-8C9A-DB2C74DCA689}" dt="2021-10-26T06:22:29.457" v="12" actId="2696"/>
        <pc:sldMkLst>
          <pc:docMk/>
          <pc:sldMk cId="576403891" sldId="271"/>
        </pc:sldMkLst>
      </pc:sldChg>
      <pc:sldChg chg="modSp mod">
        <pc:chgData name="Emil Bäckmark" userId="49725723-aa8c-4dcf-b9d0-b974e8a25702" providerId="ADAL" clId="{A2FD0802-0F49-461C-8C9A-DB2C74DCA689}" dt="2021-10-26T06:20:01.588" v="3" actId="20577"/>
        <pc:sldMkLst>
          <pc:docMk/>
          <pc:sldMk cId="2812187371" sldId="283"/>
        </pc:sldMkLst>
        <pc:spChg chg="mod">
          <ac:chgData name="Emil Bäckmark" userId="49725723-aa8c-4dcf-b9d0-b974e8a25702" providerId="ADAL" clId="{A2FD0802-0F49-461C-8C9A-DB2C74DCA689}" dt="2021-10-26T06:20:01.588" v="3" actId="20577"/>
          <ac:spMkLst>
            <pc:docMk/>
            <pc:sldMk cId="2812187371" sldId="283"/>
            <ac:spMk id="3" creationId="{6A102CE6-DAAD-4D01-B2AD-CE0A302A8ABF}"/>
          </ac:spMkLst>
        </pc:spChg>
      </pc:sldChg>
      <pc:sldChg chg="modSp mod">
        <pc:chgData name="Emil Bäckmark" userId="49725723-aa8c-4dcf-b9d0-b974e8a25702" providerId="ADAL" clId="{A2FD0802-0F49-461C-8C9A-DB2C74DCA689}" dt="2021-10-26T06:20:58.820" v="9" actId="27636"/>
        <pc:sldMkLst>
          <pc:docMk/>
          <pc:sldMk cId="1842346980" sldId="286"/>
        </pc:sldMkLst>
        <pc:spChg chg="mod">
          <ac:chgData name="Emil Bäckmark" userId="49725723-aa8c-4dcf-b9d0-b974e8a25702" providerId="ADAL" clId="{A2FD0802-0F49-461C-8C9A-DB2C74DCA689}" dt="2021-10-26T06:20:58.820" v="9" actId="27636"/>
          <ac:spMkLst>
            <pc:docMk/>
            <pc:sldMk cId="1842346980" sldId="286"/>
            <ac:spMk id="3" creationId="{30FAA071-88DE-48AE-A5D0-CE1794728C55}"/>
          </ac:spMkLst>
        </pc:spChg>
      </pc:sldChg>
      <pc:sldChg chg="modSp mod">
        <pc:chgData name="Emil Bäckmark" userId="49725723-aa8c-4dcf-b9d0-b974e8a25702" providerId="ADAL" clId="{A2FD0802-0F49-461C-8C9A-DB2C74DCA689}" dt="2021-10-26T06:21:18.837" v="11" actId="6549"/>
        <pc:sldMkLst>
          <pc:docMk/>
          <pc:sldMk cId="3499427608" sldId="288"/>
        </pc:sldMkLst>
        <pc:spChg chg="mod">
          <ac:chgData name="Emil Bäckmark" userId="49725723-aa8c-4dcf-b9d0-b974e8a25702" providerId="ADAL" clId="{A2FD0802-0F49-461C-8C9A-DB2C74DCA689}" dt="2021-10-26T06:21:18.837" v="11" actId="6549"/>
          <ac:spMkLst>
            <pc:docMk/>
            <pc:sldMk cId="3499427608" sldId="288"/>
            <ac:spMk id="3" creationId="{D8DF6A25-8D78-4584-8689-98AF1E8BD0B1}"/>
          </ac:spMkLst>
        </pc:spChg>
      </pc:sldChg>
      <pc:sldChg chg="modSp mod">
        <pc:chgData name="Emil Bäckmark" userId="49725723-aa8c-4dcf-b9d0-b974e8a25702" providerId="ADAL" clId="{A2FD0802-0F49-461C-8C9A-DB2C74DCA689}" dt="2021-10-26T06:20:51.192" v="7" actId="27636"/>
        <pc:sldMkLst>
          <pc:docMk/>
          <pc:sldMk cId="4059667724" sldId="292"/>
        </pc:sldMkLst>
        <pc:spChg chg="mod">
          <ac:chgData name="Emil Bäckmark" userId="49725723-aa8c-4dcf-b9d0-b974e8a25702" providerId="ADAL" clId="{A2FD0802-0F49-461C-8C9A-DB2C74DCA689}" dt="2021-10-26T06:20:51.192" v="7" actId="27636"/>
          <ac:spMkLst>
            <pc:docMk/>
            <pc:sldMk cId="4059667724" sldId="292"/>
            <ac:spMk id="3" creationId="{30FAA071-88DE-48AE-A5D0-CE1794728C55}"/>
          </ac:spMkLst>
        </pc:spChg>
      </pc:sldChg>
      <pc:sldChg chg="modSp mod">
        <pc:chgData name="Emil Bäckmark" userId="49725723-aa8c-4dcf-b9d0-b974e8a25702" providerId="ADAL" clId="{A2FD0802-0F49-461C-8C9A-DB2C74DCA689}" dt="2021-10-26T06:20:44.622" v="5" actId="6549"/>
        <pc:sldMkLst>
          <pc:docMk/>
          <pc:sldMk cId="1779951849" sldId="295"/>
        </pc:sldMkLst>
        <pc:spChg chg="mod">
          <ac:chgData name="Emil Bäckmark" userId="49725723-aa8c-4dcf-b9d0-b974e8a25702" providerId="ADAL" clId="{A2FD0802-0F49-461C-8C9A-DB2C74DCA689}" dt="2021-10-26T06:20:44.622" v="5" actId="6549"/>
          <ac:spMkLst>
            <pc:docMk/>
            <pc:sldMk cId="1779951849" sldId="295"/>
            <ac:spMk id="3" creationId="{30FAA071-88DE-48AE-A5D0-CE1794728C55}"/>
          </ac:spMkLst>
        </pc:spChg>
      </pc:sldChg>
      <pc:sldChg chg="modSp mod">
        <pc:chgData name="Emil Bäckmark" userId="49725723-aa8c-4dcf-b9d0-b974e8a25702" providerId="ADAL" clId="{A2FD0802-0F49-461C-8C9A-DB2C74DCA689}" dt="2021-10-26T06:20:37.125" v="4" actId="6549"/>
        <pc:sldMkLst>
          <pc:docMk/>
          <pc:sldMk cId="4007755502" sldId="300"/>
        </pc:sldMkLst>
        <pc:spChg chg="mod">
          <ac:chgData name="Emil Bäckmark" userId="49725723-aa8c-4dcf-b9d0-b974e8a25702" providerId="ADAL" clId="{A2FD0802-0F49-461C-8C9A-DB2C74DCA689}" dt="2021-10-26T06:20:37.125" v="4" actId="6549"/>
          <ac:spMkLst>
            <pc:docMk/>
            <pc:sldMk cId="4007755502" sldId="300"/>
            <ac:spMk id="3" creationId="{30FAA071-88DE-48AE-A5D0-CE1794728C55}"/>
          </ac:spMkLst>
        </pc:spChg>
      </pc:sldChg>
      <pc:sldChg chg="modSp mod">
        <pc:chgData name="Emil Bäckmark" userId="49725723-aa8c-4dcf-b9d0-b974e8a25702" providerId="ADAL" clId="{A2FD0802-0F49-461C-8C9A-DB2C74DCA689}" dt="2021-10-26T06:21:06.559" v="10" actId="6549"/>
        <pc:sldMkLst>
          <pc:docMk/>
          <pc:sldMk cId="2816783029" sldId="301"/>
        </pc:sldMkLst>
        <pc:spChg chg="mod">
          <ac:chgData name="Emil Bäckmark" userId="49725723-aa8c-4dcf-b9d0-b974e8a25702" providerId="ADAL" clId="{A2FD0802-0F49-461C-8C9A-DB2C74DCA689}" dt="2021-10-26T06:21:06.559" v="10" actId="6549"/>
          <ac:spMkLst>
            <pc:docMk/>
            <pc:sldMk cId="2816783029" sldId="301"/>
            <ac:spMk id="3" creationId="{30FAA071-88DE-48AE-A5D0-CE1794728C55}"/>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3T16:17:50.149" idx="1">
    <p:pos x="2864" y="2600"/>
    <p:text>This should actually say EiffelTestCaseTriggeredEvents</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F2AF9-B4BE-4E7D-8B8A-2AAB034082E3}"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52730-6EB8-42A2-B528-9849E5CA6B12}" type="slidenum">
              <a:rPr lang="en-US" smtClean="0"/>
              <a:t>‹#›</a:t>
            </a:fld>
            <a:endParaRPr lang="en-US"/>
          </a:p>
        </p:txBody>
      </p:sp>
    </p:spTree>
    <p:extLst>
      <p:ext uri="{BB962C8B-B14F-4D97-AF65-F5344CB8AC3E}">
        <p14:creationId xmlns:p14="http://schemas.microsoft.com/office/powerpoint/2010/main" val="161606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34</a:t>
            </a:fld>
            <a:endParaRPr lang="en-US"/>
          </a:p>
        </p:txBody>
      </p:sp>
    </p:spTree>
    <p:extLst>
      <p:ext uri="{BB962C8B-B14F-4D97-AF65-F5344CB8AC3E}">
        <p14:creationId xmlns:p14="http://schemas.microsoft.com/office/powerpoint/2010/main" val="2946921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35</a:t>
            </a:fld>
            <a:endParaRPr lang="en-US"/>
          </a:p>
        </p:txBody>
      </p:sp>
    </p:spTree>
    <p:extLst>
      <p:ext uri="{BB962C8B-B14F-4D97-AF65-F5344CB8AC3E}">
        <p14:creationId xmlns:p14="http://schemas.microsoft.com/office/powerpoint/2010/main" val="63187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p:txBody>
      </p:sp>
      <p:sp>
        <p:nvSpPr>
          <p:cNvPr id="4" name="Slide Number Placeholder 3"/>
          <p:cNvSpPr>
            <a:spLocks noGrp="1"/>
          </p:cNvSpPr>
          <p:nvPr>
            <p:ph type="sldNum" sz="quarter" idx="5"/>
          </p:nvPr>
        </p:nvSpPr>
        <p:spPr/>
        <p:txBody>
          <a:bodyPr/>
          <a:lstStyle/>
          <a:p>
            <a:fld id="{B4052730-6EB8-42A2-B528-9849E5CA6B12}" type="slidenum">
              <a:rPr lang="en-US" smtClean="0"/>
              <a:t>36</a:t>
            </a:fld>
            <a:endParaRPr lang="en-US"/>
          </a:p>
        </p:txBody>
      </p:sp>
    </p:spTree>
    <p:extLst>
      <p:ext uri="{BB962C8B-B14F-4D97-AF65-F5344CB8AC3E}">
        <p14:creationId xmlns:p14="http://schemas.microsoft.com/office/powerpoint/2010/main" val="2932564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39</a:t>
            </a:fld>
            <a:endParaRPr lang="en-US"/>
          </a:p>
        </p:txBody>
      </p:sp>
    </p:spTree>
    <p:extLst>
      <p:ext uri="{BB962C8B-B14F-4D97-AF65-F5344CB8AC3E}">
        <p14:creationId xmlns:p14="http://schemas.microsoft.com/office/powerpoint/2010/main" val="1717534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40</a:t>
            </a:fld>
            <a:endParaRPr lang="en-US"/>
          </a:p>
        </p:txBody>
      </p:sp>
    </p:spTree>
    <p:extLst>
      <p:ext uri="{BB962C8B-B14F-4D97-AF65-F5344CB8AC3E}">
        <p14:creationId xmlns:p14="http://schemas.microsoft.com/office/powerpoint/2010/main" val="2469792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41</a:t>
            </a:fld>
            <a:endParaRPr lang="en-US"/>
          </a:p>
        </p:txBody>
      </p:sp>
    </p:spTree>
    <p:extLst>
      <p:ext uri="{BB962C8B-B14F-4D97-AF65-F5344CB8AC3E}">
        <p14:creationId xmlns:p14="http://schemas.microsoft.com/office/powerpoint/2010/main" val="3189179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4292F"/>
                </a:solidFill>
                <a:effectLst/>
                <a:latin typeface="-apple-system"/>
              </a:rPr>
              <a:t>Link types are nouns:</a:t>
            </a:r>
            <a:r>
              <a:rPr lang="en-US" b="0" i="0" dirty="0">
                <a:solidFill>
                  <a:srgbClr val="24292F"/>
                </a:solidFill>
                <a:effectLst/>
                <a:latin typeface="-apple-system"/>
              </a:rPr>
              <a:t> Link types shall have names that fit the pattern "&lt;target event&gt; is the &lt;source event&gt;'s &lt;link type&gt;", implying that they are nouns that describe the relationship between the source and the target event.</a:t>
            </a:r>
          </a:p>
          <a:p>
            <a:endParaRPr lang="en-US" dirty="0"/>
          </a:p>
        </p:txBody>
      </p:sp>
      <p:sp>
        <p:nvSpPr>
          <p:cNvPr id="4" name="Slide Number Placeholder 3"/>
          <p:cNvSpPr>
            <a:spLocks noGrp="1"/>
          </p:cNvSpPr>
          <p:nvPr>
            <p:ph type="sldNum" sz="quarter" idx="5"/>
          </p:nvPr>
        </p:nvSpPr>
        <p:spPr/>
        <p:txBody>
          <a:bodyPr/>
          <a:lstStyle/>
          <a:p>
            <a:fld id="{B4052730-6EB8-42A2-B528-9849E5CA6B12}" type="slidenum">
              <a:rPr lang="en-US" smtClean="0"/>
              <a:t>42</a:t>
            </a:fld>
            <a:endParaRPr lang="en-US"/>
          </a:p>
        </p:txBody>
      </p:sp>
    </p:spTree>
    <p:extLst>
      <p:ext uri="{BB962C8B-B14F-4D97-AF65-F5344CB8AC3E}">
        <p14:creationId xmlns:p14="http://schemas.microsoft.com/office/powerpoint/2010/main" val="3385243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4E63F-F50F-42B3-AF6F-7630ADE8EB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1F793C-B841-4337-8D1E-D05CB3B134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5581C-2F58-441C-8238-D3679A6F26E4}"/>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CAD0DC7D-E657-46E1-ACDD-8C7117E08B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F9E07-EB0A-484C-94B4-3D937CD96499}"/>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29998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3C77-48D1-4891-90AA-DAAE7A37BD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C956C-F7C3-4939-99AE-D1CF0465C2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93B35-1110-4D25-BDA7-1DF91440273F}"/>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AD7812DC-0A45-429E-98E1-ADCC727123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5E7B0-062A-4199-8B2C-E2690262821A}"/>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28118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24A4E-500B-4D6F-AA13-F27C63E8A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EDCAEB-79D5-413A-8953-3C761704A9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748CC-0846-4FA6-8B06-D7472ED0F307}"/>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8415B072-2465-4E08-AF03-3E2FA3CC7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BCED1-C4EA-4689-9B0A-EB62BCD9C8B9}"/>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255991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587E-AC23-4809-B125-A5CDD159D9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F7561A-CB39-4387-981C-A58A5DA013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64949-BA95-4F75-89A5-9DFCF15D29EB}"/>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342BA791-5544-4EE9-B1AF-86BAFF03E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173A6-9911-489A-BE12-060A27CF8D94}"/>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3008546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0977-D828-42FB-9625-5F9829400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3A705E-3371-4F7C-B259-B586963DA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1F008-E7FA-4B9A-BAA1-9471BA48B8F2}"/>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36724718-0FE4-44B6-98F4-EA09E825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3683D-4ED7-42E1-A00B-8914A7B3E7A5}"/>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312560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5D73-E186-4B1D-970A-59DF3C29E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E4D2C-9620-4866-A4E9-A805092FA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5064D-04FE-40E5-BC05-0C2E57D3B1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22FB76-0C52-4898-BDAB-D0522488634F}"/>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6" name="Footer Placeholder 5">
            <a:extLst>
              <a:ext uri="{FF2B5EF4-FFF2-40B4-BE49-F238E27FC236}">
                <a16:creationId xmlns:a16="http://schemas.microsoft.com/office/drawing/2014/main" id="{0E76F640-2AB0-440B-BDC1-423AC2351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EF352-7CAC-41E9-91DE-82EC50352B0C}"/>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90463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46C0-DCBD-4CCB-8F3A-D15A0DD167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E626D-3DCB-4E2C-9125-7937E2E27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06511-8C8A-4D47-9830-7C3F4F55D4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0A8CB1-1A2D-47C3-9A07-6C0CA726DD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68F939-D2B2-40C2-A985-004200852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BD0DFF-5145-46DB-B34A-EC6C4DE7E9EF}"/>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8" name="Footer Placeholder 7">
            <a:extLst>
              <a:ext uri="{FF2B5EF4-FFF2-40B4-BE49-F238E27FC236}">
                <a16:creationId xmlns:a16="http://schemas.microsoft.com/office/drawing/2014/main" id="{E4A0CB50-3725-427A-BE43-0DCF2CDE5F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4569FE-A886-4DCF-9315-DCD07779DBDA}"/>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2348972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85D23-373C-44EA-9BFC-0A473DFF27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A1D29A-38BD-494F-B2FE-63DF1EF3B328}"/>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4" name="Footer Placeholder 3">
            <a:extLst>
              <a:ext uri="{FF2B5EF4-FFF2-40B4-BE49-F238E27FC236}">
                <a16:creationId xmlns:a16="http://schemas.microsoft.com/office/drawing/2014/main" id="{E07A20B4-1CC0-4500-8B8B-B00F0E8C63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04641C-7BC0-4C7C-928B-361FF7433B58}"/>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403054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A298F1-A228-4A48-AD11-B4985B7FC7BB}"/>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3" name="Footer Placeholder 2">
            <a:extLst>
              <a:ext uri="{FF2B5EF4-FFF2-40B4-BE49-F238E27FC236}">
                <a16:creationId xmlns:a16="http://schemas.microsoft.com/office/drawing/2014/main" id="{18A9BF36-6B8A-4BCF-AF30-7061176CC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69654-B2B3-40F6-91AB-651B98DD2CFE}"/>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57846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B32C7-3756-4452-853F-52D622385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EF7B8A-BBB1-40D5-B2B6-EBE254B52C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8C9A68-3742-42B3-B898-BDBD6A336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FE0D2-CA61-4767-99D8-8B9F9A26FACA}"/>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6" name="Footer Placeholder 5">
            <a:extLst>
              <a:ext uri="{FF2B5EF4-FFF2-40B4-BE49-F238E27FC236}">
                <a16:creationId xmlns:a16="http://schemas.microsoft.com/office/drawing/2014/main" id="{6E4ECE3C-6031-4BB8-8BF2-3CBAB2F77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EB4CA4-7CB8-4290-8F77-09CEF2F81BF0}"/>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12998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8D8E-7567-4B8E-B614-76CC6F35A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F8B2A-AD1D-4543-B2BD-CBB53E117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22A25B-E8AC-42BC-BC72-46892289DD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1CCF8D-1F89-43A7-A63D-71C9723B4F63}"/>
              </a:ext>
            </a:extLst>
          </p:cNvPr>
          <p:cNvSpPr>
            <a:spLocks noGrp="1"/>
          </p:cNvSpPr>
          <p:nvPr>
            <p:ph type="dt" sz="half" idx="10"/>
          </p:nvPr>
        </p:nvSpPr>
        <p:spPr/>
        <p:txBody>
          <a:bodyPr/>
          <a:lstStyle/>
          <a:p>
            <a:fld id="{5534032E-C4AC-4ABE-AFE6-70A4B778E2E3}" type="datetimeFigureOut">
              <a:rPr lang="en-US" smtClean="0"/>
              <a:t>10/26/2021</a:t>
            </a:fld>
            <a:endParaRPr lang="en-US"/>
          </a:p>
        </p:txBody>
      </p:sp>
      <p:sp>
        <p:nvSpPr>
          <p:cNvPr id="6" name="Footer Placeholder 5">
            <a:extLst>
              <a:ext uri="{FF2B5EF4-FFF2-40B4-BE49-F238E27FC236}">
                <a16:creationId xmlns:a16="http://schemas.microsoft.com/office/drawing/2014/main" id="{DECA0587-51F7-4E56-8C14-4AB0ED20C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6B56D-81DC-4E6B-8C39-813DAB2DDD38}"/>
              </a:ext>
            </a:extLst>
          </p:cNvPr>
          <p:cNvSpPr>
            <a:spLocks noGrp="1"/>
          </p:cNvSpPr>
          <p:nvPr>
            <p:ph type="sldNum" sz="quarter" idx="12"/>
          </p:nvPr>
        </p:nvSpPr>
        <p:spPr/>
        <p:txBody>
          <a:bodyPr/>
          <a:lstStyle/>
          <a:p>
            <a:fld id="{C093F029-5F2F-4599-B1F4-74776F86D2CE}" type="slidenum">
              <a:rPr lang="en-US" smtClean="0"/>
              <a:t>‹#›</a:t>
            </a:fld>
            <a:endParaRPr lang="en-US"/>
          </a:p>
        </p:txBody>
      </p:sp>
    </p:spTree>
    <p:extLst>
      <p:ext uri="{BB962C8B-B14F-4D97-AF65-F5344CB8AC3E}">
        <p14:creationId xmlns:p14="http://schemas.microsoft.com/office/powerpoint/2010/main" val="274077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4496B-86E0-41FD-BFCD-8EC023503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12BA3E-B5D1-4593-AF87-3B34467FA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0AF90-8635-4707-BA21-A34CC3675D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4032E-C4AC-4ABE-AFE6-70A4B778E2E3}" type="datetimeFigureOut">
              <a:rPr lang="en-US" smtClean="0"/>
              <a:t>10/26/2021</a:t>
            </a:fld>
            <a:endParaRPr lang="en-US"/>
          </a:p>
        </p:txBody>
      </p:sp>
      <p:sp>
        <p:nvSpPr>
          <p:cNvPr id="5" name="Footer Placeholder 4">
            <a:extLst>
              <a:ext uri="{FF2B5EF4-FFF2-40B4-BE49-F238E27FC236}">
                <a16:creationId xmlns:a16="http://schemas.microsoft.com/office/drawing/2014/main" id="{F5967377-D18E-4AFF-8801-51D910848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262947-4108-482D-B225-0BBD05DD8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93F029-5F2F-4599-B1F4-74776F86D2CE}" type="slidenum">
              <a:rPr lang="en-US" smtClean="0"/>
              <a:t>‹#›</a:t>
            </a:fld>
            <a:endParaRPr lang="en-US"/>
          </a:p>
        </p:txBody>
      </p:sp>
    </p:spTree>
    <p:extLst>
      <p:ext uri="{BB962C8B-B14F-4D97-AF65-F5344CB8AC3E}">
        <p14:creationId xmlns:p14="http://schemas.microsoft.com/office/powerpoint/2010/main" val="165728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eiffel-community/eiffel/blob/master/eiffel-vocabulary/EiffelTestSuiteStartedEvent.md" TargetMode="External"/><Relationship Id="rId3" Type="http://schemas.openxmlformats.org/officeDocument/2006/relationships/hyperlink" Target="https://github.com/eiffel-community/eiffel/blob/master/eiffel-vocabulary/EiffelActivityStartedEvent.md" TargetMode="External"/><Relationship Id="rId7" Type="http://schemas.openxmlformats.org/officeDocument/2006/relationships/hyperlink" Target="https://github.com/eiffel-community/eiffel/blob/master/eiffel-vocabulary/EiffelConfidenceLevelModifiedEvent.md" TargetMode="External"/><Relationship Id="rId2" Type="http://schemas.openxmlformats.org/officeDocument/2006/relationships/hyperlink" Target="https://github.com/eiffel-community/eiffel/blob/master/eiffel-vocabulary/EiffelActivityTriggeredEvent.md" TargetMode="External"/><Relationship Id="rId1" Type="http://schemas.openxmlformats.org/officeDocument/2006/relationships/slideLayout" Target="../slideLayouts/slideLayout2.xml"/><Relationship Id="rId6" Type="http://schemas.openxmlformats.org/officeDocument/2006/relationships/hyperlink" Target="https://github.com/eiffel-community/eiffel/blob/master/eiffel-vocabulary/EiffelArtifactCreatedEvent.md" TargetMode="External"/><Relationship Id="rId5" Type="http://schemas.openxmlformats.org/officeDocument/2006/relationships/hyperlink" Target="https://github.com/eiffel-community/eiffel/blob/master/eiffel-vocabulary/EiffelActivityCanceledEvent.md" TargetMode="External"/><Relationship Id="rId4" Type="http://schemas.openxmlformats.org/officeDocument/2006/relationships/hyperlink" Target="https://github.com/eiffel-community/eiffel/blob/master/eiffel-vocabulary/EiffelActivityFinishedEvent.md" TargetMode="External"/><Relationship Id="rId9" Type="http://schemas.openxmlformats.org/officeDocument/2006/relationships/hyperlink" Target="https://github.com/eiffel-community/eiffel/blob/master/eiffel-vocabulary/EiffelCompositionDefinedEvent.m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eiffel-community/eiffel/issues/227#issuecomment-920944059"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ictionary.cambridge.org/dictionary/english/precurso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varsitytutors.com/hotmath/hotmath_help/topics/correlation-and-causal-relation"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eiffel-community/eiffel/blob/master/usage-examples/pipeline-monitoring.md" TargetMode="External"/><Relationship Id="rId2" Type="http://schemas.openxmlformats.org/officeDocument/2006/relationships/hyperlink" Target="https://github.com/eiffel-community/eiffel/blob/master/usage-examples/confidence-level-joining.md" TargetMode="External"/><Relationship Id="rId1" Type="http://schemas.openxmlformats.org/officeDocument/2006/relationships/slideLayout" Target="../slideLayouts/slideLayout2.xml"/><Relationship Id="rId4" Type="http://schemas.openxmlformats.org/officeDocument/2006/relationships/hyperlink" Target="https://github.com/eiffel-community/eiffel/blob/master/usage-examples/test-execution.md"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eiffel-community/eiffel/blob/master/eiffel-vocabulary/EiffelActivityStartedEvent.md" TargetMode="External"/><Relationship Id="rId2" Type="http://schemas.openxmlformats.org/officeDocument/2006/relationships/hyperlink" Target="https://github.com/eiffel-community/eiffel/blob/master/eiffel-vocabulary/EiffelActivityTriggeredEvent.md" TargetMode="External"/><Relationship Id="rId1" Type="http://schemas.openxmlformats.org/officeDocument/2006/relationships/slideLayout" Target="../slideLayouts/slideLayout2.xml"/><Relationship Id="rId5" Type="http://schemas.openxmlformats.org/officeDocument/2006/relationships/hyperlink" Target="https://github.com/eiffel-community/eiffel/blob/master/eiffel-vocabulary/EiffelActivityCanceledEvent.md" TargetMode="External"/><Relationship Id="rId4" Type="http://schemas.openxmlformats.org/officeDocument/2006/relationships/hyperlink" Target="https://github.com/eiffel-community/eiffel/blob/master/eiffel-vocabulary/EiffelActivityFinishedEvent.md"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eiffel-community/eiffel/blob/master/eiffel-vocabulary/EiffelActivityTriggeredEvent.md" TargetMode="External"/><Relationship Id="rId2" Type="http://schemas.openxmlformats.org/officeDocument/2006/relationships/hyperlink" Target="https://github.com/eiffel-community/eiffel/blob/master/usage-examples/confidence-level-joining.md#actt1-actt2-acts1-acts2-actf1-actf2" TargetMode="Externa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hyperlink" Target="https://github.com/eiffel-community/eiffel/blob/master/eiffel-vocabulary/EiffelActivityFinishedEvent.md" TargetMode="External"/><Relationship Id="rId4" Type="http://schemas.openxmlformats.org/officeDocument/2006/relationships/hyperlink" Target="https://github.com/eiffel-community/eiffel/blob/master/eiffel-vocabulary/EiffelActivityStartedEvent.md"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iffel-community/eiffel/blob/master/eiffel-vocabulary/EiffelTestSuiteStartedEvent.md" TargetMode="External"/><Relationship Id="rId2" Type="http://schemas.openxmlformats.org/officeDocument/2006/relationships/hyperlink" Target="https://github.com/eiffel-community/eiffel/blob/master/eiffel-vocabulary/EiffelActivityTriggeredEvent.m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7CD34-14E0-46E9-83A0-2C5BA1D12D11}"/>
              </a:ext>
            </a:extLst>
          </p:cNvPr>
          <p:cNvSpPr>
            <a:spLocks noGrp="1"/>
          </p:cNvSpPr>
          <p:nvPr>
            <p:ph type="ctrTitle"/>
          </p:nvPr>
        </p:nvSpPr>
        <p:spPr/>
        <p:txBody>
          <a:bodyPr/>
          <a:lstStyle/>
          <a:p>
            <a:r>
              <a:rPr lang="en-US" dirty="0"/>
              <a:t>Eiffel Activity/Lifecycle Events</a:t>
            </a:r>
          </a:p>
        </p:txBody>
      </p:sp>
      <p:sp>
        <p:nvSpPr>
          <p:cNvPr id="3" name="Subtitle 2">
            <a:extLst>
              <a:ext uri="{FF2B5EF4-FFF2-40B4-BE49-F238E27FC236}">
                <a16:creationId xmlns:a16="http://schemas.microsoft.com/office/drawing/2014/main" id="{3570BB72-473B-40CE-B680-2E40B59CC642}"/>
              </a:ext>
            </a:extLst>
          </p:cNvPr>
          <p:cNvSpPr>
            <a:spLocks noGrp="1"/>
          </p:cNvSpPr>
          <p:nvPr>
            <p:ph type="subTitle" idx="1"/>
          </p:nvPr>
        </p:nvSpPr>
        <p:spPr/>
        <p:txBody>
          <a:bodyPr/>
          <a:lstStyle/>
          <a:p>
            <a:r>
              <a:rPr lang="en-US" i="1" dirty="0"/>
              <a:t>and their relations to other events</a:t>
            </a:r>
          </a:p>
          <a:p>
            <a:r>
              <a:rPr lang="en-US" dirty="0"/>
              <a:t>in an orchestrated (non event-driven) pipeline execution,</a:t>
            </a:r>
            <a:br>
              <a:rPr lang="en-US" dirty="0"/>
            </a:br>
            <a:r>
              <a:rPr lang="en-US" dirty="0"/>
              <a:t>e.g. using Jenkins Pipeline or Argo Workflow</a:t>
            </a:r>
          </a:p>
        </p:txBody>
      </p:sp>
    </p:spTree>
    <p:extLst>
      <p:ext uri="{BB962C8B-B14F-4D97-AF65-F5344CB8AC3E}">
        <p14:creationId xmlns:p14="http://schemas.microsoft.com/office/powerpoint/2010/main" val="2714192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F70-6485-49CD-8461-5C264BD06919}"/>
              </a:ext>
            </a:extLst>
          </p:cNvPr>
          <p:cNvSpPr>
            <a:spLocks noGrp="1"/>
          </p:cNvSpPr>
          <p:nvPr>
            <p:ph type="title"/>
          </p:nvPr>
        </p:nvSpPr>
        <p:spPr/>
        <p:txBody>
          <a:bodyPr/>
          <a:lstStyle/>
          <a:p>
            <a:r>
              <a:rPr lang="en-US" dirty="0"/>
              <a:t>Issue 1</a:t>
            </a:r>
            <a:br>
              <a:rPr lang="en-US" dirty="0"/>
            </a:br>
            <a:r>
              <a:rPr lang="en-US" dirty="0"/>
              <a:t>- Linking first pipeline step to pipeline</a:t>
            </a:r>
          </a:p>
        </p:txBody>
      </p:sp>
      <p:sp>
        <p:nvSpPr>
          <p:cNvPr id="3" name="Content Placeholder 2">
            <a:extLst>
              <a:ext uri="{FF2B5EF4-FFF2-40B4-BE49-F238E27FC236}">
                <a16:creationId xmlns:a16="http://schemas.microsoft.com/office/drawing/2014/main" id="{59D72F46-8A7B-46EF-A218-05BD8B8A568E}"/>
              </a:ext>
            </a:extLst>
          </p:cNvPr>
          <p:cNvSpPr>
            <a:spLocks noGrp="1"/>
          </p:cNvSpPr>
          <p:nvPr>
            <p:ph idx="1"/>
          </p:nvPr>
        </p:nvSpPr>
        <p:spPr/>
        <p:txBody>
          <a:bodyPr>
            <a:normAutofit fontScale="92500" lnSpcReduction="10000"/>
          </a:bodyPr>
          <a:lstStyle/>
          <a:p>
            <a:r>
              <a:rPr lang="en-US" dirty="0"/>
              <a:t>A </a:t>
            </a:r>
            <a:r>
              <a:rPr lang="en-US" i="1" dirty="0"/>
              <a:t>pipeline step </a:t>
            </a:r>
            <a:r>
              <a:rPr lang="en-US" dirty="0"/>
              <a:t>is never triggered before the </a:t>
            </a:r>
            <a:r>
              <a:rPr lang="en-US" i="1" dirty="0"/>
              <a:t>pipeline</a:t>
            </a:r>
            <a:r>
              <a:rPr lang="en-US" dirty="0"/>
              <a:t> is triggered in a non event-driven context, i.e., the </a:t>
            </a:r>
            <a:r>
              <a:rPr lang="en-US" dirty="0" err="1"/>
              <a:t>ActT</a:t>
            </a:r>
            <a:r>
              <a:rPr lang="en-US" dirty="0"/>
              <a:t> of a pipeline step must have a timestamp higher than or equal to </a:t>
            </a:r>
            <a:r>
              <a:rPr lang="en-US" dirty="0" err="1"/>
              <a:t>ActT</a:t>
            </a:r>
            <a:r>
              <a:rPr lang="en-US" dirty="0"/>
              <a:t> of the pipeline</a:t>
            </a:r>
          </a:p>
          <a:p>
            <a:r>
              <a:rPr lang="en-US" dirty="0"/>
              <a:t>A </a:t>
            </a:r>
            <a:r>
              <a:rPr lang="en-US" i="1" dirty="0"/>
              <a:t>pipeline step </a:t>
            </a:r>
            <a:r>
              <a:rPr lang="en-US" dirty="0"/>
              <a:t>never starts before the </a:t>
            </a:r>
            <a:r>
              <a:rPr lang="en-US" i="1" dirty="0"/>
              <a:t>pipeline</a:t>
            </a:r>
            <a:r>
              <a:rPr lang="en-US" dirty="0"/>
              <a:t> starts, i.e., the </a:t>
            </a:r>
            <a:r>
              <a:rPr lang="en-US" dirty="0" err="1"/>
              <a:t>ActS</a:t>
            </a:r>
            <a:r>
              <a:rPr lang="en-US" dirty="0"/>
              <a:t> of a pipeline step must have a timestamp higher than or equal to </a:t>
            </a:r>
            <a:r>
              <a:rPr lang="en-US" dirty="0" err="1"/>
              <a:t>ActS</a:t>
            </a:r>
            <a:r>
              <a:rPr lang="en-US" dirty="0"/>
              <a:t> of the pipeline</a:t>
            </a:r>
          </a:p>
          <a:p>
            <a:r>
              <a:rPr lang="en-US" dirty="0"/>
              <a:t>Can a pipeline </a:t>
            </a:r>
            <a:r>
              <a:rPr lang="en-US" i="1" dirty="0"/>
              <a:t>start</a:t>
            </a:r>
            <a:r>
              <a:rPr lang="en-US" dirty="0"/>
              <a:t> before the first step is </a:t>
            </a:r>
            <a:r>
              <a:rPr lang="en-US" i="1" dirty="0"/>
              <a:t>triggered</a:t>
            </a:r>
            <a:r>
              <a:rPr lang="en-US" dirty="0"/>
              <a:t> or </a:t>
            </a:r>
            <a:r>
              <a:rPr lang="en-US" i="1" dirty="0"/>
              <a:t>started</a:t>
            </a:r>
            <a:r>
              <a:rPr lang="en-US" dirty="0"/>
              <a:t>, or should the </a:t>
            </a:r>
            <a:r>
              <a:rPr lang="en-US" i="1" dirty="0"/>
              <a:t>start</a:t>
            </a:r>
            <a:r>
              <a:rPr lang="en-US" dirty="0"/>
              <a:t> of the first step indicate that the pipeline has </a:t>
            </a:r>
            <a:r>
              <a:rPr lang="en-US" i="1" dirty="0"/>
              <a:t>started</a:t>
            </a:r>
            <a:r>
              <a:rPr lang="en-US" dirty="0"/>
              <a:t>?</a:t>
            </a:r>
          </a:p>
          <a:p>
            <a:r>
              <a:rPr lang="en-US" dirty="0"/>
              <a:t>A </a:t>
            </a:r>
            <a:r>
              <a:rPr lang="en-US" i="1" dirty="0"/>
              <a:t>pipeline step</a:t>
            </a:r>
            <a:r>
              <a:rPr lang="en-US" dirty="0"/>
              <a:t> start could be </a:t>
            </a:r>
            <a:r>
              <a:rPr lang="en-US" dirty="0" err="1"/>
              <a:t>CAUSEd</a:t>
            </a:r>
            <a:r>
              <a:rPr lang="en-US" dirty="0"/>
              <a:t> by a </a:t>
            </a:r>
            <a:r>
              <a:rPr lang="en-US" i="1" dirty="0"/>
              <a:t>pipeline</a:t>
            </a:r>
            <a:r>
              <a:rPr lang="en-US" dirty="0"/>
              <a:t> being triggered, but then the pipeline step </a:t>
            </a:r>
            <a:r>
              <a:rPr lang="en-US" dirty="0" err="1"/>
              <a:t>ActT</a:t>
            </a:r>
            <a:r>
              <a:rPr lang="en-US" dirty="0"/>
              <a:t> should have the CAUSE link to pipeline </a:t>
            </a:r>
            <a:r>
              <a:rPr lang="en-US" dirty="0" err="1"/>
              <a:t>ActT</a:t>
            </a:r>
            <a:r>
              <a:rPr lang="en-US" dirty="0"/>
              <a:t>, and the pipeline </a:t>
            </a:r>
            <a:r>
              <a:rPr lang="en-US" dirty="0" err="1"/>
              <a:t>ActS</a:t>
            </a:r>
            <a:r>
              <a:rPr lang="en-US" dirty="0"/>
              <a:t> should be sent immediately before the pipeline step </a:t>
            </a:r>
            <a:r>
              <a:rPr lang="en-US" dirty="0" err="1"/>
              <a:t>ActS</a:t>
            </a:r>
            <a:endParaRPr lang="en-US" dirty="0"/>
          </a:p>
          <a:p>
            <a:endParaRPr lang="en-US" dirty="0"/>
          </a:p>
        </p:txBody>
      </p:sp>
    </p:spTree>
    <p:extLst>
      <p:ext uri="{BB962C8B-B14F-4D97-AF65-F5344CB8AC3E}">
        <p14:creationId xmlns:p14="http://schemas.microsoft.com/office/powerpoint/2010/main" val="85235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5282440" y="-1499732"/>
            <a:ext cx="944066" cy="844667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1780330" y="2002378"/>
            <a:ext cx="944066"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1a</a:t>
            </a:r>
            <a:br>
              <a:rPr lang="en-US" dirty="0"/>
            </a:br>
            <a:r>
              <a:rPr lang="en-US" sz="3600" dirty="0"/>
              <a:t>- First pipeline step triggered </a:t>
            </a:r>
            <a:r>
              <a:rPr lang="en-US" sz="3600" i="1" dirty="0"/>
              <a:t>before</a:t>
            </a:r>
            <a:r>
              <a:rPr lang="en-US" sz="3600" dirty="0"/>
              <a:t> pipeline started</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31956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9707808" y="3195636"/>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9172198"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460819" y="3832450"/>
            <a:ext cx="980795" cy="348445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454706" y="4838563"/>
            <a:ext cx="980795"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5315508"/>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6065073"/>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481427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5423441" y="6065073"/>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815479" y="5519850"/>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5007844" y="5519850"/>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509630" y="3384917"/>
            <a:ext cx="2371789"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282388" y="4373468"/>
            <a:ext cx="1331593"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3" idx="6"/>
          </p:cNvCxnSpPr>
          <p:nvPr/>
        </p:nvCxnSpPr>
        <p:spPr>
          <a:xfrm rot="10800000" flipV="1">
            <a:off x="5963442" y="3465635"/>
            <a:ext cx="3744367" cy="2869437"/>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8923992" y="3327136"/>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5" name="TextBox 4">
            <a:extLst>
              <a:ext uri="{FF2B5EF4-FFF2-40B4-BE49-F238E27FC236}">
                <a16:creationId xmlns:a16="http://schemas.microsoft.com/office/drawing/2014/main" id="{9F8A8EE8-2E7E-4E31-BC3E-680E40E904C9}"/>
              </a:ext>
            </a:extLst>
          </p:cNvPr>
          <p:cNvSpPr txBox="1"/>
          <p:nvPr/>
        </p:nvSpPr>
        <p:spPr>
          <a:xfrm>
            <a:off x="4284540" y="3502187"/>
            <a:ext cx="2274029" cy="923330"/>
          </a:xfrm>
          <a:prstGeom prst="rect">
            <a:avLst/>
          </a:prstGeom>
          <a:solidFill>
            <a:srgbClr val="7030A0"/>
          </a:solidFill>
        </p:spPr>
        <p:txBody>
          <a:bodyPr wrap="square" rtlCol="0">
            <a:spAutoFit/>
          </a:bodyPr>
          <a:lstStyle/>
          <a:p>
            <a:pPr algn="ctr"/>
            <a:r>
              <a:rPr lang="en-US" dirty="0">
                <a:solidFill>
                  <a:schemeClr val="bg1"/>
                </a:solidFill>
              </a:rPr>
              <a:t>The first pipeline step </a:t>
            </a:r>
            <a:r>
              <a:rPr lang="en-US" dirty="0" err="1">
                <a:solidFill>
                  <a:schemeClr val="bg1"/>
                </a:solidFill>
              </a:rPr>
              <a:t>ActT</a:t>
            </a:r>
            <a:r>
              <a:rPr lang="en-US" dirty="0">
                <a:solidFill>
                  <a:schemeClr val="bg1"/>
                </a:solidFill>
              </a:rPr>
              <a:t> event links to the pipeline </a:t>
            </a:r>
            <a:r>
              <a:rPr lang="en-US" dirty="0" err="1">
                <a:solidFill>
                  <a:schemeClr val="bg1"/>
                </a:solidFill>
              </a:rPr>
              <a:t>ActT</a:t>
            </a:r>
            <a:r>
              <a:rPr lang="en-US" dirty="0">
                <a:solidFill>
                  <a:schemeClr val="bg1"/>
                </a:solidFill>
              </a:rPr>
              <a:t> event</a:t>
            </a:r>
          </a:p>
        </p:txBody>
      </p:sp>
      <p:cxnSp>
        <p:nvCxnSpPr>
          <p:cNvPr id="11" name="Straight Connector 10">
            <a:extLst>
              <a:ext uri="{FF2B5EF4-FFF2-40B4-BE49-F238E27FC236}">
                <a16:creationId xmlns:a16="http://schemas.microsoft.com/office/drawing/2014/main" id="{2A6379BE-2409-43EB-8C24-B2E10FAE0111}"/>
              </a:ext>
            </a:extLst>
          </p:cNvPr>
          <p:cNvCxnSpPr>
            <a:stCxn id="5" idx="1"/>
            <a:endCxn id="71" idx="3"/>
          </p:cNvCxnSpPr>
          <p:nvPr/>
        </p:nvCxnSpPr>
        <p:spPr>
          <a:xfrm flipH="1">
            <a:off x="2613981" y="3963852"/>
            <a:ext cx="1670559" cy="552945"/>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31" name="TextBox 30">
            <a:extLst>
              <a:ext uri="{FF2B5EF4-FFF2-40B4-BE49-F238E27FC236}">
                <a16:creationId xmlns:a16="http://schemas.microsoft.com/office/drawing/2014/main" id="{5A4A4507-9245-4EE0-A3E1-1DBF0E585DC5}"/>
              </a:ext>
            </a:extLst>
          </p:cNvPr>
          <p:cNvSpPr txBox="1"/>
          <p:nvPr/>
        </p:nvSpPr>
        <p:spPr>
          <a:xfrm>
            <a:off x="8835157" y="4723359"/>
            <a:ext cx="2274029" cy="1200329"/>
          </a:xfrm>
          <a:prstGeom prst="rect">
            <a:avLst/>
          </a:prstGeom>
          <a:solidFill>
            <a:srgbClr val="7030A0"/>
          </a:solidFill>
        </p:spPr>
        <p:txBody>
          <a:bodyPr wrap="square" rtlCol="0">
            <a:spAutoFit/>
          </a:bodyPr>
          <a:lstStyle/>
          <a:p>
            <a:pPr algn="ctr"/>
            <a:r>
              <a:rPr lang="en-US" dirty="0">
                <a:solidFill>
                  <a:schemeClr val="bg1"/>
                </a:solidFill>
              </a:rPr>
              <a:t>Use CAUSE or CONTEXT link? Using both is not currently recommended</a:t>
            </a:r>
          </a:p>
        </p:txBody>
      </p:sp>
    </p:spTree>
    <p:extLst>
      <p:ext uri="{BB962C8B-B14F-4D97-AF65-F5344CB8AC3E}">
        <p14:creationId xmlns:p14="http://schemas.microsoft.com/office/powerpoint/2010/main" val="37235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5282440" y="-1499732"/>
            <a:ext cx="944066" cy="844667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1780330" y="2002378"/>
            <a:ext cx="944066"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1b</a:t>
            </a:r>
            <a:br>
              <a:rPr lang="en-US" dirty="0"/>
            </a:br>
            <a:r>
              <a:rPr lang="en-US" sz="3600" dirty="0"/>
              <a:t>- First pipeline step triggered </a:t>
            </a:r>
            <a:r>
              <a:rPr lang="en-US" sz="3600" i="1" dirty="0"/>
              <a:t>before</a:t>
            </a:r>
            <a:r>
              <a:rPr lang="en-US" sz="3600" dirty="0"/>
              <a:t> pipeline started</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31956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9707808" y="3195636"/>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9172198"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460819" y="3832450"/>
            <a:ext cx="980795" cy="348445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454706" y="4838563"/>
            <a:ext cx="980795"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5315508"/>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6065073"/>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481427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5423441" y="6065073"/>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565307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5007844" y="5519850"/>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509630" y="3384917"/>
            <a:ext cx="2371789"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534777" y="4373468"/>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3" idx="6"/>
          </p:cNvCxnSpPr>
          <p:nvPr/>
        </p:nvCxnSpPr>
        <p:spPr>
          <a:xfrm rot="10800000" flipV="1">
            <a:off x="5963442" y="3465635"/>
            <a:ext cx="3744367" cy="2869437"/>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8923992" y="3327136"/>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5" name="TextBox 4">
            <a:extLst>
              <a:ext uri="{FF2B5EF4-FFF2-40B4-BE49-F238E27FC236}">
                <a16:creationId xmlns:a16="http://schemas.microsoft.com/office/drawing/2014/main" id="{9F8A8EE8-2E7E-4E31-BC3E-680E40E904C9}"/>
              </a:ext>
            </a:extLst>
          </p:cNvPr>
          <p:cNvSpPr txBox="1"/>
          <p:nvPr/>
        </p:nvSpPr>
        <p:spPr>
          <a:xfrm>
            <a:off x="4923517" y="2672175"/>
            <a:ext cx="2274029" cy="1754326"/>
          </a:xfrm>
          <a:prstGeom prst="rect">
            <a:avLst/>
          </a:prstGeom>
          <a:solidFill>
            <a:srgbClr val="7030A0"/>
          </a:solidFill>
        </p:spPr>
        <p:txBody>
          <a:bodyPr wrap="square" rtlCol="0">
            <a:spAutoFit/>
          </a:bodyPr>
          <a:lstStyle/>
          <a:p>
            <a:pPr algn="ctr"/>
            <a:r>
              <a:rPr lang="en-US" dirty="0">
                <a:solidFill>
                  <a:schemeClr val="bg1"/>
                </a:solidFill>
              </a:rPr>
              <a:t>The first pipeline step </a:t>
            </a:r>
            <a:r>
              <a:rPr lang="en-US" dirty="0" err="1">
                <a:solidFill>
                  <a:schemeClr val="bg1"/>
                </a:solidFill>
              </a:rPr>
              <a:t>ActT</a:t>
            </a:r>
            <a:r>
              <a:rPr lang="en-US" dirty="0">
                <a:solidFill>
                  <a:schemeClr val="bg1"/>
                </a:solidFill>
              </a:rPr>
              <a:t> event links to the pipeline </a:t>
            </a:r>
            <a:r>
              <a:rPr lang="en-US" dirty="0" err="1">
                <a:solidFill>
                  <a:schemeClr val="bg1"/>
                </a:solidFill>
              </a:rPr>
              <a:t>ActT</a:t>
            </a:r>
            <a:r>
              <a:rPr lang="en-US" dirty="0">
                <a:solidFill>
                  <a:schemeClr val="bg1"/>
                </a:solidFill>
              </a:rPr>
              <a:t> event AND first pipeline step </a:t>
            </a:r>
            <a:r>
              <a:rPr lang="en-US" dirty="0" err="1">
                <a:solidFill>
                  <a:schemeClr val="bg1"/>
                </a:solidFill>
              </a:rPr>
              <a:t>ActS</a:t>
            </a:r>
            <a:r>
              <a:rPr lang="en-US" dirty="0">
                <a:solidFill>
                  <a:schemeClr val="bg1"/>
                </a:solidFill>
              </a:rPr>
              <a:t> links to the pipeline </a:t>
            </a:r>
            <a:r>
              <a:rPr lang="en-US" dirty="0" err="1">
                <a:solidFill>
                  <a:schemeClr val="bg1"/>
                </a:solidFill>
              </a:rPr>
              <a:t>ActS</a:t>
            </a:r>
            <a:r>
              <a:rPr lang="en-US" dirty="0">
                <a:solidFill>
                  <a:schemeClr val="bg1"/>
                </a:solidFill>
              </a:rPr>
              <a:t> event</a:t>
            </a: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218602" y="4490621"/>
            <a:ext cx="2678518"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5232219"/>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11" name="Straight Connector 10">
            <a:extLst>
              <a:ext uri="{FF2B5EF4-FFF2-40B4-BE49-F238E27FC236}">
                <a16:creationId xmlns:a16="http://schemas.microsoft.com/office/drawing/2014/main" id="{2A6379BE-2409-43EB-8C24-B2E10FAE0111}"/>
              </a:ext>
            </a:extLst>
          </p:cNvPr>
          <p:cNvCxnSpPr>
            <a:stCxn id="5" idx="1"/>
            <a:endCxn id="71" idx="3"/>
          </p:cNvCxnSpPr>
          <p:nvPr/>
        </p:nvCxnSpPr>
        <p:spPr>
          <a:xfrm flipH="1">
            <a:off x="2361591" y="3549338"/>
            <a:ext cx="2561926" cy="967459"/>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30" name="Straight Connector 29">
            <a:extLst>
              <a:ext uri="{FF2B5EF4-FFF2-40B4-BE49-F238E27FC236}">
                <a16:creationId xmlns:a16="http://schemas.microsoft.com/office/drawing/2014/main" id="{8BFC1537-2859-4C25-B184-F9D29776D10D}"/>
              </a:ext>
            </a:extLst>
          </p:cNvPr>
          <p:cNvCxnSpPr>
            <a:cxnSpLocks/>
            <a:stCxn id="5" idx="1"/>
            <a:endCxn id="29" idx="3"/>
          </p:cNvCxnSpPr>
          <p:nvPr/>
        </p:nvCxnSpPr>
        <p:spPr>
          <a:xfrm flipH="1">
            <a:off x="4505389" y="3549338"/>
            <a:ext cx="418128" cy="1826210"/>
          </a:xfrm>
          <a:prstGeom prst="line">
            <a:avLst/>
          </a:prstGeom>
          <a:solidFill>
            <a:schemeClr val="accent1"/>
          </a:solidFill>
          <a:ln w="38100" cap="flat" cmpd="sng" algn="ctr">
            <a:solidFill>
              <a:srgbClr val="7030A0"/>
            </a:solidFill>
            <a:prstDash val="dash"/>
            <a:round/>
            <a:headEnd type="none" w="med" len="med"/>
            <a:tailEnd type="none"/>
          </a:ln>
          <a:effectLst/>
        </p:spPr>
      </p:cxnSp>
    </p:spTree>
    <p:extLst>
      <p:ext uri="{BB962C8B-B14F-4D97-AF65-F5344CB8AC3E}">
        <p14:creationId xmlns:p14="http://schemas.microsoft.com/office/powerpoint/2010/main" val="157839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5282440" y="-1499732"/>
            <a:ext cx="944066" cy="844667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1780330" y="2002378"/>
            <a:ext cx="944066"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2</a:t>
            </a:r>
            <a:br>
              <a:rPr lang="en-US" dirty="0"/>
            </a:br>
            <a:r>
              <a:rPr lang="en-US" sz="3600" dirty="0"/>
              <a:t>- First pipeline step triggered </a:t>
            </a:r>
            <a:r>
              <a:rPr lang="en-US" sz="3600" i="1" dirty="0"/>
              <a:t>after</a:t>
            </a:r>
            <a:r>
              <a:rPr lang="en-US" sz="3600" dirty="0"/>
              <a:t> pipeline started </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31956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9707808" y="3195636"/>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9172198" y="265230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5039248" y="3832450"/>
            <a:ext cx="980795" cy="348445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4033135" y="4838563"/>
            <a:ext cx="980795"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2661243" y="5315508"/>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4989644" y="6065073"/>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3247419" y="481427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7001870" y="6065073"/>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4393908" y="5519850"/>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6586273" y="5519850"/>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8" idx="6"/>
          </p:cNvCxnSpPr>
          <p:nvPr/>
        </p:nvCxnSpPr>
        <p:spPr>
          <a:xfrm rot="16200000" flipV="1">
            <a:off x="2706182" y="4003041"/>
            <a:ext cx="1348642" cy="27383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3113206" y="4416596"/>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3" idx="6"/>
          </p:cNvCxnSpPr>
          <p:nvPr/>
        </p:nvCxnSpPr>
        <p:spPr>
          <a:xfrm rot="10800000" flipV="1">
            <a:off x="7541870" y="3465635"/>
            <a:ext cx="2165938" cy="2869437"/>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8923992" y="3327136"/>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48" name="TextBox 47">
            <a:extLst>
              <a:ext uri="{FF2B5EF4-FFF2-40B4-BE49-F238E27FC236}">
                <a16:creationId xmlns:a16="http://schemas.microsoft.com/office/drawing/2014/main" id="{399BE34B-8333-4941-B4EC-2C741DF67B03}"/>
              </a:ext>
            </a:extLst>
          </p:cNvPr>
          <p:cNvSpPr txBox="1"/>
          <p:nvPr/>
        </p:nvSpPr>
        <p:spPr>
          <a:xfrm>
            <a:off x="5547212" y="2914520"/>
            <a:ext cx="2274029" cy="923330"/>
          </a:xfrm>
          <a:prstGeom prst="rect">
            <a:avLst/>
          </a:prstGeom>
          <a:solidFill>
            <a:srgbClr val="7030A0"/>
          </a:solidFill>
        </p:spPr>
        <p:txBody>
          <a:bodyPr wrap="square" rtlCol="0">
            <a:spAutoFit/>
          </a:bodyPr>
          <a:lstStyle/>
          <a:p>
            <a:pPr algn="ctr"/>
            <a:r>
              <a:rPr lang="en-US" dirty="0">
                <a:solidFill>
                  <a:schemeClr val="bg1"/>
                </a:solidFill>
              </a:rPr>
              <a:t>The first pipeline step </a:t>
            </a:r>
            <a:r>
              <a:rPr lang="en-US" dirty="0" err="1">
                <a:solidFill>
                  <a:schemeClr val="bg1"/>
                </a:solidFill>
              </a:rPr>
              <a:t>ActT</a:t>
            </a:r>
            <a:r>
              <a:rPr lang="en-US" dirty="0">
                <a:solidFill>
                  <a:schemeClr val="bg1"/>
                </a:solidFill>
              </a:rPr>
              <a:t> event links to the pipeline </a:t>
            </a:r>
            <a:r>
              <a:rPr lang="en-US" dirty="0" err="1">
                <a:solidFill>
                  <a:schemeClr val="bg1"/>
                </a:solidFill>
              </a:rPr>
              <a:t>ActS</a:t>
            </a:r>
            <a:r>
              <a:rPr lang="en-US" dirty="0">
                <a:solidFill>
                  <a:schemeClr val="bg1"/>
                </a:solidFill>
              </a:rPr>
              <a:t> event</a:t>
            </a:r>
          </a:p>
        </p:txBody>
      </p:sp>
      <p:cxnSp>
        <p:nvCxnSpPr>
          <p:cNvPr id="49" name="Straight Connector 48">
            <a:extLst>
              <a:ext uri="{FF2B5EF4-FFF2-40B4-BE49-F238E27FC236}">
                <a16:creationId xmlns:a16="http://schemas.microsoft.com/office/drawing/2014/main" id="{9711D0AF-4E7F-4DB8-BCE3-5FA5B9E30C2E}"/>
              </a:ext>
            </a:extLst>
          </p:cNvPr>
          <p:cNvCxnSpPr>
            <a:cxnSpLocks/>
            <a:stCxn id="48" idx="1"/>
            <a:endCxn id="71" idx="3"/>
          </p:cNvCxnSpPr>
          <p:nvPr/>
        </p:nvCxnSpPr>
        <p:spPr>
          <a:xfrm flipH="1">
            <a:off x="3940020" y="3376185"/>
            <a:ext cx="1607192" cy="1178911"/>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0" name="TextBox 49">
            <a:extLst>
              <a:ext uri="{FF2B5EF4-FFF2-40B4-BE49-F238E27FC236}">
                <a16:creationId xmlns:a16="http://schemas.microsoft.com/office/drawing/2014/main" id="{5DE29FE4-AF68-4D90-922F-48B2866BDC84}"/>
              </a:ext>
            </a:extLst>
          </p:cNvPr>
          <p:cNvSpPr txBox="1"/>
          <p:nvPr/>
        </p:nvSpPr>
        <p:spPr>
          <a:xfrm>
            <a:off x="8901362" y="4085442"/>
            <a:ext cx="3156721" cy="2031325"/>
          </a:xfrm>
          <a:prstGeom prst="rect">
            <a:avLst/>
          </a:prstGeom>
          <a:solidFill>
            <a:srgbClr val="7030A0"/>
          </a:solidFill>
        </p:spPr>
        <p:txBody>
          <a:bodyPr wrap="square" rtlCol="0">
            <a:spAutoFit/>
          </a:bodyPr>
          <a:lstStyle>
            <a:defPPr>
              <a:defRPr lang="en-US"/>
            </a:defPPr>
            <a:lvl1pPr algn="ctr">
              <a:defRPr>
                <a:solidFill>
                  <a:schemeClr val="bg1"/>
                </a:solidFill>
              </a:defRPr>
            </a:lvl1pPr>
          </a:lstStyle>
          <a:p>
            <a:r>
              <a:rPr lang="en-US" dirty="0"/>
              <a:t>It’s not good to be limited by that a pipeline step can not be triggered before the pipeline started, or? What do we mean with a pipeline being started? When the first step is started, or before?</a:t>
            </a:r>
          </a:p>
        </p:txBody>
      </p:sp>
    </p:spTree>
    <p:extLst>
      <p:ext uri="{BB962C8B-B14F-4D97-AF65-F5344CB8AC3E}">
        <p14:creationId xmlns:p14="http://schemas.microsoft.com/office/powerpoint/2010/main" val="196781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3F-E86A-491B-8EBA-23C235EF6D7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30FAA071-88DE-48AE-A5D0-CE1794728C55}"/>
              </a:ext>
            </a:extLst>
          </p:cNvPr>
          <p:cNvSpPr>
            <a:spLocks noGrp="1"/>
          </p:cNvSpPr>
          <p:nvPr>
            <p:ph idx="1"/>
          </p:nvPr>
        </p:nvSpPr>
        <p:spPr/>
        <p:txBody>
          <a:bodyPr>
            <a:normAutofit fontScale="77500" lnSpcReduction="20000"/>
          </a:bodyPr>
          <a:lstStyle/>
          <a:p>
            <a:r>
              <a:rPr lang="en-US" dirty="0"/>
              <a:t>General</a:t>
            </a:r>
          </a:p>
          <a:p>
            <a:pPr lvl="1"/>
            <a:r>
              <a:rPr lang="en-US" dirty="0"/>
              <a:t>Linking to </a:t>
            </a:r>
            <a:r>
              <a:rPr lang="en-US" dirty="0" err="1"/>
              <a:t>ActT</a:t>
            </a:r>
            <a:r>
              <a:rPr lang="en-US" dirty="0"/>
              <a:t> is more natural as all non-lifecycle events link to the </a:t>
            </a:r>
            <a:r>
              <a:rPr lang="en-US" dirty="0" err="1"/>
              <a:t>ActT</a:t>
            </a:r>
            <a:r>
              <a:rPr lang="en-US" dirty="0"/>
              <a:t> event of the surrounding activity (using CONTEXT link)</a:t>
            </a:r>
          </a:p>
          <a:p>
            <a:pPr lvl="1"/>
            <a:r>
              <a:rPr lang="en-US" dirty="0"/>
              <a:t>Alt 2 lacks the possibility to describe CONTEXT of first pipeline step, as it is not recommended to provide both CONTEXT and CAUSE from same event</a:t>
            </a:r>
          </a:p>
          <a:p>
            <a:r>
              <a:rPr lang="en-US" dirty="0"/>
              <a:t>Trigger type</a:t>
            </a:r>
          </a:p>
          <a:p>
            <a:pPr lvl="1"/>
            <a:r>
              <a:rPr lang="en-US" dirty="0" err="1"/>
              <a:t>ActT</a:t>
            </a:r>
            <a:r>
              <a:rPr lang="en-US" dirty="0"/>
              <a:t> holds a </a:t>
            </a:r>
            <a:r>
              <a:rPr lang="en-US" dirty="0" err="1"/>
              <a:t>triggers.type</a:t>
            </a:r>
            <a:r>
              <a:rPr lang="en-US" dirty="0"/>
              <a:t> field, which states what triggered the activity. For an event-driven activity flow, it should be set to “EIFFEL_EVENT”, but in this non event-driven kind it should have a different value. Setting it to OTHER is of limited use, so as long as there is no better legal value we should omit the </a:t>
            </a:r>
            <a:r>
              <a:rPr lang="en-US" dirty="0" err="1"/>
              <a:t>triggers.type</a:t>
            </a:r>
            <a:r>
              <a:rPr lang="en-US" dirty="0"/>
              <a:t> (and thereby the triggers object completely) from </a:t>
            </a:r>
            <a:r>
              <a:rPr lang="en-US" dirty="0" err="1"/>
              <a:t>ActT</a:t>
            </a:r>
            <a:endParaRPr lang="en-US" dirty="0"/>
          </a:p>
          <a:p>
            <a:r>
              <a:rPr lang="en-US" dirty="0"/>
              <a:t>Upstream/downstream searches</a:t>
            </a:r>
          </a:p>
          <a:p>
            <a:pPr lvl="1"/>
            <a:r>
              <a:rPr lang="en-US" dirty="0"/>
              <a:t>Alternative 1a/b – Upstream from first pipeline step finds </a:t>
            </a:r>
            <a:r>
              <a:rPr lang="en-US" dirty="0" err="1"/>
              <a:t>ActT</a:t>
            </a:r>
            <a:r>
              <a:rPr lang="en-US" dirty="0"/>
              <a:t> directly</a:t>
            </a:r>
          </a:p>
          <a:p>
            <a:pPr lvl="1"/>
            <a:r>
              <a:rPr lang="en-US" dirty="0"/>
              <a:t>Alternative 1b</a:t>
            </a:r>
          </a:p>
          <a:p>
            <a:pPr lvl="2"/>
            <a:r>
              <a:rPr lang="en-US" dirty="0"/>
              <a:t>Upstream from first pipeline step </a:t>
            </a:r>
            <a:r>
              <a:rPr lang="en-US" dirty="0" err="1"/>
              <a:t>ActS</a:t>
            </a:r>
            <a:r>
              <a:rPr lang="en-US" dirty="0"/>
              <a:t> finds pipeline </a:t>
            </a:r>
            <a:r>
              <a:rPr lang="en-US" dirty="0" err="1"/>
              <a:t>ActS</a:t>
            </a:r>
            <a:endParaRPr lang="en-US" dirty="0"/>
          </a:p>
          <a:p>
            <a:pPr lvl="2"/>
            <a:r>
              <a:rPr lang="en-US" dirty="0"/>
              <a:t>Downstream from pipeline </a:t>
            </a:r>
            <a:r>
              <a:rPr lang="en-US" dirty="0" err="1"/>
              <a:t>ActS</a:t>
            </a:r>
            <a:r>
              <a:rPr lang="en-US" dirty="0"/>
              <a:t> can not find pipeline step </a:t>
            </a:r>
            <a:r>
              <a:rPr lang="en-US" dirty="0" err="1"/>
              <a:t>ActT</a:t>
            </a:r>
            <a:endParaRPr lang="en-US" dirty="0"/>
          </a:p>
          <a:p>
            <a:pPr lvl="1"/>
            <a:r>
              <a:rPr lang="en-US" dirty="0"/>
              <a:t>Alternative 2 – Upstream from first pipeline step finds </a:t>
            </a:r>
            <a:r>
              <a:rPr lang="en-US" dirty="0" err="1"/>
              <a:t>ActS</a:t>
            </a:r>
            <a:r>
              <a:rPr lang="en-US" dirty="0"/>
              <a:t> directly, and </a:t>
            </a:r>
            <a:r>
              <a:rPr lang="en-US" dirty="0" err="1"/>
              <a:t>ActT</a:t>
            </a:r>
            <a:r>
              <a:rPr lang="en-US" dirty="0"/>
              <a:t> secondarily</a:t>
            </a:r>
          </a:p>
        </p:txBody>
      </p:sp>
    </p:spTree>
    <p:extLst>
      <p:ext uri="{BB962C8B-B14F-4D97-AF65-F5344CB8AC3E}">
        <p14:creationId xmlns:p14="http://schemas.microsoft.com/office/powerpoint/2010/main" val="184234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AAFC-3B6A-4F18-A0F8-E4A3BD93FC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DF6A25-8D78-4584-8689-98AF1E8BD0B1}"/>
              </a:ext>
            </a:extLst>
          </p:cNvPr>
          <p:cNvSpPr>
            <a:spLocks noGrp="1"/>
          </p:cNvSpPr>
          <p:nvPr>
            <p:ph idx="1"/>
          </p:nvPr>
        </p:nvSpPr>
        <p:spPr/>
        <p:txBody>
          <a:bodyPr/>
          <a:lstStyle/>
          <a:p>
            <a:r>
              <a:rPr lang="en-US" dirty="0"/>
              <a:t>We should recommend to use alternative 1b, as</a:t>
            </a:r>
          </a:p>
          <a:p>
            <a:pPr lvl="1"/>
            <a:r>
              <a:rPr lang="en-US" dirty="0"/>
              <a:t>It gives most flexibility for upstream/downstream searches</a:t>
            </a:r>
          </a:p>
        </p:txBody>
      </p:sp>
    </p:spTree>
    <p:extLst>
      <p:ext uri="{BB962C8B-B14F-4D97-AF65-F5344CB8AC3E}">
        <p14:creationId xmlns:p14="http://schemas.microsoft.com/office/powerpoint/2010/main" val="349942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F70-6485-49CD-8461-5C264BD06919}"/>
              </a:ext>
            </a:extLst>
          </p:cNvPr>
          <p:cNvSpPr>
            <a:spLocks noGrp="1"/>
          </p:cNvSpPr>
          <p:nvPr>
            <p:ph type="title"/>
          </p:nvPr>
        </p:nvSpPr>
        <p:spPr/>
        <p:txBody>
          <a:bodyPr>
            <a:normAutofit/>
          </a:bodyPr>
          <a:lstStyle/>
          <a:p>
            <a:r>
              <a:rPr lang="en-US" dirty="0"/>
              <a:t>Issue 2</a:t>
            </a:r>
            <a:br>
              <a:rPr lang="en-US" dirty="0"/>
            </a:br>
            <a:r>
              <a:rPr lang="en-US" dirty="0"/>
              <a:t>- Linking subsequent steps to previous steps</a:t>
            </a:r>
          </a:p>
        </p:txBody>
      </p:sp>
      <p:sp>
        <p:nvSpPr>
          <p:cNvPr id="3" name="Content Placeholder 2">
            <a:extLst>
              <a:ext uri="{FF2B5EF4-FFF2-40B4-BE49-F238E27FC236}">
                <a16:creationId xmlns:a16="http://schemas.microsoft.com/office/drawing/2014/main" id="{59D72F46-8A7B-46EF-A218-05BD8B8A568E}"/>
              </a:ext>
            </a:extLst>
          </p:cNvPr>
          <p:cNvSpPr>
            <a:spLocks noGrp="1"/>
          </p:cNvSpPr>
          <p:nvPr>
            <p:ph idx="1"/>
          </p:nvPr>
        </p:nvSpPr>
        <p:spPr/>
        <p:txBody>
          <a:bodyPr/>
          <a:lstStyle/>
          <a:p>
            <a:r>
              <a:rPr lang="en-US" dirty="0"/>
              <a:t>Should the second pipeline step be considered </a:t>
            </a:r>
            <a:r>
              <a:rPr lang="en-US" dirty="0" err="1"/>
              <a:t>CAUSEd</a:t>
            </a:r>
            <a:r>
              <a:rPr lang="en-US" dirty="0"/>
              <a:t> by the first pipeline step finishing, or not? The orchestrator explicitly triggers the second step after the first is finished, but is that the same as saying that the first step finishing triggered second step?</a:t>
            </a:r>
          </a:p>
          <a:p>
            <a:r>
              <a:rPr lang="en-US" dirty="0"/>
              <a:t>The second step </a:t>
            </a:r>
            <a:r>
              <a:rPr lang="en-US" dirty="0" err="1"/>
              <a:t>ActS</a:t>
            </a:r>
            <a:r>
              <a:rPr lang="en-US" dirty="0"/>
              <a:t> could be CAUSED by first step </a:t>
            </a:r>
            <a:r>
              <a:rPr lang="en-US" dirty="0" err="1"/>
              <a:t>ActF</a:t>
            </a:r>
            <a:r>
              <a:rPr lang="en-US" dirty="0"/>
              <a:t>, and second step </a:t>
            </a:r>
            <a:r>
              <a:rPr lang="en-US" dirty="0" err="1"/>
              <a:t>ActT</a:t>
            </a:r>
            <a:r>
              <a:rPr lang="en-US" dirty="0"/>
              <a:t> could have CONTEXT to pipeline </a:t>
            </a:r>
            <a:r>
              <a:rPr lang="en-US" dirty="0" err="1"/>
              <a:t>ActT</a:t>
            </a:r>
            <a:r>
              <a:rPr lang="en-US" dirty="0"/>
              <a:t>?</a:t>
            </a:r>
          </a:p>
          <a:p>
            <a:endParaRPr lang="en-US" dirty="0"/>
          </a:p>
          <a:p>
            <a:endParaRPr lang="en-US" dirty="0"/>
          </a:p>
        </p:txBody>
      </p:sp>
    </p:spTree>
    <p:extLst>
      <p:ext uri="{BB962C8B-B14F-4D97-AF65-F5344CB8AC3E}">
        <p14:creationId xmlns:p14="http://schemas.microsoft.com/office/powerpoint/2010/main" val="905617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521571"/>
            <a:ext cx="4534288" cy="316439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1a</a:t>
            </a:r>
            <a:br>
              <a:rPr lang="en-US" dirty="0"/>
            </a:br>
            <a:r>
              <a:rPr lang="en-US" sz="3600" dirty="0"/>
              <a:t>- Second pipeline step not </a:t>
            </a:r>
            <a:r>
              <a:rPr lang="en-US" sz="3600" dirty="0" err="1"/>
              <a:t>CAUSEd</a:t>
            </a:r>
            <a:r>
              <a:rPr lang="en-US" sz="3600" dirty="0"/>
              <a:t> by first step events</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226777" y="2498948"/>
            <a:ext cx="882821" cy="291839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4857383"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4441786"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9" idx="6"/>
          </p:cNvCxnSpPr>
          <p:nvPr/>
        </p:nvCxnSpPr>
        <p:spPr>
          <a:xfrm rot="10800000" flipV="1">
            <a:off x="9700170" y="2986664"/>
            <a:ext cx="1248611" cy="3447616"/>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10164964" y="2848164"/>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5" name="TextBox 4">
            <a:extLst>
              <a:ext uri="{FF2B5EF4-FFF2-40B4-BE49-F238E27FC236}">
                <a16:creationId xmlns:a16="http://schemas.microsoft.com/office/drawing/2014/main" id="{9F8A8EE8-2E7E-4E31-BC3E-680E40E904C9}"/>
              </a:ext>
            </a:extLst>
          </p:cNvPr>
          <p:cNvSpPr txBox="1"/>
          <p:nvPr/>
        </p:nvSpPr>
        <p:spPr>
          <a:xfrm>
            <a:off x="6965106" y="3287612"/>
            <a:ext cx="2274029" cy="923330"/>
          </a:xfrm>
          <a:prstGeom prst="rect">
            <a:avLst/>
          </a:prstGeom>
          <a:solidFill>
            <a:srgbClr val="7030A0"/>
          </a:solidFill>
        </p:spPr>
        <p:txBody>
          <a:bodyPr wrap="square" rtlCol="0">
            <a:spAutoFit/>
          </a:bodyPr>
          <a:lstStyle/>
          <a:p>
            <a:pPr algn="ctr"/>
            <a:r>
              <a:rPr lang="en-US" dirty="0">
                <a:solidFill>
                  <a:schemeClr val="bg1"/>
                </a:solidFill>
              </a:rPr>
              <a:t>Second pipeline step </a:t>
            </a:r>
            <a:r>
              <a:rPr lang="en-US" dirty="0" err="1">
                <a:solidFill>
                  <a:schemeClr val="bg1"/>
                </a:solidFill>
              </a:rPr>
              <a:t>ActT</a:t>
            </a:r>
            <a:r>
              <a:rPr lang="en-US" dirty="0">
                <a:solidFill>
                  <a:schemeClr val="bg1"/>
                </a:solidFill>
              </a:rPr>
              <a:t> links to the pipeline </a:t>
            </a:r>
            <a:r>
              <a:rPr lang="en-US" dirty="0" err="1">
                <a:solidFill>
                  <a:schemeClr val="bg1"/>
                </a:solidFill>
              </a:rPr>
              <a:t>ActT</a:t>
            </a:r>
            <a:r>
              <a:rPr lang="en-US" dirty="0">
                <a:solidFill>
                  <a:schemeClr val="bg1"/>
                </a:solidFill>
              </a:rPr>
              <a:t> only</a:t>
            </a: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7643642" y="4377752"/>
            <a:ext cx="478313" cy="309474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stCxn id="37" idx="0"/>
            <a:endCxn id="48" idx="6"/>
          </p:cNvCxnSpPr>
          <p:nvPr/>
        </p:nvCxnSpPr>
        <p:spPr>
          <a:xfrm rot="16200000" flipV="1">
            <a:off x="6763505" y="5257889"/>
            <a:ext cx="478313" cy="133447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5209250" y="5917197"/>
            <a:ext cx="1615122" cy="276999"/>
          </a:xfrm>
          <a:prstGeom prst="rect">
            <a:avLst/>
          </a:prstGeom>
          <a:noFill/>
        </p:spPr>
        <p:txBody>
          <a:bodyPr wrap="none" rtlCol="0">
            <a:spAutoFit/>
          </a:bodyPr>
          <a:lstStyle/>
          <a:p>
            <a:r>
              <a:rPr lang="en-US" sz="1200" dirty="0"/>
              <a:t>name=</a:t>
            </a:r>
            <a:r>
              <a:rPr lang="en-US" sz="1200" i="1" dirty="0"/>
              <a:t>PIPELINE 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7399896" y="616428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5795426" y="5415967"/>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9160169" y="616428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6851888" y="5768123"/>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1" name="TextBox 50">
            <a:extLst>
              <a:ext uri="{FF2B5EF4-FFF2-40B4-BE49-F238E27FC236}">
                <a16:creationId xmlns:a16="http://schemas.microsoft.com/office/drawing/2014/main" id="{5C4650CE-41BD-4913-BDD2-A05B37260C6B}"/>
              </a:ext>
            </a:extLst>
          </p:cNvPr>
          <p:cNvSpPr txBox="1"/>
          <p:nvPr/>
        </p:nvSpPr>
        <p:spPr>
          <a:xfrm>
            <a:off x="8631360" y="5768123"/>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3" name="TextBox 52">
            <a:extLst>
              <a:ext uri="{FF2B5EF4-FFF2-40B4-BE49-F238E27FC236}">
                <a16:creationId xmlns:a16="http://schemas.microsoft.com/office/drawing/2014/main" id="{F38D77A6-E881-48DC-B448-7F78C2DC06D4}"/>
              </a:ext>
            </a:extLst>
          </p:cNvPr>
          <p:cNvSpPr txBox="1"/>
          <p:nvPr/>
        </p:nvSpPr>
        <p:spPr>
          <a:xfrm>
            <a:off x="4028850" y="5552839"/>
            <a:ext cx="1331593"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53" idx="0"/>
          </p:cNvCxnSpPr>
          <p:nvPr/>
        </p:nvCxnSpPr>
        <p:spPr>
          <a:xfrm flipH="1">
            <a:off x="4694647" y="3749277"/>
            <a:ext cx="2270459" cy="1803562"/>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4" name="TextBox 53">
            <a:extLst>
              <a:ext uri="{FF2B5EF4-FFF2-40B4-BE49-F238E27FC236}">
                <a16:creationId xmlns:a16="http://schemas.microsoft.com/office/drawing/2014/main" id="{465FAB54-DDBC-4200-AC4C-0B68A86855FF}"/>
              </a:ext>
            </a:extLst>
          </p:cNvPr>
          <p:cNvSpPr txBox="1"/>
          <p:nvPr/>
        </p:nvSpPr>
        <p:spPr>
          <a:xfrm>
            <a:off x="1424475" y="5827376"/>
            <a:ext cx="2501432" cy="901825"/>
          </a:xfrm>
          <a:prstGeom prst="rect">
            <a:avLst/>
          </a:prstGeom>
          <a:solidFill>
            <a:srgbClr val="7030A0"/>
          </a:solidFill>
        </p:spPr>
        <p:txBody>
          <a:bodyPr wrap="square" rtlCol="0">
            <a:spAutoFit/>
          </a:bodyPr>
          <a:lstStyle/>
          <a:p>
            <a:pPr algn="ctr"/>
            <a:r>
              <a:rPr lang="en-US" dirty="0">
                <a:solidFill>
                  <a:schemeClr val="bg1"/>
                </a:solidFill>
              </a:rPr>
              <a:t>Use CAUSE or CONTEXT link? Using both is not currently recommended</a:t>
            </a:r>
          </a:p>
        </p:txBody>
      </p:sp>
    </p:spTree>
    <p:extLst>
      <p:ext uri="{BB962C8B-B14F-4D97-AF65-F5344CB8AC3E}">
        <p14:creationId xmlns:p14="http://schemas.microsoft.com/office/powerpoint/2010/main" val="323120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5646253" y="4028799"/>
            <a:ext cx="1573806" cy="285531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521571"/>
            <a:ext cx="3685202" cy="316439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1b</a:t>
            </a:r>
            <a:br>
              <a:rPr lang="en-US" dirty="0"/>
            </a:br>
            <a:r>
              <a:rPr lang="en-US" sz="3600" dirty="0"/>
              <a:t>- Second pipeline step start </a:t>
            </a:r>
            <a:r>
              <a:rPr lang="en-US" sz="3600" dirty="0" err="1"/>
              <a:t>CAUSEd</a:t>
            </a:r>
            <a:r>
              <a:rPr lang="en-US" sz="3600" dirty="0"/>
              <a:t> by first step finishing, and with </a:t>
            </a:r>
            <a:r>
              <a:rPr lang="en-US" sz="3600" dirty="0" err="1"/>
              <a:t>ActT</a:t>
            </a:r>
            <a:r>
              <a:rPr lang="en-US" sz="3600" dirty="0"/>
              <a:t> CONTEXT to pipeline</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030834" y="2694891"/>
            <a:ext cx="882821" cy="252650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4465497"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4049900"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9" idx="6"/>
          </p:cNvCxnSpPr>
          <p:nvPr/>
        </p:nvCxnSpPr>
        <p:spPr>
          <a:xfrm rot="10800000" flipV="1">
            <a:off x="9754590" y="2986664"/>
            <a:ext cx="1194191" cy="3447616"/>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10164964" y="2848164"/>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5" name="TextBox 4">
            <a:extLst>
              <a:ext uri="{FF2B5EF4-FFF2-40B4-BE49-F238E27FC236}">
                <a16:creationId xmlns:a16="http://schemas.microsoft.com/office/drawing/2014/main" id="{9F8A8EE8-2E7E-4E31-BC3E-680E40E904C9}"/>
              </a:ext>
            </a:extLst>
          </p:cNvPr>
          <p:cNvSpPr txBox="1"/>
          <p:nvPr/>
        </p:nvSpPr>
        <p:spPr>
          <a:xfrm>
            <a:off x="7478466" y="2597715"/>
            <a:ext cx="2274029" cy="1477328"/>
          </a:xfrm>
          <a:prstGeom prst="rect">
            <a:avLst/>
          </a:prstGeom>
          <a:solidFill>
            <a:srgbClr val="7030A0"/>
          </a:solidFill>
        </p:spPr>
        <p:txBody>
          <a:bodyPr wrap="square" rtlCol="0">
            <a:spAutoFit/>
          </a:bodyPr>
          <a:lstStyle/>
          <a:p>
            <a:pPr algn="ctr"/>
            <a:r>
              <a:rPr lang="en-US" dirty="0">
                <a:solidFill>
                  <a:schemeClr val="bg1"/>
                </a:solidFill>
              </a:rPr>
              <a:t>Second pipeline step </a:t>
            </a:r>
            <a:r>
              <a:rPr lang="en-US" dirty="0" err="1">
                <a:solidFill>
                  <a:schemeClr val="bg1"/>
                </a:solidFill>
              </a:rPr>
              <a:t>ActT</a:t>
            </a:r>
            <a:r>
              <a:rPr lang="en-US" dirty="0">
                <a:solidFill>
                  <a:schemeClr val="bg1"/>
                </a:solidFill>
              </a:rPr>
              <a:t> links to the pipeline </a:t>
            </a:r>
            <a:r>
              <a:rPr lang="en-US" dirty="0" err="1">
                <a:solidFill>
                  <a:schemeClr val="bg1"/>
                </a:solidFill>
              </a:rPr>
              <a:t>ActT</a:t>
            </a:r>
            <a:r>
              <a:rPr lang="en-US" dirty="0">
                <a:solidFill>
                  <a:schemeClr val="bg1"/>
                </a:solidFill>
              </a:rPr>
              <a:t> AND second step </a:t>
            </a:r>
            <a:r>
              <a:rPr lang="en-US" dirty="0" err="1">
                <a:solidFill>
                  <a:schemeClr val="bg1"/>
                </a:solidFill>
              </a:rPr>
              <a:t>ActS</a:t>
            </a:r>
            <a:r>
              <a:rPr lang="en-US" dirty="0">
                <a:solidFill>
                  <a:schemeClr val="bg1"/>
                </a:solidFill>
              </a:rPr>
              <a:t> links to first step </a:t>
            </a:r>
            <a:r>
              <a:rPr lang="en-US" dirty="0" err="1">
                <a:solidFill>
                  <a:schemeClr val="bg1"/>
                </a:solidFill>
              </a:rPr>
              <a:t>ActF</a:t>
            </a:r>
            <a:endParaRPr lang="en-US" dirty="0">
              <a:solidFill>
                <a:schemeClr val="bg1"/>
              </a:solidFill>
            </a:endParaRP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7246309" y="3925999"/>
            <a:ext cx="478313" cy="39982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stCxn id="37" idx="0"/>
            <a:endCxn id="48" idx="6"/>
          </p:cNvCxnSpPr>
          <p:nvPr/>
        </p:nvCxnSpPr>
        <p:spPr>
          <a:xfrm rot="16200000" flipV="1">
            <a:off x="6338962" y="4833346"/>
            <a:ext cx="478313" cy="218355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4360164" y="5917197"/>
            <a:ext cx="1615122" cy="276999"/>
          </a:xfrm>
          <a:prstGeom prst="rect">
            <a:avLst/>
          </a:prstGeom>
          <a:noFill/>
        </p:spPr>
        <p:txBody>
          <a:bodyPr wrap="none" rtlCol="0">
            <a:spAutoFit/>
          </a:bodyPr>
          <a:lstStyle/>
          <a:p>
            <a:r>
              <a:rPr lang="en-US" sz="1200" dirty="0"/>
              <a:t>name=</a:t>
            </a:r>
            <a:r>
              <a:rPr lang="en-US" sz="1200" i="1" dirty="0"/>
              <a:t>PIPELINE 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7399896" y="616428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946340" y="5415967"/>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9214589" y="616428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6119036"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1" name="TextBox 50">
            <a:extLst>
              <a:ext uri="{FF2B5EF4-FFF2-40B4-BE49-F238E27FC236}">
                <a16:creationId xmlns:a16="http://schemas.microsoft.com/office/drawing/2014/main" id="{5C4650CE-41BD-4913-BDD2-A05B37260C6B}"/>
              </a:ext>
            </a:extLst>
          </p:cNvPr>
          <p:cNvSpPr txBox="1"/>
          <p:nvPr/>
        </p:nvSpPr>
        <p:spPr>
          <a:xfrm>
            <a:off x="8685780"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3" name="TextBox 52">
            <a:extLst>
              <a:ext uri="{FF2B5EF4-FFF2-40B4-BE49-F238E27FC236}">
                <a16:creationId xmlns:a16="http://schemas.microsoft.com/office/drawing/2014/main" id="{F38D77A6-E881-48DC-B448-7F78C2DC06D4}"/>
              </a:ext>
            </a:extLst>
          </p:cNvPr>
          <p:cNvSpPr txBox="1"/>
          <p:nvPr/>
        </p:nvSpPr>
        <p:spPr>
          <a:xfrm>
            <a:off x="3726067" y="5563309"/>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53" idx="0"/>
          </p:cNvCxnSpPr>
          <p:nvPr/>
        </p:nvCxnSpPr>
        <p:spPr>
          <a:xfrm flipH="1">
            <a:off x="4139474" y="3336379"/>
            <a:ext cx="3338992" cy="2226930"/>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5" name="TextBox 54">
            <a:extLst>
              <a:ext uri="{FF2B5EF4-FFF2-40B4-BE49-F238E27FC236}">
                <a16:creationId xmlns:a16="http://schemas.microsoft.com/office/drawing/2014/main" id="{7204FB75-07ED-4192-9EBB-6596E71CA88F}"/>
              </a:ext>
            </a:extLst>
          </p:cNvPr>
          <p:cNvSpPr txBox="1"/>
          <p:nvPr/>
        </p:nvSpPr>
        <p:spPr>
          <a:xfrm>
            <a:off x="7809081" y="578668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56" name="Straight Connector 55">
            <a:extLst>
              <a:ext uri="{FF2B5EF4-FFF2-40B4-BE49-F238E27FC236}">
                <a16:creationId xmlns:a16="http://schemas.microsoft.com/office/drawing/2014/main" id="{9C23AA82-686C-4FAB-8C5A-232EE7BC3252}"/>
              </a:ext>
            </a:extLst>
          </p:cNvPr>
          <p:cNvCxnSpPr>
            <a:cxnSpLocks/>
            <a:stCxn id="5" idx="2"/>
            <a:endCxn id="55" idx="0"/>
          </p:cNvCxnSpPr>
          <p:nvPr/>
        </p:nvCxnSpPr>
        <p:spPr>
          <a:xfrm flipH="1">
            <a:off x="8150740" y="4075043"/>
            <a:ext cx="464741" cy="1711642"/>
          </a:xfrm>
          <a:prstGeom prst="line">
            <a:avLst/>
          </a:prstGeom>
          <a:solidFill>
            <a:schemeClr val="accent1"/>
          </a:solidFill>
          <a:ln w="38100" cap="flat" cmpd="sng" algn="ctr">
            <a:solidFill>
              <a:srgbClr val="7030A0"/>
            </a:solidFill>
            <a:prstDash val="dash"/>
            <a:round/>
            <a:headEnd type="none" w="med" len="med"/>
            <a:tailEnd type="none"/>
          </a:ln>
          <a:effectLst/>
        </p:spPr>
      </p:cxnSp>
    </p:spTree>
    <p:extLst>
      <p:ext uri="{BB962C8B-B14F-4D97-AF65-F5344CB8AC3E}">
        <p14:creationId xmlns:p14="http://schemas.microsoft.com/office/powerpoint/2010/main" val="3822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5521926" y="-1739218"/>
            <a:ext cx="465094" cy="844667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2</a:t>
            </a:r>
            <a:br>
              <a:rPr lang="en-US" dirty="0"/>
            </a:br>
            <a:r>
              <a:rPr lang="en-US" sz="3600" dirty="0"/>
              <a:t>- Second pipeline step triggered by first pipeline step</a:t>
            </a:r>
            <a:br>
              <a:rPr lang="en-US" sz="3600" dirty="0"/>
            </a:br>
            <a:r>
              <a:rPr lang="en-US" sz="3600" dirty="0"/>
              <a:t>finishing</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9707808"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9172198"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226777" y="2498948"/>
            <a:ext cx="882821" cy="291839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4857383"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4441786"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36" name="Connector: Elbow 35">
            <a:extLst>
              <a:ext uri="{FF2B5EF4-FFF2-40B4-BE49-F238E27FC236}">
                <a16:creationId xmlns:a16="http://schemas.microsoft.com/office/drawing/2014/main" id="{EB98E777-0281-41A5-896F-A2E14BA46B77}"/>
              </a:ext>
            </a:extLst>
          </p:cNvPr>
          <p:cNvCxnSpPr>
            <a:cxnSpLocks/>
            <a:stCxn id="12" idx="2"/>
            <a:endCxn id="49" idx="6"/>
          </p:cNvCxnSpPr>
          <p:nvPr/>
        </p:nvCxnSpPr>
        <p:spPr>
          <a:xfrm rot="10800000" flipV="1">
            <a:off x="9536882" y="2986663"/>
            <a:ext cx="170927" cy="3545585"/>
          </a:xfrm>
          <a:prstGeom prst="bentConnector3">
            <a:avLst>
              <a:gd name="adj1" fmla="val 50000"/>
            </a:avLst>
          </a:prstGeom>
          <a:solidFill>
            <a:schemeClr val="accent1"/>
          </a:solidFill>
          <a:ln w="38100" cap="flat" cmpd="sng" algn="ctr">
            <a:solidFill>
              <a:srgbClr val="FFC000"/>
            </a:solidFill>
            <a:prstDash val="dash"/>
            <a:round/>
            <a:headEnd type="none" w="med" len="med"/>
            <a:tailEnd type="triangle"/>
          </a:ln>
          <a:effectLst/>
        </p:spPr>
      </p:cxnSp>
      <p:sp>
        <p:nvSpPr>
          <p:cNvPr id="47" name="TextBox 46">
            <a:extLst>
              <a:ext uri="{FF2B5EF4-FFF2-40B4-BE49-F238E27FC236}">
                <a16:creationId xmlns:a16="http://schemas.microsoft.com/office/drawing/2014/main" id="{B175D018-C414-44BB-9BA9-187AA625F3DF}"/>
              </a:ext>
            </a:extLst>
          </p:cNvPr>
          <p:cNvSpPr txBox="1"/>
          <p:nvPr/>
        </p:nvSpPr>
        <p:spPr>
          <a:xfrm>
            <a:off x="8923992" y="2848164"/>
            <a:ext cx="5647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t>
            </a:r>
          </a:p>
        </p:txBody>
      </p:sp>
      <p:sp>
        <p:nvSpPr>
          <p:cNvPr id="5" name="TextBox 4">
            <a:extLst>
              <a:ext uri="{FF2B5EF4-FFF2-40B4-BE49-F238E27FC236}">
                <a16:creationId xmlns:a16="http://schemas.microsoft.com/office/drawing/2014/main" id="{9F8A8EE8-2E7E-4E31-BC3E-680E40E904C9}"/>
              </a:ext>
            </a:extLst>
          </p:cNvPr>
          <p:cNvSpPr txBox="1"/>
          <p:nvPr/>
        </p:nvSpPr>
        <p:spPr>
          <a:xfrm>
            <a:off x="6965106" y="3287612"/>
            <a:ext cx="2274029" cy="1200329"/>
          </a:xfrm>
          <a:prstGeom prst="rect">
            <a:avLst/>
          </a:prstGeom>
          <a:solidFill>
            <a:srgbClr val="7030A0"/>
          </a:solidFill>
        </p:spPr>
        <p:txBody>
          <a:bodyPr wrap="square" rtlCol="0">
            <a:spAutoFit/>
          </a:bodyPr>
          <a:lstStyle/>
          <a:p>
            <a:pPr algn="ctr"/>
            <a:r>
              <a:rPr lang="en-US" dirty="0">
                <a:solidFill>
                  <a:schemeClr val="bg1"/>
                </a:solidFill>
              </a:rPr>
              <a:t>Second pipeline step </a:t>
            </a:r>
            <a:r>
              <a:rPr lang="en-US" dirty="0" err="1">
                <a:solidFill>
                  <a:schemeClr val="bg1"/>
                </a:solidFill>
              </a:rPr>
              <a:t>ActT</a:t>
            </a:r>
            <a:r>
              <a:rPr lang="en-US" dirty="0">
                <a:solidFill>
                  <a:schemeClr val="bg1"/>
                </a:solidFill>
              </a:rPr>
              <a:t> links to the previous pipeline step </a:t>
            </a:r>
            <a:r>
              <a:rPr lang="en-US" dirty="0" err="1">
                <a:solidFill>
                  <a:schemeClr val="bg1"/>
                </a:solidFill>
              </a:rPr>
              <a:t>ActF</a:t>
            </a:r>
            <a:endParaRPr lang="en-US" dirty="0">
              <a:solidFill>
                <a:schemeClr val="bg1"/>
              </a:solidFill>
            </a:endParaRP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7376940" y="4372307"/>
            <a:ext cx="848428" cy="293145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stCxn id="37" idx="0"/>
            <a:endCxn id="48" idx="6"/>
          </p:cNvCxnSpPr>
          <p:nvPr/>
        </p:nvCxnSpPr>
        <p:spPr>
          <a:xfrm rot="16200000" flipV="1">
            <a:off x="6496803" y="5252444"/>
            <a:ext cx="848428" cy="117118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5209250" y="5645051"/>
            <a:ext cx="1615122" cy="276999"/>
          </a:xfrm>
          <a:prstGeom prst="rect">
            <a:avLst/>
          </a:prstGeom>
          <a:noFill/>
        </p:spPr>
        <p:txBody>
          <a:bodyPr wrap="none" rtlCol="0">
            <a:spAutoFit/>
          </a:bodyPr>
          <a:lstStyle/>
          <a:p>
            <a:r>
              <a:rPr lang="en-US" sz="1200" dirty="0"/>
              <a:t>name=</a:t>
            </a:r>
            <a:r>
              <a:rPr lang="en-US" sz="1200" i="1" dirty="0"/>
              <a:t>PIPELINE 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7236608" y="626224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5795426" y="5143821"/>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8996881" y="626224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6688600" y="5866092"/>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1" name="TextBox 50">
            <a:extLst>
              <a:ext uri="{FF2B5EF4-FFF2-40B4-BE49-F238E27FC236}">
                <a16:creationId xmlns:a16="http://schemas.microsoft.com/office/drawing/2014/main" id="{5C4650CE-41BD-4913-BDD2-A05B37260C6B}"/>
              </a:ext>
            </a:extLst>
          </p:cNvPr>
          <p:cNvSpPr txBox="1"/>
          <p:nvPr/>
        </p:nvSpPr>
        <p:spPr>
          <a:xfrm>
            <a:off x="8468072" y="5866092"/>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52" name="Connector: Elbow 51">
            <a:extLst>
              <a:ext uri="{FF2B5EF4-FFF2-40B4-BE49-F238E27FC236}">
                <a16:creationId xmlns:a16="http://schemas.microsoft.com/office/drawing/2014/main" id="{68D1A1C6-FCC2-44AF-905E-CE0C935DCCC1}"/>
              </a:ext>
            </a:extLst>
          </p:cNvPr>
          <p:cNvCxnSpPr>
            <a:cxnSpLocks/>
            <a:stCxn id="48" idx="0"/>
            <a:endCxn id="43" idx="6"/>
          </p:cNvCxnSpPr>
          <p:nvPr/>
        </p:nvCxnSpPr>
        <p:spPr>
          <a:xfrm rot="16200000" flipV="1">
            <a:off x="5494272" y="4572666"/>
            <a:ext cx="474266" cy="66804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3" name="TextBox 52">
            <a:extLst>
              <a:ext uri="{FF2B5EF4-FFF2-40B4-BE49-F238E27FC236}">
                <a16:creationId xmlns:a16="http://schemas.microsoft.com/office/drawing/2014/main" id="{F38D77A6-E881-48DC-B448-7F78C2DC06D4}"/>
              </a:ext>
            </a:extLst>
          </p:cNvPr>
          <p:cNvSpPr txBox="1"/>
          <p:nvPr/>
        </p:nvSpPr>
        <p:spPr>
          <a:xfrm>
            <a:off x="5652019" y="4764939"/>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53" idx="3"/>
          </p:cNvCxnSpPr>
          <p:nvPr/>
        </p:nvCxnSpPr>
        <p:spPr>
          <a:xfrm flipH="1">
            <a:off x="6478833" y="3887777"/>
            <a:ext cx="486273" cy="1015662"/>
          </a:xfrm>
          <a:prstGeom prst="line">
            <a:avLst/>
          </a:prstGeom>
          <a:solidFill>
            <a:schemeClr val="accent1"/>
          </a:solidFill>
          <a:ln w="38100" cap="flat" cmpd="sng" algn="ctr">
            <a:solidFill>
              <a:srgbClr val="7030A0"/>
            </a:solidFill>
            <a:prstDash val="dash"/>
            <a:round/>
            <a:headEnd type="none" w="med" len="med"/>
            <a:tailEnd type="none"/>
          </a:ln>
          <a:effectLst/>
        </p:spPr>
      </p:cxnSp>
    </p:spTree>
    <p:extLst>
      <p:ext uri="{BB962C8B-B14F-4D97-AF65-F5344CB8AC3E}">
        <p14:creationId xmlns:p14="http://schemas.microsoft.com/office/powerpoint/2010/main" val="331700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FA441-B0BE-4B8B-8613-FBCB81B13E39}"/>
              </a:ext>
            </a:extLst>
          </p:cNvPr>
          <p:cNvSpPr>
            <a:spLocks noGrp="1"/>
          </p:cNvSpPr>
          <p:nvPr>
            <p:ph type="title"/>
          </p:nvPr>
        </p:nvSpPr>
        <p:spPr/>
        <p:txBody>
          <a:bodyPr/>
          <a:lstStyle/>
          <a:p>
            <a:r>
              <a:rPr lang="en-US" dirty="0"/>
              <a:t>Plot</a:t>
            </a:r>
          </a:p>
        </p:txBody>
      </p:sp>
      <p:sp>
        <p:nvSpPr>
          <p:cNvPr id="3" name="Content Placeholder 2">
            <a:extLst>
              <a:ext uri="{FF2B5EF4-FFF2-40B4-BE49-F238E27FC236}">
                <a16:creationId xmlns:a16="http://schemas.microsoft.com/office/drawing/2014/main" id="{2FA9E73C-89A9-4C6F-8859-0A7DFA45B543}"/>
              </a:ext>
            </a:extLst>
          </p:cNvPr>
          <p:cNvSpPr>
            <a:spLocks noGrp="1"/>
          </p:cNvSpPr>
          <p:nvPr>
            <p:ph idx="1"/>
          </p:nvPr>
        </p:nvSpPr>
        <p:spPr/>
        <p:txBody>
          <a:bodyPr/>
          <a:lstStyle/>
          <a:p>
            <a:r>
              <a:rPr lang="en-US" dirty="0"/>
              <a:t>How should activity/lifecycle events (</a:t>
            </a:r>
            <a:r>
              <a:rPr lang="en-US" dirty="0" err="1">
                <a:hlinkClick r:id="rId2"/>
              </a:rPr>
              <a:t>ActT</a:t>
            </a:r>
            <a:r>
              <a:rPr lang="en-US" dirty="0"/>
              <a:t>, </a:t>
            </a:r>
            <a:r>
              <a:rPr lang="en-US" dirty="0" err="1">
                <a:hlinkClick r:id="rId3"/>
              </a:rPr>
              <a:t>ActS</a:t>
            </a:r>
            <a:r>
              <a:rPr lang="en-US" dirty="0"/>
              <a:t>, </a:t>
            </a:r>
            <a:r>
              <a:rPr lang="en-US" dirty="0" err="1">
                <a:hlinkClick r:id="rId4"/>
              </a:rPr>
              <a:t>ActF</a:t>
            </a:r>
            <a:r>
              <a:rPr lang="en-US" dirty="0"/>
              <a:t>, </a:t>
            </a:r>
            <a:r>
              <a:rPr lang="en-US" dirty="0" err="1">
                <a:hlinkClick r:id="rId5"/>
              </a:rPr>
              <a:t>ActC</a:t>
            </a:r>
            <a:r>
              <a:rPr lang="en-US" dirty="0"/>
              <a:t>) be linked to each other, when representing pipelines and pipeline steps?</a:t>
            </a:r>
          </a:p>
          <a:p>
            <a:r>
              <a:rPr lang="en-US" dirty="0"/>
              <a:t>How should activity/lifecycle events be linked to other events, such as </a:t>
            </a:r>
            <a:r>
              <a:rPr lang="en-US" dirty="0" err="1">
                <a:hlinkClick r:id="rId6"/>
              </a:rPr>
              <a:t>ArtC</a:t>
            </a:r>
            <a:r>
              <a:rPr lang="en-US" dirty="0"/>
              <a:t> and </a:t>
            </a:r>
            <a:r>
              <a:rPr lang="en-US" dirty="0">
                <a:hlinkClick r:id="rId7"/>
              </a:rPr>
              <a:t>CLM</a:t>
            </a:r>
            <a:r>
              <a:rPr lang="en-US" dirty="0"/>
              <a:t>?</a:t>
            </a:r>
          </a:p>
          <a:p>
            <a:r>
              <a:rPr lang="en-US" dirty="0"/>
              <a:t>How should other events, such as </a:t>
            </a:r>
            <a:r>
              <a:rPr lang="en-US" dirty="0">
                <a:hlinkClick r:id="rId8"/>
              </a:rPr>
              <a:t>TSS</a:t>
            </a:r>
            <a:r>
              <a:rPr lang="en-US" dirty="0"/>
              <a:t> and </a:t>
            </a:r>
            <a:r>
              <a:rPr lang="en-US" dirty="0">
                <a:hlinkClick r:id="rId9"/>
              </a:rPr>
              <a:t>CD</a:t>
            </a:r>
            <a:r>
              <a:rPr lang="en-US" dirty="0"/>
              <a:t> be linked to activity/lifecycle events?</a:t>
            </a:r>
          </a:p>
        </p:txBody>
      </p:sp>
    </p:spTree>
    <p:extLst>
      <p:ext uri="{BB962C8B-B14F-4D97-AF65-F5344CB8AC3E}">
        <p14:creationId xmlns:p14="http://schemas.microsoft.com/office/powerpoint/2010/main" val="4055815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3F-E86A-491B-8EBA-23C235EF6D7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30FAA071-88DE-48AE-A5D0-CE1794728C55}"/>
              </a:ext>
            </a:extLst>
          </p:cNvPr>
          <p:cNvSpPr>
            <a:spLocks noGrp="1"/>
          </p:cNvSpPr>
          <p:nvPr>
            <p:ph idx="1"/>
          </p:nvPr>
        </p:nvSpPr>
        <p:spPr/>
        <p:txBody>
          <a:bodyPr>
            <a:normAutofit lnSpcReduction="10000"/>
          </a:bodyPr>
          <a:lstStyle/>
          <a:p>
            <a:r>
              <a:rPr lang="en-US" dirty="0"/>
              <a:t>Trigger type</a:t>
            </a:r>
          </a:p>
          <a:p>
            <a:pPr lvl="1"/>
            <a:r>
              <a:rPr lang="en-US" dirty="0"/>
              <a:t>See trigger type info in issue 1. We recommend not to use the triggers object in </a:t>
            </a:r>
            <a:r>
              <a:rPr lang="en-US" dirty="0" err="1"/>
              <a:t>ActT</a:t>
            </a:r>
            <a:r>
              <a:rPr lang="en-US" dirty="0"/>
              <a:t> for now</a:t>
            </a:r>
          </a:p>
          <a:p>
            <a:r>
              <a:rPr lang="en-US" dirty="0"/>
              <a:t>General</a:t>
            </a:r>
          </a:p>
          <a:p>
            <a:pPr lvl="1"/>
            <a:r>
              <a:rPr lang="en-US" dirty="0"/>
              <a:t>Alternative 1b is similar to alternative 1b in issue 1</a:t>
            </a:r>
          </a:p>
          <a:p>
            <a:r>
              <a:rPr lang="en-US" dirty="0"/>
              <a:t>Upstream/downstream searches</a:t>
            </a:r>
          </a:p>
          <a:p>
            <a:pPr lvl="1"/>
            <a:r>
              <a:rPr lang="en-US" dirty="0"/>
              <a:t>Alternative 1b gives most flexibility. Drawback is that first step can not be found by upstream search from second step </a:t>
            </a:r>
            <a:r>
              <a:rPr lang="en-US" dirty="0" err="1"/>
              <a:t>ActT</a:t>
            </a:r>
            <a:endParaRPr lang="en-US" dirty="0"/>
          </a:p>
          <a:p>
            <a:pPr lvl="1"/>
            <a:r>
              <a:rPr lang="en-US" dirty="0"/>
              <a:t>All steps can be found by one simple downstream search on CONTEXT from pipeline </a:t>
            </a:r>
            <a:r>
              <a:rPr lang="en-US" dirty="0" err="1"/>
              <a:t>ActT</a:t>
            </a:r>
            <a:r>
              <a:rPr lang="en-US" dirty="0"/>
              <a:t>, but the come without order. To also get the order and causality, ACTIVITY_EXECUTION and CAUSE links need to be followed </a:t>
            </a:r>
            <a:r>
              <a:rPr lang="en-US" i="1" dirty="0"/>
              <a:t>as well</a:t>
            </a:r>
            <a:r>
              <a:rPr lang="en-US" dirty="0"/>
              <a:t>.</a:t>
            </a:r>
          </a:p>
        </p:txBody>
      </p:sp>
    </p:spTree>
    <p:extLst>
      <p:ext uri="{BB962C8B-B14F-4D97-AF65-F5344CB8AC3E}">
        <p14:creationId xmlns:p14="http://schemas.microsoft.com/office/powerpoint/2010/main" val="405966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AAFC-3B6A-4F18-A0F8-E4A3BD93FC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8DF6A25-8D78-4584-8689-98AF1E8BD0B1}"/>
              </a:ext>
            </a:extLst>
          </p:cNvPr>
          <p:cNvSpPr>
            <a:spLocks noGrp="1"/>
          </p:cNvSpPr>
          <p:nvPr>
            <p:ph idx="1"/>
          </p:nvPr>
        </p:nvSpPr>
        <p:spPr/>
        <p:txBody>
          <a:bodyPr/>
          <a:lstStyle/>
          <a:p>
            <a:r>
              <a:rPr lang="en-US" dirty="0"/>
              <a:t>We should recommend to use alternative 1b</a:t>
            </a:r>
          </a:p>
          <a:p>
            <a:pPr lvl="1"/>
            <a:r>
              <a:rPr lang="en-US" dirty="0"/>
              <a:t>It is similar to alternative 1b in issue 1 and no further drawbacks are seen</a:t>
            </a:r>
          </a:p>
        </p:txBody>
      </p:sp>
    </p:spTree>
    <p:extLst>
      <p:ext uri="{BB962C8B-B14F-4D97-AF65-F5344CB8AC3E}">
        <p14:creationId xmlns:p14="http://schemas.microsoft.com/office/powerpoint/2010/main" val="88897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F70-6485-49CD-8461-5C264BD06919}"/>
              </a:ext>
            </a:extLst>
          </p:cNvPr>
          <p:cNvSpPr>
            <a:spLocks noGrp="1"/>
          </p:cNvSpPr>
          <p:nvPr>
            <p:ph type="title"/>
          </p:nvPr>
        </p:nvSpPr>
        <p:spPr/>
        <p:txBody>
          <a:bodyPr>
            <a:normAutofit/>
          </a:bodyPr>
          <a:lstStyle/>
          <a:p>
            <a:r>
              <a:rPr lang="en-US" dirty="0"/>
              <a:t>Issue 3</a:t>
            </a:r>
            <a:br>
              <a:rPr lang="en-US" dirty="0"/>
            </a:br>
            <a:r>
              <a:rPr lang="en-US" dirty="0"/>
              <a:t>- Linking pipeline </a:t>
            </a:r>
            <a:r>
              <a:rPr lang="en-US" dirty="0" err="1"/>
              <a:t>ActF</a:t>
            </a:r>
            <a:r>
              <a:rPr lang="en-US" dirty="0"/>
              <a:t> to step events</a:t>
            </a:r>
          </a:p>
        </p:txBody>
      </p:sp>
      <p:sp>
        <p:nvSpPr>
          <p:cNvPr id="3" name="Content Placeholder 2">
            <a:extLst>
              <a:ext uri="{FF2B5EF4-FFF2-40B4-BE49-F238E27FC236}">
                <a16:creationId xmlns:a16="http://schemas.microsoft.com/office/drawing/2014/main" id="{59D72F46-8A7B-46EF-A218-05BD8B8A568E}"/>
              </a:ext>
            </a:extLst>
          </p:cNvPr>
          <p:cNvSpPr>
            <a:spLocks noGrp="1"/>
          </p:cNvSpPr>
          <p:nvPr>
            <p:ph idx="1"/>
          </p:nvPr>
        </p:nvSpPr>
        <p:spPr/>
        <p:txBody>
          <a:bodyPr>
            <a:normAutofit fontScale="77500" lnSpcReduction="20000"/>
          </a:bodyPr>
          <a:lstStyle/>
          <a:p>
            <a:r>
              <a:rPr lang="en-US" dirty="0"/>
              <a:t>Should the pipeline </a:t>
            </a:r>
            <a:r>
              <a:rPr lang="en-US" dirty="0" err="1"/>
              <a:t>ActF</a:t>
            </a:r>
            <a:r>
              <a:rPr lang="en-US" dirty="0"/>
              <a:t> event link to the last pipeline step activity (</a:t>
            </a:r>
            <a:r>
              <a:rPr lang="en-US" dirty="0" err="1"/>
              <a:t>ActT</a:t>
            </a:r>
            <a:r>
              <a:rPr lang="en-US" dirty="0"/>
              <a:t> or </a:t>
            </a:r>
            <a:r>
              <a:rPr lang="en-US" dirty="0" err="1"/>
              <a:t>ActF</a:t>
            </a:r>
            <a:r>
              <a:rPr lang="en-US" dirty="0"/>
              <a:t>) and if so with what link type? CAUSE is probably the best fit, or should a new link type be added for this purpose?</a:t>
            </a:r>
          </a:p>
          <a:p>
            <a:r>
              <a:rPr lang="en-US" dirty="0"/>
              <a:t>Generally, and this is for all issues mentioned here, a sub activity to any activity could be seen as something that happens in that activity. Whether that something sends activity events or not should not be a concern of the overall activity. Example:</a:t>
            </a:r>
          </a:p>
          <a:p>
            <a:pPr lvl="1"/>
            <a:r>
              <a:rPr lang="en-US" dirty="0"/>
              <a:t>A pipeline step performs some task that does not send any event and therefore </a:t>
            </a:r>
            <a:r>
              <a:rPr lang="en-US" dirty="0" err="1"/>
              <a:t>ActF</a:t>
            </a:r>
            <a:r>
              <a:rPr lang="en-US" dirty="0"/>
              <a:t> of that step has nothing to link to apart from its own </a:t>
            </a:r>
            <a:r>
              <a:rPr lang="en-US" dirty="0" err="1"/>
              <a:t>ActT</a:t>
            </a:r>
            <a:endParaRPr lang="en-US" dirty="0"/>
          </a:p>
          <a:p>
            <a:pPr lvl="1"/>
            <a:r>
              <a:rPr lang="en-US" dirty="0"/>
              <a:t>If that task starts sending an event, e.g. CLM, why should the </a:t>
            </a:r>
            <a:r>
              <a:rPr lang="en-US" dirty="0" err="1"/>
              <a:t>ActF</a:t>
            </a:r>
            <a:r>
              <a:rPr lang="en-US" dirty="0"/>
              <a:t> all of a sudden be caused by that event?</a:t>
            </a:r>
          </a:p>
          <a:p>
            <a:pPr lvl="1"/>
            <a:r>
              <a:rPr lang="en-US" dirty="0"/>
              <a:t>And if that task grows bigger and starts sending its own activity events, should the overall activity bother?</a:t>
            </a:r>
          </a:p>
          <a:p>
            <a:pPr lvl="1"/>
            <a:r>
              <a:rPr lang="en-US" dirty="0"/>
              <a:t>I.e. finishing the overall activity should not be caused by the last sub activity finishing</a:t>
            </a:r>
          </a:p>
          <a:p>
            <a:r>
              <a:rPr lang="en-US" dirty="0"/>
              <a:t>For this to be symmetrical, we should also consider if </a:t>
            </a:r>
            <a:r>
              <a:rPr lang="en-US" dirty="0" err="1"/>
              <a:t>ActF</a:t>
            </a:r>
            <a:r>
              <a:rPr lang="en-US" dirty="0"/>
              <a:t> for a step should link to any event sent within that step</a:t>
            </a:r>
          </a:p>
          <a:p>
            <a:endParaRPr lang="en-US" dirty="0"/>
          </a:p>
        </p:txBody>
      </p:sp>
    </p:spTree>
    <p:extLst>
      <p:ext uri="{BB962C8B-B14F-4D97-AF65-F5344CB8AC3E}">
        <p14:creationId xmlns:p14="http://schemas.microsoft.com/office/powerpoint/2010/main" val="373543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5646253" y="4028799"/>
            <a:ext cx="1573806" cy="285531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521571"/>
            <a:ext cx="3685202" cy="316439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a:t>
            </a:r>
            <a:br>
              <a:rPr lang="en-US" dirty="0"/>
            </a:br>
            <a:r>
              <a:rPr lang="en-US" sz="3600" dirty="0"/>
              <a:t>- Pipeline </a:t>
            </a:r>
            <a:r>
              <a:rPr lang="en-US" sz="3600" dirty="0" err="1"/>
              <a:t>ActF</a:t>
            </a:r>
            <a:r>
              <a:rPr lang="en-US" sz="3600" dirty="0"/>
              <a:t> has no upstream connection to the pipeline steps</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030834" y="2694891"/>
            <a:ext cx="882821" cy="252650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4465497"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4049900"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sp>
        <p:nvSpPr>
          <p:cNvPr id="5" name="TextBox 4">
            <a:extLst>
              <a:ext uri="{FF2B5EF4-FFF2-40B4-BE49-F238E27FC236}">
                <a16:creationId xmlns:a16="http://schemas.microsoft.com/office/drawing/2014/main" id="{9F8A8EE8-2E7E-4E31-BC3E-680E40E904C9}"/>
              </a:ext>
            </a:extLst>
          </p:cNvPr>
          <p:cNvSpPr txBox="1"/>
          <p:nvPr/>
        </p:nvSpPr>
        <p:spPr>
          <a:xfrm>
            <a:off x="9682246" y="3747964"/>
            <a:ext cx="1461848" cy="1200329"/>
          </a:xfrm>
          <a:prstGeom prst="rect">
            <a:avLst/>
          </a:prstGeom>
          <a:solidFill>
            <a:srgbClr val="7030A0"/>
          </a:solidFill>
        </p:spPr>
        <p:txBody>
          <a:bodyPr wrap="square" rtlCol="0">
            <a:spAutoFit/>
          </a:bodyPr>
          <a:lstStyle/>
          <a:p>
            <a:pPr algn="ctr"/>
            <a:r>
              <a:rPr lang="en-US" dirty="0">
                <a:solidFill>
                  <a:schemeClr val="bg1"/>
                </a:solidFill>
              </a:rPr>
              <a:t>No link from pipeline </a:t>
            </a:r>
            <a:r>
              <a:rPr lang="en-US" dirty="0" err="1">
                <a:solidFill>
                  <a:schemeClr val="bg1"/>
                </a:solidFill>
              </a:rPr>
              <a:t>ActF</a:t>
            </a:r>
            <a:r>
              <a:rPr lang="en-US" dirty="0">
                <a:solidFill>
                  <a:schemeClr val="bg1"/>
                </a:solidFill>
              </a:rPr>
              <a:t> to pipeline step </a:t>
            </a:r>
            <a:r>
              <a:rPr lang="en-US" dirty="0" err="1">
                <a:solidFill>
                  <a:schemeClr val="bg1"/>
                </a:solidFill>
              </a:rPr>
              <a:t>ActF</a:t>
            </a:r>
            <a:endParaRPr lang="en-US" dirty="0">
              <a:solidFill>
                <a:schemeClr val="bg1"/>
              </a:solidFill>
            </a:endParaRP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7246309" y="3925999"/>
            <a:ext cx="478313" cy="39982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stCxn id="37" idx="0"/>
            <a:endCxn id="48" idx="6"/>
          </p:cNvCxnSpPr>
          <p:nvPr/>
        </p:nvCxnSpPr>
        <p:spPr>
          <a:xfrm rot="16200000" flipV="1">
            <a:off x="6338962" y="4833346"/>
            <a:ext cx="478313" cy="218355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4360164" y="5917197"/>
            <a:ext cx="1615122" cy="276999"/>
          </a:xfrm>
          <a:prstGeom prst="rect">
            <a:avLst/>
          </a:prstGeom>
          <a:noFill/>
        </p:spPr>
        <p:txBody>
          <a:bodyPr wrap="none" rtlCol="0">
            <a:spAutoFit/>
          </a:bodyPr>
          <a:lstStyle/>
          <a:p>
            <a:r>
              <a:rPr lang="en-US" sz="1200" dirty="0"/>
              <a:t>name=</a:t>
            </a:r>
            <a:r>
              <a:rPr lang="en-US" sz="1200" i="1" dirty="0"/>
              <a:t>PIPELINE 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7399896" y="616428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946340" y="5415967"/>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9214589" y="616428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6119036"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1" name="TextBox 50">
            <a:extLst>
              <a:ext uri="{FF2B5EF4-FFF2-40B4-BE49-F238E27FC236}">
                <a16:creationId xmlns:a16="http://schemas.microsoft.com/office/drawing/2014/main" id="{5C4650CE-41BD-4913-BDD2-A05B37260C6B}"/>
              </a:ext>
            </a:extLst>
          </p:cNvPr>
          <p:cNvSpPr txBox="1"/>
          <p:nvPr/>
        </p:nvSpPr>
        <p:spPr>
          <a:xfrm>
            <a:off x="8685780"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3" name="TextBox 52">
            <a:extLst>
              <a:ext uri="{FF2B5EF4-FFF2-40B4-BE49-F238E27FC236}">
                <a16:creationId xmlns:a16="http://schemas.microsoft.com/office/drawing/2014/main" id="{F38D77A6-E881-48DC-B448-7F78C2DC06D4}"/>
              </a:ext>
            </a:extLst>
          </p:cNvPr>
          <p:cNvSpPr txBox="1"/>
          <p:nvPr/>
        </p:nvSpPr>
        <p:spPr>
          <a:xfrm>
            <a:off x="3726067" y="5563309"/>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2"/>
            <a:endCxn id="49" idx="6"/>
          </p:cNvCxnSpPr>
          <p:nvPr/>
        </p:nvCxnSpPr>
        <p:spPr>
          <a:xfrm flipH="1">
            <a:off x="9754589" y="4948293"/>
            <a:ext cx="658581" cy="1485987"/>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5" name="TextBox 54">
            <a:extLst>
              <a:ext uri="{FF2B5EF4-FFF2-40B4-BE49-F238E27FC236}">
                <a16:creationId xmlns:a16="http://schemas.microsoft.com/office/drawing/2014/main" id="{7204FB75-07ED-4192-9EBB-6596E71CA88F}"/>
              </a:ext>
            </a:extLst>
          </p:cNvPr>
          <p:cNvSpPr txBox="1"/>
          <p:nvPr/>
        </p:nvSpPr>
        <p:spPr>
          <a:xfrm>
            <a:off x="7809081" y="578668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56" name="Straight Connector 55">
            <a:extLst>
              <a:ext uri="{FF2B5EF4-FFF2-40B4-BE49-F238E27FC236}">
                <a16:creationId xmlns:a16="http://schemas.microsoft.com/office/drawing/2014/main" id="{9C23AA82-686C-4FAB-8C5A-232EE7BC3252}"/>
              </a:ext>
            </a:extLst>
          </p:cNvPr>
          <p:cNvCxnSpPr>
            <a:cxnSpLocks/>
            <a:stCxn id="5" idx="0"/>
            <a:endCxn id="12" idx="2"/>
          </p:cNvCxnSpPr>
          <p:nvPr/>
        </p:nvCxnSpPr>
        <p:spPr>
          <a:xfrm flipV="1">
            <a:off x="10413170" y="2986664"/>
            <a:ext cx="535610" cy="761300"/>
          </a:xfrm>
          <a:prstGeom prst="line">
            <a:avLst/>
          </a:prstGeom>
          <a:solidFill>
            <a:schemeClr val="accent1"/>
          </a:solidFill>
          <a:ln w="38100" cap="flat" cmpd="sng" algn="ctr">
            <a:solidFill>
              <a:srgbClr val="7030A0"/>
            </a:solidFill>
            <a:prstDash val="dash"/>
            <a:round/>
            <a:headEnd type="none" w="med" len="med"/>
            <a:tailEnd type="none"/>
          </a:ln>
          <a:effectLst/>
        </p:spPr>
      </p:cxnSp>
    </p:spTree>
    <p:extLst>
      <p:ext uri="{BB962C8B-B14F-4D97-AF65-F5344CB8AC3E}">
        <p14:creationId xmlns:p14="http://schemas.microsoft.com/office/powerpoint/2010/main" val="390673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3F-E86A-491B-8EBA-23C235EF6D7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30FAA071-88DE-48AE-A5D0-CE1794728C55}"/>
              </a:ext>
            </a:extLst>
          </p:cNvPr>
          <p:cNvSpPr>
            <a:spLocks noGrp="1"/>
          </p:cNvSpPr>
          <p:nvPr>
            <p:ph idx="1"/>
          </p:nvPr>
        </p:nvSpPr>
        <p:spPr/>
        <p:txBody>
          <a:bodyPr>
            <a:normAutofit/>
          </a:bodyPr>
          <a:lstStyle/>
          <a:p>
            <a:r>
              <a:rPr lang="en-US" dirty="0"/>
              <a:t>General</a:t>
            </a:r>
          </a:p>
          <a:p>
            <a:pPr lvl="1"/>
            <a:r>
              <a:rPr lang="en-US" dirty="0"/>
              <a:t>Only one alternative seems relevant, considering how pipeline steps can get new events added without the pipeline orchestrator knowing about it</a:t>
            </a:r>
          </a:p>
          <a:p>
            <a:r>
              <a:rPr lang="en-US" dirty="0"/>
              <a:t>Upstream/downstream searches</a:t>
            </a:r>
          </a:p>
          <a:p>
            <a:pPr lvl="1"/>
            <a:r>
              <a:rPr lang="en-US" dirty="0"/>
              <a:t>Finding the pipeline steps from pipeline </a:t>
            </a:r>
            <a:r>
              <a:rPr lang="en-US" dirty="0" err="1"/>
              <a:t>ActF</a:t>
            </a:r>
            <a:r>
              <a:rPr lang="en-US" dirty="0"/>
              <a:t> is simple, as it contains the ACTIVITY_EXECUTION link to pipeline </a:t>
            </a:r>
            <a:r>
              <a:rPr lang="en-US" dirty="0" err="1"/>
              <a:t>ActT</a:t>
            </a:r>
            <a:r>
              <a:rPr lang="en-US" dirty="0"/>
              <a:t>. A simple downstream search from that </a:t>
            </a:r>
            <a:r>
              <a:rPr lang="en-US" dirty="0" err="1"/>
              <a:t>ActT</a:t>
            </a:r>
            <a:r>
              <a:rPr lang="en-US" dirty="0"/>
              <a:t> does it</a:t>
            </a:r>
          </a:p>
        </p:txBody>
      </p:sp>
    </p:spTree>
    <p:extLst>
      <p:ext uri="{BB962C8B-B14F-4D97-AF65-F5344CB8AC3E}">
        <p14:creationId xmlns:p14="http://schemas.microsoft.com/office/powerpoint/2010/main" val="1779951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F70-6485-49CD-8461-5C264BD06919}"/>
              </a:ext>
            </a:extLst>
          </p:cNvPr>
          <p:cNvSpPr>
            <a:spLocks noGrp="1"/>
          </p:cNvSpPr>
          <p:nvPr>
            <p:ph type="title"/>
          </p:nvPr>
        </p:nvSpPr>
        <p:spPr/>
        <p:txBody>
          <a:bodyPr>
            <a:normAutofit/>
          </a:bodyPr>
          <a:lstStyle/>
          <a:p>
            <a:r>
              <a:rPr lang="en-US" dirty="0"/>
              <a:t>Issue 4</a:t>
            </a:r>
            <a:br>
              <a:rPr lang="en-US" dirty="0"/>
            </a:br>
            <a:r>
              <a:rPr lang="en-US" dirty="0"/>
              <a:t>- Parallel Pipeline Steps</a:t>
            </a:r>
          </a:p>
        </p:txBody>
      </p:sp>
      <p:sp>
        <p:nvSpPr>
          <p:cNvPr id="3" name="Content Placeholder 2">
            <a:extLst>
              <a:ext uri="{FF2B5EF4-FFF2-40B4-BE49-F238E27FC236}">
                <a16:creationId xmlns:a16="http://schemas.microsoft.com/office/drawing/2014/main" id="{59D72F46-8A7B-46EF-A218-05BD8B8A568E}"/>
              </a:ext>
            </a:extLst>
          </p:cNvPr>
          <p:cNvSpPr>
            <a:spLocks noGrp="1"/>
          </p:cNvSpPr>
          <p:nvPr>
            <p:ph idx="1"/>
          </p:nvPr>
        </p:nvSpPr>
        <p:spPr/>
        <p:txBody>
          <a:bodyPr/>
          <a:lstStyle/>
          <a:p>
            <a:r>
              <a:rPr lang="en-US" dirty="0"/>
              <a:t>Are there any considerations when dealing with parallel steps in a pipeline? What should their </a:t>
            </a:r>
            <a:r>
              <a:rPr lang="en-US" dirty="0" err="1"/>
              <a:t>ActT</a:t>
            </a:r>
            <a:r>
              <a:rPr lang="en-US" dirty="0"/>
              <a:t> events link to and with what link type?</a:t>
            </a:r>
          </a:p>
          <a:p>
            <a:endParaRPr lang="en-US" dirty="0"/>
          </a:p>
        </p:txBody>
      </p:sp>
    </p:spTree>
    <p:extLst>
      <p:ext uri="{BB962C8B-B14F-4D97-AF65-F5344CB8AC3E}">
        <p14:creationId xmlns:p14="http://schemas.microsoft.com/office/powerpoint/2010/main" val="2703840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37" idx="7"/>
            <a:endCxn id="8" idx="6"/>
          </p:cNvCxnSpPr>
          <p:nvPr/>
        </p:nvCxnSpPr>
        <p:spPr>
          <a:xfrm rot="16200000" flipV="1">
            <a:off x="2280110" y="3950142"/>
            <a:ext cx="3256697" cy="132974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9" y="2521571"/>
            <a:ext cx="397715" cy="316439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a:t>
            </a:r>
            <a:br>
              <a:rPr lang="en-US" dirty="0"/>
            </a:br>
            <a:r>
              <a:rPr lang="en-US" sz="3600" dirty="0"/>
              <a:t>- Simple Parallel Steps</a:t>
            </a:r>
            <a:br>
              <a:rPr lang="en-US" sz="3600" dirty="0"/>
            </a:br>
            <a:r>
              <a:rPr lang="en-US" sz="3600" dirty="0"/>
              <a:t>(using current spec)</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351963" y="2373762"/>
            <a:ext cx="882821" cy="316876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5107755"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4692158"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sp>
        <p:nvSpPr>
          <p:cNvPr id="5" name="TextBox 4">
            <a:extLst>
              <a:ext uri="{FF2B5EF4-FFF2-40B4-BE49-F238E27FC236}">
                <a16:creationId xmlns:a16="http://schemas.microsoft.com/office/drawing/2014/main" id="{9F8A8EE8-2E7E-4E31-BC3E-680E40E904C9}"/>
              </a:ext>
            </a:extLst>
          </p:cNvPr>
          <p:cNvSpPr txBox="1"/>
          <p:nvPr/>
        </p:nvSpPr>
        <p:spPr>
          <a:xfrm>
            <a:off x="9682246" y="3747964"/>
            <a:ext cx="1461848" cy="923330"/>
          </a:xfrm>
          <a:prstGeom prst="rect">
            <a:avLst/>
          </a:prstGeom>
          <a:solidFill>
            <a:srgbClr val="7030A0"/>
          </a:solidFill>
        </p:spPr>
        <p:txBody>
          <a:bodyPr wrap="square" rtlCol="0">
            <a:spAutoFit/>
          </a:bodyPr>
          <a:lstStyle/>
          <a:p>
            <a:pPr algn="ctr"/>
            <a:r>
              <a:rPr lang="en-US" dirty="0">
                <a:solidFill>
                  <a:schemeClr val="bg1"/>
                </a:solidFill>
              </a:rPr>
              <a:t>Both steps </a:t>
            </a:r>
            <a:r>
              <a:rPr lang="en-US" dirty="0" err="1">
                <a:solidFill>
                  <a:schemeClr val="bg1"/>
                </a:solidFill>
              </a:rPr>
              <a:t>CAUSEd</a:t>
            </a:r>
            <a:r>
              <a:rPr lang="en-US" dirty="0">
                <a:solidFill>
                  <a:schemeClr val="bg1"/>
                </a:solidFill>
              </a:rPr>
              <a:t> by same event</a:t>
            </a: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00300"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3958822" y="3925999"/>
            <a:ext cx="478313" cy="39982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stCxn id="37" idx="0"/>
            <a:endCxn id="48" idx="6"/>
          </p:cNvCxnSpPr>
          <p:nvPr/>
        </p:nvCxnSpPr>
        <p:spPr>
          <a:xfrm rot="16200000" flipV="1">
            <a:off x="3051475" y="4833346"/>
            <a:ext cx="478313" cy="218355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1072677" y="5917197"/>
            <a:ext cx="1615122" cy="276999"/>
          </a:xfrm>
          <a:prstGeom prst="rect">
            <a:avLst/>
          </a:prstGeom>
          <a:noFill/>
        </p:spPr>
        <p:txBody>
          <a:bodyPr wrap="none" rtlCol="0">
            <a:spAutoFit/>
          </a:bodyPr>
          <a:lstStyle/>
          <a:p>
            <a:r>
              <a:rPr lang="en-US" sz="1200" dirty="0"/>
              <a:t>name=</a:t>
            </a:r>
            <a:r>
              <a:rPr lang="en-US" sz="1200" i="1" dirty="0"/>
              <a:t>PIPELINE 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112409" y="616428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1658853" y="5415967"/>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927102" y="616428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2831549"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1" name="TextBox 50">
            <a:extLst>
              <a:ext uri="{FF2B5EF4-FFF2-40B4-BE49-F238E27FC236}">
                <a16:creationId xmlns:a16="http://schemas.microsoft.com/office/drawing/2014/main" id="{5C4650CE-41BD-4913-BDD2-A05B37260C6B}"/>
              </a:ext>
            </a:extLst>
          </p:cNvPr>
          <p:cNvSpPr txBox="1"/>
          <p:nvPr/>
        </p:nvSpPr>
        <p:spPr>
          <a:xfrm>
            <a:off x="5398293" y="5791514"/>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53" name="TextBox 52">
            <a:extLst>
              <a:ext uri="{FF2B5EF4-FFF2-40B4-BE49-F238E27FC236}">
                <a16:creationId xmlns:a16="http://schemas.microsoft.com/office/drawing/2014/main" id="{F38D77A6-E881-48DC-B448-7F78C2DC06D4}"/>
              </a:ext>
            </a:extLst>
          </p:cNvPr>
          <p:cNvSpPr txBox="1"/>
          <p:nvPr/>
        </p:nvSpPr>
        <p:spPr>
          <a:xfrm>
            <a:off x="782455" y="4727524"/>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55" idx="0"/>
          </p:cNvCxnSpPr>
          <p:nvPr/>
        </p:nvCxnSpPr>
        <p:spPr>
          <a:xfrm flipH="1">
            <a:off x="4863253" y="4209629"/>
            <a:ext cx="4818993" cy="1577056"/>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5" name="TextBox 54">
            <a:extLst>
              <a:ext uri="{FF2B5EF4-FFF2-40B4-BE49-F238E27FC236}">
                <a16:creationId xmlns:a16="http://schemas.microsoft.com/office/drawing/2014/main" id="{7204FB75-07ED-4192-9EBB-6596E71CA88F}"/>
              </a:ext>
            </a:extLst>
          </p:cNvPr>
          <p:cNvSpPr txBox="1"/>
          <p:nvPr/>
        </p:nvSpPr>
        <p:spPr>
          <a:xfrm>
            <a:off x="4521594" y="578668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56" name="Straight Connector 55">
            <a:extLst>
              <a:ext uri="{FF2B5EF4-FFF2-40B4-BE49-F238E27FC236}">
                <a16:creationId xmlns:a16="http://schemas.microsoft.com/office/drawing/2014/main" id="{9C23AA82-686C-4FAB-8C5A-232EE7BC3252}"/>
              </a:ext>
            </a:extLst>
          </p:cNvPr>
          <p:cNvCxnSpPr>
            <a:cxnSpLocks/>
            <a:stCxn id="5" idx="1"/>
            <a:endCxn id="29" idx="3"/>
          </p:cNvCxnSpPr>
          <p:nvPr/>
        </p:nvCxnSpPr>
        <p:spPr>
          <a:xfrm flipH="1" flipV="1">
            <a:off x="4483617" y="3808004"/>
            <a:ext cx="5198629" cy="401625"/>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15" name="Cylinder 14">
            <a:extLst>
              <a:ext uri="{FF2B5EF4-FFF2-40B4-BE49-F238E27FC236}">
                <a16:creationId xmlns:a16="http://schemas.microsoft.com/office/drawing/2014/main" id="{26F71118-AC2C-4A64-B0C7-C438A41853A1}"/>
              </a:ext>
            </a:extLst>
          </p:cNvPr>
          <p:cNvSpPr/>
          <p:nvPr/>
        </p:nvSpPr>
        <p:spPr>
          <a:xfrm rot="16200000">
            <a:off x="6973233" y="-1080998"/>
            <a:ext cx="1329742" cy="440516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6901543"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6901542"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cxnSp>
        <p:nvCxnSpPr>
          <p:cNvPr id="21" name="Connector: Elbow 20">
            <a:extLst>
              <a:ext uri="{FF2B5EF4-FFF2-40B4-BE49-F238E27FC236}">
                <a16:creationId xmlns:a16="http://schemas.microsoft.com/office/drawing/2014/main" id="{DC9F210C-830F-4D77-9CEE-5520774DA865}"/>
              </a:ext>
            </a:extLst>
          </p:cNvPr>
          <p:cNvCxnSpPr>
            <a:cxnSpLocks/>
            <a:stCxn id="15" idx="1"/>
            <a:endCxn id="16" idx="1"/>
          </p:cNvCxnSpPr>
          <p:nvPr/>
        </p:nvCxnSpPr>
        <p:spPr>
          <a:xfrm rot="10800000" flipH="1">
            <a:off x="5435521" y="851344"/>
            <a:ext cx="1466021" cy="270241"/>
          </a:xfrm>
          <a:prstGeom prst="bentConnector3">
            <a:avLst>
              <a:gd name="adj1" fmla="val 84407"/>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15" idx="1"/>
            <a:endCxn id="47" idx="1"/>
          </p:cNvCxnSpPr>
          <p:nvPr/>
        </p:nvCxnSpPr>
        <p:spPr>
          <a:xfrm rot="10800000" flipH="1" flipV="1">
            <a:off x="5435522" y="1121584"/>
            <a:ext cx="1466020" cy="285046"/>
          </a:xfrm>
          <a:prstGeom prst="bentConnector3">
            <a:avLst>
              <a:gd name="adj1" fmla="val 84407"/>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15" idx="3"/>
          </p:cNvCxnSpPr>
          <p:nvPr/>
        </p:nvCxnSpPr>
        <p:spPr>
          <a:xfrm>
            <a:off x="8164286" y="851343"/>
            <a:ext cx="1676400" cy="270241"/>
          </a:xfrm>
          <a:prstGeom prst="bentConnector3">
            <a:avLst>
              <a:gd name="adj1" fmla="val 21909"/>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15" idx="3"/>
          </p:cNvCxnSpPr>
          <p:nvPr/>
        </p:nvCxnSpPr>
        <p:spPr>
          <a:xfrm flipV="1">
            <a:off x="8164285" y="1121584"/>
            <a:ext cx="1676401" cy="285046"/>
          </a:xfrm>
          <a:prstGeom prst="bentConnector3">
            <a:avLst>
              <a:gd name="adj1" fmla="val 21909"/>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5647755" y="377959"/>
            <a:ext cx="1181734" cy="369332"/>
          </a:xfrm>
          <a:prstGeom prst="rect">
            <a:avLst/>
          </a:prstGeom>
          <a:noFill/>
        </p:spPr>
        <p:txBody>
          <a:bodyPr wrap="none" rtlCol="0">
            <a:spAutoFit/>
          </a:bodyPr>
          <a:lstStyle/>
          <a:p>
            <a:r>
              <a:rPr lang="en-US" dirty="0"/>
              <a:t>PIPELINE X</a:t>
            </a:r>
          </a:p>
        </p:txBody>
      </p:sp>
    </p:spTree>
    <p:extLst>
      <p:ext uri="{BB962C8B-B14F-4D97-AF65-F5344CB8AC3E}">
        <p14:creationId xmlns:p14="http://schemas.microsoft.com/office/powerpoint/2010/main" val="64642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691014" y="4616433"/>
            <a:ext cx="184276" cy="104319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015707" y="4291740"/>
            <a:ext cx="186816" cy="169512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97" name="TextBox 96">
            <a:extLst>
              <a:ext uri="{FF2B5EF4-FFF2-40B4-BE49-F238E27FC236}">
                <a16:creationId xmlns:a16="http://schemas.microsoft.com/office/drawing/2014/main" id="{08E0AFCC-D0C3-4263-947B-9E8BA263E9F7}"/>
              </a:ext>
            </a:extLst>
          </p:cNvPr>
          <p:cNvSpPr txBox="1"/>
          <p:nvPr/>
        </p:nvSpPr>
        <p:spPr>
          <a:xfrm>
            <a:off x="4667911" y="4899776"/>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336508"/>
            <a:ext cx="2460416"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544766"/>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Alternative 1</a:t>
            </a:r>
            <a:br>
              <a:rPr lang="en-US" dirty="0"/>
            </a:br>
            <a:r>
              <a:rPr lang="en-US" sz="3600" dirty="0"/>
              <a:t>- Combined types</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1952279" y="1890262"/>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488077" y="2938249"/>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719345" y="2727122"/>
            <a:ext cx="719077" cy="497914"/>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094460" y="256529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004820" y="3375148"/>
            <a:ext cx="175930" cy="166246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636587" y="3743381"/>
            <a:ext cx="173386" cy="92345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477343"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3721554"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54015"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4614062" y="3969270"/>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7729790"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066315"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066314"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315199"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315199"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9329058"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9329057"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5647755" y="377959"/>
            <a:ext cx="1181734" cy="369332"/>
          </a:xfrm>
          <a:prstGeom prst="rect">
            <a:avLst/>
          </a:prstGeom>
          <a:noFill/>
        </p:spPr>
        <p:txBody>
          <a:bodyPr wrap="none" rtlCol="0">
            <a:spAutoFit/>
          </a:bodyPr>
          <a:lstStyle/>
          <a:p>
            <a:r>
              <a:rPr lang="en-US" dirty="0"/>
              <a:t>PIPELINE X</a:t>
            </a:r>
          </a:p>
        </p:txBody>
      </p:sp>
      <p:sp>
        <p:nvSpPr>
          <p:cNvPr id="61" name="Rectangle: Rounded Corners 60">
            <a:extLst>
              <a:ext uri="{FF2B5EF4-FFF2-40B4-BE49-F238E27FC236}">
                <a16:creationId xmlns:a16="http://schemas.microsoft.com/office/drawing/2014/main" id="{02A72171-A3E2-48FD-B616-7C3ACE8ECF89}"/>
              </a:ext>
            </a:extLst>
          </p:cNvPr>
          <p:cNvSpPr/>
          <p:nvPr/>
        </p:nvSpPr>
        <p:spPr>
          <a:xfrm>
            <a:off x="6052456"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9881351"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5435522"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144094"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4" idx="7"/>
            <a:endCxn id="43" idx="6"/>
          </p:cNvCxnSpPr>
          <p:nvPr/>
        </p:nvCxnSpPr>
        <p:spPr>
          <a:xfrm rot="16200000" flipV="1">
            <a:off x="3908865" y="3722446"/>
            <a:ext cx="1768030" cy="140557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477343"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3721554"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86675"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8" y="2336509"/>
            <a:ext cx="2460416"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10682" y="5087813"/>
            <a:ext cx="186816" cy="183104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49613"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sp>
        <p:nvSpPr>
          <p:cNvPr id="71" name="TextBox 70">
            <a:extLst>
              <a:ext uri="{FF2B5EF4-FFF2-40B4-BE49-F238E27FC236}">
                <a16:creationId xmlns:a16="http://schemas.microsoft.com/office/drawing/2014/main" id="{8A409070-6BDA-4442-BB4A-567AB224EC34}"/>
              </a:ext>
            </a:extLst>
          </p:cNvPr>
          <p:cNvSpPr txBox="1"/>
          <p:nvPr/>
        </p:nvSpPr>
        <p:spPr>
          <a:xfrm>
            <a:off x="900763" y="254465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113" name="TextBox 112">
            <a:extLst>
              <a:ext uri="{FF2B5EF4-FFF2-40B4-BE49-F238E27FC236}">
                <a16:creationId xmlns:a16="http://schemas.microsoft.com/office/drawing/2014/main" id="{4C4EEA45-5407-40F4-9791-7B492A3B856E}"/>
              </a:ext>
            </a:extLst>
          </p:cNvPr>
          <p:cNvSpPr txBox="1"/>
          <p:nvPr/>
        </p:nvSpPr>
        <p:spPr>
          <a:xfrm>
            <a:off x="7355573" y="5790915"/>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0" idx="7"/>
          </p:cNvCxnSpPr>
          <p:nvPr/>
        </p:nvCxnSpPr>
        <p:spPr>
          <a:xfrm rot="16200000" flipV="1">
            <a:off x="6777742" y="4973414"/>
            <a:ext cx="670572" cy="177270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0" idx="7"/>
            <a:endCxn id="49" idx="6"/>
          </p:cNvCxnSpPr>
          <p:nvPr/>
        </p:nvCxnSpPr>
        <p:spPr>
          <a:xfrm rot="16200000" flipV="1">
            <a:off x="6281344" y="4477016"/>
            <a:ext cx="1630709" cy="180536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4318178" y="3313134"/>
            <a:ext cx="829661" cy="128583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5" name="TextBox 54">
            <a:extLst>
              <a:ext uri="{FF2B5EF4-FFF2-40B4-BE49-F238E27FC236}">
                <a16:creationId xmlns:a16="http://schemas.microsoft.com/office/drawing/2014/main" id="{7204FB75-07ED-4192-9EBB-6596E71CA88F}"/>
              </a:ext>
            </a:extLst>
          </p:cNvPr>
          <p:cNvSpPr txBox="1"/>
          <p:nvPr/>
        </p:nvSpPr>
        <p:spPr>
          <a:xfrm>
            <a:off x="4494215" y="3471393"/>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122" name="TextBox 121">
            <a:extLst>
              <a:ext uri="{FF2B5EF4-FFF2-40B4-BE49-F238E27FC236}">
                <a16:creationId xmlns:a16="http://schemas.microsoft.com/office/drawing/2014/main" id="{E9A0F4FA-1E53-40EF-98E6-DFEF1C9FE2D9}"/>
              </a:ext>
            </a:extLst>
          </p:cNvPr>
          <p:cNvSpPr txBox="1"/>
          <p:nvPr/>
        </p:nvSpPr>
        <p:spPr>
          <a:xfrm>
            <a:off x="6988567" y="4412948"/>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123" name="TextBox 122">
            <a:extLst>
              <a:ext uri="{FF2B5EF4-FFF2-40B4-BE49-F238E27FC236}">
                <a16:creationId xmlns:a16="http://schemas.microsoft.com/office/drawing/2014/main" id="{1BBCD97C-5343-4748-8D30-0DBC3A27167D}"/>
              </a:ext>
            </a:extLst>
          </p:cNvPr>
          <p:cNvSpPr txBox="1"/>
          <p:nvPr/>
        </p:nvSpPr>
        <p:spPr>
          <a:xfrm>
            <a:off x="6977552" y="5353629"/>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130" name="TextBox 129">
            <a:extLst>
              <a:ext uri="{FF2B5EF4-FFF2-40B4-BE49-F238E27FC236}">
                <a16:creationId xmlns:a16="http://schemas.microsoft.com/office/drawing/2014/main" id="{56889671-86B3-414F-9749-775A2A56D281}"/>
              </a:ext>
            </a:extLst>
          </p:cNvPr>
          <p:cNvSpPr txBox="1"/>
          <p:nvPr/>
        </p:nvSpPr>
        <p:spPr>
          <a:xfrm>
            <a:off x="8327573" y="2616540"/>
            <a:ext cx="2391125" cy="2585323"/>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CAUSED by previous step </a:t>
            </a:r>
            <a:r>
              <a:rPr lang="en-US" dirty="0" err="1">
                <a:solidFill>
                  <a:schemeClr val="bg1"/>
                </a:solidFill>
              </a:rPr>
              <a:t>ActF</a:t>
            </a:r>
            <a:endParaRPr lang="en-US" dirty="0">
              <a:solidFill>
                <a:schemeClr val="bg1"/>
              </a:solidFill>
            </a:endParaRPr>
          </a:p>
        </p:txBody>
      </p:sp>
    </p:spTree>
    <p:extLst>
      <p:ext uri="{BB962C8B-B14F-4D97-AF65-F5344CB8AC3E}">
        <p14:creationId xmlns:p14="http://schemas.microsoft.com/office/powerpoint/2010/main" val="248820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P spid="96" grpId="0" animBg="1"/>
      <p:bldP spid="1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3F-E86A-491B-8EBA-23C235EF6D7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30FAA071-88DE-48AE-A5D0-CE1794728C55}"/>
              </a:ext>
            </a:extLst>
          </p:cNvPr>
          <p:cNvSpPr>
            <a:spLocks noGrp="1"/>
          </p:cNvSpPr>
          <p:nvPr>
            <p:ph idx="1"/>
          </p:nvPr>
        </p:nvSpPr>
        <p:spPr/>
        <p:txBody>
          <a:bodyPr>
            <a:normAutofit/>
          </a:bodyPr>
          <a:lstStyle/>
          <a:p>
            <a:r>
              <a:rPr lang="en-US" dirty="0"/>
              <a:t>General</a:t>
            </a:r>
          </a:p>
          <a:p>
            <a:pPr lvl="1"/>
            <a:r>
              <a:rPr lang="en-US" dirty="0"/>
              <a:t>..</a:t>
            </a:r>
          </a:p>
          <a:p>
            <a:r>
              <a:rPr lang="en-US" dirty="0"/>
              <a:t>Upstream/downstream searches</a:t>
            </a:r>
          </a:p>
          <a:p>
            <a:pPr lvl="1"/>
            <a:r>
              <a:rPr lang="en-US" dirty="0"/>
              <a:t>…</a:t>
            </a:r>
          </a:p>
        </p:txBody>
      </p:sp>
    </p:spTree>
    <p:extLst>
      <p:ext uri="{BB962C8B-B14F-4D97-AF65-F5344CB8AC3E}">
        <p14:creationId xmlns:p14="http://schemas.microsoft.com/office/powerpoint/2010/main" val="4007755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BF70-6485-49CD-8461-5C264BD06919}"/>
              </a:ext>
            </a:extLst>
          </p:cNvPr>
          <p:cNvSpPr>
            <a:spLocks noGrp="1"/>
          </p:cNvSpPr>
          <p:nvPr>
            <p:ph type="title"/>
          </p:nvPr>
        </p:nvSpPr>
        <p:spPr/>
        <p:txBody>
          <a:bodyPr>
            <a:normAutofit/>
          </a:bodyPr>
          <a:lstStyle/>
          <a:p>
            <a:r>
              <a:rPr lang="en-US" dirty="0"/>
              <a:t>Issue 5</a:t>
            </a:r>
            <a:br>
              <a:rPr lang="en-US" dirty="0"/>
            </a:br>
            <a:r>
              <a:rPr lang="en-US" dirty="0"/>
              <a:t>- Linking other events to/from activities</a:t>
            </a:r>
          </a:p>
        </p:txBody>
      </p:sp>
      <p:sp>
        <p:nvSpPr>
          <p:cNvPr id="3" name="Content Placeholder 2">
            <a:extLst>
              <a:ext uri="{FF2B5EF4-FFF2-40B4-BE49-F238E27FC236}">
                <a16:creationId xmlns:a16="http://schemas.microsoft.com/office/drawing/2014/main" id="{59D72F46-8A7B-46EF-A218-05BD8B8A568E}"/>
              </a:ext>
            </a:extLst>
          </p:cNvPr>
          <p:cNvSpPr>
            <a:spLocks noGrp="1"/>
          </p:cNvSpPr>
          <p:nvPr>
            <p:ph idx="1"/>
          </p:nvPr>
        </p:nvSpPr>
        <p:spPr/>
        <p:txBody>
          <a:bodyPr/>
          <a:lstStyle/>
          <a:p>
            <a:r>
              <a:rPr lang="en-US" dirty="0"/>
              <a:t>E.g. </a:t>
            </a:r>
            <a:r>
              <a:rPr lang="en-US" dirty="0" err="1"/>
              <a:t>ArtC</a:t>
            </a:r>
            <a:r>
              <a:rPr lang="en-US" dirty="0"/>
              <a:t> to </a:t>
            </a:r>
            <a:r>
              <a:rPr lang="en-US" dirty="0" err="1"/>
              <a:t>ActT</a:t>
            </a:r>
            <a:r>
              <a:rPr lang="en-US" dirty="0"/>
              <a:t>/</a:t>
            </a:r>
            <a:r>
              <a:rPr lang="en-US" dirty="0" err="1"/>
              <a:t>ActS</a:t>
            </a:r>
            <a:endParaRPr lang="en-US" dirty="0"/>
          </a:p>
          <a:p>
            <a:endParaRPr lang="en-US" dirty="0"/>
          </a:p>
        </p:txBody>
      </p:sp>
    </p:spTree>
    <p:extLst>
      <p:ext uri="{BB962C8B-B14F-4D97-AF65-F5344CB8AC3E}">
        <p14:creationId xmlns:p14="http://schemas.microsoft.com/office/powerpoint/2010/main" val="4216254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7409-E7D7-49D7-A2B6-28E3FE31D2DC}"/>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5941DE90-0714-4AD8-90A4-743E1EDF228F}"/>
              </a:ext>
            </a:extLst>
          </p:cNvPr>
          <p:cNvSpPr>
            <a:spLocks noGrp="1"/>
          </p:cNvSpPr>
          <p:nvPr>
            <p:ph idx="1"/>
          </p:nvPr>
        </p:nvSpPr>
        <p:spPr/>
        <p:txBody>
          <a:bodyPr/>
          <a:lstStyle/>
          <a:p>
            <a:r>
              <a:rPr lang="en-US" dirty="0"/>
              <a:t>The Eiffel events were defined primarily with an </a:t>
            </a:r>
            <a:r>
              <a:rPr lang="en-US" i="1" dirty="0"/>
              <a:t>event-driven</a:t>
            </a:r>
            <a:r>
              <a:rPr lang="en-US" dirty="0"/>
              <a:t> pipeline in mind, where each pipeline step was triggered by an event emitted from another pipeline step</a:t>
            </a:r>
          </a:p>
          <a:p>
            <a:r>
              <a:rPr lang="en-US" dirty="0"/>
              <a:t>Most CI systems today rely on an orchestrator, fed with a well-defined pipeline description, to trigger and execute each step of a pipeline</a:t>
            </a:r>
          </a:p>
          <a:p>
            <a:r>
              <a:rPr lang="en-US" dirty="0"/>
              <a:t>The issue is primarily how to make best use of the CAUSE links, and secondarily of the CONTEXT links between the activity/lifecycle events</a:t>
            </a:r>
          </a:p>
          <a:p>
            <a:r>
              <a:rPr lang="en-US" dirty="0"/>
              <a:t>Is there a reason to update the protocol with new link type(s) for activity/lifecycle events?</a:t>
            </a:r>
          </a:p>
        </p:txBody>
      </p:sp>
    </p:spTree>
    <p:extLst>
      <p:ext uri="{BB962C8B-B14F-4D97-AF65-F5344CB8AC3E}">
        <p14:creationId xmlns:p14="http://schemas.microsoft.com/office/powerpoint/2010/main" val="1776957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or: Elbow 51">
            <a:extLst>
              <a:ext uri="{FF2B5EF4-FFF2-40B4-BE49-F238E27FC236}">
                <a16:creationId xmlns:a16="http://schemas.microsoft.com/office/drawing/2014/main" id="{68D1A1C6-FCC2-44AF-905E-CE0C935DCCC1}"/>
              </a:ext>
            </a:extLst>
          </p:cNvPr>
          <p:cNvCxnSpPr>
            <a:cxnSpLocks/>
            <a:stCxn id="48" idx="2"/>
            <a:endCxn id="42" idx="4"/>
          </p:cNvCxnSpPr>
          <p:nvPr/>
        </p:nvCxnSpPr>
        <p:spPr>
          <a:xfrm rot="10800000">
            <a:off x="1938990" y="3786735"/>
            <a:ext cx="2158264" cy="1583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fontScale="90000"/>
          </a:bodyPr>
          <a:lstStyle/>
          <a:p>
            <a:r>
              <a:rPr lang="en-US" dirty="0"/>
              <a:t>Alternative 1</a:t>
            </a:r>
            <a:br>
              <a:rPr lang="en-US" dirty="0"/>
            </a:br>
            <a:r>
              <a:rPr lang="en-US" sz="3600" dirty="0"/>
              <a:t>- Linking other events to/from</a:t>
            </a:r>
            <a:br>
              <a:rPr lang="en-US" sz="3600" dirty="0"/>
            </a:br>
            <a:r>
              <a:rPr lang="en-US" sz="3600" dirty="0"/>
              <a:t>activities</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4620148" y="1105577"/>
            <a:ext cx="882821" cy="570513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7644126"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722852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sp>
        <p:nvSpPr>
          <p:cNvPr id="5" name="TextBox 4">
            <a:extLst>
              <a:ext uri="{FF2B5EF4-FFF2-40B4-BE49-F238E27FC236}">
                <a16:creationId xmlns:a16="http://schemas.microsoft.com/office/drawing/2014/main" id="{9F8A8EE8-2E7E-4E31-BC3E-680E40E904C9}"/>
              </a:ext>
            </a:extLst>
          </p:cNvPr>
          <p:cNvSpPr txBox="1"/>
          <p:nvPr/>
        </p:nvSpPr>
        <p:spPr>
          <a:xfrm>
            <a:off x="9682246" y="3747964"/>
            <a:ext cx="1461848" cy="1477328"/>
          </a:xfrm>
          <a:prstGeom prst="rect">
            <a:avLst/>
          </a:prstGeom>
          <a:solidFill>
            <a:srgbClr val="7030A0"/>
          </a:solidFill>
        </p:spPr>
        <p:txBody>
          <a:bodyPr wrap="square" rtlCol="0">
            <a:spAutoFit/>
          </a:bodyPr>
          <a:lstStyle/>
          <a:p>
            <a:pPr algn="ctr"/>
            <a:r>
              <a:rPr lang="en-US" dirty="0">
                <a:solidFill>
                  <a:schemeClr val="bg1"/>
                </a:solidFill>
              </a:rPr>
              <a:t>No link from pipeline step </a:t>
            </a:r>
            <a:r>
              <a:rPr lang="en-US" dirty="0" err="1">
                <a:solidFill>
                  <a:schemeClr val="bg1"/>
                </a:solidFill>
              </a:rPr>
              <a:t>ActF</a:t>
            </a:r>
            <a:r>
              <a:rPr lang="en-US" dirty="0">
                <a:solidFill>
                  <a:schemeClr val="bg1"/>
                </a:solidFill>
              </a:rPr>
              <a:t> to step internal events</a:t>
            </a: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2"/>
            <a:endCxn id="42" idx="4"/>
          </p:cNvCxnSpPr>
          <p:nvPr/>
        </p:nvCxnSpPr>
        <p:spPr>
          <a:xfrm rot="10800000">
            <a:off x="1938990" y="3786734"/>
            <a:ext cx="5400932" cy="248558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2"/>
            <a:endCxn id="42" idx="4"/>
          </p:cNvCxnSpPr>
          <p:nvPr/>
        </p:nvCxnSpPr>
        <p:spPr>
          <a:xfrm rot="10800000">
            <a:off x="1938990" y="3786735"/>
            <a:ext cx="3852272" cy="205682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7" name="Flowchart: Connector 36">
            <a:extLst>
              <a:ext uri="{FF2B5EF4-FFF2-40B4-BE49-F238E27FC236}">
                <a16:creationId xmlns:a16="http://schemas.microsoft.com/office/drawing/2014/main" id="{5D57AE93-A5B5-42BA-B45B-CF2390E5280D}"/>
              </a:ext>
            </a:extLst>
          </p:cNvPr>
          <p:cNvSpPr/>
          <p:nvPr/>
        </p:nvSpPr>
        <p:spPr>
          <a:xfrm>
            <a:off x="5791262" y="5573555"/>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ArtC</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097254" y="5100281"/>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CD</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7339922" y="6002314"/>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CLM</a:t>
            </a:r>
            <a:endParaRPr lang="en-US" sz="1600" dirty="0"/>
          </a:p>
        </p:txBody>
      </p:sp>
      <p:sp>
        <p:nvSpPr>
          <p:cNvPr id="53" name="TextBox 52">
            <a:extLst>
              <a:ext uri="{FF2B5EF4-FFF2-40B4-BE49-F238E27FC236}">
                <a16:creationId xmlns:a16="http://schemas.microsoft.com/office/drawing/2014/main" id="{F38D77A6-E881-48DC-B448-7F78C2DC06D4}"/>
              </a:ext>
            </a:extLst>
          </p:cNvPr>
          <p:cNvSpPr txBox="1"/>
          <p:nvPr/>
        </p:nvSpPr>
        <p:spPr>
          <a:xfrm>
            <a:off x="2539524" y="5247623"/>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49" idx="6"/>
          </p:cNvCxnSpPr>
          <p:nvPr/>
        </p:nvCxnSpPr>
        <p:spPr>
          <a:xfrm flipH="1">
            <a:off x="7879922" y="4486628"/>
            <a:ext cx="1802324" cy="1785686"/>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56" name="Straight Connector 55">
            <a:extLst>
              <a:ext uri="{FF2B5EF4-FFF2-40B4-BE49-F238E27FC236}">
                <a16:creationId xmlns:a16="http://schemas.microsoft.com/office/drawing/2014/main" id="{9C23AA82-686C-4FAB-8C5A-232EE7BC3252}"/>
              </a:ext>
            </a:extLst>
          </p:cNvPr>
          <p:cNvCxnSpPr>
            <a:cxnSpLocks/>
            <a:stCxn id="5" idx="1"/>
            <a:endCxn id="43" idx="6"/>
          </p:cNvCxnSpPr>
          <p:nvPr/>
        </p:nvCxnSpPr>
        <p:spPr>
          <a:xfrm flipH="1">
            <a:off x="8184126" y="4486628"/>
            <a:ext cx="1498120" cy="182927"/>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47" name="Connector: Elbow 46">
            <a:extLst>
              <a:ext uri="{FF2B5EF4-FFF2-40B4-BE49-F238E27FC236}">
                <a16:creationId xmlns:a16="http://schemas.microsoft.com/office/drawing/2014/main" id="{536E7323-87C5-4AAD-808A-DF7E8157F7A3}"/>
              </a:ext>
            </a:extLst>
          </p:cNvPr>
          <p:cNvCxnSpPr>
            <a:cxnSpLocks/>
            <a:stCxn id="37" idx="0"/>
            <a:endCxn id="48" idx="6"/>
          </p:cNvCxnSpPr>
          <p:nvPr/>
        </p:nvCxnSpPr>
        <p:spPr>
          <a:xfrm rot="16200000" flipV="1">
            <a:off x="5247621" y="4759914"/>
            <a:ext cx="203274" cy="142400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7" name="TextBox 56">
            <a:extLst>
              <a:ext uri="{FF2B5EF4-FFF2-40B4-BE49-F238E27FC236}">
                <a16:creationId xmlns:a16="http://schemas.microsoft.com/office/drawing/2014/main" id="{0EB456F2-C24B-4C74-8705-9AB1ED8895D7}"/>
              </a:ext>
            </a:extLst>
          </p:cNvPr>
          <p:cNvSpPr txBox="1"/>
          <p:nvPr/>
        </p:nvSpPr>
        <p:spPr>
          <a:xfrm>
            <a:off x="4836640" y="5243337"/>
            <a:ext cx="1100490" cy="26059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COMPOSITION</a:t>
            </a:r>
          </a:p>
        </p:txBody>
      </p:sp>
      <p:cxnSp>
        <p:nvCxnSpPr>
          <p:cNvPr id="58" name="Connector: Elbow 57">
            <a:extLst>
              <a:ext uri="{FF2B5EF4-FFF2-40B4-BE49-F238E27FC236}">
                <a16:creationId xmlns:a16="http://schemas.microsoft.com/office/drawing/2014/main" id="{5BD171A6-AF18-4CDF-99EB-1C0494160E75}"/>
              </a:ext>
            </a:extLst>
          </p:cNvPr>
          <p:cNvCxnSpPr>
            <a:cxnSpLocks/>
            <a:stCxn id="49" idx="0"/>
            <a:endCxn id="37" idx="6"/>
          </p:cNvCxnSpPr>
          <p:nvPr/>
        </p:nvCxnSpPr>
        <p:spPr>
          <a:xfrm rot="16200000" flipV="1">
            <a:off x="6891213" y="5283605"/>
            <a:ext cx="158759" cy="127866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9" name="TextBox 58">
            <a:extLst>
              <a:ext uri="{FF2B5EF4-FFF2-40B4-BE49-F238E27FC236}">
                <a16:creationId xmlns:a16="http://schemas.microsoft.com/office/drawing/2014/main" id="{FD024669-E671-4655-9BB3-68DFE8469C50}"/>
              </a:ext>
            </a:extLst>
          </p:cNvPr>
          <p:cNvSpPr txBox="1"/>
          <p:nvPr/>
        </p:nvSpPr>
        <p:spPr>
          <a:xfrm>
            <a:off x="6554530" y="5693871"/>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ARTIFACT</a:t>
            </a:r>
          </a:p>
        </p:txBody>
      </p:sp>
      <p:cxnSp>
        <p:nvCxnSpPr>
          <p:cNvPr id="60" name="Straight Connector 59">
            <a:extLst>
              <a:ext uri="{FF2B5EF4-FFF2-40B4-BE49-F238E27FC236}">
                <a16:creationId xmlns:a16="http://schemas.microsoft.com/office/drawing/2014/main" id="{7DAF894D-FF04-4E49-BB54-A89F98D195BD}"/>
              </a:ext>
            </a:extLst>
          </p:cNvPr>
          <p:cNvCxnSpPr>
            <a:cxnSpLocks/>
            <a:stCxn id="5" idx="1"/>
            <a:endCxn id="37" idx="6"/>
          </p:cNvCxnSpPr>
          <p:nvPr/>
        </p:nvCxnSpPr>
        <p:spPr>
          <a:xfrm flipH="1">
            <a:off x="6331262" y="4486628"/>
            <a:ext cx="3350984" cy="1356927"/>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61" name="TextBox 60">
            <a:extLst>
              <a:ext uri="{FF2B5EF4-FFF2-40B4-BE49-F238E27FC236}">
                <a16:creationId xmlns:a16="http://schemas.microsoft.com/office/drawing/2014/main" id="{BBF66B74-BDE9-4407-A82C-2FC5F5E2856D}"/>
              </a:ext>
            </a:extLst>
          </p:cNvPr>
          <p:cNvSpPr txBox="1"/>
          <p:nvPr/>
        </p:nvSpPr>
        <p:spPr>
          <a:xfrm>
            <a:off x="4829448" y="5693500"/>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62" name="TextBox 61">
            <a:extLst>
              <a:ext uri="{FF2B5EF4-FFF2-40B4-BE49-F238E27FC236}">
                <a16:creationId xmlns:a16="http://schemas.microsoft.com/office/drawing/2014/main" id="{00A07C67-6BC5-4B32-8DA5-970B11EE20A7}"/>
              </a:ext>
            </a:extLst>
          </p:cNvPr>
          <p:cNvSpPr txBox="1"/>
          <p:nvPr/>
        </p:nvSpPr>
        <p:spPr>
          <a:xfrm>
            <a:off x="6424182" y="6130315"/>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63" name="Connector: Elbow 62">
            <a:extLst>
              <a:ext uri="{FF2B5EF4-FFF2-40B4-BE49-F238E27FC236}">
                <a16:creationId xmlns:a16="http://schemas.microsoft.com/office/drawing/2014/main" id="{02EF02A9-4A74-4A1A-AF92-5DCD306E2469}"/>
              </a:ext>
            </a:extLst>
          </p:cNvPr>
          <p:cNvCxnSpPr>
            <a:cxnSpLocks/>
            <a:stCxn id="48" idx="0"/>
            <a:endCxn id="41" idx="6"/>
          </p:cNvCxnSpPr>
          <p:nvPr/>
        </p:nvCxnSpPr>
        <p:spPr>
          <a:xfrm rot="16200000" flipV="1">
            <a:off x="3943872" y="4676898"/>
            <a:ext cx="430726" cy="416039"/>
          </a:xfrm>
          <a:prstGeom prst="bentConnector2">
            <a:avLst/>
          </a:prstGeom>
          <a:solidFill>
            <a:schemeClr val="accent1"/>
          </a:solidFill>
          <a:ln w="38100" cap="flat" cmpd="sng" algn="ctr">
            <a:solidFill>
              <a:srgbClr val="FFC000"/>
            </a:solidFill>
            <a:prstDash val="dash"/>
            <a:round/>
            <a:headEnd type="none" w="med" len="med"/>
            <a:tailEnd type="triangle"/>
          </a:ln>
          <a:effectLst/>
        </p:spPr>
      </p:cxnSp>
      <p:sp>
        <p:nvSpPr>
          <p:cNvPr id="66" name="TextBox 65">
            <a:extLst>
              <a:ext uri="{FF2B5EF4-FFF2-40B4-BE49-F238E27FC236}">
                <a16:creationId xmlns:a16="http://schemas.microsoft.com/office/drawing/2014/main" id="{33D55B24-1F55-4E2A-AB48-33FDAE522FF7}"/>
              </a:ext>
            </a:extLst>
          </p:cNvPr>
          <p:cNvSpPr txBox="1"/>
          <p:nvPr/>
        </p:nvSpPr>
        <p:spPr>
          <a:xfrm>
            <a:off x="4208483" y="4516297"/>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67" name="TextBox 66">
            <a:extLst>
              <a:ext uri="{FF2B5EF4-FFF2-40B4-BE49-F238E27FC236}">
                <a16:creationId xmlns:a16="http://schemas.microsoft.com/office/drawing/2014/main" id="{A0E14792-346C-4D5E-8549-C9FECF29CF59}"/>
              </a:ext>
            </a:extLst>
          </p:cNvPr>
          <p:cNvSpPr txBox="1"/>
          <p:nvPr/>
        </p:nvSpPr>
        <p:spPr>
          <a:xfrm>
            <a:off x="5273191" y="3953240"/>
            <a:ext cx="1768836" cy="992007"/>
          </a:xfrm>
          <a:prstGeom prst="rect">
            <a:avLst/>
          </a:prstGeom>
          <a:solidFill>
            <a:srgbClr val="7030A0"/>
          </a:solidFill>
        </p:spPr>
        <p:txBody>
          <a:bodyPr wrap="square" rtlCol="0">
            <a:spAutoFit/>
          </a:bodyPr>
          <a:lstStyle/>
          <a:p>
            <a:pPr algn="ctr"/>
            <a:r>
              <a:rPr lang="en-US" dirty="0">
                <a:solidFill>
                  <a:schemeClr val="bg1"/>
                </a:solidFill>
              </a:rPr>
              <a:t>Recommended, but optional CAUSE link</a:t>
            </a:r>
          </a:p>
        </p:txBody>
      </p:sp>
      <p:cxnSp>
        <p:nvCxnSpPr>
          <p:cNvPr id="68" name="Straight Connector 67">
            <a:extLst>
              <a:ext uri="{FF2B5EF4-FFF2-40B4-BE49-F238E27FC236}">
                <a16:creationId xmlns:a16="http://schemas.microsoft.com/office/drawing/2014/main" id="{BC28DD14-6363-47DC-8CE5-536636F1F937}"/>
              </a:ext>
            </a:extLst>
          </p:cNvPr>
          <p:cNvCxnSpPr>
            <a:cxnSpLocks/>
            <a:stCxn id="67" idx="1"/>
            <a:endCxn id="66" idx="3"/>
          </p:cNvCxnSpPr>
          <p:nvPr/>
        </p:nvCxnSpPr>
        <p:spPr>
          <a:xfrm flipH="1">
            <a:off x="4891800" y="4449244"/>
            <a:ext cx="381391" cy="210382"/>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72" name="Cylinder 71">
            <a:extLst>
              <a:ext uri="{FF2B5EF4-FFF2-40B4-BE49-F238E27FC236}">
                <a16:creationId xmlns:a16="http://schemas.microsoft.com/office/drawing/2014/main" id="{30463262-15E8-4887-9C99-0C4F46BF4DFF}"/>
              </a:ext>
            </a:extLst>
          </p:cNvPr>
          <p:cNvSpPr/>
          <p:nvPr/>
        </p:nvSpPr>
        <p:spPr>
          <a:xfrm rot="16200000">
            <a:off x="8541801" y="-1737756"/>
            <a:ext cx="1329742" cy="5304284"/>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73" name="TextBox 72">
            <a:extLst>
              <a:ext uri="{FF2B5EF4-FFF2-40B4-BE49-F238E27FC236}">
                <a16:creationId xmlns:a16="http://schemas.microsoft.com/office/drawing/2014/main" id="{53F19002-EB7D-4155-BEC2-205921B29C14}"/>
              </a:ext>
            </a:extLst>
          </p:cNvPr>
          <p:cNvSpPr txBox="1"/>
          <p:nvPr/>
        </p:nvSpPr>
        <p:spPr>
          <a:xfrm>
            <a:off x="6766763" y="170761"/>
            <a:ext cx="1181734" cy="369332"/>
          </a:xfrm>
          <a:prstGeom prst="rect">
            <a:avLst/>
          </a:prstGeom>
          <a:noFill/>
        </p:spPr>
        <p:txBody>
          <a:bodyPr wrap="none" rtlCol="0">
            <a:spAutoFit/>
          </a:bodyPr>
          <a:lstStyle/>
          <a:p>
            <a:r>
              <a:rPr lang="en-US" dirty="0"/>
              <a:t>PIPELINE X</a:t>
            </a:r>
          </a:p>
        </p:txBody>
      </p:sp>
      <p:sp>
        <p:nvSpPr>
          <p:cNvPr id="74" name="Rectangle: Rounded Corners 73">
            <a:extLst>
              <a:ext uri="{FF2B5EF4-FFF2-40B4-BE49-F238E27FC236}">
                <a16:creationId xmlns:a16="http://schemas.microsoft.com/office/drawing/2014/main" id="{3E5E7EB0-43E7-48B0-BB71-8D8F67975500}"/>
              </a:ext>
            </a:extLst>
          </p:cNvPr>
          <p:cNvSpPr/>
          <p:nvPr/>
        </p:nvSpPr>
        <p:spPr>
          <a:xfrm>
            <a:off x="6969435" y="472094"/>
            <a:ext cx="4627719" cy="88458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75000"/>
                    <a:lumOff val="25000"/>
                  </a:schemeClr>
                </a:solidFill>
              </a:rPr>
              <a:t>Step 1</a:t>
            </a:r>
          </a:p>
        </p:txBody>
      </p:sp>
      <p:cxnSp>
        <p:nvCxnSpPr>
          <p:cNvPr id="75" name="Straight Connector 74">
            <a:extLst>
              <a:ext uri="{FF2B5EF4-FFF2-40B4-BE49-F238E27FC236}">
                <a16:creationId xmlns:a16="http://schemas.microsoft.com/office/drawing/2014/main" id="{7E2D6910-0C3D-49A7-8DC8-6008E38B8E38}"/>
              </a:ext>
            </a:extLst>
          </p:cNvPr>
          <p:cNvCxnSpPr>
            <a:cxnSpLocks/>
            <a:stCxn id="74" idx="1"/>
            <a:endCxn id="72" idx="1"/>
          </p:cNvCxnSpPr>
          <p:nvPr/>
        </p:nvCxnSpPr>
        <p:spPr>
          <a:xfrm flipH="1">
            <a:off x="6554530" y="914386"/>
            <a:ext cx="41490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D8D79FD-D0C7-46CC-B223-EABE1631CDAE}"/>
              </a:ext>
            </a:extLst>
          </p:cNvPr>
          <p:cNvCxnSpPr>
            <a:cxnSpLocks/>
            <a:stCxn id="72" idx="3"/>
            <a:endCxn id="74" idx="3"/>
          </p:cNvCxnSpPr>
          <p:nvPr/>
        </p:nvCxnSpPr>
        <p:spPr>
          <a:xfrm flipH="1">
            <a:off x="11597154" y="914386"/>
            <a:ext cx="261660"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1C3001C6-D92D-41FD-A83A-5C11E0D459D2}"/>
              </a:ext>
            </a:extLst>
          </p:cNvPr>
          <p:cNvSpPr/>
          <p:nvPr/>
        </p:nvSpPr>
        <p:spPr>
          <a:xfrm>
            <a:off x="7050269" y="862037"/>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Create</a:t>
            </a:r>
            <a:br>
              <a:rPr lang="en-US" sz="1400" dirty="0"/>
            </a:br>
            <a:r>
              <a:rPr lang="en-US" sz="1400" dirty="0"/>
              <a:t>Composition</a:t>
            </a:r>
          </a:p>
        </p:txBody>
      </p:sp>
      <p:sp>
        <p:nvSpPr>
          <p:cNvPr id="78" name="Oval 77">
            <a:extLst>
              <a:ext uri="{FF2B5EF4-FFF2-40B4-BE49-F238E27FC236}">
                <a16:creationId xmlns:a16="http://schemas.microsoft.com/office/drawing/2014/main" id="{E6A36E65-6865-430C-9513-5033932D9882}"/>
              </a:ext>
            </a:extLst>
          </p:cNvPr>
          <p:cNvSpPr/>
          <p:nvPr/>
        </p:nvSpPr>
        <p:spPr>
          <a:xfrm>
            <a:off x="8629721" y="862037"/>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Build</a:t>
            </a:r>
          </a:p>
        </p:txBody>
      </p:sp>
      <p:sp>
        <p:nvSpPr>
          <p:cNvPr id="79" name="Oval 78">
            <a:extLst>
              <a:ext uri="{FF2B5EF4-FFF2-40B4-BE49-F238E27FC236}">
                <a16:creationId xmlns:a16="http://schemas.microsoft.com/office/drawing/2014/main" id="{9DEFBC86-6D4A-45FA-82E0-DDE8434A1848}"/>
              </a:ext>
            </a:extLst>
          </p:cNvPr>
          <p:cNvSpPr/>
          <p:nvPr/>
        </p:nvSpPr>
        <p:spPr>
          <a:xfrm>
            <a:off x="10209173" y="862037"/>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Basic</a:t>
            </a:r>
            <a:br>
              <a:rPr lang="en-US" sz="1400" dirty="0"/>
            </a:br>
            <a:r>
              <a:rPr lang="en-US" sz="1400" dirty="0"/>
              <a:t>Test</a:t>
            </a:r>
          </a:p>
        </p:txBody>
      </p:sp>
      <p:cxnSp>
        <p:nvCxnSpPr>
          <p:cNvPr id="80" name="Straight Connector 79">
            <a:extLst>
              <a:ext uri="{FF2B5EF4-FFF2-40B4-BE49-F238E27FC236}">
                <a16:creationId xmlns:a16="http://schemas.microsoft.com/office/drawing/2014/main" id="{17718B33-7616-4EA5-A28C-07660DD409F4}"/>
              </a:ext>
            </a:extLst>
          </p:cNvPr>
          <p:cNvCxnSpPr>
            <a:cxnSpLocks/>
            <a:stCxn id="78" idx="2"/>
            <a:endCxn id="77" idx="6"/>
          </p:cNvCxnSpPr>
          <p:nvPr/>
        </p:nvCxnSpPr>
        <p:spPr>
          <a:xfrm flipH="1">
            <a:off x="8397043" y="1081713"/>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B6510AD-DD6E-43B3-905A-9F45A846704A}"/>
              </a:ext>
            </a:extLst>
          </p:cNvPr>
          <p:cNvCxnSpPr>
            <a:cxnSpLocks/>
            <a:stCxn id="79" idx="2"/>
            <a:endCxn id="78" idx="6"/>
          </p:cNvCxnSpPr>
          <p:nvPr/>
        </p:nvCxnSpPr>
        <p:spPr>
          <a:xfrm flipH="1">
            <a:off x="9976495" y="1081713"/>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Tree>
    <p:extLst>
      <p:ext uri="{BB962C8B-B14F-4D97-AF65-F5344CB8AC3E}">
        <p14:creationId xmlns:p14="http://schemas.microsoft.com/office/powerpoint/2010/main" val="355482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BB3F-E86A-491B-8EBA-23C235EF6D77}"/>
              </a:ext>
            </a:extLst>
          </p:cNvPr>
          <p:cNvSpPr>
            <a:spLocks noGrp="1"/>
          </p:cNvSpPr>
          <p:nvPr>
            <p:ph type="title"/>
          </p:nvPr>
        </p:nvSpPr>
        <p:spPr/>
        <p:txBody>
          <a:bodyPr/>
          <a:lstStyle/>
          <a:p>
            <a:r>
              <a:rPr lang="en-US" dirty="0"/>
              <a:t>Considerations</a:t>
            </a:r>
          </a:p>
        </p:txBody>
      </p:sp>
      <p:sp>
        <p:nvSpPr>
          <p:cNvPr id="3" name="Content Placeholder 2">
            <a:extLst>
              <a:ext uri="{FF2B5EF4-FFF2-40B4-BE49-F238E27FC236}">
                <a16:creationId xmlns:a16="http://schemas.microsoft.com/office/drawing/2014/main" id="{30FAA071-88DE-48AE-A5D0-CE1794728C55}"/>
              </a:ext>
            </a:extLst>
          </p:cNvPr>
          <p:cNvSpPr>
            <a:spLocks noGrp="1"/>
          </p:cNvSpPr>
          <p:nvPr>
            <p:ph idx="1"/>
          </p:nvPr>
        </p:nvSpPr>
        <p:spPr/>
        <p:txBody>
          <a:bodyPr>
            <a:normAutofit/>
          </a:bodyPr>
          <a:lstStyle/>
          <a:p>
            <a:r>
              <a:rPr lang="en-US" dirty="0"/>
              <a:t>General</a:t>
            </a:r>
          </a:p>
          <a:p>
            <a:pPr lvl="1"/>
            <a:r>
              <a:rPr lang="en-US" dirty="0"/>
              <a:t>The CAUSE link from CD to pipeline step </a:t>
            </a:r>
            <a:r>
              <a:rPr lang="en-US" dirty="0" err="1"/>
              <a:t>ActS</a:t>
            </a:r>
            <a:r>
              <a:rPr lang="en-US" dirty="0"/>
              <a:t> is there for symmetrical reasons, comparing to how first pipeline step </a:t>
            </a:r>
            <a:r>
              <a:rPr lang="en-US" dirty="0" err="1"/>
              <a:t>ActS</a:t>
            </a:r>
            <a:r>
              <a:rPr lang="en-US" dirty="0"/>
              <a:t> is </a:t>
            </a:r>
            <a:r>
              <a:rPr lang="en-US" dirty="0" err="1"/>
              <a:t>CAUSEd</a:t>
            </a:r>
            <a:r>
              <a:rPr lang="en-US" dirty="0"/>
              <a:t> by pipeline starting. No CAUSE link from subsequent events in the same step for similar reason.</a:t>
            </a:r>
          </a:p>
          <a:p>
            <a:r>
              <a:rPr lang="en-US" dirty="0"/>
              <a:t>Upstream/downstream searches</a:t>
            </a:r>
          </a:p>
          <a:p>
            <a:pPr lvl="1"/>
            <a:r>
              <a:rPr lang="en-US" dirty="0"/>
              <a:t>Finding the activity start/finish event from arbitrary event within an activity is done by downstream search on the </a:t>
            </a:r>
            <a:r>
              <a:rPr lang="en-US" dirty="0" err="1"/>
              <a:t>ActT</a:t>
            </a:r>
            <a:r>
              <a:rPr lang="en-US" dirty="0"/>
              <a:t> of the activity (which is available as CONTEXT in each event)</a:t>
            </a:r>
          </a:p>
        </p:txBody>
      </p:sp>
    </p:spTree>
    <p:extLst>
      <p:ext uri="{BB962C8B-B14F-4D97-AF65-F5344CB8AC3E}">
        <p14:creationId xmlns:p14="http://schemas.microsoft.com/office/powerpoint/2010/main" val="2816783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119B5-6A00-48D0-9523-10908DE00555}"/>
              </a:ext>
            </a:extLst>
          </p:cNvPr>
          <p:cNvSpPr>
            <a:spLocks noGrp="1"/>
          </p:cNvSpPr>
          <p:nvPr>
            <p:ph type="title"/>
          </p:nvPr>
        </p:nvSpPr>
        <p:spPr/>
        <p:txBody>
          <a:bodyPr/>
          <a:lstStyle/>
          <a:p>
            <a:r>
              <a:rPr lang="en-US" dirty="0"/>
              <a:t>MoM from GitHub issue</a:t>
            </a:r>
            <a:br>
              <a:rPr lang="en-US" dirty="0"/>
            </a:br>
            <a:r>
              <a:rPr lang="en-US" sz="2400" i="1" dirty="0">
                <a:hlinkClick r:id="rId2"/>
              </a:rPr>
              <a:t>link</a:t>
            </a:r>
            <a:endParaRPr lang="en-US" i="1" dirty="0"/>
          </a:p>
        </p:txBody>
      </p:sp>
      <p:sp>
        <p:nvSpPr>
          <p:cNvPr id="3" name="Content Placeholder 2">
            <a:extLst>
              <a:ext uri="{FF2B5EF4-FFF2-40B4-BE49-F238E27FC236}">
                <a16:creationId xmlns:a16="http://schemas.microsoft.com/office/drawing/2014/main" id="{62F9C98D-C084-4014-8F6E-64EABE4670CB}"/>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US" b="0" i="0" dirty="0">
                <a:solidFill>
                  <a:srgbClr val="24292F"/>
                </a:solidFill>
                <a:effectLst/>
                <a:latin typeface="-apple-system"/>
              </a:rPr>
              <a:t>CONTEXT links should be used when the source event is done as a part of the target event, i.e. it's a </a:t>
            </a:r>
            <a:r>
              <a:rPr lang="en-US" b="0" i="0" dirty="0" err="1">
                <a:solidFill>
                  <a:srgbClr val="24292F"/>
                </a:solidFill>
                <a:effectLst/>
                <a:latin typeface="-apple-system"/>
              </a:rPr>
              <a:t>substep</a:t>
            </a:r>
            <a:r>
              <a:rPr lang="en-US" b="0" i="0" dirty="0">
                <a:solidFill>
                  <a:srgbClr val="24292F"/>
                </a:solidFill>
                <a:effectLst/>
                <a:latin typeface="-apple-system"/>
              </a:rPr>
              <a:t> or subtask. In Emil's colorful example above the Step 1, ..., Step 4 activities should have a CONTEXT link to the Pipeline X activity.</a:t>
            </a:r>
          </a:p>
          <a:p>
            <a:pPr algn="l">
              <a:buFont typeface="Arial" panose="020B0604020202020204" pitchFamily="34" charset="0"/>
              <a:buChar char="•"/>
            </a:pPr>
            <a:r>
              <a:rPr lang="en-US" b="0" i="0" dirty="0">
                <a:solidFill>
                  <a:srgbClr val="24292F"/>
                </a:solidFill>
                <a:effectLst/>
                <a:latin typeface="-apple-system"/>
              </a:rPr>
              <a:t>CAUSE links should be used when the target event is the cause of the source event. This </a:t>
            </a:r>
            <a:r>
              <a:rPr lang="en-US" b="0" i="1" dirty="0">
                <a:solidFill>
                  <a:srgbClr val="24292F"/>
                </a:solidFill>
                <a:effectLst/>
                <a:latin typeface="-apple-system"/>
              </a:rPr>
              <a:t>could</a:t>
            </a:r>
            <a:r>
              <a:rPr lang="en-US" b="0" i="0" dirty="0">
                <a:solidFill>
                  <a:srgbClr val="24292F"/>
                </a:solidFill>
                <a:effectLst/>
                <a:latin typeface="-apple-system"/>
              </a:rPr>
              <a:t> be true for Step 1 and Step 2, where Step 2 can be triggered because of Step 1's </a:t>
            </a:r>
            <a:r>
              <a:rPr lang="en-US" b="0" i="0" dirty="0" err="1">
                <a:solidFill>
                  <a:srgbClr val="24292F"/>
                </a:solidFill>
                <a:effectLst/>
                <a:latin typeface="-apple-system"/>
              </a:rPr>
              <a:t>ActF</a:t>
            </a:r>
            <a:r>
              <a:rPr lang="en-US" b="0" i="0" dirty="0">
                <a:solidFill>
                  <a:srgbClr val="24292F"/>
                </a:solidFill>
                <a:effectLst/>
                <a:latin typeface="-apple-system"/>
              </a:rPr>
              <a:t>. However, the CAUSE link shouldn't target Step 1's </a:t>
            </a:r>
            <a:r>
              <a:rPr lang="en-US" b="0" i="0" dirty="0" err="1">
                <a:solidFill>
                  <a:srgbClr val="24292F"/>
                </a:solidFill>
                <a:effectLst/>
                <a:latin typeface="-apple-system"/>
              </a:rPr>
              <a:t>ActT</a:t>
            </a:r>
            <a:r>
              <a:rPr lang="en-US" b="0" i="0" dirty="0">
                <a:solidFill>
                  <a:srgbClr val="24292F"/>
                </a:solidFill>
                <a:effectLst/>
                <a:latin typeface="-apple-system"/>
              </a:rPr>
              <a:t>.</a:t>
            </a:r>
          </a:p>
          <a:p>
            <a:pPr algn="l">
              <a:buFont typeface="Arial" panose="020B0604020202020204" pitchFamily="34" charset="0"/>
              <a:buChar char="•"/>
            </a:pPr>
            <a:r>
              <a:rPr lang="en-US" b="0" i="0" dirty="0">
                <a:solidFill>
                  <a:srgbClr val="24292F"/>
                </a:solidFill>
                <a:effectLst/>
                <a:latin typeface="-apple-system"/>
              </a:rPr>
              <a:t>We see a need for another link type that conveys that two activities take place sequentially without any explicit causality. ANCESTOR and PREDECESSOR were floated as possible names.</a:t>
            </a:r>
          </a:p>
          <a:p>
            <a:pPr algn="l">
              <a:buFont typeface="Arial" panose="020B0604020202020204" pitchFamily="34" charset="0"/>
              <a:buChar char="•"/>
            </a:pPr>
            <a:r>
              <a:rPr lang="en-US" b="0" i="0" dirty="0">
                <a:solidFill>
                  <a:srgbClr val="24292F"/>
                </a:solidFill>
                <a:effectLst/>
                <a:latin typeface="-apple-system"/>
              </a:rPr>
              <a:t>The end result would be that CONTEXT is used for horizontal/overlapping stacks of activities, CAUSE when there's a strict causality between events, and ANCESTOR/PREDECESSOR when activities have a non-causal relationship and take place sequentially.</a:t>
            </a:r>
          </a:p>
          <a:p>
            <a:pPr algn="l">
              <a:buFont typeface="Arial" panose="020B0604020202020204" pitchFamily="34" charset="0"/>
              <a:buChar char="•"/>
            </a:pPr>
            <a:r>
              <a:rPr lang="en-US" b="0" i="0" dirty="0">
                <a:solidFill>
                  <a:srgbClr val="24292F"/>
                </a:solidFill>
                <a:effectLst/>
                <a:latin typeface="-apple-system"/>
              </a:rPr>
              <a:t>The current recommendation that CONTEXT and CAUSE shouldn't be used in the same source event should be removed or at least reworded. The purpose of the CAUSE event should be more clearly defined.</a:t>
            </a:r>
          </a:p>
        </p:txBody>
      </p:sp>
    </p:spTree>
    <p:extLst>
      <p:ext uri="{BB962C8B-B14F-4D97-AF65-F5344CB8AC3E}">
        <p14:creationId xmlns:p14="http://schemas.microsoft.com/office/powerpoint/2010/main" val="2988094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A479-8D12-43E1-BA97-C45A92BF4478}"/>
              </a:ext>
            </a:extLst>
          </p:cNvPr>
          <p:cNvSpPr>
            <a:spLocks noGrp="1"/>
          </p:cNvSpPr>
          <p:nvPr>
            <p:ph type="title"/>
          </p:nvPr>
        </p:nvSpPr>
        <p:spPr/>
        <p:txBody>
          <a:bodyPr/>
          <a:lstStyle/>
          <a:p>
            <a:r>
              <a:rPr lang="en-US" dirty="0"/>
              <a:t>Additional output</a:t>
            </a:r>
          </a:p>
        </p:txBody>
      </p:sp>
      <p:sp>
        <p:nvSpPr>
          <p:cNvPr id="3" name="Content Placeholder 2">
            <a:extLst>
              <a:ext uri="{FF2B5EF4-FFF2-40B4-BE49-F238E27FC236}">
                <a16:creationId xmlns:a16="http://schemas.microsoft.com/office/drawing/2014/main" id="{C7B85491-C37A-4C7F-96FA-970CCC387A29}"/>
              </a:ext>
            </a:extLst>
          </p:cNvPr>
          <p:cNvSpPr>
            <a:spLocks noGrp="1"/>
          </p:cNvSpPr>
          <p:nvPr>
            <p:ph idx="1"/>
          </p:nvPr>
        </p:nvSpPr>
        <p:spPr/>
        <p:txBody>
          <a:bodyPr/>
          <a:lstStyle/>
          <a:p>
            <a:r>
              <a:rPr lang="en-US" dirty="0"/>
              <a:t>CONTEXT and CAUSE represent different dimensions in the link structure and should therefore not be mutually exclusive</a:t>
            </a:r>
          </a:p>
        </p:txBody>
      </p:sp>
    </p:spTree>
    <p:extLst>
      <p:ext uri="{BB962C8B-B14F-4D97-AF65-F5344CB8AC3E}">
        <p14:creationId xmlns:p14="http://schemas.microsoft.com/office/powerpoint/2010/main" val="781446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691014" y="4616433"/>
            <a:ext cx="184276" cy="1043196"/>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018996" y="4288451"/>
            <a:ext cx="186816" cy="170169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336508"/>
            <a:ext cx="2460416"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544766"/>
            <a:ext cx="465094" cy="968764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event triggered</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719345" y="2727122"/>
            <a:ext cx="719077" cy="497914"/>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014687" y="3365281"/>
            <a:ext cx="175930" cy="1682195"/>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636587" y="3743381"/>
            <a:ext cx="173386" cy="92345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477343"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48" name="Flowchart: Connector 47">
            <a:extLst>
              <a:ext uri="{FF2B5EF4-FFF2-40B4-BE49-F238E27FC236}">
                <a16:creationId xmlns:a16="http://schemas.microsoft.com/office/drawing/2014/main" id="{6F7A7789-CD32-4904-A7E6-B1664069AF4F}"/>
              </a:ext>
            </a:extLst>
          </p:cNvPr>
          <p:cNvSpPr/>
          <p:nvPr/>
        </p:nvSpPr>
        <p:spPr>
          <a:xfrm>
            <a:off x="3721554"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6327840" y="377959"/>
            <a:ext cx="1181734" cy="369332"/>
          </a:xfrm>
          <a:prstGeom prst="rect">
            <a:avLst/>
          </a:prstGeom>
          <a:noFill/>
        </p:spPr>
        <p:txBody>
          <a:bodyPr wrap="none" rtlCol="0">
            <a:spAutoFit/>
          </a:bodyPr>
          <a:lstStyle/>
          <a:p>
            <a:r>
              <a:rPr lang="en-US" dirty="0"/>
              <a:t>PIPELINE X</a:t>
            </a:r>
          </a:p>
        </p:txBody>
      </p:sp>
      <p:sp>
        <p:nvSpPr>
          <p:cNvPr id="61" name="Rectangle: Rounded Corners 60">
            <a:extLst>
              <a:ext uri="{FF2B5EF4-FFF2-40B4-BE49-F238E27FC236}">
                <a16:creationId xmlns:a16="http://schemas.microsoft.com/office/drawing/2014/main" id="{02A72171-A3E2-48FD-B616-7C3ACE8ECF89}"/>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4" idx="7"/>
            <a:endCxn id="43" idx="6"/>
          </p:cNvCxnSpPr>
          <p:nvPr/>
        </p:nvCxnSpPr>
        <p:spPr>
          <a:xfrm rot="16200000" flipV="1">
            <a:off x="3908865" y="3722446"/>
            <a:ext cx="1768030" cy="1405578"/>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477343"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8" y="2336509"/>
            <a:ext cx="2460416"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0549" y="5077946"/>
            <a:ext cx="186816" cy="1850780"/>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69347"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0" idx="7"/>
          </p:cNvCxnSpPr>
          <p:nvPr/>
        </p:nvCxnSpPr>
        <p:spPr>
          <a:xfrm rot="16200000" flipV="1">
            <a:off x="6777742" y="4973414"/>
            <a:ext cx="670572" cy="1772705"/>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0" idx="7"/>
            <a:endCxn id="49" idx="6"/>
          </p:cNvCxnSpPr>
          <p:nvPr/>
        </p:nvCxnSpPr>
        <p:spPr>
          <a:xfrm rot="16200000" flipV="1">
            <a:off x="6291211" y="4486883"/>
            <a:ext cx="1630709" cy="1785631"/>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4318178" y="3313134"/>
            <a:ext cx="829661" cy="1285833"/>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a:t>
            </a:r>
            <a:r>
              <a:rPr lang="en-US" dirty="0" err="1">
                <a:solidFill>
                  <a:schemeClr val="bg1"/>
                </a:solidFill>
              </a:rPr>
              <a:t>CAUSEd</a:t>
            </a:r>
            <a:r>
              <a:rPr lang="en-US" dirty="0">
                <a:solidFill>
                  <a:schemeClr val="bg1"/>
                </a:solidFill>
              </a:rPr>
              <a:t> by previous step </a:t>
            </a:r>
            <a:r>
              <a:rPr lang="en-US" dirty="0" err="1">
                <a:solidFill>
                  <a:schemeClr val="bg1"/>
                </a:solidFill>
              </a:rPr>
              <a:t>ActF</a:t>
            </a:r>
            <a:endParaRPr lang="en-US" dirty="0">
              <a:solidFill>
                <a:schemeClr val="bg1"/>
              </a:solidFill>
            </a:endParaRP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3721554"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8" name="TextBox 67">
            <a:extLst>
              <a:ext uri="{FF2B5EF4-FFF2-40B4-BE49-F238E27FC236}">
                <a16:creationId xmlns:a16="http://schemas.microsoft.com/office/drawing/2014/main" id="{F09F8398-0D22-4AC5-9499-E9F602FF35A3}"/>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ANCESTOR</a:t>
            </a:r>
          </a:p>
          <a:p>
            <a:br>
              <a:rPr lang="en-US" dirty="0"/>
            </a:br>
            <a:r>
              <a:rPr lang="en-US" dirty="0"/>
              <a:t>ACTIVITY_EXECUTION</a:t>
            </a:r>
          </a:p>
        </p:txBody>
      </p:sp>
      <p:cxnSp>
        <p:nvCxnSpPr>
          <p:cNvPr id="69" name="Connector: Elbow 68">
            <a:extLst>
              <a:ext uri="{FF2B5EF4-FFF2-40B4-BE49-F238E27FC236}">
                <a16:creationId xmlns:a16="http://schemas.microsoft.com/office/drawing/2014/main" id="{A841A197-DC28-4FED-A985-5168DFE1EEF9}"/>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70" name="Connector: Elbow 69">
            <a:extLst>
              <a:ext uri="{FF2B5EF4-FFF2-40B4-BE49-F238E27FC236}">
                <a16:creationId xmlns:a16="http://schemas.microsoft.com/office/drawing/2014/main" id="{F9239629-47AA-4EB0-A06A-0726CEB8F11A}"/>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E1CE0B41-FFF1-46AB-A8F6-8D869EA5D477}"/>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73" name="Connector: Elbow 72">
            <a:extLst>
              <a:ext uri="{FF2B5EF4-FFF2-40B4-BE49-F238E27FC236}">
                <a16:creationId xmlns:a16="http://schemas.microsoft.com/office/drawing/2014/main" id="{B36A791B-7FC1-4582-BABD-72D841E4014A}"/>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Tree>
    <p:extLst>
      <p:ext uri="{BB962C8B-B14F-4D97-AF65-F5344CB8AC3E}">
        <p14:creationId xmlns:p14="http://schemas.microsoft.com/office/powerpoint/2010/main" val="337577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P spid="96" grpId="0" animBg="1"/>
      <p:bldP spid="1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691014" y="4616433"/>
            <a:ext cx="184276" cy="1043196"/>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018996" y="4288451"/>
            <a:ext cx="186816" cy="170169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336508"/>
            <a:ext cx="2460416"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39123" y="-2541477"/>
            <a:ext cx="465094" cy="968106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explicitly triggered</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2202"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904384" y="2342356"/>
            <a:ext cx="233470" cy="1624257"/>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719345" y="2727122"/>
            <a:ext cx="719077" cy="497914"/>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014687" y="3365281"/>
            <a:ext cx="175930" cy="1682195"/>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636587" y="3743381"/>
            <a:ext cx="173386" cy="92345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8" name="Flowchart: Connector 47">
            <a:extLst>
              <a:ext uri="{FF2B5EF4-FFF2-40B4-BE49-F238E27FC236}">
                <a16:creationId xmlns:a16="http://schemas.microsoft.com/office/drawing/2014/main" id="{6F7A7789-CD32-4904-A7E6-B1664069AF4F}"/>
              </a:ext>
            </a:extLst>
          </p:cNvPr>
          <p:cNvSpPr/>
          <p:nvPr/>
        </p:nvSpPr>
        <p:spPr>
          <a:xfrm>
            <a:off x="3721554"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cxnSp>
        <p:nvCxnSpPr>
          <p:cNvPr id="90" name="Connector: Elbow 89">
            <a:extLst>
              <a:ext uri="{FF2B5EF4-FFF2-40B4-BE49-F238E27FC236}">
                <a16:creationId xmlns:a16="http://schemas.microsoft.com/office/drawing/2014/main" id="{01D7B362-A671-497A-AE86-25AF546B9E5B}"/>
              </a:ext>
            </a:extLst>
          </p:cNvPr>
          <p:cNvCxnSpPr>
            <a:cxnSpLocks/>
            <a:stCxn id="95" idx="1"/>
            <a:endCxn id="42" idx="5"/>
          </p:cNvCxnSpPr>
          <p:nvPr/>
        </p:nvCxnSpPr>
        <p:spPr>
          <a:xfrm rot="16200000" flipV="1">
            <a:off x="2152120" y="3206459"/>
            <a:ext cx="1626305" cy="1670726"/>
          </a:xfrm>
          <a:prstGeom prst="bentConnector3">
            <a:avLst>
              <a:gd name="adj1" fmla="val 12516"/>
            </a:avLst>
          </a:prstGeom>
          <a:solidFill>
            <a:schemeClr val="accent1"/>
          </a:solidFill>
          <a:ln w="38100" cap="flat" cmpd="sng" algn="ctr">
            <a:solidFill>
              <a:srgbClr val="00B050"/>
            </a:solidFill>
            <a:prstDash val="solid"/>
            <a:round/>
            <a:headEnd type="none" w="med" len="med"/>
            <a:tailEnd type="triangle"/>
          </a:ln>
          <a:effectLst/>
        </p:spPr>
      </p:cxn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8" y="2336509"/>
            <a:ext cx="2460416"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3838" y="5074657"/>
            <a:ext cx="186816" cy="185735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75925"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0" idx="7"/>
            <a:endCxn id="95" idx="5"/>
          </p:cNvCxnSpPr>
          <p:nvPr/>
        </p:nvCxnSpPr>
        <p:spPr>
          <a:xfrm rot="16200000" flipV="1">
            <a:off x="5611807" y="3807479"/>
            <a:ext cx="958241" cy="3816907"/>
          </a:xfrm>
          <a:prstGeom prst="bentConnector3">
            <a:avLst>
              <a:gd name="adj1" fmla="val 50816"/>
            </a:avLst>
          </a:prstGeom>
          <a:solidFill>
            <a:schemeClr val="accent1"/>
          </a:solidFill>
          <a:ln w="38100" cap="flat" cmpd="sng" algn="ctr">
            <a:solidFill>
              <a:srgbClr val="00B05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1" idx="0"/>
            <a:endCxn id="48" idx="5"/>
          </p:cNvCxnSpPr>
          <p:nvPr/>
        </p:nvCxnSpPr>
        <p:spPr>
          <a:xfrm rot="16200000" flipV="1">
            <a:off x="4785223" y="3706584"/>
            <a:ext cx="1330595" cy="2536094"/>
          </a:xfrm>
          <a:prstGeom prst="bentConnector3">
            <a:avLst>
              <a:gd name="adj1" fmla="val 67032"/>
            </a:avLst>
          </a:prstGeom>
          <a:solidFill>
            <a:schemeClr val="accent1"/>
          </a:solidFill>
          <a:ln w="38100" cap="flat" cmpd="sng" algn="ctr">
            <a:solidFill>
              <a:srgbClr val="00B050"/>
            </a:solidFill>
            <a:prstDash val="solid"/>
            <a:round/>
            <a:headEnd type="none" w="med" len="med"/>
            <a:tailEnd type="triangle"/>
          </a:ln>
          <a:effectLst/>
        </p:spPr>
      </p:cxnSp>
      <p:cxnSp>
        <p:nvCxnSpPr>
          <p:cNvPr id="54" name="Connector: Elbow 53">
            <a:extLst>
              <a:ext uri="{FF2B5EF4-FFF2-40B4-BE49-F238E27FC236}">
                <a16:creationId xmlns:a16="http://schemas.microsoft.com/office/drawing/2014/main" id="{ADAD2098-AEAC-4F80-927E-542F9D45ACFE}"/>
              </a:ext>
            </a:extLst>
          </p:cNvPr>
          <p:cNvCxnSpPr>
            <a:cxnSpLocks/>
            <a:stCxn id="48" idx="1"/>
            <a:endCxn id="42" idx="5"/>
          </p:cNvCxnSpPr>
          <p:nvPr/>
        </p:nvCxnSpPr>
        <p:spPr>
          <a:xfrm rot="16200000" flipV="1">
            <a:off x="2615859" y="2742719"/>
            <a:ext cx="698826" cy="1670726"/>
          </a:xfrm>
          <a:prstGeom prst="bentConnector3">
            <a:avLst>
              <a:gd name="adj1" fmla="val 7502"/>
            </a:avLst>
          </a:prstGeom>
          <a:solidFill>
            <a:schemeClr val="accent1"/>
          </a:solidFill>
          <a:ln w="38100" cap="flat" cmpd="sng" algn="ctr">
            <a:solidFill>
              <a:srgbClr val="00B05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are not </a:t>
            </a:r>
            <a:r>
              <a:rPr lang="en-US" dirty="0" err="1">
                <a:solidFill>
                  <a:schemeClr val="bg1"/>
                </a:solidFill>
              </a:rPr>
              <a:t>CAUSEd</a:t>
            </a:r>
            <a:r>
              <a:rPr lang="en-US" dirty="0">
                <a:solidFill>
                  <a:schemeClr val="bg1"/>
                </a:solidFill>
              </a:rPr>
              <a:t>, but have ANCESTORs</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3721554"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5" name="Cylinder 64">
            <a:extLst>
              <a:ext uri="{FF2B5EF4-FFF2-40B4-BE49-F238E27FC236}">
                <a16:creationId xmlns:a16="http://schemas.microsoft.com/office/drawing/2014/main" id="{5189789E-A0AA-4148-9E43-32CFA061D4E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66" name="Rectangle: Rounded Corners 65">
            <a:extLst>
              <a:ext uri="{FF2B5EF4-FFF2-40B4-BE49-F238E27FC236}">
                <a16:creationId xmlns:a16="http://schemas.microsoft.com/office/drawing/2014/main" id="{3040671C-33CF-4B18-8719-B145D6045B62}"/>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67" name="Rectangle: Rounded Corners 66">
            <a:extLst>
              <a:ext uri="{FF2B5EF4-FFF2-40B4-BE49-F238E27FC236}">
                <a16:creationId xmlns:a16="http://schemas.microsoft.com/office/drawing/2014/main" id="{5A419A79-3FC7-4420-8451-92890C00E9FB}"/>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68" name="Connector: Elbow 67">
            <a:extLst>
              <a:ext uri="{FF2B5EF4-FFF2-40B4-BE49-F238E27FC236}">
                <a16:creationId xmlns:a16="http://schemas.microsoft.com/office/drawing/2014/main" id="{1B24D23A-C7C6-40FE-A009-A0E9FC735B4A}"/>
              </a:ext>
            </a:extLst>
          </p:cNvPr>
          <p:cNvCxnSpPr>
            <a:cxnSpLocks/>
            <a:stCxn id="74" idx="3"/>
            <a:endCxn id="6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35C954A2-EF5C-4815-BC5A-ACC07BD796C6}"/>
              </a:ext>
            </a:extLst>
          </p:cNvPr>
          <p:cNvCxnSpPr>
            <a:cxnSpLocks/>
            <a:stCxn id="74" idx="3"/>
            <a:endCxn id="6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6E3FA8C6-3353-432B-BF5E-EB39C4F2661B}"/>
              </a:ext>
            </a:extLst>
          </p:cNvPr>
          <p:cNvCxnSpPr>
            <a:cxnSpLocks/>
            <a:stCxn id="66" idx="3"/>
            <a:endCxn id="75"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20D0F9C-7CBD-4BCF-85AD-E2EAEBAFB07C}"/>
              </a:ext>
            </a:extLst>
          </p:cNvPr>
          <p:cNvCxnSpPr>
            <a:cxnSpLocks/>
            <a:stCxn id="67" idx="3"/>
            <a:endCxn id="75"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36FE3E-4D70-46D0-9F25-8CC80BBF6ADB}"/>
              </a:ext>
            </a:extLst>
          </p:cNvPr>
          <p:cNvSpPr txBox="1"/>
          <p:nvPr/>
        </p:nvSpPr>
        <p:spPr>
          <a:xfrm>
            <a:off x="6327840" y="377959"/>
            <a:ext cx="1181734" cy="369332"/>
          </a:xfrm>
          <a:prstGeom prst="rect">
            <a:avLst/>
          </a:prstGeom>
          <a:noFill/>
        </p:spPr>
        <p:txBody>
          <a:bodyPr wrap="none" rtlCol="0">
            <a:spAutoFit/>
          </a:bodyPr>
          <a:lstStyle/>
          <a:p>
            <a:r>
              <a:rPr lang="en-US" dirty="0"/>
              <a:t>PIPELINE X</a:t>
            </a:r>
          </a:p>
        </p:txBody>
      </p:sp>
      <p:sp>
        <p:nvSpPr>
          <p:cNvPr id="74" name="Rectangle: Rounded Corners 73">
            <a:extLst>
              <a:ext uri="{FF2B5EF4-FFF2-40B4-BE49-F238E27FC236}">
                <a16:creationId xmlns:a16="http://schemas.microsoft.com/office/drawing/2014/main" id="{E7BC3AF2-5B79-44BF-A9FC-B05180BC885D}"/>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75" name="Rectangle: Rounded Corners 74">
            <a:extLst>
              <a:ext uri="{FF2B5EF4-FFF2-40B4-BE49-F238E27FC236}">
                <a16:creationId xmlns:a16="http://schemas.microsoft.com/office/drawing/2014/main" id="{CD5ACD5C-1968-4802-BD35-F0EE6A47F5FB}"/>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76" name="Straight Connector 75">
            <a:extLst>
              <a:ext uri="{FF2B5EF4-FFF2-40B4-BE49-F238E27FC236}">
                <a16:creationId xmlns:a16="http://schemas.microsoft.com/office/drawing/2014/main" id="{FF330100-7FCF-44FA-842F-1A5120E4FFA8}"/>
              </a:ext>
            </a:extLst>
          </p:cNvPr>
          <p:cNvCxnSpPr>
            <a:cxnSpLocks/>
            <a:stCxn id="74" idx="1"/>
            <a:endCxn id="6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E41C0E5-1773-4B50-98B9-CA3710CE99E7}"/>
              </a:ext>
            </a:extLst>
          </p:cNvPr>
          <p:cNvCxnSpPr>
            <a:cxnSpLocks/>
            <a:stCxn id="65" idx="3"/>
            <a:endCxn id="75"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0831CB7-1DF1-487F-9F8D-F117264DECE8}"/>
              </a:ext>
            </a:extLst>
          </p:cNvPr>
          <p:cNvSpPr txBox="1"/>
          <p:nvPr/>
        </p:nvSpPr>
        <p:spPr>
          <a:xfrm>
            <a:off x="3477343"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63247"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35" name="TextBox 34">
            <a:extLst>
              <a:ext uri="{FF2B5EF4-FFF2-40B4-BE49-F238E27FC236}">
                <a16:creationId xmlns:a16="http://schemas.microsoft.com/office/drawing/2014/main" id="{24C61CFE-03F3-4A74-B828-AE22E2A5E7EE}"/>
              </a:ext>
            </a:extLst>
          </p:cNvPr>
          <p:cNvSpPr txBox="1"/>
          <p:nvPr/>
        </p:nvSpPr>
        <p:spPr>
          <a:xfrm>
            <a:off x="3477343"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18" name="TextBox 17">
            <a:extLst>
              <a:ext uri="{FF2B5EF4-FFF2-40B4-BE49-F238E27FC236}">
                <a16:creationId xmlns:a16="http://schemas.microsoft.com/office/drawing/2014/main" id="{9653A183-4752-4C2A-B6E8-2CDB1DEE7D34}"/>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ANCESTOR</a:t>
            </a:r>
          </a:p>
          <a:p>
            <a:br>
              <a:rPr lang="en-US" dirty="0"/>
            </a:br>
            <a:r>
              <a:rPr lang="en-US" dirty="0"/>
              <a:t>ACTIVITY_EXECUTION</a:t>
            </a:r>
          </a:p>
        </p:txBody>
      </p:sp>
      <p:cxnSp>
        <p:nvCxnSpPr>
          <p:cNvPr id="87" name="Connector: Elbow 86">
            <a:extLst>
              <a:ext uri="{FF2B5EF4-FFF2-40B4-BE49-F238E27FC236}">
                <a16:creationId xmlns:a16="http://schemas.microsoft.com/office/drawing/2014/main" id="{8FA141EA-9910-414D-9D88-3853D4CDAE93}"/>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89" name="Connector: Elbow 88">
            <a:extLst>
              <a:ext uri="{FF2B5EF4-FFF2-40B4-BE49-F238E27FC236}">
                <a16:creationId xmlns:a16="http://schemas.microsoft.com/office/drawing/2014/main" id="{619B710D-B1A1-459F-854F-49F31F176400}"/>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98" name="Connector: Elbow 97">
            <a:extLst>
              <a:ext uri="{FF2B5EF4-FFF2-40B4-BE49-F238E27FC236}">
                <a16:creationId xmlns:a16="http://schemas.microsoft.com/office/drawing/2014/main" id="{ECE90FF3-B5E1-4459-A02F-7F8F5E4AD958}"/>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99" name="Connector: Elbow 98">
            <a:extLst>
              <a:ext uri="{FF2B5EF4-FFF2-40B4-BE49-F238E27FC236}">
                <a16:creationId xmlns:a16="http://schemas.microsoft.com/office/drawing/2014/main" id="{ADCF3D43-9EF7-4D12-B691-A40B5AD4CC72}"/>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Tree>
    <p:extLst>
      <p:ext uri="{BB962C8B-B14F-4D97-AF65-F5344CB8AC3E}">
        <p14:creationId xmlns:p14="http://schemas.microsoft.com/office/powerpoint/2010/main" val="20413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2" grpId="0" animBg="1"/>
      <p:bldP spid="49" grpId="0" animBg="1"/>
      <p:bldP spid="96" grpId="0" animBg="1"/>
      <p:bldP spid="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F632-A7DD-4F3A-B744-1CF960D93295}"/>
              </a:ext>
            </a:extLst>
          </p:cNvPr>
          <p:cNvSpPr>
            <a:spLocks noGrp="1"/>
          </p:cNvSpPr>
          <p:nvPr>
            <p:ph type="title"/>
          </p:nvPr>
        </p:nvSpPr>
        <p:spPr/>
        <p:txBody>
          <a:bodyPr/>
          <a:lstStyle/>
          <a:p>
            <a:r>
              <a:rPr lang="en-US" dirty="0"/>
              <a:t>Questions/concerns</a:t>
            </a:r>
          </a:p>
        </p:txBody>
      </p:sp>
      <p:sp>
        <p:nvSpPr>
          <p:cNvPr id="3" name="Content Placeholder 2">
            <a:extLst>
              <a:ext uri="{FF2B5EF4-FFF2-40B4-BE49-F238E27FC236}">
                <a16:creationId xmlns:a16="http://schemas.microsoft.com/office/drawing/2014/main" id="{86629A24-603F-42E7-BFC6-8F946DFB8532}"/>
              </a:ext>
            </a:extLst>
          </p:cNvPr>
          <p:cNvSpPr>
            <a:spLocks noGrp="1"/>
          </p:cNvSpPr>
          <p:nvPr>
            <p:ph idx="1"/>
          </p:nvPr>
        </p:nvSpPr>
        <p:spPr/>
        <p:txBody>
          <a:bodyPr/>
          <a:lstStyle/>
          <a:p>
            <a:r>
              <a:rPr lang="en-US" dirty="0"/>
              <a:t>Should the link type be ANCESTOR or PREDECESSOR or something else? We should not mix it with PREVIOUS…</a:t>
            </a:r>
          </a:p>
          <a:p>
            <a:pPr lvl="1"/>
            <a:r>
              <a:rPr lang="en-US" dirty="0">
                <a:hlinkClick r:id="rId3"/>
              </a:rPr>
              <a:t>PRECURSOR</a:t>
            </a:r>
            <a:r>
              <a:rPr lang="en-US" dirty="0"/>
              <a:t>, ANTEDATE, AFOREGOER, ANTERIOR, ORIGIN, LINEAR_PREDECESSOR, CORRELATOR, INFLUENCER</a:t>
            </a:r>
          </a:p>
          <a:p>
            <a:pPr lvl="1"/>
            <a:r>
              <a:rPr lang="en-US" b="1" dirty="0"/>
              <a:t>We decided to go for PRECURSOR</a:t>
            </a:r>
          </a:p>
          <a:p>
            <a:r>
              <a:rPr lang="en-US" dirty="0"/>
              <a:t>When using CAUSE links (targeting </a:t>
            </a:r>
            <a:r>
              <a:rPr lang="en-US" dirty="0" err="1"/>
              <a:t>ActF</a:t>
            </a:r>
            <a:r>
              <a:rPr lang="en-US" dirty="0"/>
              <a:t>), should we also use ANCESTOR links (targeting </a:t>
            </a:r>
            <a:r>
              <a:rPr lang="en-US" dirty="0" err="1"/>
              <a:t>ActT</a:t>
            </a:r>
            <a:r>
              <a:rPr lang="en-US" dirty="0"/>
              <a:t>) to be used to visualize pipeline graphs?</a:t>
            </a:r>
          </a:p>
          <a:p>
            <a:r>
              <a:rPr lang="en-US" dirty="0"/>
              <a:t>When re-triggering a pipeline/step, what events should be sent and how should they be linked?</a:t>
            </a:r>
          </a:p>
        </p:txBody>
      </p:sp>
    </p:spTree>
    <p:extLst>
      <p:ext uri="{BB962C8B-B14F-4D97-AF65-F5344CB8AC3E}">
        <p14:creationId xmlns:p14="http://schemas.microsoft.com/office/powerpoint/2010/main" val="2421618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5A19-7860-4C31-BB0B-4CD3E9DF7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ED70C9-FF86-4E85-8488-5891129DF51D}"/>
              </a:ext>
            </a:extLst>
          </p:cNvPr>
          <p:cNvSpPr>
            <a:spLocks noGrp="1"/>
          </p:cNvSpPr>
          <p:nvPr>
            <p:ph idx="1"/>
          </p:nvPr>
        </p:nvSpPr>
        <p:spPr/>
        <p:txBody>
          <a:bodyPr/>
          <a:lstStyle/>
          <a:p>
            <a:r>
              <a:rPr lang="en-US" b="0" i="0" dirty="0">
                <a:solidFill>
                  <a:srgbClr val="393939"/>
                </a:solidFill>
                <a:effectLst/>
                <a:latin typeface="Noto Sans" panose="020B0502040204020203" pitchFamily="34" charset="0"/>
              </a:rPr>
              <a:t>A </a:t>
            </a:r>
            <a:r>
              <a:rPr lang="en-US" b="1" i="0" dirty="0">
                <a:solidFill>
                  <a:srgbClr val="393939"/>
                </a:solidFill>
                <a:effectLst/>
                <a:latin typeface="Noto Sans" panose="020B0502040204020203" pitchFamily="34" charset="0"/>
              </a:rPr>
              <a:t>causal relation </a:t>
            </a:r>
            <a:r>
              <a:rPr lang="en-US" b="0" i="0" dirty="0">
                <a:solidFill>
                  <a:srgbClr val="393939"/>
                </a:solidFill>
                <a:effectLst/>
                <a:latin typeface="Noto Sans" panose="020B0502040204020203" pitchFamily="34" charset="0"/>
              </a:rPr>
              <a:t>between two events exists if the occurrence of the first causes the other. The first event is called the cause and the second event is called the effect. A correlation between two variables does not imply causation. On the other hand, if there is a causal relationship between two variables, they must be correlated. </a:t>
            </a:r>
            <a:r>
              <a:rPr lang="en-US" sz="1800" b="0" i="1" dirty="0">
                <a:solidFill>
                  <a:srgbClr val="393939"/>
                </a:solidFill>
                <a:effectLst/>
                <a:latin typeface="Noto Sans" panose="020B0502040204020203" pitchFamily="34" charset="0"/>
                <a:hlinkClick r:id="rId2"/>
              </a:rPr>
              <a:t>https://www.varsitytutors.com/hotmath/hotmath_help/topics/correlation-and-causal-relation</a:t>
            </a:r>
            <a:endParaRPr lang="en-US" b="0" i="1" dirty="0">
              <a:solidFill>
                <a:srgbClr val="393939"/>
              </a:solidFill>
              <a:effectLst/>
              <a:latin typeface="Noto Sans" panose="020B0502040204020203" pitchFamily="34" charset="0"/>
            </a:endParaRPr>
          </a:p>
          <a:p>
            <a:endParaRPr lang="en-US" dirty="0"/>
          </a:p>
        </p:txBody>
      </p:sp>
    </p:spTree>
    <p:extLst>
      <p:ext uri="{BB962C8B-B14F-4D97-AF65-F5344CB8AC3E}">
        <p14:creationId xmlns:p14="http://schemas.microsoft.com/office/powerpoint/2010/main" val="599606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DE3A-D324-4E09-A3D7-9C96FEF46615}"/>
              </a:ext>
            </a:extLst>
          </p:cNvPr>
          <p:cNvSpPr>
            <a:spLocks noGrp="1"/>
          </p:cNvSpPr>
          <p:nvPr>
            <p:ph type="title"/>
          </p:nvPr>
        </p:nvSpPr>
        <p:spPr/>
        <p:txBody>
          <a:bodyPr/>
          <a:lstStyle/>
          <a:p>
            <a:r>
              <a:rPr lang="en-US" b="1" dirty="0"/>
              <a:t>To be updated!</a:t>
            </a:r>
          </a:p>
        </p:txBody>
      </p:sp>
      <p:sp>
        <p:nvSpPr>
          <p:cNvPr id="3" name="Content Placeholder 2">
            <a:extLst>
              <a:ext uri="{FF2B5EF4-FFF2-40B4-BE49-F238E27FC236}">
                <a16:creationId xmlns:a16="http://schemas.microsoft.com/office/drawing/2014/main" id="{1DFB8CD2-E7B9-4922-8720-1D6D70AB069C}"/>
              </a:ext>
            </a:extLst>
          </p:cNvPr>
          <p:cNvSpPr>
            <a:spLocks noGrp="1"/>
          </p:cNvSpPr>
          <p:nvPr>
            <p:ph idx="1"/>
          </p:nvPr>
        </p:nvSpPr>
        <p:spPr/>
        <p:txBody>
          <a:bodyPr>
            <a:normAutofit fontScale="85000" lnSpcReduction="20000"/>
          </a:bodyPr>
          <a:lstStyle/>
          <a:p>
            <a:r>
              <a:rPr lang="en-US" dirty="0"/>
              <a:t>Current CAUSE definition:</a:t>
            </a:r>
            <a:br>
              <a:rPr lang="en-US" dirty="0"/>
            </a:br>
            <a:r>
              <a:rPr lang="en-US" b="0" i="1" dirty="0">
                <a:solidFill>
                  <a:srgbClr val="24292F"/>
                </a:solidFill>
                <a:effectLst/>
                <a:latin typeface="-apple-system"/>
              </a:rPr>
              <a:t>Identifies a cause of the event occurring. SHOULD not be used in conjunction with CONTEXT: individual events providing CAUSE within a larger context gives rise to ambiguity. It is instead recommended to let the root event of the context declare CAUSE.</a:t>
            </a:r>
            <a:endParaRPr lang="en-US" i="1" dirty="0"/>
          </a:p>
          <a:p>
            <a:r>
              <a:rPr lang="en-US" dirty="0"/>
              <a:t>Proposed CAUSE definition:</a:t>
            </a:r>
            <a:br>
              <a:rPr lang="en-US" dirty="0"/>
            </a:br>
            <a:r>
              <a:rPr lang="en-US" b="0" i="1" dirty="0">
                <a:solidFill>
                  <a:srgbClr val="24292F"/>
                </a:solidFill>
                <a:effectLst/>
                <a:latin typeface="-apple-system"/>
              </a:rPr>
              <a:t>Identifies a cause of the event occurring. SHOULD not be used in conjunction with CONTEXT: individual events providing CAUSE within a larger context gives rise to ambiguity. It is instead recommended to let the root event of the context declare CAUSE.</a:t>
            </a:r>
            <a:endParaRPr lang="en-US" i="1" dirty="0"/>
          </a:p>
          <a:p>
            <a:r>
              <a:rPr lang="en-US" dirty="0"/>
              <a:t>Proposed ANCESTOR definition:</a:t>
            </a:r>
            <a:br>
              <a:rPr lang="en-US" dirty="0"/>
            </a:br>
            <a:r>
              <a:rPr lang="en-US" b="0" i="1" dirty="0">
                <a:solidFill>
                  <a:srgbClr val="24292F"/>
                </a:solidFill>
                <a:effectLst/>
                <a:latin typeface="-apple-system"/>
              </a:rPr>
              <a:t>Identifies a cause of the event occurring. SHOULD not be used in conjunction with CONTEXT: individual events providing CAUSE within a larger context gives rise to ambiguity. It is instead recommended to let the root event of the context declare CAUSE.</a:t>
            </a:r>
            <a:endParaRPr lang="en-US" i="1" dirty="0"/>
          </a:p>
        </p:txBody>
      </p:sp>
    </p:spTree>
    <p:extLst>
      <p:ext uri="{BB962C8B-B14F-4D97-AF65-F5344CB8AC3E}">
        <p14:creationId xmlns:p14="http://schemas.microsoft.com/office/powerpoint/2010/main" val="282696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890308" y="4815726"/>
            <a:ext cx="184276" cy="64460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218289" y="4487745"/>
            <a:ext cx="186816" cy="130311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9" y="2336508"/>
            <a:ext cx="2859003"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544766"/>
            <a:ext cx="465094" cy="968764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event triggered</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719345" y="2727122"/>
            <a:ext cx="719077" cy="497914"/>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213980" y="3564575"/>
            <a:ext cx="175930" cy="128360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835880" y="3942675"/>
            <a:ext cx="173386" cy="52486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875930"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120141"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6327840" y="377959"/>
            <a:ext cx="1181734" cy="369332"/>
          </a:xfrm>
          <a:prstGeom prst="rect">
            <a:avLst/>
          </a:prstGeom>
          <a:noFill/>
        </p:spPr>
        <p:txBody>
          <a:bodyPr wrap="none" rtlCol="0">
            <a:spAutoFit/>
          </a:bodyPr>
          <a:lstStyle/>
          <a:p>
            <a:r>
              <a:rPr lang="en-US" dirty="0"/>
              <a:t>PIPELINE X</a:t>
            </a:r>
          </a:p>
        </p:txBody>
      </p:sp>
      <p:sp>
        <p:nvSpPr>
          <p:cNvPr id="61" name="Rectangle: Rounded Corners 60">
            <a:extLst>
              <a:ext uri="{FF2B5EF4-FFF2-40B4-BE49-F238E27FC236}">
                <a16:creationId xmlns:a16="http://schemas.microsoft.com/office/drawing/2014/main" id="{02A72171-A3E2-48FD-B616-7C3ACE8ECF89}"/>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4" idx="7"/>
            <a:endCxn id="43" idx="6"/>
          </p:cNvCxnSpPr>
          <p:nvPr/>
        </p:nvCxnSpPr>
        <p:spPr>
          <a:xfrm rot="16200000" flipV="1">
            <a:off x="3908865" y="3722446"/>
            <a:ext cx="1768030" cy="1405578"/>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875930"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9" y="2336509"/>
            <a:ext cx="2859003"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0549" y="5077946"/>
            <a:ext cx="186816" cy="1850780"/>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69347"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0" idx="7"/>
          </p:cNvCxnSpPr>
          <p:nvPr/>
        </p:nvCxnSpPr>
        <p:spPr>
          <a:xfrm rot="16200000" flipV="1">
            <a:off x="6777742" y="4973414"/>
            <a:ext cx="670572" cy="1772705"/>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0" idx="7"/>
            <a:endCxn id="49" idx="6"/>
          </p:cNvCxnSpPr>
          <p:nvPr/>
        </p:nvCxnSpPr>
        <p:spPr>
          <a:xfrm rot="16200000" flipV="1">
            <a:off x="6291211" y="4486883"/>
            <a:ext cx="1630709" cy="1785631"/>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4318178" y="3313134"/>
            <a:ext cx="829661" cy="1285833"/>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a:t>
            </a:r>
            <a:r>
              <a:rPr lang="en-US" dirty="0" err="1">
                <a:solidFill>
                  <a:schemeClr val="bg1"/>
                </a:solidFill>
              </a:rPr>
              <a:t>CAUSEd</a:t>
            </a:r>
            <a:r>
              <a:rPr lang="en-US" dirty="0">
                <a:solidFill>
                  <a:schemeClr val="bg1"/>
                </a:solidFill>
              </a:rPr>
              <a:t> by previous step </a:t>
            </a:r>
            <a:r>
              <a:rPr lang="en-US" dirty="0" err="1">
                <a:solidFill>
                  <a:schemeClr val="bg1"/>
                </a:solidFill>
              </a:rPr>
              <a:t>ActF</a:t>
            </a:r>
            <a:endParaRPr lang="en-US" dirty="0">
              <a:solidFill>
                <a:schemeClr val="bg1"/>
              </a:solidFill>
            </a:endParaRP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4120141"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8" name="TextBox 67">
            <a:extLst>
              <a:ext uri="{FF2B5EF4-FFF2-40B4-BE49-F238E27FC236}">
                <a16:creationId xmlns:a16="http://schemas.microsoft.com/office/drawing/2014/main" id="{F09F8398-0D22-4AC5-9499-E9F602FF35A3}"/>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PRECURSOR</a:t>
            </a:r>
          </a:p>
          <a:p>
            <a:br>
              <a:rPr lang="en-US" dirty="0"/>
            </a:br>
            <a:r>
              <a:rPr lang="en-US" dirty="0"/>
              <a:t>ACTIVITY_EXECUTION</a:t>
            </a:r>
          </a:p>
        </p:txBody>
      </p:sp>
      <p:cxnSp>
        <p:nvCxnSpPr>
          <p:cNvPr id="69" name="Connector: Elbow 68">
            <a:extLst>
              <a:ext uri="{FF2B5EF4-FFF2-40B4-BE49-F238E27FC236}">
                <a16:creationId xmlns:a16="http://schemas.microsoft.com/office/drawing/2014/main" id="{A841A197-DC28-4FED-A985-5168DFE1EEF9}"/>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70" name="Connector: Elbow 69">
            <a:extLst>
              <a:ext uri="{FF2B5EF4-FFF2-40B4-BE49-F238E27FC236}">
                <a16:creationId xmlns:a16="http://schemas.microsoft.com/office/drawing/2014/main" id="{F9239629-47AA-4EB0-A06A-0726CEB8F11A}"/>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E1CE0B41-FFF1-46AB-A8F6-8D869EA5D477}"/>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73" name="Connector: Elbow 72">
            <a:extLst>
              <a:ext uri="{FF2B5EF4-FFF2-40B4-BE49-F238E27FC236}">
                <a16:creationId xmlns:a16="http://schemas.microsoft.com/office/drawing/2014/main" id="{B36A791B-7FC1-4582-BABD-72D841E4014A}"/>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Tree>
    <p:extLst>
      <p:ext uri="{BB962C8B-B14F-4D97-AF65-F5344CB8AC3E}">
        <p14:creationId xmlns:p14="http://schemas.microsoft.com/office/powerpoint/2010/main" val="43840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P spid="96" grpId="0" animBg="1"/>
      <p:bldP spid="1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D502-4113-419B-8B8B-A51A5EDBBD47}"/>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DDB66781-192D-4525-800F-72127C981B8E}"/>
              </a:ext>
            </a:extLst>
          </p:cNvPr>
          <p:cNvSpPr>
            <a:spLocks noGrp="1"/>
          </p:cNvSpPr>
          <p:nvPr>
            <p:ph idx="1"/>
          </p:nvPr>
        </p:nvSpPr>
        <p:spPr/>
        <p:txBody>
          <a:bodyPr/>
          <a:lstStyle/>
          <a:p>
            <a:r>
              <a:rPr lang="en-US" i="1" dirty="0"/>
              <a:t>Activity</a:t>
            </a:r>
            <a:r>
              <a:rPr lang="en-US" dirty="0"/>
              <a:t> events or </a:t>
            </a:r>
            <a:r>
              <a:rPr lang="en-US" i="1" dirty="0"/>
              <a:t>lifecycle</a:t>
            </a:r>
            <a:r>
              <a:rPr lang="en-US" dirty="0"/>
              <a:t> events, or both? Or </a:t>
            </a:r>
            <a:r>
              <a:rPr lang="en-US" i="1" dirty="0"/>
              <a:t>job</a:t>
            </a:r>
            <a:r>
              <a:rPr lang="en-US" dirty="0"/>
              <a:t> events? In this presentation we don’t make any difference between them, and we use the term </a:t>
            </a:r>
            <a:r>
              <a:rPr lang="en-US" i="1" dirty="0"/>
              <a:t>activity </a:t>
            </a:r>
            <a:r>
              <a:rPr lang="en-US" dirty="0"/>
              <a:t>events to cover all those semantics.</a:t>
            </a:r>
          </a:p>
        </p:txBody>
      </p:sp>
    </p:spTree>
    <p:extLst>
      <p:ext uri="{BB962C8B-B14F-4D97-AF65-F5344CB8AC3E}">
        <p14:creationId xmlns:p14="http://schemas.microsoft.com/office/powerpoint/2010/main" val="3341799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48" idx="0"/>
            <a:endCxn id="43" idx="6"/>
          </p:cNvCxnSpPr>
          <p:nvPr/>
        </p:nvCxnSpPr>
        <p:spPr>
          <a:xfrm rot="16200000" flipV="1">
            <a:off x="4086519" y="3544792"/>
            <a:ext cx="307194" cy="300050"/>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890308" y="4815726"/>
            <a:ext cx="184276" cy="64460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218289" y="4487745"/>
            <a:ext cx="186816" cy="130311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9" y="2336508"/>
            <a:ext cx="2859003"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544766"/>
            <a:ext cx="465094" cy="968764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event triggered</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213980" y="3564575"/>
            <a:ext cx="175930" cy="128360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835880" y="3942675"/>
            <a:ext cx="173386" cy="52486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875930"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6327840" y="377959"/>
            <a:ext cx="1181734" cy="369332"/>
          </a:xfrm>
          <a:prstGeom prst="rect">
            <a:avLst/>
          </a:prstGeom>
          <a:noFill/>
        </p:spPr>
        <p:txBody>
          <a:bodyPr wrap="none" rtlCol="0">
            <a:spAutoFit/>
          </a:bodyPr>
          <a:lstStyle/>
          <a:p>
            <a:r>
              <a:rPr lang="en-US" dirty="0"/>
              <a:t>PIPELINE X</a:t>
            </a:r>
          </a:p>
        </p:txBody>
      </p:sp>
      <p:sp>
        <p:nvSpPr>
          <p:cNvPr id="61" name="Rectangle: Rounded Corners 60">
            <a:extLst>
              <a:ext uri="{FF2B5EF4-FFF2-40B4-BE49-F238E27FC236}">
                <a16:creationId xmlns:a16="http://schemas.microsoft.com/office/drawing/2014/main" id="{02A72171-A3E2-48FD-B616-7C3ACE8ECF89}"/>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5" idx="0"/>
            <a:endCxn id="43" idx="6"/>
          </p:cNvCxnSpPr>
          <p:nvPr/>
        </p:nvCxnSpPr>
        <p:spPr>
          <a:xfrm rot="16200000" flipV="1">
            <a:off x="3622780" y="4008532"/>
            <a:ext cx="1234673" cy="300050"/>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875930"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9" y="2336509"/>
            <a:ext cx="2859003"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0549" y="5077946"/>
            <a:ext cx="186816" cy="1850780"/>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69347"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1" idx="0"/>
            <a:endCxn id="96" idx="6"/>
          </p:cNvCxnSpPr>
          <p:nvPr/>
        </p:nvCxnSpPr>
        <p:spPr>
          <a:xfrm rot="16200000" flipV="1">
            <a:off x="6407301" y="5328662"/>
            <a:ext cx="137219" cy="485314"/>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1" idx="0"/>
            <a:endCxn id="49" idx="6"/>
          </p:cNvCxnSpPr>
          <p:nvPr/>
        </p:nvCxnSpPr>
        <p:spPr>
          <a:xfrm rot="16200000" flipV="1">
            <a:off x="5928366" y="4849727"/>
            <a:ext cx="1075584" cy="504818"/>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a:t>
            </a:r>
            <a:r>
              <a:rPr lang="en-US" dirty="0" err="1">
                <a:solidFill>
                  <a:schemeClr val="bg1"/>
                </a:solidFill>
              </a:rPr>
              <a:t>CAUSEd</a:t>
            </a:r>
            <a:r>
              <a:rPr lang="en-US" dirty="0">
                <a:solidFill>
                  <a:schemeClr val="bg1"/>
                </a:solidFill>
              </a:rPr>
              <a:t> by previous step </a:t>
            </a:r>
            <a:r>
              <a:rPr lang="en-US" dirty="0" err="1">
                <a:solidFill>
                  <a:schemeClr val="bg1"/>
                </a:solidFill>
              </a:rPr>
              <a:t>ActF</a:t>
            </a:r>
            <a:endParaRPr lang="en-US" dirty="0">
              <a:solidFill>
                <a:schemeClr val="bg1"/>
              </a:solidFill>
            </a:endParaRP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4120141"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8" name="TextBox 67">
            <a:extLst>
              <a:ext uri="{FF2B5EF4-FFF2-40B4-BE49-F238E27FC236}">
                <a16:creationId xmlns:a16="http://schemas.microsoft.com/office/drawing/2014/main" id="{F09F8398-0D22-4AC5-9499-E9F602FF35A3}"/>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PRECURSOR</a:t>
            </a:r>
          </a:p>
          <a:p>
            <a:br>
              <a:rPr lang="en-US" dirty="0"/>
            </a:br>
            <a:r>
              <a:rPr lang="en-US" dirty="0"/>
              <a:t>ACTIVITY_EXECUTION</a:t>
            </a:r>
          </a:p>
        </p:txBody>
      </p:sp>
      <p:cxnSp>
        <p:nvCxnSpPr>
          <p:cNvPr id="69" name="Connector: Elbow 68">
            <a:extLst>
              <a:ext uri="{FF2B5EF4-FFF2-40B4-BE49-F238E27FC236}">
                <a16:creationId xmlns:a16="http://schemas.microsoft.com/office/drawing/2014/main" id="{A841A197-DC28-4FED-A985-5168DFE1EEF9}"/>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70" name="Connector: Elbow 69">
            <a:extLst>
              <a:ext uri="{FF2B5EF4-FFF2-40B4-BE49-F238E27FC236}">
                <a16:creationId xmlns:a16="http://schemas.microsoft.com/office/drawing/2014/main" id="{F9239629-47AA-4EB0-A06A-0726CEB8F11A}"/>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E1CE0B41-FFF1-46AB-A8F6-8D869EA5D477}"/>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73" name="Connector: Elbow 72">
            <a:extLst>
              <a:ext uri="{FF2B5EF4-FFF2-40B4-BE49-F238E27FC236}">
                <a16:creationId xmlns:a16="http://schemas.microsoft.com/office/drawing/2014/main" id="{B36A791B-7FC1-4582-BABD-72D841E4014A}"/>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8" name="Flowchart: Connector 47">
            <a:extLst>
              <a:ext uri="{FF2B5EF4-FFF2-40B4-BE49-F238E27FC236}">
                <a16:creationId xmlns:a16="http://schemas.microsoft.com/office/drawing/2014/main" id="{6F7A7789-CD32-4904-A7E6-B1664069AF4F}"/>
              </a:ext>
            </a:extLst>
          </p:cNvPr>
          <p:cNvSpPr/>
          <p:nvPr/>
        </p:nvSpPr>
        <p:spPr>
          <a:xfrm>
            <a:off x="4120141"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cxnSp>
        <p:nvCxnSpPr>
          <p:cNvPr id="77" name="Connector: Elbow 76">
            <a:extLst>
              <a:ext uri="{FF2B5EF4-FFF2-40B4-BE49-F238E27FC236}">
                <a16:creationId xmlns:a16="http://schemas.microsoft.com/office/drawing/2014/main" id="{C30391D4-9DB7-4D10-9034-E7ECA4F7E999}"/>
              </a:ext>
            </a:extLst>
          </p:cNvPr>
          <p:cNvCxnSpPr>
            <a:cxnSpLocks/>
            <a:stCxn id="48" idx="1"/>
            <a:endCxn id="42" idx="5"/>
          </p:cNvCxnSpPr>
          <p:nvPr/>
        </p:nvCxnSpPr>
        <p:spPr>
          <a:xfrm rot="16200000" flipV="1">
            <a:off x="2815153" y="2543425"/>
            <a:ext cx="698826" cy="2069313"/>
          </a:xfrm>
          <a:prstGeom prst="bentConnector3">
            <a:avLst>
              <a:gd name="adj1" fmla="val 5265"/>
            </a:avLst>
          </a:prstGeom>
          <a:solidFill>
            <a:schemeClr val="accent1"/>
          </a:solidFill>
          <a:ln w="38100" cap="flat" cmpd="sng" algn="ctr">
            <a:solidFill>
              <a:srgbClr val="00B050"/>
            </a:solidFill>
            <a:prstDash val="solid"/>
            <a:round/>
            <a:headEnd type="none" w="med" len="med"/>
            <a:tailEnd type="triangle"/>
          </a:ln>
          <a:effectLst/>
        </p:spPr>
      </p:cxnSp>
    </p:spTree>
    <p:extLst>
      <p:ext uri="{BB962C8B-B14F-4D97-AF65-F5344CB8AC3E}">
        <p14:creationId xmlns:p14="http://schemas.microsoft.com/office/powerpoint/2010/main" val="339659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P spid="96" grpId="0" animBg="1"/>
      <p:bldP spid="1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48" idx="0"/>
            <a:endCxn id="43" idx="6"/>
          </p:cNvCxnSpPr>
          <p:nvPr/>
        </p:nvCxnSpPr>
        <p:spPr>
          <a:xfrm rot="16200000" flipV="1">
            <a:off x="4086519" y="3544792"/>
            <a:ext cx="307194" cy="300050"/>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890308" y="4815726"/>
            <a:ext cx="184276" cy="64460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218289" y="4487745"/>
            <a:ext cx="186816" cy="1303112"/>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event triggered</a:t>
            </a:r>
            <a:endParaRPr lang="en-US" i="1"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213980" y="3564575"/>
            <a:ext cx="175930" cy="128360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835880" y="3942675"/>
            <a:ext cx="173386" cy="52486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875930"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02A72171-A3E2-48FD-B616-7C3ACE8ECF89}"/>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5" idx="0"/>
            <a:endCxn id="43" idx="5"/>
          </p:cNvCxnSpPr>
          <p:nvPr/>
        </p:nvCxnSpPr>
        <p:spPr>
          <a:xfrm rot="16200000" flipV="1">
            <a:off x="3678699" y="4064450"/>
            <a:ext cx="1043754" cy="379131"/>
          </a:xfrm>
          <a:prstGeom prst="bentConnector3">
            <a:avLst>
              <a:gd name="adj1" fmla="val 16305"/>
            </a:avLst>
          </a:prstGeom>
          <a:solidFill>
            <a:schemeClr val="accent1"/>
          </a:solidFill>
          <a:ln w="38100" cap="flat" cmpd="sng" algn="ctr">
            <a:solidFill>
              <a:srgbClr val="C00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875930"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0549" y="5077946"/>
            <a:ext cx="186816" cy="1850780"/>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69347"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16" name="Connector: Elbow 115">
            <a:extLst>
              <a:ext uri="{FF2B5EF4-FFF2-40B4-BE49-F238E27FC236}">
                <a16:creationId xmlns:a16="http://schemas.microsoft.com/office/drawing/2014/main" id="{263B9EBB-F9A5-453E-B3B2-7899D29BD72F}"/>
              </a:ext>
            </a:extLst>
          </p:cNvPr>
          <p:cNvCxnSpPr>
            <a:cxnSpLocks/>
            <a:stCxn id="111" idx="0"/>
            <a:endCxn id="96" idx="6"/>
          </p:cNvCxnSpPr>
          <p:nvPr/>
        </p:nvCxnSpPr>
        <p:spPr>
          <a:xfrm rot="16200000" flipV="1">
            <a:off x="6407301" y="5328662"/>
            <a:ext cx="137219" cy="485314"/>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1" idx="0"/>
            <a:endCxn id="49" idx="6"/>
          </p:cNvCxnSpPr>
          <p:nvPr/>
        </p:nvCxnSpPr>
        <p:spPr>
          <a:xfrm rot="16200000" flipV="1">
            <a:off x="5928366" y="4849727"/>
            <a:ext cx="1075584" cy="504818"/>
          </a:xfrm>
          <a:prstGeom prst="bentConnector2">
            <a:avLst/>
          </a:prstGeom>
          <a:solidFill>
            <a:schemeClr val="accent1"/>
          </a:solidFill>
          <a:ln w="38100" cap="flat" cmpd="sng" algn="ctr">
            <a:solidFill>
              <a:srgbClr val="C0000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a:t>
            </a:r>
            <a:r>
              <a:rPr lang="en-US" dirty="0" err="1">
                <a:solidFill>
                  <a:schemeClr val="bg1"/>
                </a:solidFill>
              </a:rPr>
              <a:t>CAUSEd</a:t>
            </a:r>
            <a:r>
              <a:rPr lang="en-US" dirty="0">
                <a:solidFill>
                  <a:schemeClr val="bg1"/>
                </a:solidFill>
              </a:rPr>
              <a:t> by previous step </a:t>
            </a:r>
            <a:r>
              <a:rPr lang="en-US" dirty="0" err="1">
                <a:solidFill>
                  <a:schemeClr val="bg1"/>
                </a:solidFill>
              </a:rPr>
              <a:t>ActF</a:t>
            </a:r>
            <a:endParaRPr lang="en-US" dirty="0">
              <a:solidFill>
                <a:schemeClr val="bg1"/>
              </a:solidFill>
            </a:endParaRP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4120141"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8" name="TextBox 67">
            <a:extLst>
              <a:ext uri="{FF2B5EF4-FFF2-40B4-BE49-F238E27FC236}">
                <a16:creationId xmlns:a16="http://schemas.microsoft.com/office/drawing/2014/main" id="{F09F8398-0D22-4AC5-9499-E9F602FF35A3}"/>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PRECURSOR</a:t>
            </a:r>
          </a:p>
          <a:p>
            <a:br>
              <a:rPr lang="en-US" dirty="0"/>
            </a:br>
            <a:r>
              <a:rPr lang="en-US" dirty="0"/>
              <a:t>ACTIVITY_EXECUTION</a:t>
            </a:r>
          </a:p>
        </p:txBody>
      </p:sp>
      <p:cxnSp>
        <p:nvCxnSpPr>
          <p:cNvPr id="69" name="Connector: Elbow 68">
            <a:extLst>
              <a:ext uri="{FF2B5EF4-FFF2-40B4-BE49-F238E27FC236}">
                <a16:creationId xmlns:a16="http://schemas.microsoft.com/office/drawing/2014/main" id="{A841A197-DC28-4FED-A985-5168DFE1EEF9}"/>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70" name="Connector: Elbow 69">
            <a:extLst>
              <a:ext uri="{FF2B5EF4-FFF2-40B4-BE49-F238E27FC236}">
                <a16:creationId xmlns:a16="http://schemas.microsoft.com/office/drawing/2014/main" id="{F9239629-47AA-4EB0-A06A-0726CEB8F11A}"/>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72" name="Connector: Elbow 71">
            <a:extLst>
              <a:ext uri="{FF2B5EF4-FFF2-40B4-BE49-F238E27FC236}">
                <a16:creationId xmlns:a16="http://schemas.microsoft.com/office/drawing/2014/main" id="{E1CE0B41-FFF1-46AB-A8F6-8D869EA5D477}"/>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73" name="Connector: Elbow 72">
            <a:extLst>
              <a:ext uri="{FF2B5EF4-FFF2-40B4-BE49-F238E27FC236}">
                <a16:creationId xmlns:a16="http://schemas.microsoft.com/office/drawing/2014/main" id="{B36A791B-7FC1-4582-BABD-72D841E4014A}"/>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8" name="Flowchart: Connector 47">
            <a:extLst>
              <a:ext uri="{FF2B5EF4-FFF2-40B4-BE49-F238E27FC236}">
                <a16:creationId xmlns:a16="http://schemas.microsoft.com/office/drawing/2014/main" id="{6F7A7789-CD32-4904-A7E6-B1664069AF4F}"/>
              </a:ext>
            </a:extLst>
          </p:cNvPr>
          <p:cNvSpPr/>
          <p:nvPr/>
        </p:nvSpPr>
        <p:spPr>
          <a:xfrm>
            <a:off x="4120141"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Tree>
    <p:extLst>
      <p:ext uri="{BB962C8B-B14F-4D97-AF65-F5344CB8AC3E}">
        <p14:creationId xmlns:p14="http://schemas.microsoft.com/office/powerpoint/2010/main" val="368825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96" grpId="0" animBg="1"/>
      <p:bldP spid="1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Connector: Elbow 53">
            <a:extLst>
              <a:ext uri="{FF2B5EF4-FFF2-40B4-BE49-F238E27FC236}">
                <a16:creationId xmlns:a16="http://schemas.microsoft.com/office/drawing/2014/main" id="{ADAD2098-AEAC-4F80-927E-542F9D45ACFE}"/>
              </a:ext>
            </a:extLst>
          </p:cNvPr>
          <p:cNvCxnSpPr>
            <a:cxnSpLocks/>
            <a:stCxn id="48" idx="1"/>
            <a:endCxn id="42" idx="5"/>
          </p:cNvCxnSpPr>
          <p:nvPr/>
        </p:nvCxnSpPr>
        <p:spPr>
          <a:xfrm rot="16200000" flipV="1">
            <a:off x="2725273" y="2852133"/>
            <a:ext cx="698826" cy="1451898"/>
          </a:xfrm>
          <a:prstGeom prst="bentConnector3">
            <a:avLst>
              <a:gd name="adj1" fmla="val 6384"/>
            </a:avLst>
          </a:prstGeom>
          <a:solidFill>
            <a:schemeClr val="accent1"/>
          </a:solidFill>
          <a:ln w="38100" cap="flat" cmpd="sng" algn="ctr">
            <a:solidFill>
              <a:srgbClr val="00B050"/>
            </a:solidFill>
            <a:prstDash val="solid"/>
            <a:round/>
            <a:headEnd type="none" w="med" len="med"/>
            <a:tailEnd type="triangle"/>
          </a:ln>
          <a:effectLst/>
        </p:spPr>
      </p:cxnSp>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691014" y="4616433"/>
            <a:ext cx="184276" cy="1043196"/>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018996" y="4288451"/>
            <a:ext cx="186816" cy="170169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479600" y="2336508"/>
            <a:ext cx="3241955"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5760076" y="-2943969"/>
            <a:ext cx="465094" cy="1048604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385790" y="1430318"/>
            <a:ext cx="115917" cy="1388297"/>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2" name="Title 1">
            <a:extLst>
              <a:ext uri="{FF2B5EF4-FFF2-40B4-BE49-F238E27FC236}">
                <a16:creationId xmlns:a16="http://schemas.microsoft.com/office/drawing/2014/main" id="{6F7BF20A-DEA8-408A-9BDB-D176D640569C}"/>
              </a:ext>
            </a:extLst>
          </p:cNvPr>
          <p:cNvSpPr>
            <a:spLocks noGrp="1"/>
          </p:cNvSpPr>
          <p:nvPr>
            <p:ph type="title"/>
          </p:nvPr>
        </p:nvSpPr>
        <p:spPr/>
        <p:txBody>
          <a:bodyPr>
            <a:normAutofit/>
          </a:bodyPr>
          <a:lstStyle/>
          <a:p>
            <a:r>
              <a:rPr lang="en-US" dirty="0"/>
              <a:t>Example: All steps</a:t>
            </a:r>
            <a:br>
              <a:rPr lang="en-US" dirty="0"/>
            </a:br>
            <a:r>
              <a:rPr lang="en-US" dirty="0"/>
              <a:t>are explicitly triggered</a:t>
            </a:r>
            <a:endParaRPr lang="en-US" i="1" dirty="0"/>
          </a:p>
        </p:txBody>
      </p:sp>
      <p:sp>
        <p:nvSpPr>
          <p:cNvPr id="8" name="Flowchart: Connector 7">
            <a:extLst>
              <a:ext uri="{FF2B5EF4-FFF2-40B4-BE49-F238E27FC236}">
                <a16:creationId xmlns:a16="http://schemas.microsoft.com/office/drawing/2014/main" id="{FBBB56FA-CEDD-4542-BE87-2F43001ED8C7}"/>
              </a:ext>
            </a:extLst>
          </p:cNvPr>
          <p:cNvSpPr/>
          <p:nvPr/>
        </p:nvSpPr>
        <p:spPr>
          <a:xfrm>
            <a:off x="1867896" y="218242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209599"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65647"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3013798" y="2451770"/>
            <a:ext cx="233470" cy="1405429"/>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672977" y="2792591"/>
            <a:ext cx="218786" cy="709103"/>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46" name="Connector: Elbow 45">
            <a:extLst>
              <a:ext uri="{FF2B5EF4-FFF2-40B4-BE49-F238E27FC236}">
                <a16:creationId xmlns:a16="http://schemas.microsoft.com/office/drawing/2014/main" id="{1DCB1658-FD4E-4ECC-8AE4-F2E4B338618A}"/>
              </a:ext>
            </a:extLst>
          </p:cNvPr>
          <p:cNvCxnSpPr>
            <a:cxnSpLocks/>
            <a:stCxn id="42" idx="2"/>
            <a:endCxn id="9" idx="4"/>
          </p:cNvCxnSpPr>
          <p:nvPr/>
        </p:nvCxnSpPr>
        <p:spPr>
          <a:xfrm rot="10800000">
            <a:off x="479600" y="2336508"/>
            <a:ext cx="1408219" cy="7012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014687" y="3365281"/>
            <a:ext cx="175930" cy="1682195"/>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636587" y="3743381"/>
            <a:ext cx="173386" cy="923451"/>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48" name="Flowchart: Connector 47">
            <a:extLst>
              <a:ext uri="{FF2B5EF4-FFF2-40B4-BE49-F238E27FC236}">
                <a16:creationId xmlns:a16="http://schemas.microsoft.com/office/drawing/2014/main" id="{6F7A7789-CD32-4904-A7E6-B1664069AF4F}"/>
              </a:ext>
            </a:extLst>
          </p:cNvPr>
          <p:cNvSpPr/>
          <p:nvPr/>
        </p:nvSpPr>
        <p:spPr>
          <a:xfrm>
            <a:off x="3721554"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cxnSp>
        <p:nvCxnSpPr>
          <p:cNvPr id="90" name="Connector: Elbow 89">
            <a:extLst>
              <a:ext uri="{FF2B5EF4-FFF2-40B4-BE49-F238E27FC236}">
                <a16:creationId xmlns:a16="http://schemas.microsoft.com/office/drawing/2014/main" id="{01D7B362-A671-497A-AE86-25AF546B9E5B}"/>
              </a:ext>
            </a:extLst>
          </p:cNvPr>
          <p:cNvCxnSpPr>
            <a:cxnSpLocks/>
            <a:stCxn id="95" idx="1"/>
            <a:endCxn id="42" idx="5"/>
          </p:cNvCxnSpPr>
          <p:nvPr/>
        </p:nvCxnSpPr>
        <p:spPr>
          <a:xfrm rot="16200000" flipV="1">
            <a:off x="2261534" y="3315873"/>
            <a:ext cx="1626305" cy="1451898"/>
          </a:xfrm>
          <a:prstGeom prst="bentConnector3">
            <a:avLst>
              <a:gd name="adj1" fmla="val 9152"/>
            </a:avLst>
          </a:prstGeom>
          <a:solidFill>
            <a:schemeClr val="accent1"/>
          </a:solidFill>
          <a:ln w="38100" cap="flat" cmpd="sng" algn="ctr">
            <a:solidFill>
              <a:srgbClr val="00B050"/>
            </a:solidFill>
            <a:prstDash val="solid"/>
            <a:round/>
            <a:headEnd type="none" w="med" len="med"/>
            <a:tailEnd type="triangle"/>
          </a:ln>
          <a:effectLst/>
        </p:spPr>
      </p:cxn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479600" y="2336509"/>
            <a:ext cx="3241955"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23838" y="5074657"/>
            <a:ext cx="186816" cy="1857358"/>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75925"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479599" y="2336508"/>
            <a:ext cx="5968968"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66653" y="2306343"/>
            <a:ext cx="1282723" cy="276999"/>
          </a:xfrm>
          <a:prstGeom prst="rect">
            <a:avLst/>
          </a:prstGeom>
          <a:noFill/>
        </p:spPr>
        <p:txBody>
          <a:bodyPr wrap="none" rtlCol="0">
            <a:spAutoFit/>
          </a:bodyPr>
          <a:lstStyle/>
          <a:p>
            <a:r>
              <a:rPr lang="en-US" sz="1200" dirty="0"/>
              <a:t>name=</a:t>
            </a:r>
            <a:r>
              <a:rPr lang="en-US" sz="1200" i="1" dirty="0"/>
              <a:t>PIPELINE X</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1" idx="1"/>
            <a:endCxn id="95" idx="5"/>
          </p:cNvCxnSpPr>
          <p:nvPr/>
        </p:nvCxnSpPr>
        <p:spPr>
          <a:xfrm rot="16200000" flipV="1">
            <a:off x="5113963" y="4305323"/>
            <a:ext cx="482197" cy="234517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1" idx="0"/>
            <a:endCxn id="48" idx="5"/>
          </p:cNvCxnSpPr>
          <p:nvPr/>
        </p:nvCxnSpPr>
        <p:spPr>
          <a:xfrm rot="16200000" flipV="1">
            <a:off x="4785223" y="3706584"/>
            <a:ext cx="1330595" cy="2536094"/>
          </a:xfrm>
          <a:prstGeom prst="bentConnector3">
            <a:avLst>
              <a:gd name="adj1" fmla="val 67032"/>
            </a:avLst>
          </a:prstGeom>
          <a:solidFill>
            <a:schemeClr val="accent1"/>
          </a:solidFill>
          <a:ln w="38100" cap="flat" cmpd="sng" algn="ctr">
            <a:solidFill>
              <a:srgbClr val="00B050"/>
            </a:solidFill>
            <a:prstDash val="solid"/>
            <a:round/>
            <a:headEnd type="none" w="med" len="med"/>
            <a:tailEnd type="triangle"/>
          </a:ln>
          <a:effectLst/>
        </p:spPr>
      </p:cxnSp>
      <p:sp>
        <p:nvSpPr>
          <p:cNvPr id="130" name="TextBox 129">
            <a:extLst>
              <a:ext uri="{FF2B5EF4-FFF2-40B4-BE49-F238E27FC236}">
                <a16:creationId xmlns:a16="http://schemas.microsoft.com/office/drawing/2014/main" id="{56889671-86B3-414F-9749-775A2A56D281}"/>
              </a:ext>
            </a:extLst>
          </p:cNvPr>
          <p:cNvSpPr txBox="1"/>
          <p:nvPr/>
        </p:nvSpPr>
        <p:spPr>
          <a:xfrm>
            <a:off x="5701766" y="2110277"/>
            <a:ext cx="3588145" cy="1754326"/>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are not </a:t>
            </a:r>
            <a:r>
              <a:rPr lang="en-US" dirty="0" err="1">
                <a:solidFill>
                  <a:schemeClr val="bg1"/>
                </a:solidFill>
              </a:rPr>
              <a:t>CAUSEd</a:t>
            </a:r>
            <a:r>
              <a:rPr lang="en-US" dirty="0">
                <a:solidFill>
                  <a:schemeClr val="bg1"/>
                </a:solidFill>
              </a:rPr>
              <a:t>, but have PRECURSORs</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887818"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3721554"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5" name="Cylinder 64">
            <a:extLst>
              <a:ext uri="{FF2B5EF4-FFF2-40B4-BE49-F238E27FC236}">
                <a16:creationId xmlns:a16="http://schemas.microsoft.com/office/drawing/2014/main" id="{5189789E-A0AA-4148-9E43-32CFA061D4E1}"/>
              </a:ext>
            </a:extLst>
          </p:cNvPr>
          <p:cNvSpPr/>
          <p:nvPr/>
        </p:nvSpPr>
        <p:spPr>
          <a:xfrm rot="16200000">
            <a:off x="8409875"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66" name="Rectangle: Rounded Corners 65">
            <a:extLst>
              <a:ext uri="{FF2B5EF4-FFF2-40B4-BE49-F238E27FC236}">
                <a16:creationId xmlns:a16="http://schemas.microsoft.com/office/drawing/2014/main" id="{3040671C-33CF-4B18-8719-B145D6045B62}"/>
              </a:ext>
            </a:extLst>
          </p:cNvPr>
          <p:cNvSpPr/>
          <p:nvPr/>
        </p:nvSpPr>
        <p:spPr>
          <a:xfrm>
            <a:off x="8746400"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67" name="Rectangle: Rounded Corners 66">
            <a:extLst>
              <a:ext uri="{FF2B5EF4-FFF2-40B4-BE49-F238E27FC236}">
                <a16:creationId xmlns:a16="http://schemas.microsoft.com/office/drawing/2014/main" id="{5A419A79-3FC7-4420-8451-92890C00E9FB}"/>
              </a:ext>
            </a:extLst>
          </p:cNvPr>
          <p:cNvSpPr/>
          <p:nvPr/>
        </p:nvSpPr>
        <p:spPr>
          <a:xfrm>
            <a:off x="8746399"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68" name="Connector: Elbow 67">
            <a:extLst>
              <a:ext uri="{FF2B5EF4-FFF2-40B4-BE49-F238E27FC236}">
                <a16:creationId xmlns:a16="http://schemas.microsoft.com/office/drawing/2014/main" id="{1B24D23A-C7C6-40FE-A009-A0E9FC735B4A}"/>
              </a:ext>
            </a:extLst>
          </p:cNvPr>
          <p:cNvCxnSpPr>
            <a:cxnSpLocks/>
            <a:stCxn id="74" idx="3"/>
            <a:endCxn id="66" idx="1"/>
          </p:cNvCxnSpPr>
          <p:nvPr/>
        </p:nvCxnSpPr>
        <p:spPr>
          <a:xfrm flipV="1">
            <a:off x="7995284"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35C954A2-EF5C-4815-BC5A-ACC07BD796C6}"/>
              </a:ext>
            </a:extLst>
          </p:cNvPr>
          <p:cNvCxnSpPr>
            <a:cxnSpLocks/>
            <a:stCxn id="74" idx="3"/>
            <a:endCxn id="67" idx="1"/>
          </p:cNvCxnSpPr>
          <p:nvPr/>
        </p:nvCxnSpPr>
        <p:spPr>
          <a:xfrm>
            <a:off x="7995284"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6E3FA8C6-3353-432B-BF5E-EB39C4F2661B}"/>
              </a:ext>
            </a:extLst>
          </p:cNvPr>
          <p:cNvCxnSpPr>
            <a:cxnSpLocks/>
            <a:stCxn id="66" idx="3"/>
            <a:endCxn id="75" idx="1"/>
          </p:cNvCxnSpPr>
          <p:nvPr/>
        </p:nvCxnSpPr>
        <p:spPr>
          <a:xfrm>
            <a:off x="10009143"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2" name="Connector: Elbow 71">
            <a:extLst>
              <a:ext uri="{FF2B5EF4-FFF2-40B4-BE49-F238E27FC236}">
                <a16:creationId xmlns:a16="http://schemas.microsoft.com/office/drawing/2014/main" id="{120D0F9C-7CBD-4BCF-85AD-E2EAEBAFB07C}"/>
              </a:ext>
            </a:extLst>
          </p:cNvPr>
          <p:cNvCxnSpPr>
            <a:cxnSpLocks/>
            <a:stCxn id="67" idx="3"/>
            <a:endCxn id="75" idx="1"/>
          </p:cNvCxnSpPr>
          <p:nvPr/>
        </p:nvCxnSpPr>
        <p:spPr>
          <a:xfrm flipV="1">
            <a:off x="10009142"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E36FE3E-4D70-46D0-9F25-8CC80BBF6ADB}"/>
              </a:ext>
            </a:extLst>
          </p:cNvPr>
          <p:cNvSpPr txBox="1"/>
          <p:nvPr/>
        </p:nvSpPr>
        <p:spPr>
          <a:xfrm>
            <a:off x="6327840" y="377959"/>
            <a:ext cx="1181734" cy="369332"/>
          </a:xfrm>
          <a:prstGeom prst="rect">
            <a:avLst/>
          </a:prstGeom>
          <a:noFill/>
        </p:spPr>
        <p:txBody>
          <a:bodyPr wrap="none" rtlCol="0">
            <a:spAutoFit/>
          </a:bodyPr>
          <a:lstStyle/>
          <a:p>
            <a:r>
              <a:rPr lang="en-US" dirty="0"/>
              <a:t>PIPELINE X</a:t>
            </a:r>
          </a:p>
        </p:txBody>
      </p:sp>
      <p:sp>
        <p:nvSpPr>
          <p:cNvPr id="74" name="Rectangle: Rounded Corners 73">
            <a:extLst>
              <a:ext uri="{FF2B5EF4-FFF2-40B4-BE49-F238E27FC236}">
                <a16:creationId xmlns:a16="http://schemas.microsoft.com/office/drawing/2014/main" id="{E7BC3AF2-5B79-44BF-A9FC-B05180BC885D}"/>
              </a:ext>
            </a:extLst>
          </p:cNvPr>
          <p:cNvSpPr/>
          <p:nvPr/>
        </p:nvSpPr>
        <p:spPr>
          <a:xfrm>
            <a:off x="6732541"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75" name="Rectangle: Rounded Corners 74">
            <a:extLst>
              <a:ext uri="{FF2B5EF4-FFF2-40B4-BE49-F238E27FC236}">
                <a16:creationId xmlns:a16="http://schemas.microsoft.com/office/drawing/2014/main" id="{CD5ACD5C-1968-4802-BD35-F0EE6A47F5FB}"/>
              </a:ext>
            </a:extLst>
          </p:cNvPr>
          <p:cNvSpPr/>
          <p:nvPr/>
        </p:nvSpPr>
        <p:spPr>
          <a:xfrm>
            <a:off x="10561436"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76" name="Straight Connector 75">
            <a:extLst>
              <a:ext uri="{FF2B5EF4-FFF2-40B4-BE49-F238E27FC236}">
                <a16:creationId xmlns:a16="http://schemas.microsoft.com/office/drawing/2014/main" id="{FF330100-7FCF-44FA-842F-1A5120E4FFA8}"/>
              </a:ext>
            </a:extLst>
          </p:cNvPr>
          <p:cNvCxnSpPr>
            <a:cxnSpLocks/>
            <a:stCxn id="74" idx="1"/>
            <a:endCxn id="65" idx="1"/>
          </p:cNvCxnSpPr>
          <p:nvPr/>
        </p:nvCxnSpPr>
        <p:spPr>
          <a:xfrm flipH="1" flipV="1">
            <a:off x="6115607"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E41C0E5-1773-4B50-98B9-CA3710CE99E7}"/>
              </a:ext>
            </a:extLst>
          </p:cNvPr>
          <p:cNvCxnSpPr>
            <a:cxnSpLocks/>
            <a:stCxn id="65" idx="3"/>
            <a:endCxn id="75" idx="3"/>
          </p:cNvCxnSpPr>
          <p:nvPr/>
        </p:nvCxnSpPr>
        <p:spPr>
          <a:xfrm flipH="1" flipV="1">
            <a:off x="11824179"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0831CB7-1DF1-487F-9F8D-F117264DECE8}"/>
              </a:ext>
            </a:extLst>
          </p:cNvPr>
          <p:cNvSpPr txBox="1"/>
          <p:nvPr/>
        </p:nvSpPr>
        <p:spPr>
          <a:xfrm>
            <a:off x="3477343"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73749"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93253"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63247"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0" name="TextBox 39">
            <a:extLst>
              <a:ext uri="{FF2B5EF4-FFF2-40B4-BE49-F238E27FC236}">
                <a16:creationId xmlns:a16="http://schemas.microsoft.com/office/drawing/2014/main" id="{4B4D7B57-F3E0-460C-AC90-C4A2743B05AF}"/>
              </a:ext>
            </a:extLst>
          </p:cNvPr>
          <p:cNvSpPr txBox="1"/>
          <p:nvPr/>
        </p:nvSpPr>
        <p:spPr>
          <a:xfrm>
            <a:off x="1514054" y="3318666"/>
            <a:ext cx="1028423" cy="276999"/>
          </a:xfrm>
          <a:prstGeom prst="rect">
            <a:avLst/>
          </a:prstGeom>
          <a:noFill/>
        </p:spPr>
        <p:txBody>
          <a:bodyPr wrap="none" rtlCol="0">
            <a:spAutoFit/>
          </a:bodyPr>
          <a:lstStyle/>
          <a:p>
            <a:r>
              <a:rPr lang="en-US" sz="1200" dirty="0"/>
              <a:t>name=</a:t>
            </a:r>
            <a:r>
              <a:rPr lang="en-US" sz="1200" i="1" dirty="0"/>
              <a:t>STEP 1</a:t>
            </a:r>
          </a:p>
        </p:txBody>
      </p:sp>
      <p:sp>
        <p:nvSpPr>
          <p:cNvPr id="35" name="TextBox 34">
            <a:extLst>
              <a:ext uri="{FF2B5EF4-FFF2-40B4-BE49-F238E27FC236}">
                <a16:creationId xmlns:a16="http://schemas.microsoft.com/office/drawing/2014/main" id="{24C61CFE-03F3-4A74-B828-AE22E2A5E7EE}"/>
              </a:ext>
            </a:extLst>
          </p:cNvPr>
          <p:cNvSpPr txBox="1"/>
          <p:nvPr/>
        </p:nvSpPr>
        <p:spPr>
          <a:xfrm>
            <a:off x="3477343"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18" name="TextBox 17">
            <a:extLst>
              <a:ext uri="{FF2B5EF4-FFF2-40B4-BE49-F238E27FC236}">
                <a16:creationId xmlns:a16="http://schemas.microsoft.com/office/drawing/2014/main" id="{9653A183-4752-4C2A-B6E8-2CDB1DEE7D34}"/>
              </a:ext>
            </a:extLst>
          </p:cNvPr>
          <p:cNvSpPr txBox="1"/>
          <p:nvPr/>
        </p:nvSpPr>
        <p:spPr>
          <a:xfrm>
            <a:off x="9780450" y="3926749"/>
            <a:ext cx="2223686" cy="2031325"/>
          </a:xfrm>
          <a:prstGeom prst="rect">
            <a:avLst/>
          </a:prstGeom>
          <a:noFill/>
        </p:spPr>
        <p:txBody>
          <a:bodyPr wrap="none" rtlCol="0">
            <a:spAutoFit/>
          </a:bodyPr>
          <a:lstStyle/>
          <a:p>
            <a:r>
              <a:rPr lang="en-US" dirty="0"/>
              <a:t>CONTEXT</a:t>
            </a:r>
          </a:p>
          <a:p>
            <a:br>
              <a:rPr lang="en-US" dirty="0"/>
            </a:br>
            <a:r>
              <a:rPr lang="en-US" dirty="0"/>
              <a:t>CAUSE</a:t>
            </a:r>
          </a:p>
          <a:p>
            <a:br>
              <a:rPr lang="en-US" dirty="0"/>
            </a:br>
            <a:r>
              <a:rPr lang="en-US" dirty="0"/>
              <a:t>PRECURSOR</a:t>
            </a:r>
          </a:p>
          <a:p>
            <a:br>
              <a:rPr lang="en-US" dirty="0"/>
            </a:br>
            <a:r>
              <a:rPr lang="en-US" dirty="0"/>
              <a:t>ACTIVITY_EXECUTION</a:t>
            </a:r>
          </a:p>
        </p:txBody>
      </p:sp>
      <p:cxnSp>
        <p:nvCxnSpPr>
          <p:cNvPr id="87" name="Connector: Elbow 86">
            <a:extLst>
              <a:ext uri="{FF2B5EF4-FFF2-40B4-BE49-F238E27FC236}">
                <a16:creationId xmlns:a16="http://schemas.microsoft.com/office/drawing/2014/main" id="{8FA141EA-9910-414D-9D88-3853D4CDAE93}"/>
              </a:ext>
            </a:extLst>
          </p:cNvPr>
          <p:cNvCxnSpPr>
            <a:cxnSpLocks/>
          </p:cNvCxnSpPr>
          <p:nvPr/>
        </p:nvCxnSpPr>
        <p:spPr>
          <a:xfrm rot="10800000">
            <a:off x="9227756" y="4041088"/>
            <a:ext cx="574084" cy="111395"/>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89" name="Connector: Elbow 88">
            <a:extLst>
              <a:ext uri="{FF2B5EF4-FFF2-40B4-BE49-F238E27FC236}">
                <a16:creationId xmlns:a16="http://schemas.microsoft.com/office/drawing/2014/main" id="{619B710D-B1A1-459F-854F-49F31F176400}"/>
              </a:ext>
            </a:extLst>
          </p:cNvPr>
          <p:cNvCxnSpPr>
            <a:cxnSpLocks/>
          </p:cNvCxnSpPr>
          <p:nvPr/>
        </p:nvCxnSpPr>
        <p:spPr>
          <a:xfrm rot="10800000">
            <a:off x="9227756" y="4579928"/>
            <a:ext cx="574084" cy="111395"/>
          </a:xfrm>
          <a:prstGeom prst="bentConnector3">
            <a:avLst>
              <a:gd name="adj1" fmla="val 50000"/>
            </a:avLst>
          </a:prstGeom>
          <a:solidFill>
            <a:schemeClr val="accent1"/>
          </a:solidFill>
          <a:ln w="38100" cap="flat" cmpd="sng" algn="ctr">
            <a:solidFill>
              <a:srgbClr val="C00000"/>
            </a:solidFill>
            <a:prstDash val="solid"/>
            <a:round/>
            <a:headEnd type="none" w="med" len="med"/>
            <a:tailEnd type="triangle"/>
          </a:ln>
          <a:effectLst/>
        </p:spPr>
      </p:cxnSp>
      <p:cxnSp>
        <p:nvCxnSpPr>
          <p:cNvPr id="98" name="Connector: Elbow 97">
            <a:extLst>
              <a:ext uri="{FF2B5EF4-FFF2-40B4-BE49-F238E27FC236}">
                <a16:creationId xmlns:a16="http://schemas.microsoft.com/office/drawing/2014/main" id="{ECE90FF3-B5E1-4459-A02F-7F8F5E4AD958}"/>
              </a:ext>
            </a:extLst>
          </p:cNvPr>
          <p:cNvCxnSpPr>
            <a:cxnSpLocks/>
          </p:cNvCxnSpPr>
          <p:nvPr/>
        </p:nvCxnSpPr>
        <p:spPr>
          <a:xfrm rot="10800000">
            <a:off x="9272977" y="5118768"/>
            <a:ext cx="574084" cy="111395"/>
          </a:xfrm>
          <a:prstGeom prst="bentConnector3">
            <a:avLst>
              <a:gd name="adj1" fmla="val 50000"/>
            </a:avLst>
          </a:prstGeom>
          <a:solidFill>
            <a:schemeClr val="accent1"/>
          </a:solidFill>
          <a:ln w="38100" cap="flat" cmpd="sng" algn="ctr">
            <a:solidFill>
              <a:srgbClr val="00B050"/>
            </a:solidFill>
            <a:prstDash val="solid"/>
            <a:round/>
            <a:headEnd type="none" w="med" len="med"/>
            <a:tailEnd type="triangle"/>
          </a:ln>
          <a:effectLst/>
        </p:spPr>
      </p:cxnSp>
      <p:cxnSp>
        <p:nvCxnSpPr>
          <p:cNvPr id="99" name="Connector: Elbow 98">
            <a:extLst>
              <a:ext uri="{FF2B5EF4-FFF2-40B4-BE49-F238E27FC236}">
                <a16:creationId xmlns:a16="http://schemas.microsoft.com/office/drawing/2014/main" id="{ADCF3D43-9EF7-4D12-B691-A40B5AD4CC72}"/>
              </a:ext>
            </a:extLst>
          </p:cNvPr>
          <p:cNvCxnSpPr>
            <a:cxnSpLocks/>
          </p:cNvCxnSpPr>
          <p:nvPr/>
        </p:nvCxnSpPr>
        <p:spPr>
          <a:xfrm rot="10800000">
            <a:off x="9227756" y="5657609"/>
            <a:ext cx="574084" cy="111395"/>
          </a:xfrm>
          <a:prstGeom prst="bentConnector3">
            <a:avLst>
              <a:gd name="adj1" fmla="val 50000"/>
            </a:avLst>
          </a:prstGeom>
          <a:solidFill>
            <a:schemeClr val="accent1"/>
          </a:solidFill>
          <a:ln w="25400" cap="flat" cmpd="sng" algn="ctr">
            <a:solidFill>
              <a:schemeClr val="tx1">
                <a:lumMod val="50000"/>
                <a:lumOff val="50000"/>
              </a:schemeClr>
            </a:solidFill>
            <a:prstDash val="sysDot"/>
            <a:round/>
            <a:headEnd type="none" w="med" len="med"/>
            <a:tailEnd type="triangle"/>
          </a:ln>
          <a:effectLst/>
        </p:spPr>
      </p:cxnSp>
      <p:sp>
        <p:nvSpPr>
          <p:cNvPr id="62" name="Flowchart: Connector 61">
            <a:extLst>
              <a:ext uri="{FF2B5EF4-FFF2-40B4-BE49-F238E27FC236}">
                <a16:creationId xmlns:a16="http://schemas.microsoft.com/office/drawing/2014/main" id="{AF35B419-29E3-4646-BD15-4CC1800AAC9F}"/>
              </a:ext>
            </a:extLst>
          </p:cNvPr>
          <p:cNvSpPr/>
          <p:nvPr/>
        </p:nvSpPr>
        <p:spPr>
          <a:xfrm>
            <a:off x="2261660" y="2184083"/>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63" name="Flowchart: Connector 62">
            <a:extLst>
              <a:ext uri="{FF2B5EF4-FFF2-40B4-BE49-F238E27FC236}">
                <a16:creationId xmlns:a16="http://schemas.microsoft.com/office/drawing/2014/main" id="{1453942D-8826-4E41-8058-02F2A4BBC971}"/>
              </a:ext>
            </a:extLst>
          </p:cNvPr>
          <p:cNvSpPr/>
          <p:nvPr/>
        </p:nvSpPr>
        <p:spPr>
          <a:xfrm>
            <a:off x="1513791" y="2193341"/>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Tree>
    <p:extLst>
      <p:ext uri="{BB962C8B-B14F-4D97-AF65-F5344CB8AC3E}">
        <p14:creationId xmlns:p14="http://schemas.microsoft.com/office/powerpoint/2010/main" val="177536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2" grpId="0" animBg="1"/>
      <p:bldP spid="49" grpId="0" animBg="1"/>
      <p:bldP spid="96" grpId="0" animBg="1"/>
      <p:bldP spid="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or: Elbow 51">
            <a:extLst>
              <a:ext uri="{FF2B5EF4-FFF2-40B4-BE49-F238E27FC236}">
                <a16:creationId xmlns:a16="http://schemas.microsoft.com/office/drawing/2014/main" id="{68D1A1C6-FCC2-44AF-905E-CE0C935DCCC1}"/>
              </a:ext>
            </a:extLst>
          </p:cNvPr>
          <p:cNvCxnSpPr>
            <a:cxnSpLocks/>
            <a:stCxn id="48" idx="2"/>
            <a:endCxn id="42" idx="4"/>
          </p:cNvCxnSpPr>
          <p:nvPr/>
        </p:nvCxnSpPr>
        <p:spPr>
          <a:xfrm rot="10800000">
            <a:off x="1938990" y="3786735"/>
            <a:ext cx="2158264" cy="1583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4620148" y="1105577"/>
            <a:ext cx="882821" cy="570513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7644126"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722852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sp>
        <p:nvSpPr>
          <p:cNvPr id="5" name="TextBox 4">
            <a:extLst>
              <a:ext uri="{FF2B5EF4-FFF2-40B4-BE49-F238E27FC236}">
                <a16:creationId xmlns:a16="http://schemas.microsoft.com/office/drawing/2014/main" id="{9F8A8EE8-2E7E-4E31-BC3E-680E40E904C9}"/>
              </a:ext>
            </a:extLst>
          </p:cNvPr>
          <p:cNvSpPr txBox="1"/>
          <p:nvPr/>
        </p:nvSpPr>
        <p:spPr>
          <a:xfrm>
            <a:off x="9682246" y="3747964"/>
            <a:ext cx="1461848" cy="1477328"/>
          </a:xfrm>
          <a:prstGeom prst="rect">
            <a:avLst/>
          </a:prstGeom>
          <a:solidFill>
            <a:srgbClr val="7030A0"/>
          </a:solidFill>
        </p:spPr>
        <p:txBody>
          <a:bodyPr wrap="square" rtlCol="0">
            <a:spAutoFit/>
          </a:bodyPr>
          <a:lstStyle/>
          <a:p>
            <a:pPr algn="ctr"/>
            <a:r>
              <a:rPr lang="en-US" dirty="0">
                <a:solidFill>
                  <a:schemeClr val="bg1"/>
                </a:solidFill>
              </a:rPr>
              <a:t>No link from pipeline step </a:t>
            </a:r>
            <a:r>
              <a:rPr lang="en-US" dirty="0" err="1">
                <a:solidFill>
                  <a:schemeClr val="bg1"/>
                </a:solidFill>
              </a:rPr>
              <a:t>ActF</a:t>
            </a:r>
            <a:r>
              <a:rPr lang="en-US" dirty="0">
                <a:solidFill>
                  <a:schemeClr val="bg1"/>
                </a:solidFill>
              </a:rPr>
              <a:t> to step internal events</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2"/>
            <a:endCxn id="42" idx="4"/>
          </p:cNvCxnSpPr>
          <p:nvPr/>
        </p:nvCxnSpPr>
        <p:spPr>
          <a:xfrm rot="10800000">
            <a:off x="1938990" y="3786734"/>
            <a:ext cx="5400932" cy="248558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2"/>
            <a:endCxn id="42" idx="4"/>
          </p:cNvCxnSpPr>
          <p:nvPr/>
        </p:nvCxnSpPr>
        <p:spPr>
          <a:xfrm rot="10800000">
            <a:off x="1938990" y="3786735"/>
            <a:ext cx="3852272" cy="205682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7" name="Flowchart: Connector 36">
            <a:extLst>
              <a:ext uri="{FF2B5EF4-FFF2-40B4-BE49-F238E27FC236}">
                <a16:creationId xmlns:a16="http://schemas.microsoft.com/office/drawing/2014/main" id="{5D57AE93-A5B5-42BA-B45B-CF2390E5280D}"/>
              </a:ext>
            </a:extLst>
          </p:cNvPr>
          <p:cNvSpPr/>
          <p:nvPr/>
        </p:nvSpPr>
        <p:spPr>
          <a:xfrm>
            <a:off x="5791262" y="5573555"/>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ArtC</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097254" y="5100281"/>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CD</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7339922" y="6002314"/>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CLM</a:t>
            </a:r>
            <a:endParaRPr lang="en-US" sz="1600" dirty="0"/>
          </a:p>
        </p:txBody>
      </p:sp>
      <p:sp>
        <p:nvSpPr>
          <p:cNvPr id="53" name="TextBox 52">
            <a:extLst>
              <a:ext uri="{FF2B5EF4-FFF2-40B4-BE49-F238E27FC236}">
                <a16:creationId xmlns:a16="http://schemas.microsoft.com/office/drawing/2014/main" id="{F38D77A6-E881-48DC-B448-7F78C2DC06D4}"/>
              </a:ext>
            </a:extLst>
          </p:cNvPr>
          <p:cNvSpPr txBox="1"/>
          <p:nvPr/>
        </p:nvSpPr>
        <p:spPr>
          <a:xfrm>
            <a:off x="2539524" y="5247623"/>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49" idx="6"/>
          </p:cNvCxnSpPr>
          <p:nvPr/>
        </p:nvCxnSpPr>
        <p:spPr>
          <a:xfrm flipH="1">
            <a:off x="7879922" y="4486628"/>
            <a:ext cx="1802324" cy="1785686"/>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56" name="Straight Connector 55">
            <a:extLst>
              <a:ext uri="{FF2B5EF4-FFF2-40B4-BE49-F238E27FC236}">
                <a16:creationId xmlns:a16="http://schemas.microsoft.com/office/drawing/2014/main" id="{9C23AA82-686C-4FAB-8C5A-232EE7BC3252}"/>
              </a:ext>
            </a:extLst>
          </p:cNvPr>
          <p:cNvCxnSpPr>
            <a:cxnSpLocks/>
            <a:stCxn id="5" idx="1"/>
            <a:endCxn id="43" idx="6"/>
          </p:cNvCxnSpPr>
          <p:nvPr/>
        </p:nvCxnSpPr>
        <p:spPr>
          <a:xfrm flipH="1">
            <a:off x="8184126" y="4486628"/>
            <a:ext cx="1498120" cy="182927"/>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47" name="Connector: Elbow 46">
            <a:extLst>
              <a:ext uri="{FF2B5EF4-FFF2-40B4-BE49-F238E27FC236}">
                <a16:creationId xmlns:a16="http://schemas.microsoft.com/office/drawing/2014/main" id="{536E7323-87C5-4AAD-808A-DF7E8157F7A3}"/>
              </a:ext>
            </a:extLst>
          </p:cNvPr>
          <p:cNvCxnSpPr>
            <a:cxnSpLocks/>
            <a:stCxn id="37" idx="0"/>
            <a:endCxn id="48" idx="6"/>
          </p:cNvCxnSpPr>
          <p:nvPr/>
        </p:nvCxnSpPr>
        <p:spPr>
          <a:xfrm rot="16200000" flipV="1">
            <a:off x="5247621" y="4759914"/>
            <a:ext cx="203274" cy="142400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7" name="TextBox 56">
            <a:extLst>
              <a:ext uri="{FF2B5EF4-FFF2-40B4-BE49-F238E27FC236}">
                <a16:creationId xmlns:a16="http://schemas.microsoft.com/office/drawing/2014/main" id="{0EB456F2-C24B-4C74-8705-9AB1ED8895D7}"/>
              </a:ext>
            </a:extLst>
          </p:cNvPr>
          <p:cNvSpPr txBox="1"/>
          <p:nvPr/>
        </p:nvSpPr>
        <p:spPr>
          <a:xfrm>
            <a:off x="4836640" y="5243337"/>
            <a:ext cx="1100490" cy="26059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COMPOSITION</a:t>
            </a:r>
          </a:p>
        </p:txBody>
      </p:sp>
      <p:cxnSp>
        <p:nvCxnSpPr>
          <p:cNvPr id="58" name="Connector: Elbow 57">
            <a:extLst>
              <a:ext uri="{FF2B5EF4-FFF2-40B4-BE49-F238E27FC236}">
                <a16:creationId xmlns:a16="http://schemas.microsoft.com/office/drawing/2014/main" id="{5BD171A6-AF18-4CDF-99EB-1C0494160E75}"/>
              </a:ext>
            </a:extLst>
          </p:cNvPr>
          <p:cNvCxnSpPr>
            <a:cxnSpLocks/>
            <a:stCxn id="49" idx="0"/>
            <a:endCxn id="37" idx="6"/>
          </p:cNvCxnSpPr>
          <p:nvPr/>
        </p:nvCxnSpPr>
        <p:spPr>
          <a:xfrm rot="16200000" flipV="1">
            <a:off x="6891213" y="5283605"/>
            <a:ext cx="158759" cy="127866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9" name="TextBox 58">
            <a:extLst>
              <a:ext uri="{FF2B5EF4-FFF2-40B4-BE49-F238E27FC236}">
                <a16:creationId xmlns:a16="http://schemas.microsoft.com/office/drawing/2014/main" id="{FD024669-E671-4655-9BB3-68DFE8469C50}"/>
              </a:ext>
            </a:extLst>
          </p:cNvPr>
          <p:cNvSpPr txBox="1"/>
          <p:nvPr/>
        </p:nvSpPr>
        <p:spPr>
          <a:xfrm>
            <a:off x="6554530" y="5693871"/>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ARTIFACT</a:t>
            </a:r>
          </a:p>
        </p:txBody>
      </p:sp>
      <p:cxnSp>
        <p:nvCxnSpPr>
          <p:cNvPr id="60" name="Straight Connector 59">
            <a:extLst>
              <a:ext uri="{FF2B5EF4-FFF2-40B4-BE49-F238E27FC236}">
                <a16:creationId xmlns:a16="http://schemas.microsoft.com/office/drawing/2014/main" id="{7DAF894D-FF04-4E49-BB54-A89F98D195BD}"/>
              </a:ext>
            </a:extLst>
          </p:cNvPr>
          <p:cNvCxnSpPr>
            <a:cxnSpLocks/>
            <a:stCxn id="5" idx="1"/>
            <a:endCxn id="37" idx="6"/>
          </p:cNvCxnSpPr>
          <p:nvPr/>
        </p:nvCxnSpPr>
        <p:spPr>
          <a:xfrm flipH="1">
            <a:off x="6331262" y="4486628"/>
            <a:ext cx="3350984" cy="1356927"/>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61" name="TextBox 60">
            <a:extLst>
              <a:ext uri="{FF2B5EF4-FFF2-40B4-BE49-F238E27FC236}">
                <a16:creationId xmlns:a16="http://schemas.microsoft.com/office/drawing/2014/main" id="{BBF66B74-BDE9-4407-A82C-2FC5F5E2856D}"/>
              </a:ext>
            </a:extLst>
          </p:cNvPr>
          <p:cNvSpPr txBox="1"/>
          <p:nvPr/>
        </p:nvSpPr>
        <p:spPr>
          <a:xfrm>
            <a:off x="4829448" y="5693500"/>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62" name="TextBox 61">
            <a:extLst>
              <a:ext uri="{FF2B5EF4-FFF2-40B4-BE49-F238E27FC236}">
                <a16:creationId xmlns:a16="http://schemas.microsoft.com/office/drawing/2014/main" id="{00A07C67-6BC5-4B32-8DA5-970B11EE20A7}"/>
              </a:ext>
            </a:extLst>
          </p:cNvPr>
          <p:cNvSpPr txBox="1"/>
          <p:nvPr/>
        </p:nvSpPr>
        <p:spPr>
          <a:xfrm>
            <a:off x="6424182" y="6130315"/>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50" name="Title 1">
            <a:extLst>
              <a:ext uri="{FF2B5EF4-FFF2-40B4-BE49-F238E27FC236}">
                <a16:creationId xmlns:a16="http://schemas.microsoft.com/office/drawing/2014/main" id="{C49C2F0E-37C0-475E-AA32-D525A9B8E2F0}"/>
              </a:ext>
            </a:extLst>
          </p:cNvPr>
          <p:cNvSpPr>
            <a:spLocks noGrp="1"/>
          </p:cNvSpPr>
          <p:nvPr>
            <p:ph type="title"/>
          </p:nvPr>
        </p:nvSpPr>
        <p:spPr>
          <a:xfrm>
            <a:off x="838200" y="365125"/>
            <a:ext cx="10515600" cy="1325563"/>
          </a:xfrm>
        </p:spPr>
        <p:txBody>
          <a:bodyPr>
            <a:normAutofit/>
          </a:bodyPr>
          <a:lstStyle/>
          <a:p>
            <a:r>
              <a:rPr lang="en-US" dirty="0"/>
              <a:t>Events in Activity</a:t>
            </a:r>
            <a:br>
              <a:rPr lang="en-US" dirty="0"/>
            </a:br>
            <a:r>
              <a:rPr lang="en-US" dirty="0"/>
              <a:t>(in pipeline step)</a:t>
            </a:r>
            <a:endParaRPr lang="en-US" i="1" dirty="0"/>
          </a:p>
        </p:txBody>
      </p:sp>
      <p:sp>
        <p:nvSpPr>
          <p:cNvPr id="51" name="Cylinder 50">
            <a:extLst>
              <a:ext uri="{FF2B5EF4-FFF2-40B4-BE49-F238E27FC236}">
                <a16:creationId xmlns:a16="http://schemas.microsoft.com/office/drawing/2014/main" id="{6BDED01D-3252-4EE5-9074-1F3098066755}"/>
              </a:ext>
            </a:extLst>
          </p:cNvPr>
          <p:cNvSpPr/>
          <p:nvPr/>
        </p:nvSpPr>
        <p:spPr>
          <a:xfrm rot="16200000">
            <a:off x="7729790"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72" name="TextBox 71">
            <a:extLst>
              <a:ext uri="{FF2B5EF4-FFF2-40B4-BE49-F238E27FC236}">
                <a16:creationId xmlns:a16="http://schemas.microsoft.com/office/drawing/2014/main" id="{B47CB8D2-B90C-4C26-BAD8-80A85F2C0440}"/>
              </a:ext>
            </a:extLst>
          </p:cNvPr>
          <p:cNvSpPr txBox="1"/>
          <p:nvPr/>
        </p:nvSpPr>
        <p:spPr>
          <a:xfrm>
            <a:off x="5647755" y="377959"/>
            <a:ext cx="1181734" cy="369332"/>
          </a:xfrm>
          <a:prstGeom prst="rect">
            <a:avLst/>
          </a:prstGeom>
          <a:noFill/>
        </p:spPr>
        <p:txBody>
          <a:bodyPr wrap="none" rtlCol="0">
            <a:spAutoFit/>
          </a:bodyPr>
          <a:lstStyle/>
          <a:p>
            <a:r>
              <a:rPr lang="en-US" dirty="0"/>
              <a:t>PIPELINE X</a:t>
            </a:r>
          </a:p>
        </p:txBody>
      </p:sp>
      <p:sp>
        <p:nvSpPr>
          <p:cNvPr id="73" name="Rectangle: Rounded Corners 72">
            <a:extLst>
              <a:ext uri="{FF2B5EF4-FFF2-40B4-BE49-F238E27FC236}">
                <a16:creationId xmlns:a16="http://schemas.microsoft.com/office/drawing/2014/main" id="{03E482FE-2EC1-4BA7-BBFC-B77154FDA2C7}"/>
              </a:ext>
            </a:extLst>
          </p:cNvPr>
          <p:cNvSpPr/>
          <p:nvPr/>
        </p:nvSpPr>
        <p:spPr>
          <a:xfrm>
            <a:off x="5850427" y="679292"/>
            <a:ext cx="4627719" cy="88458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75000"/>
                    <a:lumOff val="25000"/>
                  </a:schemeClr>
                </a:solidFill>
              </a:rPr>
              <a:t>Step 1</a:t>
            </a:r>
          </a:p>
        </p:txBody>
      </p:sp>
      <p:cxnSp>
        <p:nvCxnSpPr>
          <p:cNvPr id="75" name="Straight Connector 74">
            <a:extLst>
              <a:ext uri="{FF2B5EF4-FFF2-40B4-BE49-F238E27FC236}">
                <a16:creationId xmlns:a16="http://schemas.microsoft.com/office/drawing/2014/main" id="{53D8A23B-9A6E-4281-922E-08E3FC3BE2CD}"/>
              </a:ext>
            </a:extLst>
          </p:cNvPr>
          <p:cNvCxnSpPr>
            <a:cxnSpLocks/>
            <a:stCxn id="73" idx="1"/>
            <a:endCxn id="51" idx="1"/>
          </p:cNvCxnSpPr>
          <p:nvPr/>
        </p:nvCxnSpPr>
        <p:spPr>
          <a:xfrm flipH="1">
            <a:off x="5435522" y="1121584"/>
            <a:ext cx="41490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86D55F3-E7C0-44A9-ACBE-8DCBD4BF9F14}"/>
              </a:ext>
            </a:extLst>
          </p:cNvPr>
          <p:cNvCxnSpPr>
            <a:cxnSpLocks/>
            <a:stCxn id="51" idx="3"/>
            <a:endCxn id="73" idx="3"/>
          </p:cNvCxnSpPr>
          <p:nvPr/>
        </p:nvCxnSpPr>
        <p:spPr>
          <a:xfrm flipH="1">
            <a:off x="10478146" y="1121584"/>
            <a:ext cx="875654"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EA0756-7CC9-4350-B435-51F932872F8E}"/>
              </a:ext>
            </a:extLst>
          </p:cNvPr>
          <p:cNvSpPr/>
          <p:nvPr/>
        </p:nvSpPr>
        <p:spPr>
          <a:xfrm>
            <a:off x="5931261"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Create</a:t>
            </a:r>
            <a:br>
              <a:rPr lang="en-US" sz="1400" dirty="0"/>
            </a:br>
            <a:r>
              <a:rPr lang="en-US" sz="1400" dirty="0"/>
              <a:t>Composition</a:t>
            </a:r>
          </a:p>
        </p:txBody>
      </p:sp>
      <p:sp>
        <p:nvSpPr>
          <p:cNvPr id="78" name="Oval 77">
            <a:extLst>
              <a:ext uri="{FF2B5EF4-FFF2-40B4-BE49-F238E27FC236}">
                <a16:creationId xmlns:a16="http://schemas.microsoft.com/office/drawing/2014/main" id="{6E724991-2D47-4D10-A80B-6F169C438835}"/>
              </a:ext>
            </a:extLst>
          </p:cNvPr>
          <p:cNvSpPr/>
          <p:nvPr/>
        </p:nvSpPr>
        <p:spPr>
          <a:xfrm>
            <a:off x="7510713"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Build</a:t>
            </a:r>
          </a:p>
        </p:txBody>
      </p:sp>
      <p:sp>
        <p:nvSpPr>
          <p:cNvPr id="79" name="Oval 78">
            <a:extLst>
              <a:ext uri="{FF2B5EF4-FFF2-40B4-BE49-F238E27FC236}">
                <a16:creationId xmlns:a16="http://schemas.microsoft.com/office/drawing/2014/main" id="{B5F5BF39-83DA-435C-ADD0-80E9098E4BB5}"/>
              </a:ext>
            </a:extLst>
          </p:cNvPr>
          <p:cNvSpPr/>
          <p:nvPr/>
        </p:nvSpPr>
        <p:spPr>
          <a:xfrm>
            <a:off x="9090165"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Basic</a:t>
            </a:r>
            <a:br>
              <a:rPr lang="en-US" sz="1400" dirty="0"/>
            </a:br>
            <a:r>
              <a:rPr lang="en-US" sz="1400" dirty="0"/>
              <a:t>Test</a:t>
            </a:r>
          </a:p>
        </p:txBody>
      </p:sp>
      <p:cxnSp>
        <p:nvCxnSpPr>
          <p:cNvPr id="80" name="Straight Connector 79">
            <a:extLst>
              <a:ext uri="{FF2B5EF4-FFF2-40B4-BE49-F238E27FC236}">
                <a16:creationId xmlns:a16="http://schemas.microsoft.com/office/drawing/2014/main" id="{9C525167-1991-45B0-9566-D904296FECFD}"/>
              </a:ext>
            </a:extLst>
          </p:cNvPr>
          <p:cNvCxnSpPr>
            <a:cxnSpLocks/>
            <a:stCxn id="78" idx="2"/>
            <a:endCxn id="15" idx="6"/>
          </p:cNvCxnSpPr>
          <p:nvPr/>
        </p:nvCxnSpPr>
        <p:spPr>
          <a:xfrm flipH="1">
            <a:off x="7278035" y="1288911"/>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92B2CB-FEB7-48A0-9BCB-CCF725741A4D}"/>
              </a:ext>
            </a:extLst>
          </p:cNvPr>
          <p:cNvCxnSpPr>
            <a:cxnSpLocks/>
            <a:stCxn id="79" idx="2"/>
            <a:endCxn id="78" idx="6"/>
          </p:cNvCxnSpPr>
          <p:nvPr/>
        </p:nvCxnSpPr>
        <p:spPr>
          <a:xfrm flipH="1">
            <a:off x="8857487" y="1288911"/>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Tree>
    <p:extLst>
      <p:ext uri="{BB962C8B-B14F-4D97-AF65-F5344CB8AC3E}">
        <p14:creationId xmlns:p14="http://schemas.microsoft.com/office/powerpoint/2010/main" val="142464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BC27-6DCF-46B2-888E-B1D7C7CD26EB}"/>
              </a:ext>
            </a:extLst>
          </p:cNvPr>
          <p:cNvSpPr>
            <a:spLocks noGrp="1"/>
          </p:cNvSpPr>
          <p:nvPr>
            <p:ph type="title"/>
          </p:nvPr>
        </p:nvSpPr>
        <p:spPr/>
        <p:txBody>
          <a:bodyPr/>
          <a:lstStyle/>
          <a:p>
            <a:r>
              <a:rPr lang="en-US" dirty="0"/>
              <a:t>Current Examples</a:t>
            </a:r>
          </a:p>
        </p:txBody>
      </p:sp>
      <p:sp>
        <p:nvSpPr>
          <p:cNvPr id="3" name="Content Placeholder 2">
            <a:extLst>
              <a:ext uri="{FF2B5EF4-FFF2-40B4-BE49-F238E27FC236}">
                <a16:creationId xmlns:a16="http://schemas.microsoft.com/office/drawing/2014/main" id="{3CA06D52-61D0-42B7-9EC3-33896D6C29BE}"/>
              </a:ext>
            </a:extLst>
          </p:cNvPr>
          <p:cNvSpPr>
            <a:spLocks noGrp="1"/>
          </p:cNvSpPr>
          <p:nvPr>
            <p:ph idx="1"/>
          </p:nvPr>
        </p:nvSpPr>
        <p:spPr/>
        <p:txBody>
          <a:bodyPr/>
          <a:lstStyle/>
          <a:p>
            <a:r>
              <a:rPr lang="en-US" dirty="0">
                <a:hlinkClick r:id="rId2"/>
              </a:rPr>
              <a:t>Confidence Level Joining</a:t>
            </a:r>
            <a:endParaRPr lang="en-US" dirty="0"/>
          </a:p>
          <a:p>
            <a:pPr lvl="1"/>
            <a:r>
              <a:rPr lang="en-US" dirty="0"/>
              <a:t>Shows that TCT has a CONTEXT link to </a:t>
            </a:r>
            <a:r>
              <a:rPr lang="en-US" dirty="0" err="1"/>
              <a:t>ActT</a:t>
            </a:r>
            <a:endParaRPr lang="en-US" dirty="0"/>
          </a:p>
          <a:p>
            <a:pPr lvl="1"/>
            <a:r>
              <a:rPr lang="en-US" dirty="0"/>
              <a:t>Shows that </a:t>
            </a:r>
            <a:r>
              <a:rPr lang="en-US" dirty="0" err="1"/>
              <a:t>ActT</a:t>
            </a:r>
            <a:r>
              <a:rPr lang="en-US" dirty="0"/>
              <a:t> is </a:t>
            </a:r>
            <a:r>
              <a:rPr lang="en-US" dirty="0" err="1"/>
              <a:t>CAUSEd</a:t>
            </a:r>
            <a:r>
              <a:rPr lang="en-US" dirty="0"/>
              <a:t> by and </a:t>
            </a:r>
            <a:r>
              <a:rPr lang="en-US" dirty="0" err="1"/>
              <a:t>ArtP</a:t>
            </a:r>
            <a:r>
              <a:rPr lang="en-US" dirty="0"/>
              <a:t> event</a:t>
            </a:r>
          </a:p>
          <a:p>
            <a:pPr lvl="1"/>
            <a:r>
              <a:rPr lang="en-US" dirty="0"/>
              <a:t>Shows that </a:t>
            </a:r>
            <a:r>
              <a:rPr lang="en-US" dirty="0" err="1"/>
              <a:t>ActS</a:t>
            </a:r>
            <a:r>
              <a:rPr lang="en-US" dirty="0"/>
              <a:t> and </a:t>
            </a:r>
            <a:r>
              <a:rPr lang="en-US" dirty="0" err="1"/>
              <a:t>ActF</a:t>
            </a:r>
            <a:r>
              <a:rPr lang="en-US" dirty="0"/>
              <a:t> has ACTIVITY_EXECUTION links to </a:t>
            </a:r>
            <a:r>
              <a:rPr lang="en-US" dirty="0" err="1"/>
              <a:t>ActT</a:t>
            </a:r>
            <a:endParaRPr lang="en-US" dirty="0"/>
          </a:p>
          <a:p>
            <a:r>
              <a:rPr lang="en-US" dirty="0">
                <a:hlinkClick r:id="rId3"/>
              </a:rPr>
              <a:t>Pipeline Monitoring</a:t>
            </a:r>
            <a:endParaRPr lang="en-US" dirty="0"/>
          </a:p>
          <a:p>
            <a:pPr lvl="1"/>
            <a:r>
              <a:rPr lang="en-US" dirty="0"/>
              <a:t>Shows that </a:t>
            </a:r>
            <a:r>
              <a:rPr lang="en-US" dirty="0" err="1"/>
              <a:t>ArtC</a:t>
            </a:r>
            <a:r>
              <a:rPr lang="en-US" dirty="0"/>
              <a:t> has a CONTEXT link to </a:t>
            </a:r>
            <a:r>
              <a:rPr lang="en-US" dirty="0" err="1"/>
              <a:t>ActT</a:t>
            </a:r>
            <a:endParaRPr lang="en-US" dirty="0"/>
          </a:p>
          <a:p>
            <a:pPr lvl="1"/>
            <a:r>
              <a:rPr lang="en-US" dirty="0"/>
              <a:t>Shows that </a:t>
            </a:r>
            <a:r>
              <a:rPr lang="en-US" dirty="0" err="1"/>
              <a:t>ActS</a:t>
            </a:r>
            <a:r>
              <a:rPr lang="en-US" dirty="0"/>
              <a:t> and </a:t>
            </a:r>
            <a:r>
              <a:rPr lang="en-US" dirty="0" err="1"/>
              <a:t>ActF</a:t>
            </a:r>
            <a:r>
              <a:rPr lang="en-US" dirty="0"/>
              <a:t> has ACTIVITY_EXECUTION links to </a:t>
            </a:r>
            <a:r>
              <a:rPr lang="en-US" dirty="0" err="1"/>
              <a:t>ActT</a:t>
            </a:r>
            <a:endParaRPr lang="en-US" dirty="0"/>
          </a:p>
          <a:p>
            <a:r>
              <a:rPr lang="en-US" dirty="0">
                <a:hlinkClick r:id="rId4"/>
              </a:rPr>
              <a:t>Test Execution</a:t>
            </a:r>
            <a:endParaRPr lang="en-US" dirty="0"/>
          </a:p>
          <a:p>
            <a:pPr lvl="1"/>
            <a:r>
              <a:rPr lang="en-US" dirty="0"/>
              <a:t>Shows that TSS and TERCC has CONTEXT links to an </a:t>
            </a:r>
            <a:r>
              <a:rPr lang="en-US" dirty="0" err="1"/>
              <a:t>ActT</a:t>
            </a:r>
            <a:r>
              <a:rPr lang="en-US" dirty="0"/>
              <a:t> event</a:t>
            </a:r>
          </a:p>
          <a:p>
            <a:pPr lvl="1"/>
            <a:r>
              <a:rPr lang="en-US" dirty="0"/>
              <a:t>Shows that </a:t>
            </a:r>
            <a:r>
              <a:rPr lang="en-US" dirty="0" err="1"/>
              <a:t>ActS</a:t>
            </a:r>
            <a:r>
              <a:rPr lang="en-US" dirty="0"/>
              <a:t> and </a:t>
            </a:r>
            <a:r>
              <a:rPr lang="en-US" dirty="0" err="1"/>
              <a:t>ActF</a:t>
            </a:r>
            <a:r>
              <a:rPr lang="en-US" dirty="0"/>
              <a:t> has ACTIVITY_EXECUTION links to </a:t>
            </a:r>
            <a:r>
              <a:rPr lang="en-US" dirty="0" err="1"/>
              <a:t>ActT</a:t>
            </a:r>
            <a:endParaRPr lang="en-US" dirty="0"/>
          </a:p>
        </p:txBody>
      </p:sp>
    </p:spTree>
    <p:extLst>
      <p:ext uri="{BB962C8B-B14F-4D97-AF65-F5344CB8AC3E}">
        <p14:creationId xmlns:p14="http://schemas.microsoft.com/office/powerpoint/2010/main" val="4810552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EF5C-85DA-4143-803B-6767C82E9F08}"/>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3BC5A053-2675-458D-A62A-86F5EE7BC256}"/>
              </a:ext>
            </a:extLst>
          </p:cNvPr>
          <p:cNvPicPr>
            <a:picLocks noGrp="1" noChangeAspect="1"/>
          </p:cNvPicPr>
          <p:nvPr>
            <p:ph idx="1"/>
          </p:nvPr>
        </p:nvPicPr>
        <p:blipFill rotWithShape="1">
          <a:blip r:embed="rId2"/>
          <a:srcRect l="9777" t="8774" r="18193" b="16167"/>
          <a:stretch/>
        </p:blipFill>
        <p:spPr>
          <a:xfrm>
            <a:off x="2673531" y="2551612"/>
            <a:ext cx="4397829" cy="2116183"/>
          </a:xfrm>
          <a:prstGeom prst="rect">
            <a:avLst/>
          </a:prstGeom>
        </p:spPr>
      </p:pic>
      <p:grpSp>
        <p:nvGrpSpPr>
          <p:cNvPr id="7" name="Group 6">
            <a:extLst>
              <a:ext uri="{FF2B5EF4-FFF2-40B4-BE49-F238E27FC236}">
                <a16:creationId xmlns:a16="http://schemas.microsoft.com/office/drawing/2014/main" id="{C3780108-E499-4B49-A1FF-5D9E560A78F6}"/>
              </a:ext>
            </a:extLst>
          </p:cNvPr>
          <p:cNvGrpSpPr/>
          <p:nvPr/>
        </p:nvGrpSpPr>
        <p:grpSpPr>
          <a:xfrm>
            <a:off x="8699863" y="2378777"/>
            <a:ext cx="3141617" cy="2884851"/>
            <a:chOff x="8212183" y="2261915"/>
            <a:chExt cx="3141617" cy="2884851"/>
          </a:xfrm>
        </p:grpSpPr>
        <p:pic>
          <p:nvPicPr>
            <p:cNvPr id="5" name="Picture 4">
              <a:extLst>
                <a:ext uri="{FF2B5EF4-FFF2-40B4-BE49-F238E27FC236}">
                  <a16:creationId xmlns:a16="http://schemas.microsoft.com/office/drawing/2014/main" id="{27709EA1-6E76-45D4-9C16-ACA206163490}"/>
                </a:ext>
              </a:extLst>
            </p:cNvPr>
            <p:cNvPicPr>
              <a:picLocks noChangeAspect="1"/>
            </p:cNvPicPr>
            <p:nvPr/>
          </p:nvPicPr>
          <p:blipFill>
            <a:blip r:embed="rId3"/>
            <a:stretch>
              <a:fillRect/>
            </a:stretch>
          </p:blipFill>
          <p:spPr>
            <a:xfrm>
              <a:off x="8505825" y="2261915"/>
              <a:ext cx="2847975" cy="2695575"/>
            </a:xfrm>
            <a:prstGeom prst="rect">
              <a:avLst/>
            </a:prstGeom>
          </p:spPr>
        </p:pic>
        <p:sp>
          <p:nvSpPr>
            <p:cNvPr id="6" name="Rectangle 5">
              <a:extLst>
                <a:ext uri="{FF2B5EF4-FFF2-40B4-BE49-F238E27FC236}">
                  <a16:creationId xmlns:a16="http://schemas.microsoft.com/office/drawing/2014/main" id="{DB996999-5434-4CF9-AE33-43477A6277F8}"/>
                </a:ext>
              </a:extLst>
            </p:cNvPr>
            <p:cNvSpPr/>
            <p:nvPr/>
          </p:nvSpPr>
          <p:spPr>
            <a:xfrm>
              <a:off x="8212183" y="4075611"/>
              <a:ext cx="905691" cy="10711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784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70BB-A485-4D41-AD85-B096B9859FBD}"/>
              </a:ext>
            </a:extLst>
          </p:cNvPr>
          <p:cNvSpPr>
            <a:spLocks noGrp="1"/>
          </p:cNvSpPr>
          <p:nvPr>
            <p:ph type="title"/>
          </p:nvPr>
        </p:nvSpPr>
        <p:spPr/>
        <p:txBody>
          <a:bodyPr/>
          <a:lstStyle/>
          <a:p>
            <a:endParaRPr lang="en-US"/>
          </a:p>
        </p:txBody>
      </p:sp>
      <p:grpSp>
        <p:nvGrpSpPr>
          <p:cNvPr id="6" name="Content Placeholder 4">
            <a:extLst>
              <a:ext uri="{FF2B5EF4-FFF2-40B4-BE49-F238E27FC236}">
                <a16:creationId xmlns:a16="http://schemas.microsoft.com/office/drawing/2014/main" id="{28B25458-5EF3-4AE2-BF91-C0B20675D51C}"/>
              </a:ext>
            </a:extLst>
          </p:cNvPr>
          <p:cNvGrpSpPr/>
          <p:nvPr/>
        </p:nvGrpSpPr>
        <p:grpSpPr>
          <a:xfrm>
            <a:off x="3283672" y="1825625"/>
            <a:ext cx="5624655" cy="4351338"/>
            <a:chOff x="3283672" y="1825625"/>
            <a:chExt cx="5624655" cy="4351338"/>
          </a:xfrm>
        </p:grpSpPr>
        <p:sp>
          <p:nvSpPr>
            <p:cNvPr id="7" name="Freeform: Shape 6">
              <a:extLst>
                <a:ext uri="{FF2B5EF4-FFF2-40B4-BE49-F238E27FC236}">
                  <a16:creationId xmlns:a16="http://schemas.microsoft.com/office/drawing/2014/main" id="{EB5C558F-24C3-425F-A8A0-354C8BA4F538}"/>
                </a:ext>
              </a:extLst>
            </p:cNvPr>
            <p:cNvSpPr/>
            <p:nvPr/>
          </p:nvSpPr>
          <p:spPr>
            <a:xfrm>
              <a:off x="5416729" y="2586307"/>
              <a:ext cx="5013" cy="139162"/>
            </a:xfrm>
            <a:custGeom>
              <a:avLst/>
              <a:gdLst>
                <a:gd name="connsiteX0" fmla="*/ 0 w 5013"/>
                <a:gd name="connsiteY0" fmla="*/ 139163 h 139162"/>
                <a:gd name="connsiteX1" fmla="*/ 0 w 5013"/>
                <a:gd name="connsiteY1" fmla="*/ 106578 h 139162"/>
                <a:gd name="connsiteX2" fmla="*/ 0 w 5013"/>
                <a:gd name="connsiteY2" fmla="*/ 36996 h 139162"/>
                <a:gd name="connsiteX3" fmla="*/ 0 w 5013"/>
                <a:gd name="connsiteY3" fmla="*/ 0 h 139162"/>
              </a:gdLst>
              <a:ahLst/>
              <a:cxnLst>
                <a:cxn ang="0">
                  <a:pos x="connsiteX0" y="connsiteY0"/>
                </a:cxn>
                <a:cxn ang="0">
                  <a:pos x="connsiteX1" y="connsiteY1"/>
                </a:cxn>
                <a:cxn ang="0">
                  <a:pos x="connsiteX2" y="connsiteY2"/>
                </a:cxn>
                <a:cxn ang="0">
                  <a:pos x="connsiteX3" y="connsiteY3"/>
                </a:cxn>
              </a:cxnLst>
              <a:rect l="l" t="t" r="r" b="b"/>
              <a:pathLst>
                <a:path w="5013" h="139162">
                  <a:moveTo>
                    <a:pt x="0" y="139163"/>
                  </a:moveTo>
                  <a:lnTo>
                    <a:pt x="0" y="106578"/>
                  </a:lnTo>
                  <a:cubicBezTo>
                    <a:pt x="0" y="84856"/>
                    <a:pt x="0" y="61661"/>
                    <a:pt x="0" y="36996"/>
                  </a:cubicBezTo>
                  <a:lnTo>
                    <a:pt x="0" y="0"/>
                  </a:lnTo>
                </a:path>
              </a:pathLst>
            </a:custGeom>
            <a:noFill/>
            <a:ln w="10017" cap="flat">
              <a:solidFill>
                <a:srgbClr val="6D9EEB"/>
              </a:solid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AC055FF9-041A-4941-9C8D-80B4084F621A}"/>
                </a:ext>
              </a:extLst>
            </p:cNvPr>
            <p:cNvSpPr/>
            <p:nvPr/>
          </p:nvSpPr>
          <p:spPr>
            <a:xfrm>
              <a:off x="5396677" y="2546202"/>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63DD258-56C1-4D60-900F-9F1D27AD448A}"/>
                </a:ext>
              </a:extLst>
            </p:cNvPr>
            <p:cNvSpPr/>
            <p:nvPr/>
          </p:nvSpPr>
          <p:spPr>
            <a:xfrm>
              <a:off x="5593389" y="2409646"/>
              <a:ext cx="575298" cy="1794676"/>
            </a:xfrm>
            <a:custGeom>
              <a:avLst/>
              <a:gdLst>
                <a:gd name="connsiteX0" fmla="*/ 575299 w 575298"/>
                <a:gd name="connsiteY0" fmla="*/ 1794676 h 1794676"/>
                <a:gd name="connsiteX1" fmla="*/ 575299 w 575298"/>
                <a:gd name="connsiteY1" fmla="*/ 50131 h 1794676"/>
                <a:gd name="connsiteX2" fmla="*/ 525168 w 575298"/>
                <a:gd name="connsiteY2" fmla="*/ 0 h 1794676"/>
                <a:gd name="connsiteX3" fmla="*/ 0 w 575298"/>
                <a:gd name="connsiteY3" fmla="*/ 0 h 1794676"/>
              </a:gdLst>
              <a:ahLst/>
              <a:cxnLst>
                <a:cxn ang="0">
                  <a:pos x="connsiteX0" y="connsiteY0"/>
                </a:cxn>
                <a:cxn ang="0">
                  <a:pos x="connsiteX1" y="connsiteY1"/>
                </a:cxn>
                <a:cxn ang="0">
                  <a:pos x="connsiteX2" y="connsiteY2"/>
                </a:cxn>
                <a:cxn ang="0">
                  <a:pos x="connsiteX3" y="connsiteY3"/>
                </a:cxn>
              </a:cxnLst>
              <a:rect l="l" t="t" r="r" b="b"/>
              <a:pathLst>
                <a:path w="575298" h="1794676">
                  <a:moveTo>
                    <a:pt x="575299" y="1794676"/>
                  </a:moveTo>
                  <a:lnTo>
                    <a:pt x="575299" y="50131"/>
                  </a:lnTo>
                  <a:cubicBezTo>
                    <a:pt x="575299" y="16709"/>
                    <a:pt x="558590" y="0"/>
                    <a:pt x="525168" y="0"/>
                  </a:cubicBezTo>
                  <a:lnTo>
                    <a:pt x="0" y="0"/>
                  </a:lnTo>
                </a:path>
              </a:pathLst>
            </a:custGeom>
            <a:noFill/>
            <a:ln w="10017" cap="flat">
              <a:solidFill>
                <a:srgbClr val="00FF0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D0FBEB1-2292-4150-91FE-094E8CB91ECB}"/>
                </a:ext>
              </a:extLst>
            </p:cNvPr>
            <p:cNvSpPr/>
            <p:nvPr/>
          </p:nvSpPr>
          <p:spPr>
            <a:xfrm>
              <a:off x="5553285" y="2389594"/>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00FF00"/>
            </a:solidFill>
            <a:ln w="10017" cap="flat">
              <a:solidFill>
                <a:srgbClr val="00FF00"/>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855B608-6B67-489C-B2F3-DCFDD6BDB5F5}"/>
                </a:ext>
              </a:extLst>
            </p:cNvPr>
            <p:cNvSpPr/>
            <p:nvPr/>
          </p:nvSpPr>
          <p:spPr>
            <a:xfrm>
              <a:off x="5593389" y="2409646"/>
              <a:ext cx="725690" cy="2626844"/>
            </a:xfrm>
            <a:custGeom>
              <a:avLst/>
              <a:gdLst>
                <a:gd name="connsiteX0" fmla="*/ 725691 w 725690"/>
                <a:gd name="connsiteY0" fmla="*/ 2626845 h 2626844"/>
                <a:gd name="connsiteX1" fmla="*/ 725691 w 725690"/>
                <a:gd name="connsiteY1" fmla="*/ 50131 h 2626844"/>
                <a:gd name="connsiteX2" fmla="*/ 675560 w 725690"/>
                <a:gd name="connsiteY2" fmla="*/ 0 h 2626844"/>
                <a:gd name="connsiteX3" fmla="*/ 0 w 725690"/>
                <a:gd name="connsiteY3" fmla="*/ 0 h 2626844"/>
              </a:gdLst>
              <a:ahLst/>
              <a:cxnLst>
                <a:cxn ang="0">
                  <a:pos x="connsiteX0" y="connsiteY0"/>
                </a:cxn>
                <a:cxn ang="0">
                  <a:pos x="connsiteX1" y="connsiteY1"/>
                </a:cxn>
                <a:cxn ang="0">
                  <a:pos x="connsiteX2" y="connsiteY2"/>
                </a:cxn>
                <a:cxn ang="0">
                  <a:pos x="connsiteX3" y="connsiteY3"/>
                </a:cxn>
              </a:cxnLst>
              <a:rect l="l" t="t" r="r" b="b"/>
              <a:pathLst>
                <a:path w="725690" h="2626844">
                  <a:moveTo>
                    <a:pt x="725691" y="2626845"/>
                  </a:moveTo>
                  <a:lnTo>
                    <a:pt x="725691" y="50131"/>
                  </a:lnTo>
                  <a:cubicBezTo>
                    <a:pt x="725691" y="16709"/>
                    <a:pt x="708982" y="0"/>
                    <a:pt x="675560" y="0"/>
                  </a:cubicBezTo>
                  <a:lnTo>
                    <a:pt x="0" y="0"/>
                  </a:lnTo>
                </a:path>
              </a:pathLst>
            </a:custGeom>
            <a:noFill/>
            <a:ln w="10017" cap="flat">
              <a:solidFill>
                <a:srgbClr val="00FF00"/>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7E92FFE-F2A7-4827-AE6A-F912A67E30A2}"/>
                </a:ext>
              </a:extLst>
            </p:cNvPr>
            <p:cNvSpPr/>
            <p:nvPr/>
          </p:nvSpPr>
          <p:spPr>
            <a:xfrm>
              <a:off x="5553285" y="2389594"/>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00FF00"/>
            </a:solidFill>
            <a:ln w="10017" cap="flat">
              <a:solidFill>
                <a:srgbClr val="00FF00"/>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41E4B10-272D-4A95-B8D5-BDAF056F367F}"/>
                </a:ext>
              </a:extLst>
            </p:cNvPr>
            <p:cNvSpPr/>
            <p:nvPr/>
          </p:nvSpPr>
          <p:spPr>
            <a:xfrm>
              <a:off x="4765031" y="2409646"/>
              <a:ext cx="475037" cy="1794676"/>
            </a:xfrm>
            <a:custGeom>
              <a:avLst/>
              <a:gdLst>
                <a:gd name="connsiteX0" fmla="*/ 0 w 475037"/>
                <a:gd name="connsiteY0" fmla="*/ 1794676 h 1794676"/>
                <a:gd name="connsiteX1" fmla="*/ 0 w 475037"/>
                <a:gd name="connsiteY1" fmla="*/ 50131 h 1794676"/>
                <a:gd name="connsiteX2" fmla="*/ 50131 w 475037"/>
                <a:gd name="connsiteY2" fmla="*/ 0 h 1794676"/>
                <a:gd name="connsiteX3" fmla="*/ 475038 w 475037"/>
                <a:gd name="connsiteY3" fmla="*/ 0 h 1794676"/>
              </a:gdLst>
              <a:ahLst/>
              <a:cxnLst>
                <a:cxn ang="0">
                  <a:pos x="connsiteX0" y="connsiteY0"/>
                </a:cxn>
                <a:cxn ang="0">
                  <a:pos x="connsiteX1" y="connsiteY1"/>
                </a:cxn>
                <a:cxn ang="0">
                  <a:pos x="connsiteX2" y="connsiteY2"/>
                </a:cxn>
                <a:cxn ang="0">
                  <a:pos x="connsiteX3" y="connsiteY3"/>
                </a:cxn>
              </a:cxnLst>
              <a:rect l="l" t="t" r="r" b="b"/>
              <a:pathLst>
                <a:path w="475037" h="1794676">
                  <a:moveTo>
                    <a:pt x="0" y="1794676"/>
                  </a:moveTo>
                  <a:lnTo>
                    <a:pt x="0" y="50131"/>
                  </a:lnTo>
                  <a:cubicBezTo>
                    <a:pt x="0" y="16709"/>
                    <a:pt x="16709" y="0"/>
                    <a:pt x="50131" y="0"/>
                  </a:cubicBezTo>
                  <a:lnTo>
                    <a:pt x="475038" y="0"/>
                  </a:lnTo>
                </a:path>
              </a:pathLst>
            </a:custGeom>
            <a:noFill/>
            <a:ln w="10017" cap="flat">
              <a:solidFill>
                <a:srgbClr val="00FF00"/>
              </a:solid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4AE6A77-B106-4D4E-AA41-DFAA619B17AF}"/>
                </a:ext>
              </a:extLst>
            </p:cNvPr>
            <p:cNvSpPr/>
            <p:nvPr/>
          </p:nvSpPr>
          <p:spPr>
            <a:xfrm>
              <a:off x="5240069" y="2389594"/>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00FF00"/>
            </a:solidFill>
            <a:ln w="10017" cap="flat">
              <a:solidFill>
                <a:srgbClr val="00FF00"/>
              </a:solid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24A16A9-84E5-47AB-9A63-389A23001FD1}"/>
                </a:ext>
              </a:extLst>
            </p:cNvPr>
            <p:cNvSpPr/>
            <p:nvPr/>
          </p:nvSpPr>
          <p:spPr>
            <a:xfrm>
              <a:off x="4614639" y="2409646"/>
              <a:ext cx="625429" cy="2626844"/>
            </a:xfrm>
            <a:custGeom>
              <a:avLst/>
              <a:gdLst>
                <a:gd name="connsiteX0" fmla="*/ 0 w 625429"/>
                <a:gd name="connsiteY0" fmla="*/ 2626845 h 2626844"/>
                <a:gd name="connsiteX1" fmla="*/ 0 w 625429"/>
                <a:gd name="connsiteY1" fmla="*/ 50131 h 2626844"/>
                <a:gd name="connsiteX2" fmla="*/ 50131 w 625429"/>
                <a:gd name="connsiteY2" fmla="*/ 0 h 2626844"/>
                <a:gd name="connsiteX3" fmla="*/ 625430 w 625429"/>
                <a:gd name="connsiteY3" fmla="*/ 0 h 2626844"/>
              </a:gdLst>
              <a:ahLst/>
              <a:cxnLst>
                <a:cxn ang="0">
                  <a:pos x="connsiteX0" y="connsiteY0"/>
                </a:cxn>
                <a:cxn ang="0">
                  <a:pos x="connsiteX1" y="connsiteY1"/>
                </a:cxn>
                <a:cxn ang="0">
                  <a:pos x="connsiteX2" y="connsiteY2"/>
                </a:cxn>
                <a:cxn ang="0">
                  <a:pos x="connsiteX3" y="connsiteY3"/>
                </a:cxn>
              </a:cxnLst>
              <a:rect l="l" t="t" r="r" b="b"/>
              <a:pathLst>
                <a:path w="625429" h="2626844">
                  <a:moveTo>
                    <a:pt x="0" y="2626845"/>
                  </a:moveTo>
                  <a:lnTo>
                    <a:pt x="0" y="50131"/>
                  </a:lnTo>
                  <a:cubicBezTo>
                    <a:pt x="0" y="16709"/>
                    <a:pt x="16709" y="0"/>
                    <a:pt x="50131" y="0"/>
                  </a:cubicBezTo>
                  <a:lnTo>
                    <a:pt x="625430" y="0"/>
                  </a:lnTo>
                </a:path>
              </a:pathLst>
            </a:custGeom>
            <a:noFill/>
            <a:ln w="10017" cap="flat">
              <a:solidFill>
                <a:srgbClr val="00FF00"/>
              </a:solid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4F0805B-C094-4D43-8306-6B74B8415594}"/>
                </a:ext>
              </a:extLst>
            </p:cNvPr>
            <p:cNvSpPr/>
            <p:nvPr/>
          </p:nvSpPr>
          <p:spPr>
            <a:xfrm>
              <a:off x="5240069" y="2389594"/>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00FF00"/>
            </a:solidFill>
            <a:ln w="10017" cap="flat">
              <a:solidFill>
                <a:srgbClr val="00FF00"/>
              </a:solid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16016E37-8583-4E46-8C9E-D94B9BC7F232}"/>
                </a:ext>
              </a:extLst>
            </p:cNvPr>
            <p:cNvSpPr/>
            <p:nvPr/>
          </p:nvSpPr>
          <p:spPr>
            <a:xfrm>
              <a:off x="5416729" y="4837171"/>
              <a:ext cx="1769610" cy="1006422"/>
            </a:xfrm>
            <a:custGeom>
              <a:avLst/>
              <a:gdLst>
                <a:gd name="connsiteX0" fmla="*/ 0 w 1769610"/>
                <a:gd name="connsiteY0" fmla="*/ 1006422 h 1006422"/>
                <a:gd name="connsiteX1" fmla="*/ 0 w 1769610"/>
                <a:gd name="connsiteY1" fmla="*/ 184280 h 1006422"/>
                <a:gd name="connsiteX2" fmla="*/ 50131 w 1769610"/>
                <a:gd name="connsiteY2" fmla="*/ 134150 h 1006422"/>
                <a:gd name="connsiteX3" fmla="*/ 1719480 w 1769610"/>
                <a:gd name="connsiteY3" fmla="*/ 134150 h 1006422"/>
                <a:gd name="connsiteX4" fmla="*/ 1769611 w 1769610"/>
                <a:gd name="connsiteY4" fmla="*/ 84019 h 1006422"/>
                <a:gd name="connsiteX5" fmla="*/ 1769611 w 1769610"/>
                <a:gd name="connsiteY5" fmla="*/ 0 h 1006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9610" h="1006422">
                  <a:moveTo>
                    <a:pt x="0" y="1006422"/>
                  </a:moveTo>
                  <a:lnTo>
                    <a:pt x="0" y="184280"/>
                  </a:lnTo>
                  <a:cubicBezTo>
                    <a:pt x="0" y="150858"/>
                    <a:pt x="16709" y="134150"/>
                    <a:pt x="50131" y="134150"/>
                  </a:cubicBezTo>
                  <a:lnTo>
                    <a:pt x="1719480" y="134150"/>
                  </a:lnTo>
                  <a:cubicBezTo>
                    <a:pt x="1752902" y="134150"/>
                    <a:pt x="1769611" y="117441"/>
                    <a:pt x="1769611" y="84019"/>
                  </a:cubicBezTo>
                  <a:lnTo>
                    <a:pt x="1769611" y="0"/>
                  </a:lnTo>
                </a:path>
              </a:pathLst>
            </a:custGeom>
            <a:noFill/>
            <a:ln w="10017" cap="flat">
              <a:solidFill>
                <a:srgbClr val="6D9EEB"/>
              </a:solid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837B9E8-2E95-4597-BA03-CCCD845EBED0}"/>
                </a:ext>
              </a:extLst>
            </p:cNvPr>
            <p:cNvSpPr/>
            <p:nvPr/>
          </p:nvSpPr>
          <p:spPr>
            <a:xfrm>
              <a:off x="7166288" y="4797067"/>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BD405DC-8DF7-4A2C-88BE-90F1F33088C7}"/>
                </a:ext>
              </a:extLst>
            </p:cNvPr>
            <p:cNvSpPr/>
            <p:nvPr/>
          </p:nvSpPr>
          <p:spPr>
            <a:xfrm>
              <a:off x="5416729" y="5694355"/>
              <a:ext cx="1864264" cy="149238"/>
            </a:xfrm>
            <a:custGeom>
              <a:avLst/>
              <a:gdLst>
                <a:gd name="connsiteX0" fmla="*/ 0 w 1864264"/>
                <a:gd name="connsiteY0" fmla="*/ 149239 h 149238"/>
                <a:gd name="connsiteX1" fmla="*/ 0 w 1864264"/>
                <a:gd name="connsiteY1" fmla="*/ 99108 h 149238"/>
                <a:gd name="connsiteX2" fmla="*/ 50131 w 1864264"/>
                <a:gd name="connsiteY2" fmla="*/ 48978 h 149238"/>
                <a:gd name="connsiteX3" fmla="*/ 1814728 w 1864264"/>
                <a:gd name="connsiteY3" fmla="*/ 48978 h 149238"/>
                <a:gd name="connsiteX4" fmla="*/ 1864257 w 1864264"/>
                <a:gd name="connsiteY4" fmla="*/ 24514 h 149238"/>
                <a:gd name="connsiteX5" fmla="*/ 1863656 w 1864264"/>
                <a:gd name="connsiteY5" fmla="*/ 0 h 14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4264" h="149238">
                  <a:moveTo>
                    <a:pt x="0" y="149239"/>
                  </a:moveTo>
                  <a:lnTo>
                    <a:pt x="0" y="99108"/>
                  </a:lnTo>
                  <a:cubicBezTo>
                    <a:pt x="0" y="65686"/>
                    <a:pt x="16709" y="48978"/>
                    <a:pt x="50131" y="48978"/>
                  </a:cubicBezTo>
                  <a:lnTo>
                    <a:pt x="1814728" y="48978"/>
                  </a:lnTo>
                  <a:cubicBezTo>
                    <a:pt x="1848150" y="48978"/>
                    <a:pt x="1864659" y="40821"/>
                    <a:pt x="1864257" y="24514"/>
                  </a:cubicBezTo>
                  <a:lnTo>
                    <a:pt x="1863656" y="0"/>
                  </a:lnTo>
                </a:path>
              </a:pathLst>
            </a:custGeom>
            <a:noFill/>
            <a:ln w="10017" cap="flat">
              <a:solidFill>
                <a:srgbClr val="6D9EEB"/>
              </a:solid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A821D0D-38CC-4784-8C18-93CC548B51F8}"/>
                </a:ext>
              </a:extLst>
            </p:cNvPr>
            <p:cNvSpPr/>
            <p:nvPr/>
          </p:nvSpPr>
          <p:spPr>
            <a:xfrm>
              <a:off x="7260333" y="5654301"/>
              <a:ext cx="40054" cy="40555"/>
            </a:xfrm>
            <a:custGeom>
              <a:avLst/>
              <a:gdLst>
                <a:gd name="connsiteX0" fmla="*/ 19050 w 40054"/>
                <a:gd name="connsiteY0" fmla="*/ 0 h 40555"/>
                <a:gd name="connsiteX1" fmla="*/ 40054 w 40054"/>
                <a:gd name="connsiteY1" fmla="*/ 39553 h 40555"/>
                <a:gd name="connsiteX2" fmla="*/ 0 w 40054"/>
                <a:gd name="connsiteY2" fmla="*/ 40556 h 40555"/>
              </a:gdLst>
              <a:ahLst/>
              <a:cxnLst>
                <a:cxn ang="0">
                  <a:pos x="connsiteX0" y="connsiteY0"/>
                </a:cxn>
                <a:cxn ang="0">
                  <a:pos x="connsiteX1" y="connsiteY1"/>
                </a:cxn>
                <a:cxn ang="0">
                  <a:pos x="connsiteX2" y="connsiteY2"/>
                </a:cxn>
              </a:cxnLst>
              <a:rect l="l" t="t" r="r" b="b"/>
              <a:pathLst>
                <a:path w="40054" h="40555">
                  <a:moveTo>
                    <a:pt x="19050" y="0"/>
                  </a:moveTo>
                  <a:lnTo>
                    <a:pt x="40054" y="39553"/>
                  </a:lnTo>
                  <a:lnTo>
                    <a:pt x="0" y="40556"/>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CE27803-4A06-4444-A4FD-5309A9614F8D}"/>
                </a:ext>
              </a:extLst>
            </p:cNvPr>
            <p:cNvSpPr/>
            <p:nvPr/>
          </p:nvSpPr>
          <p:spPr>
            <a:xfrm>
              <a:off x="3762419" y="5689392"/>
              <a:ext cx="1654310" cy="154201"/>
            </a:xfrm>
            <a:custGeom>
              <a:avLst/>
              <a:gdLst>
                <a:gd name="connsiteX0" fmla="*/ 1654310 w 1654310"/>
                <a:gd name="connsiteY0" fmla="*/ 154202 h 154201"/>
                <a:gd name="connsiteX1" fmla="*/ 1654310 w 1654310"/>
                <a:gd name="connsiteY1" fmla="*/ 104071 h 154201"/>
                <a:gd name="connsiteX2" fmla="*/ 1604180 w 1654310"/>
                <a:gd name="connsiteY2" fmla="*/ 53941 h 154201"/>
                <a:gd name="connsiteX3" fmla="*/ 50131 w 1654310"/>
                <a:gd name="connsiteY3" fmla="*/ 53941 h 154201"/>
                <a:gd name="connsiteX4" fmla="*/ 0 w 1654310"/>
                <a:gd name="connsiteY4" fmla="*/ 26970 h 154201"/>
                <a:gd name="connsiteX5" fmla="*/ 0 w 1654310"/>
                <a:gd name="connsiteY5" fmla="*/ 0 h 154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4310" h="154201">
                  <a:moveTo>
                    <a:pt x="1654310" y="154202"/>
                  </a:moveTo>
                  <a:lnTo>
                    <a:pt x="1654310" y="104071"/>
                  </a:lnTo>
                  <a:cubicBezTo>
                    <a:pt x="1654310" y="70649"/>
                    <a:pt x="1637602" y="53941"/>
                    <a:pt x="1604180" y="53941"/>
                  </a:cubicBezTo>
                  <a:lnTo>
                    <a:pt x="50131" y="53941"/>
                  </a:lnTo>
                  <a:cubicBezTo>
                    <a:pt x="16710" y="53941"/>
                    <a:pt x="0" y="44952"/>
                    <a:pt x="0" y="26970"/>
                  </a:cubicBezTo>
                  <a:lnTo>
                    <a:pt x="0" y="0"/>
                  </a:lnTo>
                </a:path>
              </a:pathLst>
            </a:custGeom>
            <a:noFill/>
            <a:ln w="10017" cap="flat">
              <a:solidFill>
                <a:srgbClr val="6D9EEB"/>
              </a:solid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63A9A53-92E8-48FE-B230-9E5AE82B0D2F}"/>
                </a:ext>
              </a:extLst>
            </p:cNvPr>
            <p:cNvSpPr/>
            <p:nvPr/>
          </p:nvSpPr>
          <p:spPr>
            <a:xfrm>
              <a:off x="3742367" y="5649288"/>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811F0EC1-6E98-43E5-AD42-38F14D82D0B2}"/>
                </a:ext>
              </a:extLst>
            </p:cNvPr>
            <p:cNvSpPr/>
            <p:nvPr/>
          </p:nvSpPr>
          <p:spPr>
            <a:xfrm>
              <a:off x="3830847" y="4857174"/>
              <a:ext cx="1585881" cy="986420"/>
            </a:xfrm>
            <a:custGeom>
              <a:avLst/>
              <a:gdLst>
                <a:gd name="connsiteX0" fmla="*/ 1585882 w 1585881"/>
                <a:gd name="connsiteY0" fmla="*/ 986420 h 986420"/>
                <a:gd name="connsiteX1" fmla="*/ 1585882 w 1585881"/>
                <a:gd name="connsiteY1" fmla="*/ 169291 h 986420"/>
                <a:gd name="connsiteX2" fmla="*/ 1535751 w 1585881"/>
                <a:gd name="connsiteY2" fmla="*/ 119161 h 986420"/>
                <a:gd name="connsiteX3" fmla="*/ 51885 w 1585881"/>
                <a:gd name="connsiteY3" fmla="*/ 119161 h 986420"/>
                <a:gd name="connsiteX4" fmla="*/ 1003 w 1585881"/>
                <a:gd name="connsiteY4" fmla="*/ 69030 h 986420"/>
                <a:gd name="connsiteX5" fmla="*/ 0 w 1585881"/>
                <a:gd name="connsiteY5" fmla="*/ 0 h 986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5881" h="986420">
                  <a:moveTo>
                    <a:pt x="1585882" y="986420"/>
                  </a:moveTo>
                  <a:lnTo>
                    <a:pt x="1585882" y="169291"/>
                  </a:lnTo>
                  <a:cubicBezTo>
                    <a:pt x="1585882" y="135869"/>
                    <a:pt x="1569173" y="119161"/>
                    <a:pt x="1535751" y="119161"/>
                  </a:cubicBezTo>
                  <a:lnTo>
                    <a:pt x="51885" y="119161"/>
                  </a:lnTo>
                  <a:cubicBezTo>
                    <a:pt x="18463" y="119161"/>
                    <a:pt x="1504" y="102452"/>
                    <a:pt x="1003" y="69030"/>
                  </a:cubicBezTo>
                  <a:lnTo>
                    <a:pt x="0" y="0"/>
                  </a:lnTo>
                </a:path>
              </a:pathLst>
            </a:custGeom>
            <a:noFill/>
            <a:ln w="10017" cap="flat">
              <a:solidFill>
                <a:srgbClr val="6D9EEB"/>
              </a:solid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AB1DAEB-DB7D-4274-BA31-EE6B9386FA16}"/>
                </a:ext>
              </a:extLst>
            </p:cNvPr>
            <p:cNvSpPr/>
            <p:nvPr/>
          </p:nvSpPr>
          <p:spPr>
            <a:xfrm>
              <a:off x="3810795" y="4817119"/>
              <a:ext cx="40104" cy="40355"/>
            </a:xfrm>
            <a:custGeom>
              <a:avLst/>
              <a:gdLst>
                <a:gd name="connsiteX0" fmla="*/ 19451 w 40104"/>
                <a:gd name="connsiteY0" fmla="*/ 0 h 40355"/>
                <a:gd name="connsiteX1" fmla="*/ 40104 w 40104"/>
                <a:gd name="connsiteY1" fmla="*/ 39804 h 40355"/>
                <a:gd name="connsiteX2" fmla="*/ 0 w 40104"/>
                <a:gd name="connsiteY2" fmla="*/ 40355 h 40355"/>
              </a:gdLst>
              <a:ahLst/>
              <a:cxnLst>
                <a:cxn ang="0">
                  <a:pos x="connsiteX0" y="connsiteY0"/>
                </a:cxn>
                <a:cxn ang="0">
                  <a:pos x="connsiteX1" y="connsiteY1"/>
                </a:cxn>
                <a:cxn ang="0">
                  <a:pos x="connsiteX2" y="connsiteY2"/>
                </a:cxn>
              </a:cxnLst>
              <a:rect l="l" t="t" r="r" b="b"/>
              <a:pathLst>
                <a:path w="40104" h="40355">
                  <a:moveTo>
                    <a:pt x="19451" y="0"/>
                  </a:moveTo>
                  <a:lnTo>
                    <a:pt x="40104" y="39804"/>
                  </a:lnTo>
                  <a:lnTo>
                    <a:pt x="0" y="40355"/>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E64765-57CD-4408-BDED-DA3636927A6B}"/>
                </a:ext>
              </a:extLst>
            </p:cNvPr>
            <p:cNvSpPr/>
            <p:nvPr/>
          </p:nvSpPr>
          <p:spPr>
            <a:xfrm>
              <a:off x="4649731" y="2135131"/>
              <a:ext cx="766998" cy="149188"/>
            </a:xfrm>
            <a:custGeom>
              <a:avLst/>
              <a:gdLst>
                <a:gd name="connsiteX0" fmla="*/ 766998 w 766998"/>
                <a:gd name="connsiteY0" fmla="*/ 149189 h 149188"/>
                <a:gd name="connsiteX1" fmla="*/ 766998 w 766998"/>
                <a:gd name="connsiteY1" fmla="*/ 124123 h 149188"/>
                <a:gd name="connsiteX2" fmla="*/ 716868 w 766998"/>
                <a:gd name="connsiteY2" fmla="*/ 99058 h 149188"/>
                <a:gd name="connsiteX3" fmla="*/ 50131 w 766998"/>
                <a:gd name="connsiteY3" fmla="*/ 99058 h 149188"/>
                <a:gd name="connsiteX4" fmla="*/ 0 w 766998"/>
                <a:gd name="connsiteY4" fmla="*/ 49529 h 149188"/>
                <a:gd name="connsiteX5" fmla="*/ 0 w 766998"/>
                <a:gd name="connsiteY5" fmla="*/ 0 h 14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6998" h="149188">
                  <a:moveTo>
                    <a:pt x="766998" y="149189"/>
                  </a:moveTo>
                  <a:lnTo>
                    <a:pt x="766998" y="124123"/>
                  </a:lnTo>
                  <a:cubicBezTo>
                    <a:pt x="766998" y="107413"/>
                    <a:pt x="750290" y="99058"/>
                    <a:pt x="716868" y="99058"/>
                  </a:cubicBezTo>
                  <a:lnTo>
                    <a:pt x="50131" y="99058"/>
                  </a:lnTo>
                  <a:cubicBezTo>
                    <a:pt x="16709" y="99058"/>
                    <a:pt x="0" y="82549"/>
                    <a:pt x="0" y="49529"/>
                  </a:cubicBezTo>
                  <a:lnTo>
                    <a:pt x="0" y="0"/>
                  </a:lnTo>
                </a:path>
              </a:pathLst>
            </a:custGeom>
            <a:noFill/>
            <a:ln w="10017" cap="flat">
              <a:solidFill>
                <a:srgbClr val="FFD966"/>
              </a:solid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3FC5AE3-76F1-4EAE-B29F-3E60EF8A6C62}"/>
                </a:ext>
              </a:extLst>
            </p:cNvPr>
            <p:cNvSpPr/>
            <p:nvPr/>
          </p:nvSpPr>
          <p:spPr>
            <a:xfrm>
              <a:off x="4629679" y="2095026"/>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FFD966"/>
            </a:solidFill>
            <a:ln w="10017" cap="flat">
              <a:solidFill>
                <a:srgbClr val="FFD966"/>
              </a:solid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1A258CF9-7919-4B37-A03B-261C50912808}"/>
                </a:ext>
              </a:extLst>
            </p:cNvPr>
            <p:cNvSpPr/>
            <p:nvPr/>
          </p:nvSpPr>
          <p:spPr>
            <a:xfrm>
              <a:off x="5767643" y="3578893"/>
              <a:ext cx="426110" cy="1582924"/>
            </a:xfrm>
            <a:custGeom>
              <a:avLst/>
              <a:gdLst>
                <a:gd name="connsiteX0" fmla="*/ 426110 w 426110"/>
                <a:gd name="connsiteY0" fmla="*/ 1582925 h 1582924"/>
                <a:gd name="connsiteX1" fmla="*/ 50131 w 426110"/>
                <a:gd name="connsiteY1" fmla="*/ 1582925 h 1582924"/>
                <a:gd name="connsiteX2" fmla="*/ 0 w 426110"/>
                <a:gd name="connsiteY2" fmla="*/ 1532794 h 1582924"/>
                <a:gd name="connsiteX3" fmla="*/ 0 w 426110"/>
                <a:gd name="connsiteY3" fmla="*/ 0 h 1582924"/>
              </a:gdLst>
              <a:ahLst/>
              <a:cxnLst>
                <a:cxn ang="0">
                  <a:pos x="connsiteX0" y="connsiteY0"/>
                </a:cxn>
                <a:cxn ang="0">
                  <a:pos x="connsiteX1" y="connsiteY1"/>
                </a:cxn>
                <a:cxn ang="0">
                  <a:pos x="connsiteX2" y="connsiteY2"/>
                </a:cxn>
                <a:cxn ang="0">
                  <a:pos x="connsiteX3" y="connsiteY3"/>
                </a:cxn>
              </a:cxnLst>
              <a:rect l="l" t="t" r="r" b="b"/>
              <a:pathLst>
                <a:path w="426110" h="1582924">
                  <a:moveTo>
                    <a:pt x="426110" y="1582925"/>
                  </a:moveTo>
                  <a:lnTo>
                    <a:pt x="50131" y="1582925"/>
                  </a:lnTo>
                  <a:cubicBezTo>
                    <a:pt x="16709" y="1582925"/>
                    <a:pt x="0" y="1566216"/>
                    <a:pt x="0" y="1532794"/>
                  </a:cubicBezTo>
                  <a:lnTo>
                    <a:pt x="0" y="0"/>
                  </a:lnTo>
                </a:path>
              </a:pathLst>
            </a:custGeom>
            <a:noFill/>
            <a:ln w="10017" cap="flat">
              <a:solidFill>
                <a:srgbClr val="0000FF"/>
              </a:solid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10B8A03-FDDC-4B4A-A33A-3A2A3AFAB3CC}"/>
                </a:ext>
              </a:extLst>
            </p:cNvPr>
            <p:cNvSpPr/>
            <p:nvPr/>
          </p:nvSpPr>
          <p:spPr>
            <a:xfrm>
              <a:off x="5747591" y="3538788"/>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0000FF"/>
            </a:solidFill>
            <a:ln w="10017" cap="flat">
              <a:solidFill>
                <a:srgbClr val="0000FF"/>
              </a:solid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3F6AD57-73D9-47BF-8265-6E5C2DCCA53C}"/>
                </a:ext>
              </a:extLst>
            </p:cNvPr>
            <p:cNvSpPr/>
            <p:nvPr/>
          </p:nvSpPr>
          <p:spPr>
            <a:xfrm>
              <a:off x="5156050" y="2409646"/>
              <a:ext cx="135352" cy="441149"/>
            </a:xfrm>
            <a:custGeom>
              <a:avLst/>
              <a:gdLst>
                <a:gd name="connsiteX0" fmla="*/ 135353 w 135352"/>
                <a:gd name="connsiteY0" fmla="*/ 441149 h 441149"/>
                <a:gd name="connsiteX1" fmla="*/ 50131 w 135352"/>
                <a:gd name="connsiteY1" fmla="*/ 441149 h 441149"/>
                <a:gd name="connsiteX2" fmla="*/ 0 w 135352"/>
                <a:gd name="connsiteY2" fmla="*/ 391019 h 441149"/>
                <a:gd name="connsiteX3" fmla="*/ 0 w 135352"/>
                <a:gd name="connsiteY3" fmla="*/ 50131 h 441149"/>
                <a:gd name="connsiteX4" fmla="*/ 42009 w 135352"/>
                <a:gd name="connsiteY4" fmla="*/ 0 h 441149"/>
                <a:gd name="connsiteX5" fmla="*/ 84019 w 135352"/>
                <a:gd name="connsiteY5" fmla="*/ 0 h 44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352" h="441149">
                  <a:moveTo>
                    <a:pt x="135353" y="441149"/>
                  </a:moveTo>
                  <a:lnTo>
                    <a:pt x="50131" y="441149"/>
                  </a:lnTo>
                  <a:cubicBezTo>
                    <a:pt x="16709" y="441149"/>
                    <a:pt x="0" y="424441"/>
                    <a:pt x="0" y="391019"/>
                  </a:cubicBezTo>
                  <a:lnTo>
                    <a:pt x="0" y="50131"/>
                  </a:lnTo>
                  <a:cubicBezTo>
                    <a:pt x="0" y="16709"/>
                    <a:pt x="14001" y="0"/>
                    <a:pt x="42009" y="0"/>
                  </a:cubicBezTo>
                  <a:lnTo>
                    <a:pt x="84019" y="0"/>
                  </a:lnTo>
                </a:path>
              </a:pathLst>
            </a:custGeom>
            <a:noFill/>
            <a:ln w="10017" cap="flat">
              <a:solidFill>
                <a:srgbClr val="8E7CC3"/>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12B719-CFC6-4DD2-9383-02C2B838F54A}"/>
                </a:ext>
              </a:extLst>
            </p:cNvPr>
            <p:cNvSpPr/>
            <p:nvPr/>
          </p:nvSpPr>
          <p:spPr>
            <a:xfrm>
              <a:off x="5240069" y="2389594"/>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8E7CC3"/>
            </a:solidFill>
            <a:ln w="10017" cap="flat">
              <a:solidFill>
                <a:srgbClr val="8E7CC3"/>
              </a:solid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1302635-FD9E-4854-AE3A-A9274C945E86}"/>
                </a:ext>
              </a:extLst>
            </p:cNvPr>
            <p:cNvSpPr/>
            <p:nvPr/>
          </p:nvSpPr>
          <p:spPr>
            <a:xfrm>
              <a:off x="5291403" y="2284320"/>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2"/>
                    <a:pt x="194543" y="250653"/>
                    <a:pt x="125327" y="250653"/>
                  </a:cubicBezTo>
                  <a:cubicBezTo>
                    <a:pt x="56111" y="250653"/>
                    <a:pt x="0" y="194542"/>
                    <a:pt x="0" y="125327"/>
                  </a:cubicBezTo>
                  <a:cubicBezTo>
                    <a:pt x="0" y="56111"/>
                    <a:pt x="56111" y="0"/>
                    <a:pt x="125327" y="0"/>
                  </a:cubicBezTo>
                  <a:cubicBezTo>
                    <a:pt x="194543" y="0"/>
                    <a:pt x="250653" y="56111"/>
                    <a:pt x="250653" y="125327"/>
                  </a:cubicBezTo>
                  <a:close/>
                </a:path>
              </a:pathLst>
            </a:custGeom>
            <a:solidFill>
              <a:srgbClr val="B4A7D6"/>
            </a:solidFill>
            <a:ln w="10017" cap="flat">
              <a:solidFill>
                <a:srgbClr val="333333"/>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71A48A6-F4D7-4180-B16A-C2DCCBA0BC00}"/>
                </a:ext>
              </a:extLst>
            </p:cNvPr>
            <p:cNvSpPr/>
            <p:nvPr/>
          </p:nvSpPr>
          <p:spPr>
            <a:xfrm>
              <a:off x="5291403" y="2725469"/>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2"/>
                    <a:pt x="194543" y="250653"/>
                    <a:pt x="125327" y="250653"/>
                  </a:cubicBezTo>
                  <a:cubicBezTo>
                    <a:pt x="56111" y="250653"/>
                    <a:pt x="0" y="194542"/>
                    <a:pt x="0" y="125327"/>
                  </a:cubicBezTo>
                  <a:cubicBezTo>
                    <a:pt x="0" y="56111"/>
                    <a:pt x="56111" y="0"/>
                    <a:pt x="125327" y="0"/>
                  </a:cubicBezTo>
                  <a:cubicBezTo>
                    <a:pt x="194543" y="0"/>
                    <a:pt x="250653" y="56111"/>
                    <a:pt x="250653" y="125327"/>
                  </a:cubicBezTo>
                  <a:close/>
                </a:path>
              </a:pathLst>
            </a:custGeom>
            <a:solidFill>
              <a:srgbClr val="B4A7D6"/>
            </a:solidFill>
            <a:ln w="10017" cap="flat">
              <a:solidFill>
                <a:srgbClr val="333333"/>
              </a:solid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E8E0E0CD-734D-4B4F-9AB0-4AB05AC13F74}"/>
                </a:ext>
              </a:extLst>
            </p:cNvPr>
            <p:cNvSpPr/>
            <p:nvPr/>
          </p:nvSpPr>
          <p:spPr>
            <a:xfrm>
              <a:off x="4950514" y="3276906"/>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E2C0637-5C57-4AE6-9DD5-D028D0C6762D}"/>
                </a:ext>
              </a:extLst>
            </p:cNvPr>
            <p:cNvSpPr/>
            <p:nvPr/>
          </p:nvSpPr>
          <p:spPr>
            <a:xfrm>
              <a:off x="4589574" y="3637846"/>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9287C773-305F-4582-8EDB-978D8D9DDCCC}"/>
                </a:ext>
              </a:extLst>
            </p:cNvPr>
            <p:cNvSpPr/>
            <p:nvPr/>
          </p:nvSpPr>
          <p:spPr>
            <a:xfrm>
              <a:off x="5075841" y="3027456"/>
              <a:ext cx="340888" cy="249449"/>
            </a:xfrm>
            <a:custGeom>
              <a:avLst/>
              <a:gdLst>
                <a:gd name="connsiteX0" fmla="*/ 0 w 340888"/>
                <a:gd name="connsiteY0" fmla="*/ 249450 h 249449"/>
                <a:gd name="connsiteX1" fmla="*/ 0 w 340888"/>
                <a:gd name="connsiteY1" fmla="*/ 149189 h 249449"/>
                <a:gd name="connsiteX2" fmla="*/ 50131 w 340888"/>
                <a:gd name="connsiteY2" fmla="*/ 99058 h 249449"/>
                <a:gd name="connsiteX3" fmla="*/ 290758 w 340888"/>
                <a:gd name="connsiteY3" fmla="*/ 99058 h 249449"/>
                <a:gd name="connsiteX4" fmla="*/ 340888 w 340888"/>
                <a:gd name="connsiteY4" fmla="*/ 49529 h 249449"/>
                <a:gd name="connsiteX5" fmla="*/ 340888 w 340888"/>
                <a:gd name="connsiteY5" fmla="*/ 0 h 249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888" h="249449">
                  <a:moveTo>
                    <a:pt x="0" y="249450"/>
                  </a:moveTo>
                  <a:lnTo>
                    <a:pt x="0" y="149189"/>
                  </a:lnTo>
                  <a:cubicBezTo>
                    <a:pt x="0" y="115767"/>
                    <a:pt x="16709" y="99058"/>
                    <a:pt x="50131" y="99058"/>
                  </a:cubicBezTo>
                  <a:lnTo>
                    <a:pt x="290758" y="99058"/>
                  </a:lnTo>
                  <a:cubicBezTo>
                    <a:pt x="324180" y="99058"/>
                    <a:pt x="340888" y="82550"/>
                    <a:pt x="340888" y="49529"/>
                  </a:cubicBezTo>
                  <a:lnTo>
                    <a:pt x="340888" y="0"/>
                  </a:lnTo>
                </a:path>
              </a:pathLst>
            </a:custGeom>
            <a:noFill/>
            <a:ln w="10017" cap="flat">
              <a:solidFill>
                <a:srgbClr val="6D9EEB"/>
              </a:solid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5A8CB742-39B2-49A9-B324-06710EB16A5C}"/>
                </a:ext>
              </a:extLst>
            </p:cNvPr>
            <p:cNvSpPr/>
            <p:nvPr/>
          </p:nvSpPr>
          <p:spPr>
            <a:xfrm>
              <a:off x="5396677" y="2987352"/>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12E9B3D-E4EE-40E2-B381-F426F13D696C}"/>
                </a:ext>
              </a:extLst>
            </p:cNvPr>
            <p:cNvSpPr/>
            <p:nvPr/>
          </p:nvSpPr>
          <p:spPr>
            <a:xfrm>
              <a:off x="4213594" y="3402233"/>
              <a:ext cx="685586" cy="235613"/>
            </a:xfrm>
            <a:custGeom>
              <a:avLst/>
              <a:gdLst>
                <a:gd name="connsiteX0" fmla="*/ 0 w 685586"/>
                <a:gd name="connsiteY0" fmla="*/ 235614 h 235613"/>
                <a:gd name="connsiteX1" fmla="*/ 0 w 685586"/>
                <a:gd name="connsiteY1" fmla="*/ 50131 h 235613"/>
                <a:gd name="connsiteX2" fmla="*/ 50131 w 685586"/>
                <a:gd name="connsiteY2" fmla="*/ 0 h 235613"/>
                <a:gd name="connsiteX3" fmla="*/ 685586 w 685586"/>
                <a:gd name="connsiteY3" fmla="*/ 0 h 235613"/>
              </a:gdLst>
              <a:ahLst/>
              <a:cxnLst>
                <a:cxn ang="0">
                  <a:pos x="connsiteX0" y="connsiteY0"/>
                </a:cxn>
                <a:cxn ang="0">
                  <a:pos x="connsiteX1" y="connsiteY1"/>
                </a:cxn>
                <a:cxn ang="0">
                  <a:pos x="connsiteX2" y="connsiteY2"/>
                </a:cxn>
                <a:cxn ang="0">
                  <a:pos x="connsiteX3" y="connsiteY3"/>
                </a:cxn>
              </a:cxnLst>
              <a:rect l="l" t="t" r="r" b="b"/>
              <a:pathLst>
                <a:path w="685586" h="235613">
                  <a:moveTo>
                    <a:pt x="0" y="235614"/>
                  </a:moveTo>
                  <a:lnTo>
                    <a:pt x="0" y="50131"/>
                  </a:lnTo>
                  <a:cubicBezTo>
                    <a:pt x="0" y="16709"/>
                    <a:pt x="16708" y="0"/>
                    <a:pt x="50131" y="0"/>
                  </a:cubicBezTo>
                  <a:lnTo>
                    <a:pt x="685586" y="0"/>
                  </a:lnTo>
                </a:path>
              </a:pathLst>
            </a:custGeom>
            <a:noFill/>
            <a:ln w="10017" cap="flat">
              <a:solidFill>
                <a:srgbClr val="93C47D"/>
              </a:solid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D055CE8C-BB31-4B5B-9E49-5525C429F834}"/>
                </a:ext>
              </a:extLst>
            </p:cNvPr>
            <p:cNvSpPr/>
            <p:nvPr/>
          </p:nvSpPr>
          <p:spPr>
            <a:xfrm>
              <a:off x="4899181" y="3382180"/>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93C47D"/>
            </a:solidFill>
            <a:ln w="10017" cap="flat">
              <a:solidFill>
                <a:srgbClr val="93C47D"/>
              </a:solid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36F0C1A-C827-4D03-BDE8-62B573E8983C}"/>
                </a:ext>
              </a:extLst>
            </p:cNvPr>
            <p:cNvSpPr/>
            <p:nvPr/>
          </p:nvSpPr>
          <p:spPr>
            <a:xfrm>
              <a:off x="4714901" y="3402233"/>
              <a:ext cx="184280" cy="235613"/>
            </a:xfrm>
            <a:custGeom>
              <a:avLst/>
              <a:gdLst>
                <a:gd name="connsiteX0" fmla="*/ 0 w 184280"/>
                <a:gd name="connsiteY0" fmla="*/ 235614 h 235613"/>
                <a:gd name="connsiteX1" fmla="*/ 0 w 184280"/>
                <a:gd name="connsiteY1" fmla="*/ 50131 h 235613"/>
                <a:gd name="connsiteX2" fmla="*/ 50131 w 184280"/>
                <a:gd name="connsiteY2" fmla="*/ 0 h 235613"/>
                <a:gd name="connsiteX3" fmla="*/ 184280 w 184280"/>
                <a:gd name="connsiteY3" fmla="*/ 0 h 235613"/>
              </a:gdLst>
              <a:ahLst/>
              <a:cxnLst>
                <a:cxn ang="0">
                  <a:pos x="connsiteX0" y="connsiteY0"/>
                </a:cxn>
                <a:cxn ang="0">
                  <a:pos x="connsiteX1" y="connsiteY1"/>
                </a:cxn>
                <a:cxn ang="0">
                  <a:pos x="connsiteX2" y="connsiteY2"/>
                </a:cxn>
                <a:cxn ang="0">
                  <a:pos x="connsiteX3" y="connsiteY3"/>
                </a:cxn>
              </a:cxnLst>
              <a:rect l="l" t="t" r="r" b="b"/>
              <a:pathLst>
                <a:path w="184280" h="235613">
                  <a:moveTo>
                    <a:pt x="0" y="235614"/>
                  </a:moveTo>
                  <a:lnTo>
                    <a:pt x="0" y="50131"/>
                  </a:lnTo>
                  <a:cubicBezTo>
                    <a:pt x="0" y="16709"/>
                    <a:pt x="16709" y="0"/>
                    <a:pt x="50131" y="0"/>
                  </a:cubicBezTo>
                  <a:lnTo>
                    <a:pt x="184280" y="0"/>
                  </a:lnTo>
                </a:path>
              </a:pathLst>
            </a:custGeom>
            <a:noFill/>
            <a:ln w="10017" cap="flat">
              <a:solidFill>
                <a:srgbClr val="93C47D"/>
              </a:solid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D570302-CEBD-4FFD-AA92-70F87A5CF3EE}"/>
                </a:ext>
              </a:extLst>
            </p:cNvPr>
            <p:cNvSpPr/>
            <p:nvPr/>
          </p:nvSpPr>
          <p:spPr>
            <a:xfrm>
              <a:off x="4899181" y="3382180"/>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93C47D"/>
            </a:solidFill>
            <a:ln w="10017" cap="flat">
              <a:solidFill>
                <a:srgbClr val="93C47D"/>
              </a:solid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BF60509-26B4-463D-B92C-BEE6CE1A907A}"/>
                </a:ext>
              </a:extLst>
            </p:cNvPr>
            <p:cNvSpPr/>
            <p:nvPr/>
          </p:nvSpPr>
          <p:spPr>
            <a:xfrm>
              <a:off x="6494537" y="3637846"/>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400D1173-5DEB-4264-BAAA-A9AC2C0FFD52}"/>
                </a:ext>
              </a:extLst>
            </p:cNvPr>
            <p:cNvSpPr/>
            <p:nvPr/>
          </p:nvSpPr>
          <p:spPr>
            <a:xfrm>
              <a:off x="5944304" y="3402233"/>
              <a:ext cx="174254" cy="245640"/>
            </a:xfrm>
            <a:custGeom>
              <a:avLst/>
              <a:gdLst>
                <a:gd name="connsiteX0" fmla="*/ 174254 w 174254"/>
                <a:gd name="connsiteY0" fmla="*/ 245640 h 245640"/>
                <a:gd name="connsiteX1" fmla="*/ 174254 w 174254"/>
                <a:gd name="connsiteY1" fmla="*/ 50131 h 245640"/>
                <a:gd name="connsiteX2" fmla="*/ 124123 w 174254"/>
                <a:gd name="connsiteY2" fmla="*/ 0 h 245640"/>
                <a:gd name="connsiteX3" fmla="*/ 0 w 174254"/>
                <a:gd name="connsiteY3" fmla="*/ 0 h 245640"/>
              </a:gdLst>
              <a:ahLst/>
              <a:cxnLst>
                <a:cxn ang="0">
                  <a:pos x="connsiteX0" y="connsiteY0"/>
                </a:cxn>
                <a:cxn ang="0">
                  <a:pos x="connsiteX1" y="connsiteY1"/>
                </a:cxn>
                <a:cxn ang="0">
                  <a:pos x="connsiteX2" y="connsiteY2"/>
                </a:cxn>
                <a:cxn ang="0">
                  <a:pos x="connsiteX3" y="connsiteY3"/>
                </a:cxn>
              </a:cxnLst>
              <a:rect l="l" t="t" r="r" b="b"/>
              <a:pathLst>
                <a:path w="174254" h="245640">
                  <a:moveTo>
                    <a:pt x="174254" y="245640"/>
                  </a:moveTo>
                  <a:lnTo>
                    <a:pt x="174254" y="50131"/>
                  </a:lnTo>
                  <a:cubicBezTo>
                    <a:pt x="174254" y="16709"/>
                    <a:pt x="157546" y="0"/>
                    <a:pt x="124123" y="0"/>
                  </a:cubicBezTo>
                  <a:lnTo>
                    <a:pt x="0" y="0"/>
                  </a:lnTo>
                </a:path>
              </a:pathLst>
            </a:custGeom>
            <a:noFill/>
            <a:ln w="10017" cap="flat">
              <a:solidFill>
                <a:srgbClr val="93C47D"/>
              </a:solid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87F6691-6F78-4237-AB88-EB7CA2832948}"/>
                </a:ext>
              </a:extLst>
            </p:cNvPr>
            <p:cNvSpPr/>
            <p:nvPr/>
          </p:nvSpPr>
          <p:spPr>
            <a:xfrm>
              <a:off x="5904199" y="3382180"/>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93C47D"/>
            </a:solidFill>
            <a:ln w="10017" cap="flat">
              <a:solidFill>
                <a:srgbClr val="93C47D"/>
              </a:solid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65148-6CF6-40C6-81E2-CF0A89DF3395}"/>
                </a:ext>
              </a:extLst>
            </p:cNvPr>
            <p:cNvSpPr/>
            <p:nvPr/>
          </p:nvSpPr>
          <p:spPr>
            <a:xfrm>
              <a:off x="5944304" y="3402233"/>
              <a:ext cx="675560" cy="235613"/>
            </a:xfrm>
            <a:custGeom>
              <a:avLst/>
              <a:gdLst>
                <a:gd name="connsiteX0" fmla="*/ 675560 w 675560"/>
                <a:gd name="connsiteY0" fmla="*/ 235614 h 235613"/>
                <a:gd name="connsiteX1" fmla="*/ 675560 w 675560"/>
                <a:gd name="connsiteY1" fmla="*/ 50131 h 235613"/>
                <a:gd name="connsiteX2" fmla="*/ 625430 w 675560"/>
                <a:gd name="connsiteY2" fmla="*/ 0 h 235613"/>
                <a:gd name="connsiteX3" fmla="*/ 0 w 675560"/>
                <a:gd name="connsiteY3" fmla="*/ 0 h 235613"/>
              </a:gdLst>
              <a:ahLst/>
              <a:cxnLst>
                <a:cxn ang="0">
                  <a:pos x="connsiteX0" y="connsiteY0"/>
                </a:cxn>
                <a:cxn ang="0">
                  <a:pos x="connsiteX1" y="connsiteY1"/>
                </a:cxn>
                <a:cxn ang="0">
                  <a:pos x="connsiteX2" y="connsiteY2"/>
                </a:cxn>
                <a:cxn ang="0">
                  <a:pos x="connsiteX3" y="connsiteY3"/>
                </a:cxn>
              </a:cxnLst>
              <a:rect l="l" t="t" r="r" b="b"/>
              <a:pathLst>
                <a:path w="675560" h="235613">
                  <a:moveTo>
                    <a:pt x="675560" y="235614"/>
                  </a:moveTo>
                  <a:lnTo>
                    <a:pt x="675560" y="50131"/>
                  </a:lnTo>
                  <a:cubicBezTo>
                    <a:pt x="675560" y="16709"/>
                    <a:pt x="658852" y="0"/>
                    <a:pt x="625430" y="0"/>
                  </a:cubicBezTo>
                  <a:lnTo>
                    <a:pt x="0" y="0"/>
                  </a:lnTo>
                </a:path>
              </a:pathLst>
            </a:custGeom>
            <a:noFill/>
            <a:ln w="10017" cap="flat">
              <a:solidFill>
                <a:srgbClr val="93C47D"/>
              </a:solid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40F37B7-E4CA-4F83-AE75-983ABE0B78DA}"/>
                </a:ext>
              </a:extLst>
            </p:cNvPr>
            <p:cNvSpPr/>
            <p:nvPr/>
          </p:nvSpPr>
          <p:spPr>
            <a:xfrm>
              <a:off x="5904199" y="3382180"/>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93C47D"/>
            </a:solidFill>
            <a:ln w="10017" cap="flat">
              <a:solidFill>
                <a:srgbClr val="93C47D"/>
              </a:solid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B41AAFA-8116-48A0-8752-673CB3D219AC}"/>
                </a:ext>
              </a:extLst>
            </p:cNvPr>
            <p:cNvSpPr/>
            <p:nvPr/>
          </p:nvSpPr>
          <p:spPr>
            <a:xfrm>
              <a:off x="7858090" y="2454764"/>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66" y="235614"/>
                    <a:pt x="225588" y="235614"/>
                  </a:cubicBezTo>
                  <a:lnTo>
                    <a:pt x="299581" y="235614"/>
                  </a:lnTo>
                </a:path>
              </a:pathLst>
            </a:custGeom>
            <a:noFill/>
            <a:ln w="10017" cap="flat">
              <a:solidFill>
                <a:srgbClr val="93C47D"/>
              </a:solid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365CC247-4BD2-41C3-AAEF-407B0E0EA673}"/>
                </a:ext>
              </a:extLst>
            </p:cNvPr>
            <p:cNvSpPr/>
            <p:nvPr/>
          </p:nvSpPr>
          <p:spPr>
            <a:xfrm>
              <a:off x="8157671" y="2670325"/>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93C47D"/>
            </a:solidFill>
            <a:ln w="10017" cap="flat">
              <a:solidFill>
                <a:srgbClr val="93C47D"/>
              </a:solid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8156966B-0909-4657-B128-D37A58B847CA}"/>
                </a:ext>
              </a:extLst>
            </p:cNvPr>
            <p:cNvSpPr/>
            <p:nvPr/>
          </p:nvSpPr>
          <p:spPr>
            <a:xfrm>
              <a:off x="7868116" y="2760561"/>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66" y="235614"/>
                    <a:pt x="225588" y="235614"/>
                  </a:cubicBezTo>
                  <a:lnTo>
                    <a:pt x="299581" y="235614"/>
                  </a:lnTo>
                </a:path>
              </a:pathLst>
            </a:custGeom>
            <a:noFill/>
            <a:ln w="10017" cap="flat">
              <a:solidFill>
                <a:srgbClr val="8E7CC3"/>
              </a:solid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491E484-300F-4BF5-B63E-5D07145CBF22}"/>
                </a:ext>
              </a:extLst>
            </p:cNvPr>
            <p:cNvSpPr/>
            <p:nvPr/>
          </p:nvSpPr>
          <p:spPr>
            <a:xfrm>
              <a:off x="8167697" y="2976122"/>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8E7CC3"/>
            </a:solidFill>
            <a:ln w="10017" cap="flat">
              <a:solidFill>
                <a:srgbClr val="8E7CC3"/>
              </a:solid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9533B88-2980-499A-B428-386118B3ACF6}"/>
                </a:ext>
              </a:extLst>
            </p:cNvPr>
            <p:cNvSpPr/>
            <p:nvPr/>
          </p:nvSpPr>
          <p:spPr>
            <a:xfrm>
              <a:off x="7901007" y="3970012"/>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8"/>
                    <a:pt x="175457" y="50131"/>
                  </a:cubicBezTo>
                  <a:lnTo>
                    <a:pt x="175457" y="185483"/>
                  </a:lnTo>
                  <a:cubicBezTo>
                    <a:pt x="175457" y="218905"/>
                    <a:pt x="192171" y="235614"/>
                    <a:pt x="225588" y="235614"/>
                  </a:cubicBezTo>
                  <a:lnTo>
                    <a:pt x="299581" y="235614"/>
                  </a:lnTo>
                </a:path>
              </a:pathLst>
            </a:custGeom>
            <a:noFill/>
            <a:ln w="10017" cap="flat">
              <a:solidFill>
                <a:srgbClr val="6D9EEB"/>
              </a:solid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AEAA64E9-752A-4C40-80BF-DF41694B4F58}"/>
                </a:ext>
              </a:extLst>
            </p:cNvPr>
            <p:cNvSpPr/>
            <p:nvPr/>
          </p:nvSpPr>
          <p:spPr>
            <a:xfrm>
              <a:off x="8200587" y="4185574"/>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C84FE25-7C2F-4821-BE63-970F3C7BEE5D}"/>
                </a:ext>
              </a:extLst>
            </p:cNvPr>
            <p:cNvSpPr/>
            <p:nvPr/>
          </p:nvSpPr>
          <p:spPr>
            <a:xfrm>
              <a:off x="4639705" y="4204323"/>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A013BFC-7417-46DE-998B-131D939C75DE}"/>
                </a:ext>
              </a:extLst>
            </p:cNvPr>
            <p:cNvSpPr/>
            <p:nvPr/>
          </p:nvSpPr>
          <p:spPr>
            <a:xfrm>
              <a:off x="4489313" y="5036491"/>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6A542CD-0F9B-442D-BB82-3AA4ED07C917}"/>
                </a:ext>
              </a:extLst>
            </p:cNvPr>
            <p:cNvSpPr/>
            <p:nvPr/>
          </p:nvSpPr>
          <p:spPr>
            <a:xfrm>
              <a:off x="6454433" y="4535185"/>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DEE8AEF-6B77-4F9C-BA34-4AEC98C1B7D5}"/>
                </a:ext>
              </a:extLst>
            </p:cNvPr>
            <p:cNvSpPr/>
            <p:nvPr/>
          </p:nvSpPr>
          <p:spPr>
            <a:xfrm>
              <a:off x="6193754" y="5036491"/>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9869C0ED-A5E0-4028-A558-A43D1EF17CE1}"/>
                </a:ext>
              </a:extLst>
            </p:cNvPr>
            <p:cNvSpPr/>
            <p:nvPr/>
          </p:nvSpPr>
          <p:spPr>
            <a:xfrm>
              <a:off x="4890358" y="3578893"/>
              <a:ext cx="185483" cy="750756"/>
            </a:xfrm>
            <a:custGeom>
              <a:avLst/>
              <a:gdLst>
                <a:gd name="connsiteX0" fmla="*/ 0 w 185483"/>
                <a:gd name="connsiteY0" fmla="*/ 750756 h 750756"/>
                <a:gd name="connsiteX1" fmla="*/ 135353 w 185483"/>
                <a:gd name="connsiteY1" fmla="*/ 750756 h 750756"/>
                <a:gd name="connsiteX2" fmla="*/ 185483 w 185483"/>
                <a:gd name="connsiteY2" fmla="*/ 700626 h 750756"/>
                <a:gd name="connsiteX3" fmla="*/ 185483 w 185483"/>
                <a:gd name="connsiteY3" fmla="*/ 0 h 750756"/>
              </a:gdLst>
              <a:ahLst/>
              <a:cxnLst>
                <a:cxn ang="0">
                  <a:pos x="connsiteX0" y="connsiteY0"/>
                </a:cxn>
                <a:cxn ang="0">
                  <a:pos x="connsiteX1" y="connsiteY1"/>
                </a:cxn>
                <a:cxn ang="0">
                  <a:pos x="connsiteX2" y="connsiteY2"/>
                </a:cxn>
                <a:cxn ang="0">
                  <a:pos x="connsiteX3" y="connsiteY3"/>
                </a:cxn>
              </a:cxnLst>
              <a:rect l="l" t="t" r="r" b="b"/>
              <a:pathLst>
                <a:path w="185483" h="750756">
                  <a:moveTo>
                    <a:pt x="0" y="750756"/>
                  </a:moveTo>
                  <a:lnTo>
                    <a:pt x="135353" y="750756"/>
                  </a:lnTo>
                  <a:cubicBezTo>
                    <a:pt x="168775" y="750756"/>
                    <a:pt x="185483" y="734048"/>
                    <a:pt x="185483" y="700626"/>
                  </a:cubicBezTo>
                  <a:lnTo>
                    <a:pt x="185483" y="0"/>
                  </a:lnTo>
                </a:path>
              </a:pathLst>
            </a:custGeom>
            <a:noFill/>
            <a:ln w="10017" cap="flat">
              <a:solidFill>
                <a:srgbClr val="0000FF"/>
              </a:solid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1F844B-A034-4F65-9E20-B2890CBA744E}"/>
                </a:ext>
              </a:extLst>
            </p:cNvPr>
            <p:cNvSpPr/>
            <p:nvPr/>
          </p:nvSpPr>
          <p:spPr>
            <a:xfrm>
              <a:off x="5055789" y="3538788"/>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0000FF"/>
            </a:solidFill>
            <a:ln w="10017" cap="flat">
              <a:solidFill>
                <a:srgbClr val="0000FF"/>
              </a:solid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1AE7BB54-30B2-49B0-B667-DD03C0070C0B}"/>
                </a:ext>
              </a:extLst>
            </p:cNvPr>
            <p:cNvSpPr/>
            <p:nvPr/>
          </p:nvSpPr>
          <p:spPr>
            <a:xfrm>
              <a:off x="7906020" y="4280822"/>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8"/>
                    <a:pt x="175457" y="50131"/>
                  </a:cubicBezTo>
                  <a:lnTo>
                    <a:pt x="175457" y="185483"/>
                  </a:lnTo>
                  <a:cubicBezTo>
                    <a:pt x="175457" y="218905"/>
                    <a:pt x="192171" y="235614"/>
                    <a:pt x="225588" y="235614"/>
                  </a:cubicBezTo>
                  <a:lnTo>
                    <a:pt x="299581" y="235614"/>
                  </a:lnTo>
                </a:path>
              </a:pathLst>
            </a:custGeom>
            <a:noFill/>
            <a:ln w="10017" cap="flat">
              <a:solidFill>
                <a:srgbClr val="0000FF"/>
              </a:solid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19DC7B7-7414-402C-A5C8-936E96880F09}"/>
                </a:ext>
              </a:extLst>
            </p:cNvPr>
            <p:cNvSpPr/>
            <p:nvPr/>
          </p:nvSpPr>
          <p:spPr>
            <a:xfrm>
              <a:off x="8205600" y="4496384"/>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0000FF"/>
            </a:solidFill>
            <a:ln w="10017" cap="flat">
              <a:solidFill>
                <a:srgbClr val="0000FF"/>
              </a:solid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3D6D0928-2EA5-4567-A2A8-6C42202AF3C7}"/>
                </a:ext>
              </a:extLst>
            </p:cNvPr>
            <p:cNvSpPr/>
            <p:nvPr/>
          </p:nvSpPr>
          <p:spPr>
            <a:xfrm>
              <a:off x="5642317" y="3276906"/>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F3FE6FD-1E67-4265-A231-712A060CB85B}"/>
                </a:ext>
              </a:extLst>
            </p:cNvPr>
            <p:cNvSpPr/>
            <p:nvPr/>
          </p:nvSpPr>
          <p:spPr>
            <a:xfrm>
              <a:off x="4088268" y="3637846"/>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2" y="250653"/>
                    <a:pt x="125327" y="250653"/>
                  </a:cubicBezTo>
                  <a:cubicBezTo>
                    <a:pt x="56111" y="250653"/>
                    <a:pt x="0" y="194543"/>
                    <a:pt x="0" y="125327"/>
                  </a:cubicBezTo>
                  <a:cubicBezTo>
                    <a:pt x="0" y="56111"/>
                    <a:pt x="56111" y="0"/>
                    <a:pt x="125327" y="0"/>
                  </a:cubicBezTo>
                  <a:cubicBezTo>
                    <a:pt x="194542"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D74446A-F686-4083-9BD1-693E89884608}"/>
                </a:ext>
              </a:extLst>
            </p:cNvPr>
            <p:cNvSpPr/>
            <p:nvPr/>
          </p:nvSpPr>
          <p:spPr>
            <a:xfrm>
              <a:off x="5993231" y="3647873"/>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6D7A8"/>
            </a:solidFill>
            <a:ln w="10017" cap="flat">
              <a:solidFill>
                <a:srgbClr val="333333"/>
              </a:solid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B8B19A78-9D1C-4C8C-960B-43B50A32CFE5}"/>
                </a:ext>
              </a:extLst>
            </p:cNvPr>
            <p:cNvSpPr/>
            <p:nvPr/>
          </p:nvSpPr>
          <p:spPr>
            <a:xfrm>
              <a:off x="5416729" y="3027456"/>
              <a:ext cx="350914" cy="249449"/>
            </a:xfrm>
            <a:custGeom>
              <a:avLst/>
              <a:gdLst>
                <a:gd name="connsiteX0" fmla="*/ 350914 w 350914"/>
                <a:gd name="connsiteY0" fmla="*/ 249450 h 249449"/>
                <a:gd name="connsiteX1" fmla="*/ 350914 w 350914"/>
                <a:gd name="connsiteY1" fmla="*/ 149189 h 249449"/>
                <a:gd name="connsiteX2" fmla="*/ 300784 w 350914"/>
                <a:gd name="connsiteY2" fmla="*/ 99058 h 249449"/>
                <a:gd name="connsiteX3" fmla="*/ 50131 w 350914"/>
                <a:gd name="connsiteY3" fmla="*/ 99058 h 249449"/>
                <a:gd name="connsiteX4" fmla="*/ 0 w 350914"/>
                <a:gd name="connsiteY4" fmla="*/ 49529 h 249449"/>
                <a:gd name="connsiteX5" fmla="*/ 0 w 350914"/>
                <a:gd name="connsiteY5" fmla="*/ 0 h 249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914" h="249449">
                  <a:moveTo>
                    <a:pt x="350914" y="249450"/>
                  </a:moveTo>
                  <a:lnTo>
                    <a:pt x="350914" y="149189"/>
                  </a:lnTo>
                  <a:cubicBezTo>
                    <a:pt x="350914" y="115767"/>
                    <a:pt x="334206" y="99058"/>
                    <a:pt x="300784" y="99058"/>
                  </a:cubicBezTo>
                  <a:lnTo>
                    <a:pt x="50131" y="99058"/>
                  </a:lnTo>
                  <a:cubicBezTo>
                    <a:pt x="16709" y="99058"/>
                    <a:pt x="0" y="82550"/>
                    <a:pt x="0" y="49529"/>
                  </a:cubicBezTo>
                  <a:lnTo>
                    <a:pt x="0" y="0"/>
                  </a:lnTo>
                </a:path>
              </a:pathLst>
            </a:custGeom>
            <a:noFill/>
            <a:ln w="10017" cap="flat">
              <a:solidFill>
                <a:srgbClr val="6D9EEB"/>
              </a:solid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831945AD-DECF-467B-AE14-7C1963EBBF52}"/>
                </a:ext>
              </a:extLst>
            </p:cNvPr>
            <p:cNvSpPr/>
            <p:nvPr/>
          </p:nvSpPr>
          <p:spPr>
            <a:xfrm>
              <a:off x="5396677" y="2987352"/>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CB44DCA8-E01D-4C80-83B3-0B0D40769E4D}"/>
                </a:ext>
              </a:extLst>
            </p:cNvPr>
            <p:cNvSpPr/>
            <p:nvPr/>
          </p:nvSpPr>
          <p:spPr>
            <a:xfrm>
              <a:off x="4739966" y="3578893"/>
              <a:ext cx="335875" cy="1582924"/>
            </a:xfrm>
            <a:custGeom>
              <a:avLst/>
              <a:gdLst>
                <a:gd name="connsiteX0" fmla="*/ 0 w 335875"/>
                <a:gd name="connsiteY0" fmla="*/ 1582925 h 1582924"/>
                <a:gd name="connsiteX1" fmla="*/ 285745 w 335875"/>
                <a:gd name="connsiteY1" fmla="*/ 1582925 h 1582924"/>
                <a:gd name="connsiteX2" fmla="*/ 335875 w 335875"/>
                <a:gd name="connsiteY2" fmla="*/ 1532794 h 1582924"/>
                <a:gd name="connsiteX3" fmla="*/ 335875 w 335875"/>
                <a:gd name="connsiteY3" fmla="*/ 0 h 1582924"/>
              </a:gdLst>
              <a:ahLst/>
              <a:cxnLst>
                <a:cxn ang="0">
                  <a:pos x="connsiteX0" y="connsiteY0"/>
                </a:cxn>
                <a:cxn ang="0">
                  <a:pos x="connsiteX1" y="connsiteY1"/>
                </a:cxn>
                <a:cxn ang="0">
                  <a:pos x="connsiteX2" y="connsiteY2"/>
                </a:cxn>
                <a:cxn ang="0">
                  <a:pos x="connsiteX3" y="connsiteY3"/>
                </a:cxn>
              </a:cxnLst>
              <a:rect l="l" t="t" r="r" b="b"/>
              <a:pathLst>
                <a:path w="335875" h="1582924">
                  <a:moveTo>
                    <a:pt x="0" y="1582925"/>
                  </a:moveTo>
                  <a:lnTo>
                    <a:pt x="285745" y="1582925"/>
                  </a:lnTo>
                  <a:cubicBezTo>
                    <a:pt x="319167" y="1582925"/>
                    <a:pt x="335875" y="1566216"/>
                    <a:pt x="335875" y="1532794"/>
                  </a:cubicBezTo>
                  <a:lnTo>
                    <a:pt x="335875" y="0"/>
                  </a:lnTo>
                </a:path>
              </a:pathLst>
            </a:custGeom>
            <a:noFill/>
            <a:ln w="10017" cap="flat">
              <a:solidFill>
                <a:srgbClr val="0000FF"/>
              </a:solid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42A8756-BEE3-4C11-B997-A4828A7292BC}"/>
                </a:ext>
              </a:extLst>
            </p:cNvPr>
            <p:cNvSpPr/>
            <p:nvPr/>
          </p:nvSpPr>
          <p:spPr>
            <a:xfrm>
              <a:off x="5055789" y="3538788"/>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0000FF"/>
            </a:solidFill>
            <a:ln w="10017" cap="flat">
              <a:solidFill>
                <a:srgbClr val="0000FF"/>
              </a:solid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0CF7F642-EA7D-47DA-AF10-A296AA07EC26}"/>
                </a:ext>
              </a:extLst>
            </p:cNvPr>
            <p:cNvSpPr/>
            <p:nvPr/>
          </p:nvSpPr>
          <p:spPr>
            <a:xfrm>
              <a:off x="5767643" y="3578893"/>
              <a:ext cx="275718" cy="750756"/>
            </a:xfrm>
            <a:custGeom>
              <a:avLst/>
              <a:gdLst>
                <a:gd name="connsiteX0" fmla="*/ 275718 w 275718"/>
                <a:gd name="connsiteY0" fmla="*/ 750756 h 750756"/>
                <a:gd name="connsiteX1" fmla="*/ 50131 w 275718"/>
                <a:gd name="connsiteY1" fmla="*/ 750756 h 750756"/>
                <a:gd name="connsiteX2" fmla="*/ 0 w 275718"/>
                <a:gd name="connsiteY2" fmla="*/ 700626 h 750756"/>
                <a:gd name="connsiteX3" fmla="*/ 0 w 275718"/>
                <a:gd name="connsiteY3" fmla="*/ 0 h 750756"/>
              </a:gdLst>
              <a:ahLst/>
              <a:cxnLst>
                <a:cxn ang="0">
                  <a:pos x="connsiteX0" y="connsiteY0"/>
                </a:cxn>
                <a:cxn ang="0">
                  <a:pos x="connsiteX1" y="connsiteY1"/>
                </a:cxn>
                <a:cxn ang="0">
                  <a:pos x="connsiteX2" y="connsiteY2"/>
                </a:cxn>
                <a:cxn ang="0">
                  <a:pos x="connsiteX3" y="connsiteY3"/>
                </a:cxn>
              </a:cxnLst>
              <a:rect l="l" t="t" r="r" b="b"/>
              <a:pathLst>
                <a:path w="275718" h="750756">
                  <a:moveTo>
                    <a:pt x="275718" y="750756"/>
                  </a:moveTo>
                  <a:lnTo>
                    <a:pt x="50131" y="750756"/>
                  </a:lnTo>
                  <a:cubicBezTo>
                    <a:pt x="16709" y="750756"/>
                    <a:pt x="0" y="734048"/>
                    <a:pt x="0" y="700626"/>
                  </a:cubicBezTo>
                  <a:lnTo>
                    <a:pt x="0" y="0"/>
                  </a:lnTo>
                </a:path>
              </a:pathLst>
            </a:custGeom>
            <a:noFill/>
            <a:ln w="10017" cap="flat">
              <a:solidFill>
                <a:srgbClr val="0000FF"/>
              </a:solid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F5A71B8-11D0-4C59-835D-F3218A85171C}"/>
                </a:ext>
              </a:extLst>
            </p:cNvPr>
            <p:cNvSpPr/>
            <p:nvPr/>
          </p:nvSpPr>
          <p:spPr>
            <a:xfrm>
              <a:off x="5747591" y="3538788"/>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0000FF"/>
            </a:solidFill>
            <a:ln w="10017" cap="flat">
              <a:solidFill>
                <a:srgbClr val="0000FF"/>
              </a:solid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1C1CD799-A148-4F9B-B28D-89972DE9449F}"/>
                </a:ext>
              </a:extLst>
            </p:cNvPr>
            <p:cNvSpPr/>
            <p:nvPr/>
          </p:nvSpPr>
          <p:spPr>
            <a:xfrm>
              <a:off x="7156262" y="5392418"/>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F617510C-2811-4815-A0D2-81B1F43AEFA8}"/>
                </a:ext>
              </a:extLst>
            </p:cNvPr>
            <p:cNvSpPr/>
            <p:nvPr/>
          </p:nvSpPr>
          <p:spPr>
            <a:xfrm>
              <a:off x="6495740" y="5161817"/>
              <a:ext cx="785302" cy="230600"/>
            </a:xfrm>
            <a:custGeom>
              <a:avLst/>
              <a:gdLst>
                <a:gd name="connsiteX0" fmla="*/ 783341 w 785302"/>
                <a:gd name="connsiteY0" fmla="*/ 230601 h 230600"/>
                <a:gd name="connsiteX1" fmla="*/ 785296 w 785302"/>
                <a:gd name="connsiteY1" fmla="*/ 50131 h 230600"/>
                <a:gd name="connsiteX2" fmla="*/ 735717 w 785302"/>
                <a:gd name="connsiteY2" fmla="*/ 0 h 230600"/>
                <a:gd name="connsiteX3" fmla="*/ 0 w 785302"/>
                <a:gd name="connsiteY3" fmla="*/ 0 h 230600"/>
              </a:gdLst>
              <a:ahLst/>
              <a:cxnLst>
                <a:cxn ang="0">
                  <a:pos x="connsiteX0" y="connsiteY0"/>
                </a:cxn>
                <a:cxn ang="0">
                  <a:pos x="connsiteX1" y="connsiteY1"/>
                </a:cxn>
                <a:cxn ang="0">
                  <a:pos x="connsiteX2" y="connsiteY2"/>
                </a:cxn>
                <a:cxn ang="0">
                  <a:pos x="connsiteX3" y="connsiteY3"/>
                </a:cxn>
              </a:cxnLst>
              <a:rect l="l" t="t" r="r" b="b"/>
              <a:pathLst>
                <a:path w="785302" h="230600">
                  <a:moveTo>
                    <a:pt x="783341" y="230601"/>
                  </a:moveTo>
                  <a:lnTo>
                    <a:pt x="785296" y="50131"/>
                  </a:lnTo>
                  <a:cubicBezTo>
                    <a:pt x="785662" y="16709"/>
                    <a:pt x="769139" y="0"/>
                    <a:pt x="735717" y="0"/>
                  </a:cubicBezTo>
                  <a:lnTo>
                    <a:pt x="0" y="0"/>
                  </a:lnTo>
                </a:path>
              </a:pathLst>
            </a:custGeom>
            <a:noFill/>
            <a:ln w="10017" cap="flat">
              <a:solidFill>
                <a:srgbClr val="D5A6BD"/>
              </a:solid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9E07835-813D-4880-98FC-3CABE7CD7C20}"/>
                </a:ext>
              </a:extLst>
            </p:cNvPr>
            <p:cNvSpPr/>
            <p:nvPr/>
          </p:nvSpPr>
          <p:spPr>
            <a:xfrm>
              <a:off x="6455636" y="5141765"/>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EB3C8191-F704-49CD-9523-B32FD5095678}"/>
                </a:ext>
              </a:extLst>
            </p:cNvPr>
            <p:cNvSpPr/>
            <p:nvPr/>
          </p:nvSpPr>
          <p:spPr>
            <a:xfrm>
              <a:off x="7873129" y="3071370"/>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66" y="235614"/>
                    <a:pt x="225588" y="235614"/>
                  </a:cubicBezTo>
                  <a:lnTo>
                    <a:pt x="299581" y="235614"/>
                  </a:lnTo>
                </a:path>
              </a:pathLst>
            </a:custGeom>
            <a:noFill/>
            <a:ln w="10017" cap="flat">
              <a:solidFill>
                <a:srgbClr val="D5A6BD"/>
              </a:solid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9455F444-B9E7-4706-99F3-4649B2337D5C}"/>
                </a:ext>
              </a:extLst>
            </p:cNvPr>
            <p:cNvSpPr/>
            <p:nvPr/>
          </p:nvSpPr>
          <p:spPr>
            <a:xfrm>
              <a:off x="8172710" y="3286932"/>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4DCE8D9-3A91-4931-9431-8FAD017B34ED}"/>
                </a:ext>
              </a:extLst>
            </p:cNvPr>
            <p:cNvSpPr/>
            <p:nvPr/>
          </p:nvSpPr>
          <p:spPr>
            <a:xfrm>
              <a:off x="7061013" y="4535185"/>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C5CCD7F-CD1B-4F7A-88D8-C7B94F2FB846}"/>
                </a:ext>
              </a:extLst>
            </p:cNvPr>
            <p:cNvSpPr/>
            <p:nvPr/>
          </p:nvSpPr>
          <p:spPr>
            <a:xfrm>
              <a:off x="6345349" y="4329649"/>
              <a:ext cx="840991" cy="205535"/>
            </a:xfrm>
            <a:custGeom>
              <a:avLst/>
              <a:gdLst>
                <a:gd name="connsiteX0" fmla="*/ 840991 w 840991"/>
                <a:gd name="connsiteY0" fmla="*/ 205536 h 205535"/>
                <a:gd name="connsiteX1" fmla="*/ 840991 w 840991"/>
                <a:gd name="connsiteY1" fmla="*/ 50131 h 205535"/>
                <a:gd name="connsiteX2" fmla="*/ 790861 w 840991"/>
                <a:gd name="connsiteY2" fmla="*/ 0 h 205535"/>
                <a:gd name="connsiteX3" fmla="*/ 0 w 840991"/>
                <a:gd name="connsiteY3" fmla="*/ 0 h 205535"/>
              </a:gdLst>
              <a:ahLst/>
              <a:cxnLst>
                <a:cxn ang="0">
                  <a:pos x="connsiteX0" y="connsiteY0"/>
                </a:cxn>
                <a:cxn ang="0">
                  <a:pos x="connsiteX1" y="connsiteY1"/>
                </a:cxn>
                <a:cxn ang="0">
                  <a:pos x="connsiteX2" y="connsiteY2"/>
                </a:cxn>
                <a:cxn ang="0">
                  <a:pos x="connsiteX3" y="connsiteY3"/>
                </a:cxn>
              </a:cxnLst>
              <a:rect l="l" t="t" r="r" b="b"/>
              <a:pathLst>
                <a:path w="840991" h="205535">
                  <a:moveTo>
                    <a:pt x="840991" y="205536"/>
                  </a:moveTo>
                  <a:lnTo>
                    <a:pt x="840991" y="50131"/>
                  </a:lnTo>
                  <a:cubicBezTo>
                    <a:pt x="840991" y="16709"/>
                    <a:pt x="824283" y="0"/>
                    <a:pt x="790861" y="0"/>
                  </a:cubicBezTo>
                  <a:lnTo>
                    <a:pt x="0" y="0"/>
                  </a:lnTo>
                </a:path>
              </a:pathLst>
            </a:custGeom>
            <a:noFill/>
            <a:ln w="10017" cap="flat">
              <a:solidFill>
                <a:srgbClr val="D5A6BD"/>
              </a:solid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E5B64141-46A0-4E0B-8403-EDF20D19FB67}"/>
                </a:ext>
              </a:extLst>
            </p:cNvPr>
            <p:cNvSpPr/>
            <p:nvPr/>
          </p:nvSpPr>
          <p:spPr>
            <a:xfrm>
              <a:off x="6305244" y="4309597"/>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6181A77-8929-42B4-B7AA-613D8A247F05}"/>
                </a:ext>
              </a:extLst>
            </p:cNvPr>
            <p:cNvSpPr/>
            <p:nvPr/>
          </p:nvSpPr>
          <p:spPr>
            <a:xfrm>
              <a:off x="3637092" y="5387405"/>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2" y="250653"/>
                    <a:pt x="125327" y="250653"/>
                  </a:cubicBezTo>
                  <a:cubicBezTo>
                    <a:pt x="56111" y="250653"/>
                    <a:pt x="0" y="194543"/>
                    <a:pt x="0" y="125327"/>
                  </a:cubicBezTo>
                  <a:cubicBezTo>
                    <a:pt x="0" y="56111"/>
                    <a:pt x="56111" y="0"/>
                    <a:pt x="125327" y="0"/>
                  </a:cubicBezTo>
                  <a:cubicBezTo>
                    <a:pt x="194542"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0CE7A46-FF79-4D84-8E55-179DA354964B}"/>
                </a:ext>
              </a:extLst>
            </p:cNvPr>
            <p:cNvSpPr/>
            <p:nvPr/>
          </p:nvSpPr>
          <p:spPr>
            <a:xfrm>
              <a:off x="3707275" y="4555237"/>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2" y="250653"/>
                    <a:pt x="125327" y="250653"/>
                  </a:cubicBezTo>
                  <a:cubicBezTo>
                    <a:pt x="56111" y="250653"/>
                    <a:pt x="0" y="194543"/>
                    <a:pt x="0" y="125327"/>
                  </a:cubicBezTo>
                  <a:cubicBezTo>
                    <a:pt x="0" y="56111"/>
                    <a:pt x="56111" y="0"/>
                    <a:pt x="125327" y="0"/>
                  </a:cubicBezTo>
                  <a:cubicBezTo>
                    <a:pt x="194542"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A0EAE53-C30F-48B7-A951-BC3511EE654D}"/>
                </a:ext>
              </a:extLst>
            </p:cNvPr>
            <p:cNvSpPr/>
            <p:nvPr/>
          </p:nvSpPr>
          <p:spPr>
            <a:xfrm>
              <a:off x="3762419" y="5161817"/>
              <a:ext cx="675560" cy="225587"/>
            </a:xfrm>
            <a:custGeom>
              <a:avLst/>
              <a:gdLst>
                <a:gd name="connsiteX0" fmla="*/ 0 w 675560"/>
                <a:gd name="connsiteY0" fmla="*/ 225588 h 225587"/>
                <a:gd name="connsiteX1" fmla="*/ 0 w 675560"/>
                <a:gd name="connsiteY1" fmla="*/ 50131 h 225587"/>
                <a:gd name="connsiteX2" fmla="*/ 50131 w 675560"/>
                <a:gd name="connsiteY2" fmla="*/ 0 h 225587"/>
                <a:gd name="connsiteX3" fmla="*/ 675560 w 675560"/>
                <a:gd name="connsiteY3" fmla="*/ 0 h 225587"/>
              </a:gdLst>
              <a:ahLst/>
              <a:cxnLst>
                <a:cxn ang="0">
                  <a:pos x="connsiteX0" y="connsiteY0"/>
                </a:cxn>
                <a:cxn ang="0">
                  <a:pos x="connsiteX1" y="connsiteY1"/>
                </a:cxn>
                <a:cxn ang="0">
                  <a:pos x="connsiteX2" y="connsiteY2"/>
                </a:cxn>
                <a:cxn ang="0">
                  <a:pos x="connsiteX3" y="connsiteY3"/>
                </a:cxn>
              </a:cxnLst>
              <a:rect l="l" t="t" r="r" b="b"/>
              <a:pathLst>
                <a:path w="675560" h="225587">
                  <a:moveTo>
                    <a:pt x="0" y="225588"/>
                  </a:moveTo>
                  <a:lnTo>
                    <a:pt x="0" y="50131"/>
                  </a:lnTo>
                  <a:cubicBezTo>
                    <a:pt x="0" y="16709"/>
                    <a:pt x="16710" y="0"/>
                    <a:pt x="50131" y="0"/>
                  </a:cubicBezTo>
                  <a:lnTo>
                    <a:pt x="675560" y="0"/>
                  </a:lnTo>
                </a:path>
              </a:pathLst>
            </a:custGeom>
            <a:noFill/>
            <a:ln w="10017" cap="flat">
              <a:solidFill>
                <a:srgbClr val="D5A6BD"/>
              </a:solid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992577D-F2CC-4054-8D06-3336892556D2}"/>
                </a:ext>
              </a:extLst>
            </p:cNvPr>
            <p:cNvSpPr/>
            <p:nvPr/>
          </p:nvSpPr>
          <p:spPr>
            <a:xfrm>
              <a:off x="4437979" y="5141765"/>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5D7D67C9-5308-4E74-A585-761343BE26F4}"/>
                </a:ext>
              </a:extLst>
            </p:cNvPr>
            <p:cNvSpPr/>
            <p:nvPr/>
          </p:nvSpPr>
          <p:spPr>
            <a:xfrm>
              <a:off x="3830095" y="4329649"/>
              <a:ext cx="758275" cy="225587"/>
            </a:xfrm>
            <a:custGeom>
              <a:avLst/>
              <a:gdLst>
                <a:gd name="connsiteX0" fmla="*/ 0 w 758275"/>
                <a:gd name="connsiteY0" fmla="*/ 225588 h 225587"/>
                <a:gd name="connsiteX1" fmla="*/ 1955 w 758275"/>
                <a:gd name="connsiteY1" fmla="*/ 50131 h 225587"/>
                <a:gd name="connsiteX2" fmla="*/ 52637 w 758275"/>
                <a:gd name="connsiteY2" fmla="*/ 0 h 225587"/>
                <a:gd name="connsiteX3" fmla="*/ 758276 w 758275"/>
                <a:gd name="connsiteY3" fmla="*/ 0 h 225587"/>
              </a:gdLst>
              <a:ahLst/>
              <a:cxnLst>
                <a:cxn ang="0">
                  <a:pos x="connsiteX0" y="connsiteY0"/>
                </a:cxn>
                <a:cxn ang="0">
                  <a:pos x="connsiteX1" y="connsiteY1"/>
                </a:cxn>
                <a:cxn ang="0">
                  <a:pos x="connsiteX2" y="connsiteY2"/>
                </a:cxn>
                <a:cxn ang="0">
                  <a:pos x="connsiteX3" y="connsiteY3"/>
                </a:cxn>
              </a:cxnLst>
              <a:rect l="l" t="t" r="r" b="b"/>
              <a:pathLst>
                <a:path w="758275" h="225587">
                  <a:moveTo>
                    <a:pt x="0" y="225588"/>
                  </a:moveTo>
                  <a:lnTo>
                    <a:pt x="1955" y="50131"/>
                  </a:lnTo>
                  <a:cubicBezTo>
                    <a:pt x="2321" y="16709"/>
                    <a:pt x="19215" y="0"/>
                    <a:pt x="52637" y="0"/>
                  </a:cubicBezTo>
                  <a:lnTo>
                    <a:pt x="758276" y="0"/>
                  </a:lnTo>
                </a:path>
              </a:pathLst>
            </a:custGeom>
            <a:noFill/>
            <a:ln w="10017" cap="flat">
              <a:solidFill>
                <a:srgbClr val="D5A6BD"/>
              </a:solid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B921E9E-23B5-4C76-8CF3-50AA7400D383}"/>
                </a:ext>
              </a:extLst>
            </p:cNvPr>
            <p:cNvSpPr/>
            <p:nvPr/>
          </p:nvSpPr>
          <p:spPr>
            <a:xfrm>
              <a:off x="4588371" y="4309597"/>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D05A0D6-24C2-4F51-862F-03327ACA8206}"/>
                </a:ext>
              </a:extLst>
            </p:cNvPr>
            <p:cNvSpPr/>
            <p:nvPr/>
          </p:nvSpPr>
          <p:spPr>
            <a:xfrm>
              <a:off x="5416729" y="2135131"/>
              <a:ext cx="5013" cy="149188"/>
            </a:xfrm>
            <a:custGeom>
              <a:avLst/>
              <a:gdLst>
                <a:gd name="connsiteX0" fmla="*/ 0 w 5013"/>
                <a:gd name="connsiteY0" fmla="*/ 149189 h 149188"/>
                <a:gd name="connsiteX1" fmla="*/ 0 w 5013"/>
                <a:gd name="connsiteY1" fmla="*/ 116604 h 149188"/>
                <a:gd name="connsiteX2" fmla="*/ 0 w 5013"/>
                <a:gd name="connsiteY2" fmla="*/ 42009 h 149188"/>
                <a:gd name="connsiteX3" fmla="*/ 0 w 5013"/>
                <a:gd name="connsiteY3" fmla="*/ 0 h 149188"/>
              </a:gdLst>
              <a:ahLst/>
              <a:cxnLst>
                <a:cxn ang="0">
                  <a:pos x="connsiteX0" y="connsiteY0"/>
                </a:cxn>
                <a:cxn ang="0">
                  <a:pos x="connsiteX1" y="connsiteY1"/>
                </a:cxn>
                <a:cxn ang="0">
                  <a:pos x="connsiteX2" y="connsiteY2"/>
                </a:cxn>
                <a:cxn ang="0">
                  <a:pos x="connsiteX3" y="connsiteY3"/>
                </a:cxn>
              </a:cxnLst>
              <a:rect l="l" t="t" r="r" b="b"/>
              <a:pathLst>
                <a:path w="5013" h="149188">
                  <a:moveTo>
                    <a:pt x="0" y="149189"/>
                  </a:moveTo>
                  <a:lnTo>
                    <a:pt x="0" y="116604"/>
                  </a:lnTo>
                  <a:cubicBezTo>
                    <a:pt x="0" y="94881"/>
                    <a:pt x="0" y="70016"/>
                    <a:pt x="0" y="42009"/>
                  </a:cubicBezTo>
                  <a:lnTo>
                    <a:pt x="0" y="0"/>
                  </a:lnTo>
                </a:path>
              </a:pathLst>
            </a:custGeom>
            <a:noFill/>
            <a:ln w="10017" cap="flat">
              <a:solidFill>
                <a:srgbClr val="FF00FF"/>
              </a:solid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12BC1E7-A86B-4CA6-88CF-314695DE1114}"/>
                </a:ext>
              </a:extLst>
            </p:cNvPr>
            <p:cNvSpPr/>
            <p:nvPr/>
          </p:nvSpPr>
          <p:spPr>
            <a:xfrm>
              <a:off x="5396677" y="2095026"/>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FF00FF"/>
            </a:solidFill>
            <a:ln w="10017" cap="flat">
              <a:solidFill>
                <a:srgbClr val="FF00FF"/>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F0C2CAB-3C9C-4F9A-858E-B4CB4C4129AE}"/>
                </a:ext>
              </a:extLst>
            </p:cNvPr>
            <p:cNvSpPr/>
            <p:nvPr/>
          </p:nvSpPr>
          <p:spPr>
            <a:xfrm>
              <a:off x="5291403" y="1833144"/>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B4A7D6"/>
            </a:solidFill>
            <a:ln w="10017" cap="flat">
              <a:solidFill>
                <a:srgbClr val="333333"/>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D93049A-59BE-40F7-82A2-BFE84CDE6467}"/>
                </a:ext>
              </a:extLst>
            </p:cNvPr>
            <p:cNvSpPr/>
            <p:nvPr/>
          </p:nvSpPr>
          <p:spPr>
            <a:xfrm>
              <a:off x="7901007" y="4581606"/>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71" y="235614"/>
                    <a:pt x="225588" y="235614"/>
                  </a:cubicBezTo>
                  <a:lnTo>
                    <a:pt x="299581" y="235614"/>
                  </a:lnTo>
                </a:path>
              </a:pathLst>
            </a:custGeom>
            <a:noFill/>
            <a:ln w="10017" cap="flat">
              <a:solidFill>
                <a:srgbClr val="FF00FF"/>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B8A7484F-2176-4FCE-A3BA-DA5E85DBCC6C}"/>
                </a:ext>
              </a:extLst>
            </p:cNvPr>
            <p:cNvSpPr/>
            <p:nvPr/>
          </p:nvSpPr>
          <p:spPr>
            <a:xfrm>
              <a:off x="8200587" y="4797167"/>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FF00FF"/>
            </a:solidFill>
            <a:ln w="10017" cap="flat">
              <a:solidFill>
                <a:srgbClr val="FF00FF"/>
              </a:solid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669450A-9062-47A3-84EE-EDF9606C691B}"/>
                </a:ext>
              </a:extLst>
            </p:cNvPr>
            <p:cNvSpPr/>
            <p:nvPr/>
          </p:nvSpPr>
          <p:spPr>
            <a:xfrm>
              <a:off x="5416729" y="1958471"/>
              <a:ext cx="476240" cy="325849"/>
            </a:xfrm>
            <a:custGeom>
              <a:avLst/>
              <a:gdLst>
                <a:gd name="connsiteX0" fmla="*/ 0 w 476240"/>
                <a:gd name="connsiteY0" fmla="*/ 325849 h 325849"/>
                <a:gd name="connsiteX1" fmla="*/ 0 w 476240"/>
                <a:gd name="connsiteY1" fmla="*/ 305797 h 325849"/>
                <a:gd name="connsiteX2" fmla="*/ 50131 w 476240"/>
                <a:gd name="connsiteY2" fmla="*/ 285745 h 325849"/>
                <a:gd name="connsiteX3" fmla="*/ 426110 w 476240"/>
                <a:gd name="connsiteY3" fmla="*/ 285745 h 325849"/>
                <a:gd name="connsiteX4" fmla="*/ 476241 w 476240"/>
                <a:gd name="connsiteY4" fmla="*/ 235614 h 325849"/>
                <a:gd name="connsiteX5" fmla="*/ 476241 w 476240"/>
                <a:gd name="connsiteY5" fmla="*/ 50131 h 325849"/>
                <a:gd name="connsiteX6" fmla="*/ 426110 w 476240"/>
                <a:gd name="connsiteY6" fmla="*/ 0 h 325849"/>
                <a:gd name="connsiteX7" fmla="*/ 176660 w 476240"/>
                <a:gd name="connsiteY7" fmla="*/ 0 h 32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40" h="325849">
                  <a:moveTo>
                    <a:pt x="0" y="325849"/>
                  </a:moveTo>
                  <a:lnTo>
                    <a:pt x="0" y="305797"/>
                  </a:lnTo>
                  <a:cubicBezTo>
                    <a:pt x="0" y="292428"/>
                    <a:pt x="16709" y="285745"/>
                    <a:pt x="50131" y="285745"/>
                  </a:cubicBezTo>
                  <a:lnTo>
                    <a:pt x="426110" y="285745"/>
                  </a:lnTo>
                  <a:cubicBezTo>
                    <a:pt x="459532" y="285745"/>
                    <a:pt x="476241" y="269035"/>
                    <a:pt x="476241" y="235614"/>
                  </a:cubicBezTo>
                  <a:lnTo>
                    <a:pt x="476241" y="50131"/>
                  </a:lnTo>
                  <a:cubicBezTo>
                    <a:pt x="476241" y="16710"/>
                    <a:pt x="459532" y="0"/>
                    <a:pt x="426110" y="0"/>
                  </a:cubicBezTo>
                  <a:lnTo>
                    <a:pt x="176660" y="0"/>
                  </a:lnTo>
                </a:path>
              </a:pathLst>
            </a:custGeom>
            <a:noFill/>
            <a:ln w="10017" cap="flat">
              <a:solidFill>
                <a:srgbClr val="6D9EEB"/>
              </a:solid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DED5046-5F6E-44AB-8831-9B405D47D87F}"/>
                </a:ext>
              </a:extLst>
            </p:cNvPr>
            <p:cNvSpPr/>
            <p:nvPr/>
          </p:nvSpPr>
          <p:spPr>
            <a:xfrm>
              <a:off x="5553285" y="1938418"/>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6D9EEB"/>
            </a:solidFill>
            <a:ln w="10017" cap="flat">
              <a:solidFill>
                <a:srgbClr val="6D9EEB"/>
              </a:solid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1692E8CC-753F-4DB7-B762-C5B8DF716FFA}"/>
                </a:ext>
              </a:extLst>
            </p:cNvPr>
            <p:cNvSpPr/>
            <p:nvPr/>
          </p:nvSpPr>
          <p:spPr>
            <a:xfrm>
              <a:off x="4524404" y="1833144"/>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FFE599"/>
            </a:solidFill>
            <a:ln w="10017" cap="flat">
              <a:solidFill>
                <a:srgbClr val="333333"/>
              </a:solid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F6C5AD12-A915-4BBC-AFB5-C1E699DD6621}"/>
                </a:ext>
              </a:extLst>
            </p:cNvPr>
            <p:cNvSpPr/>
            <p:nvPr/>
          </p:nvSpPr>
          <p:spPr>
            <a:xfrm>
              <a:off x="7895994" y="4882389"/>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71" y="235614"/>
                    <a:pt x="225588" y="235614"/>
                  </a:cubicBezTo>
                  <a:lnTo>
                    <a:pt x="299581" y="235614"/>
                  </a:lnTo>
                </a:path>
              </a:pathLst>
            </a:custGeom>
            <a:noFill/>
            <a:ln w="10017" cap="flat">
              <a:solidFill>
                <a:srgbClr val="FFD966"/>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2C4A6FD-8EA5-4FE3-89C5-C21981A45EB4}"/>
                </a:ext>
              </a:extLst>
            </p:cNvPr>
            <p:cNvSpPr/>
            <p:nvPr/>
          </p:nvSpPr>
          <p:spPr>
            <a:xfrm>
              <a:off x="8195574" y="5097951"/>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FFD966"/>
            </a:solidFill>
            <a:ln w="10017" cap="flat">
              <a:solidFill>
                <a:srgbClr val="FFD966"/>
              </a:solid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EC4DAEFB-BF18-4B98-B239-2508DBE65390}"/>
                </a:ext>
              </a:extLst>
            </p:cNvPr>
            <p:cNvSpPr/>
            <p:nvPr/>
          </p:nvSpPr>
          <p:spPr>
            <a:xfrm>
              <a:off x="5291403" y="5843594"/>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F6B26B"/>
            </a:solidFill>
            <a:ln w="10017" cap="flat">
              <a:solidFill>
                <a:srgbClr val="333333"/>
              </a:solid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5C98646-D724-4244-96C8-90CFB0FA6CF5}"/>
                </a:ext>
              </a:extLst>
            </p:cNvPr>
            <p:cNvSpPr/>
            <p:nvPr/>
          </p:nvSpPr>
          <p:spPr>
            <a:xfrm>
              <a:off x="5416729" y="2586307"/>
              <a:ext cx="2065381" cy="3382613"/>
            </a:xfrm>
            <a:custGeom>
              <a:avLst/>
              <a:gdLst>
                <a:gd name="connsiteX0" fmla="*/ 125327 w 2065381"/>
                <a:gd name="connsiteY0" fmla="*/ 3382614 h 3382613"/>
                <a:gd name="connsiteX1" fmla="*/ 2015251 w 2065381"/>
                <a:gd name="connsiteY1" fmla="*/ 3382614 h 3382613"/>
                <a:gd name="connsiteX2" fmla="*/ 2065381 w 2065381"/>
                <a:gd name="connsiteY2" fmla="*/ 3332483 h 3382613"/>
                <a:gd name="connsiteX3" fmla="*/ 2065381 w 2065381"/>
                <a:gd name="connsiteY3" fmla="*/ 94045 h 3382613"/>
                <a:gd name="connsiteX4" fmla="*/ 2015251 w 2065381"/>
                <a:gd name="connsiteY4" fmla="*/ 43914 h 3382613"/>
                <a:gd name="connsiteX5" fmla="*/ 50131 w 2065381"/>
                <a:gd name="connsiteY5" fmla="*/ 43914 h 3382613"/>
                <a:gd name="connsiteX6" fmla="*/ 0 w 2065381"/>
                <a:gd name="connsiteY6" fmla="*/ 21957 h 3382613"/>
                <a:gd name="connsiteX7" fmla="*/ 0 w 2065381"/>
                <a:gd name="connsiteY7" fmla="*/ 0 h 33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5381" h="3382613">
                  <a:moveTo>
                    <a:pt x="125327" y="3382614"/>
                  </a:moveTo>
                  <a:lnTo>
                    <a:pt x="2015251" y="3382614"/>
                  </a:lnTo>
                  <a:cubicBezTo>
                    <a:pt x="2048673" y="3382614"/>
                    <a:pt x="2065381" y="3365905"/>
                    <a:pt x="2065381" y="3332483"/>
                  </a:cubicBezTo>
                  <a:lnTo>
                    <a:pt x="2065381" y="94045"/>
                  </a:lnTo>
                  <a:cubicBezTo>
                    <a:pt x="2065381" y="60623"/>
                    <a:pt x="2048673" y="43914"/>
                    <a:pt x="2015251" y="43914"/>
                  </a:cubicBezTo>
                  <a:lnTo>
                    <a:pt x="50131" y="43914"/>
                  </a:lnTo>
                  <a:cubicBezTo>
                    <a:pt x="16709" y="43914"/>
                    <a:pt x="0" y="36595"/>
                    <a:pt x="0" y="21957"/>
                  </a:cubicBezTo>
                  <a:lnTo>
                    <a:pt x="0" y="0"/>
                  </a:lnTo>
                </a:path>
              </a:pathLst>
            </a:custGeom>
            <a:noFill/>
            <a:ln w="10017" cap="flat">
              <a:solidFill>
                <a:srgbClr val="E69138"/>
              </a:solid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C4778E7-01F0-49C0-9EA4-D7A9FD5196E2}"/>
                </a:ext>
              </a:extLst>
            </p:cNvPr>
            <p:cNvSpPr/>
            <p:nvPr/>
          </p:nvSpPr>
          <p:spPr>
            <a:xfrm>
              <a:off x="5396677" y="2546202"/>
              <a:ext cx="40104" cy="40104"/>
            </a:xfrm>
            <a:custGeom>
              <a:avLst/>
              <a:gdLst>
                <a:gd name="connsiteX0" fmla="*/ 20052 w 40104"/>
                <a:gd name="connsiteY0" fmla="*/ 0 h 40104"/>
                <a:gd name="connsiteX1" fmla="*/ 40104 w 40104"/>
                <a:gd name="connsiteY1" fmla="*/ 40104 h 40104"/>
                <a:gd name="connsiteX2" fmla="*/ 0 w 40104"/>
                <a:gd name="connsiteY2" fmla="*/ 40104 h 40104"/>
              </a:gdLst>
              <a:ahLst/>
              <a:cxnLst>
                <a:cxn ang="0">
                  <a:pos x="connsiteX0" y="connsiteY0"/>
                </a:cxn>
                <a:cxn ang="0">
                  <a:pos x="connsiteX1" y="connsiteY1"/>
                </a:cxn>
                <a:cxn ang="0">
                  <a:pos x="connsiteX2" y="connsiteY2"/>
                </a:cxn>
              </a:cxnLst>
              <a:rect l="l" t="t" r="r" b="b"/>
              <a:pathLst>
                <a:path w="40104" h="40104">
                  <a:moveTo>
                    <a:pt x="20052" y="0"/>
                  </a:moveTo>
                  <a:lnTo>
                    <a:pt x="40104" y="40104"/>
                  </a:lnTo>
                  <a:lnTo>
                    <a:pt x="0" y="40104"/>
                  </a:lnTo>
                  <a:close/>
                </a:path>
              </a:pathLst>
            </a:custGeom>
            <a:solidFill>
              <a:srgbClr val="E69138"/>
            </a:solidFill>
            <a:ln w="10017" cap="flat">
              <a:solidFill>
                <a:srgbClr val="E69138"/>
              </a:solid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5091EA0C-3757-405B-889B-C393D621E75A}"/>
                </a:ext>
              </a:extLst>
            </p:cNvPr>
            <p:cNvSpPr/>
            <p:nvPr/>
          </p:nvSpPr>
          <p:spPr>
            <a:xfrm>
              <a:off x="7878142" y="3377167"/>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66" y="235614"/>
                    <a:pt x="225588" y="235614"/>
                  </a:cubicBezTo>
                  <a:lnTo>
                    <a:pt x="299581" y="235614"/>
                  </a:lnTo>
                </a:path>
              </a:pathLst>
            </a:custGeom>
            <a:noFill/>
            <a:ln w="10017" cap="flat">
              <a:solidFill>
                <a:srgbClr val="E69138"/>
              </a:solid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2792943-6E1B-4FDE-A9CF-F6DD097BB1E8}"/>
                </a:ext>
              </a:extLst>
            </p:cNvPr>
            <p:cNvSpPr/>
            <p:nvPr/>
          </p:nvSpPr>
          <p:spPr>
            <a:xfrm>
              <a:off x="8177723" y="3592729"/>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E69138"/>
            </a:solidFill>
            <a:ln w="10017" cap="flat">
              <a:solidFill>
                <a:srgbClr val="E69138"/>
              </a:solid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A77B3B8-7B1C-4F38-BA37-FE1B455CBF24}"/>
                </a:ext>
              </a:extLst>
            </p:cNvPr>
            <p:cNvSpPr/>
            <p:nvPr/>
          </p:nvSpPr>
          <p:spPr>
            <a:xfrm>
              <a:off x="7888168" y="3672938"/>
              <a:ext cx="299580" cy="235613"/>
            </a:xfrm>
            <a:custGeom>
              <a:avLst/>
              <a:gdLst>
                <a:gd name="connsiteX0" fmla="*/ 0 w 299580"/>
                <a:gd name="connsiteY0" fmla="*/ 0 h 235613"/>
                <a:gd name="connsiteX1" fmla="*/ 125327 w 299580"/>
                <a:gd name="connsiteY1" fmla="*/ 0 h 235613"/>
                <a:gd name="connsiteX2" fmla="*/ 175457 w 299580"/>
                <a:gd name="connsiteY2" fmla="*/ 50131 h 235613"/>
                <a:gd name="connsiteX3" fmla="*/ 175457 w 299580"/>
                <a:gd name="connsiteY3" fmla="*/ 185483 h 235613"/>
                <a:gd name="connsiteX4" fmla="*/ 225588 w 299580"/>
                <a:gd name="connsiteY4" fmla="*/ 235614 h 235613"/>
                <a:gd name="connsiteX5" fmla="*/ 299581 w 299580"/>
                <a:gd name="connsiteY5" fmla="*/ 235614 h 23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80" h="235613">
                  <a:moveTo>
                    <a:pt x="0" y="0"/>
                  </a:moveTo>
                  <a:lnTo>
                    <a:pt x="125327" y="0"/>
                  </a:lnTo>
                  <a:cubicBezTo>
                    <a:pt x="158749" y="0"/>
                    <a:pt x="175457" y="16709"/>
                    <a:pt x="175457" y="50131"/>
                  </a:cubicBezTo>
                  <a:lnTo>
                    <a:pt x="175457" y="185483"/>
                  </a:lnTo>
                  <a:cubicBezTo>
                    <a:pt x="175457" y="218905"/>
                    <a:pt x="192166" y="235614"/>
                    <a:pt x="225588" y="235614"/>
                  </a:cubicBezTo>
                  <a:lnTo>
                    <a:pt x="299581" y="235614"/>
                  </a:lnTo>
                </a:path>
              </a:pathLst>
            </a:custGeom>
            <a:noFill/>
            <a:ln w="10017" cap="flat">
              <a:solidFill>
                <a:srgbClr val="00FF00"/>
              </a:solid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E5D50BD-1F2E-4211-A277-19E17E38540F}"/>
                </a:ext>
              </a:extLst>
            </p:cNvPr>
            <p:cNvSpPr/>
            <p:nvPr/>
          </p:nvSpPr>
          <p:spPr>
            <a:xfrm>
              <a:off x="8187749" y="3888500"/>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00FF00"/>
            </a:solidFill>
            <a:ln w="10017" cap="flat">
              <a:solidFill>
                <a:srgbClr val="00FF00"/>
              </a:solid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11238C56-B19A-4441-93D1-37B38D5B98E9}"/>
                </a:ext>
              </a:extLst>
            </p:cNvPr>
            <p:cNvSpPr/>
            <p:nvPr/>
          </p:nvSpPr>
          <p:spPr>
            <a:xfrm>
              <a:off x="6554694" y="5392418"/>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97A84CC2-023B-408F-94CE-331A71A6A457}"/>
                </a:ext>
              </a:extLst>
            </p:cNvPr>
            <p:cNvSpPr/>
            <p:nvPr/>
          </p:nvSpPr>
          <p:spPr>
            <a:xfrm>
              <a:off x="6043362" y="4204323"/>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3" y="250653"/>
                    <a:pt x="125327" y="250653"/>
                  </a:cubicBezTo>
                  <a:cubicBezTo>
                    <a:pt x="56111" y="250653"/>
                    <a:pt x="0" y="194543"/>
                    <a:pt x="0" y="125327"/>
                  </a:cubicBezTo>
                  <a:cubicBezTo>
                    <a:pt x="0" y="56111"/>
                    <a:pt x="56111" y="0"/>
                    <a:pt x="125327" y="0"/>
                  </a:cubicBezTo>
                  <a:cubicBezTo>
                    <a:pt x="194543"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4683175-179E-48D9-8DD0-A894A1DE6F53}"/>
                </a:ext>
              </a:extLst>
            </p:cNvPr>
            <p:cNvSpPr/>
            <p:nvPr/>
          </p:nvSpPr>
          <p:spPr>
            <a:xfrm>
              <a:off x="6345349" y="4329649"/>
              <a:ext cx="233816" cy="205535"/>
            </a:xfrm>
            <a:custGeom>
              <a:avLst/>
              <a:gdLst>
                <a:gd name="connsiteX0" fmla="*/ 231904 w 233816"/>
                <a:gd name="connsiteY0" fmla="*/ 205536 h 205535"/>
                <a:gd name="connsiteX1" fmla="*/ 233809 w 233816"/>
                <a:gd name="connsiteY1" fmla="*/ 50131 h 205535"/>
                <a:gd name="connsiteX2" fmla="*/ 184280 w 233816"/>
                <a:gd name="connsiteY2" fmla="*/ 0 h 205535"/>
                <a:gd name="connsiteX3" fmla="*/ 0 w 233816"/>
                <a:gd name="connsiteY3" fmla="*/ 0 h 205535"/>
              </a:gdLst>
              <a:ahLst/>
              <a:cxnLst>
                <a:cxn ang="0">
                  <a:pos x="connsiteX0" y="connsiteY0"/>
                </a:cxn>
                <a:cxn ang="0">
                  <a:pos x="connsiteX1" y="connsiteY1"/>
                </a:cxn>
                <a:cxn ang="0">
                  <a:pos x="connsiteX2" y="connsiteY2"/>
                </a:cxn>
                <a:cxn ang="0">
                  <a:pos x="connsiteX3" y="connsiteY3"/>
                </a:cxn>
              </a:cxnLst>
              <a:rect l="l" t="t" r="r" b="b"/>
              <a:pathLst>
                <a:path w="233816" h="205535">
                  <a:moveTo>
                    <a:pt x="231904" y="205536"/>
                  </a:moveTo>
                  <a:lnTo>
                    <a:pt x="233809" y="50131"/>
                  </a:lnTo>
                  <a:cubicBezTo>
                    <a:pt x="234210" y="16709"/>
                    <a:pt x="217702" y="0"/>
                    <a:pt x="184280" y="0"/>
                  </a:cubicBezTo>
                  <a:lnTo>
                    <a:pt x="0" y="0"/>
                  </a:lnTo>
                </a:path>
              </a:pathLst>
            </a:custGeom>
            <a:noFill/>
            <a:ln w="10017" cap="flat">
              <a:solidFill>
                <a:srgbClr val="D5A6BD"/>
              </a:solid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8AE32C8-4074-4143-AE11-45F5C1B77AAD}"/>
                </a:ext>
              </a:extLst>
            </p:cNvPr>
            <p:cNvSpPr/>
            <p:nvPr/>
          </p:nvSpPr>
          <p:spPr>
            <a:xfrm>
              <a:off x="6305244" y="4309597"/>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8021678F-CB59-4110-A4F3-A79A46644E01}"/>
                </a:ext>
              </a:extLst>
            </p:cNvPr>
            <p:cNvSpPr/>
            <p:nvPr/>
          </p:nvSpPr>
          <p:spPr>
            <a:xfrm>
              <a:off x="6495740" y="5161817"/>
              <a:ext cx="183734" cy="230600"/>
            </a:xfrm>
            <a:custGeom>
              <a:avLst/>
              <a:gdLst>
                <a:gd name="connsiteX0" fmla="*/ 181774 w 183734"/>
                <a:gd name="connsiteY0" fmla="*/ 230601 h 230600"/>
                <a:gd name="connsiteX1" fmla="*/ 183729 w 183734"/>
                <a:gd name="connsiteY1" fmla="*/ 50131 h 230600"/>
                <a:gd name="connsiteX2" fmla="*/ 134150 w 183734"/>
                <a:gd name="connsiteY2" fmla="*/ 0 h 230600"/>
                <a:gd name="connsiteX3" fmla="*/ 0 w 183734"/>
                <a:gd name="connsiteY3" fmla="*/ 0 h 230600"/>
              </a:gdLst>
              <a:ahLst/>
              <a:cxnLst>
                <a:cxn ang="0">
                  <a:pos x="connsiteX0" y="connsiteY0"/>
                </a:cxn>
                <a:cxn ang="0">
                  <a:pos x="connsiteX1" y="connsiteY1"/>
                </a:cxn>
                <a:cxn ang="0">
                  <a:pos x="connsiteX2" y="connsiteY2"/>
                </a:cxn>
                <a:cxn ang="0">
                  <a:pos x="connsiteX3" y="connsiteY3"/>
                </a:cxn>
              </a:cxnLst>
              <a:rect l="l" t="t" r="r" b="b"/>
              <a:pathLst>
                <a:path w="183734" h="230600">
                  <a:moveTo>
                    <a:pt x="181774" y="230601"/>
                  </a:moveTo>
                  <a:lnTo>
                    <a:pt x="183729" y="50131"/>
                  </a:lnTo>
                  <a:cubicBezTo>
                    <a:pt x="184095" y="16709"/>
                    <a:pt x="167572" y="0"/>
                    <a:pt x="134150" y="0"/>
                  </a:cubicBezTo>
                  <a:lnTo>
                    <a:pt x="0" y="0"/>
                  </a:lnTo>
                </a:path>
              </a:pathLst>
            </a:custGeom>
            <a:noFill/>
            <a:ln w="10017" cap="flat">
              <a:solidFill>
                <a:srgbClr val="D5A6BD"/>
              </a:solid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47C1610-403B-4EC1-9AE4-3AB873E19418}"/>
                </a:ext>
              </a:extLst>
            </p:cNvPr>
            <p:cNvSpPr/>
            <p:nvPr/>
          </p:nvSpPr>
          <p:spPr>
            <a:xfrm>
              <a:off x="6455636" y="5141765"/>
              <a:ext cx="40104" cy="40104"/>
            </a:xfrm>
            <a:custGeom>
              <a:avLst/>
              <a:gdLst>
                <a:gd name="connsiteX0" fmla="*/ 0 w 40104"/>
                <a:gd name="connsiteY0" fmla="*/ 20052 h 40104"/>
                <a:gd name="connsiteX1" fmla="*/ 40104 w 40104"/>
                <a:gd name="connsiteY1" fmla="*/ 0 h 40104"/>
                <a:gd name="connsiteX2" fmla="*/ 40104 w 40104"/>
                <a:gd name="connsiteY2" fmla="*/ 40104 h 40104"/>
              </a:gdLst>
              <a:ahLst/>
              <a:cxnLst>
                <a:cxn ang="0">
                  <a:pos x="connsiteX0" y="connsiteY0"/>
                </a:cxn>
                <a:cxn ang="0">
                  <a:pos x="connsiteX1" y="connsiteY1"/>
                </a:cxn>
                <a:cxn ang="0">
                  <a:pos x="connsiteX2" y="connsiteY2"/>
                </a:cxn>
              </a:cxnLst>
              <a:rect l="l" t="t" r="r" b="b"/>
              <a:pathLst>
                <a:path w="40104" h="40104">
                  <a:moveTo>
                    <a:pt x="0" y="20052"/>
                  </a:moveTo>
                  <a:lnTo>
                    <a:pt x="40104" y="0"/>
                  </a:lnTo>
                  <a:lnTo>
                    <a:pt x="40104" y="40104"/>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014D4BFF-B21F-4CBF-AC10-AC99E13B1B31}"/>
                </a:ext>
              </a:extLst>
            </p:cNvPr>
            <p:cNvSpPr/>
            <p:nvPr/>
          </p:nvSpPr>
          <p:spPr>
            <a:xfrm>
              <a:off x="4288790" y="4550224"/>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2" y="250653"/>
                    <a:pt x="125327" y="250653"/>
                  </a:cubicBezTo>
                  <a:cubicBezTo>
                    <a:pt x="56111" y="250653"/>
                    <a:pt x="0" y="194543"/>
                    <a:pt x="0" y="125327"/>
                  </a:cubicBezTo>
                  <a:cubicBezTo>
                    <a:pt x="0" y="56111"/>
                    <a:pt x="56111" y="0"/>
                    <a:pt x="125327" y="0"/>
                  </a:cubicBezTo>
                  <a:cubicBezTo>
                    <a:pt x="194542"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C99210B-FFB8-46DB-97F5-8E57CF7B48C3}"/>
                </a:ext>
              </a:extLst>
            </p:cNvPr>
            <p:cNvSpPr/>
            <p:nvPr/>
          </p:nvSpPr>
          <p:spPr>
            <a:xfrm>
              <a:off x="4188529" y="5387405"/>
              <a:ext cx="250653" cy="250653"/>
            </a:xfrm>
            <a:custGeom>
              <a:avLst/>
              <a:gdLst>
                <a:gd name="connsiteX0" fmla="*/ 250653 w 250653"/>
                <a:gd name="connsiteY0" fmla="*/ 125327 h 250653"/>
                <a:gd name="connsiteX1" fmla="*/ 125327 w 250653"/>
                <a:gd name="connsiteY1" fmla="*/ 250653 h 250653"/>
                <a:gd name="connsiteX2" fmla="*/ 0 w 250653"/>
                <a:gd name="connsiteY2" fmla="*/ 125327 h 250653"/>
                <a:gd name="connsiteX3" fmla="*/ 125327 w 250653"/>
                <a:gd name="connsiteY3" fmla="*/ 0 h 250653"/>
                <a:gd name="connsiteX4" fmla="*/ 250653 w 250653"/>
                <a:gd name="connsiteY4" fmla="*/ 125327 h 250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653" h="250653">
                  <a:moveTo>
                    <a:pt x="250653" y="125327"/>
                  </a:moveTo>
                  <a:cubicBezTo>
                    <a:pt x="250653" y="194543"/>
                    <a:pt x="194542" y="250653"/>
                    <a:pt x="125327" y="250653"/>
                  </a:cubicBezTo>
                  <a:cubicBezTo>
                    <a:pt x="56111" y="250653"/>
                    <a:pt x="0" y="194543"/>
                    <a:pt x="0" y="125327"/>
                  </a:cubicBezTo>
                  <a:cubicBezTo>
                    <a:pt x="0" y="56111"/>
                    <a:pt x="56111" y="0"/>
                    <a:pt x="125327" y="0"/>
                  </a:cubicBezTo>
                  <a:cubicBezTo>
                    <a:pt x="194542" y="0"/>
                    <a:pt x="250653" y="56111"/>
                    <a:pt x="250653" y="125327"/>
                  </a:cubicBezTo>
                  <a:close/>
                </a:path>
              </a:pathLst>
            </a:custGeom>
            <a:solidFill>
              <a:srgbClr val="D5A6BD"/>
            </a:solidFill>
            <a:ln w="10017" cap="flat">
              <a:solidFill>
                <a:srgbClr val="333333"/>
              </a:solid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A644DD6-B30C-4BCA-B947-6ECC390559BE}"/>
                </a:ext>
              </a:extLst>
            </p:cNvPr>
            <p:cNvSpPr/>
            <p:nvPr/>
          </p:nvSpPr>
          <p:spPr>
            <a:xfrm>
              <a:off x="4313856" y="5161817"/>
              <a:ext cx="124123" cy="225587"/>
            </a:xfrm>
            <a:custGeom>
              <a:avLst/>
              <a:gdLst>
                <a:gd name="connsiteX0" fmla="*/ 0 w 124123"/>
                <a:gd name="connsiteY0" fmla="*/ 225588 h 225587"/>
                <a:gd name="connsiteX1" fmla="*/ 0 w 124123"/>
                <a:gd name="connsiteY1" fmla="*/ 50131 h 225587"/>
                <a:gd name="connsiteX2" fmla="*/ 50131 w 124123"/>
                <a:gd name="connsiteY2" fmla="*/ 0 h 225587"/>
                <a:gd name="connsiteX3" fmla="*/ 124123 w 124123"/>
                <a:gd name="connsiteY3" fmla="*/ 0 h 225587"/>
              </a:gdLst>
              <a:ahLst/>
              <a:cxnLst>
                <a:cxn ang="0">
                  <a:pos x="connsiteX0" y="connsiteY0"/>
                </a:cxn>
                <a:cxn ang="0">
                  <a:pos x="connsiteX1" y="connsiteY1"/>
                </a:cxn>
                <a:cxn ang="0">
                  <a:pos x="connsiteX2" y="connsiteY2"/>
                </a:cxn>
                <a:cxn ang="0">
                  <a:pos x="connsiteX3" y="connsiteY3"/>
                </a:cxn>
              </a:cxnLst>
              <a:rect l="l" t="t" r="r" b="b"/>
              <a:pathLst>
                <a:path w="124123" h="225587">
                  <a:moveTo>
                    <a:pt x="0" y="225588"/>
                  </a:moveTo>
                  <a:lnTo>
                    <a:pt x="0" y="50131"/>
                  </a:lnTo>
                  <a:cubicBezTo>
                    <a:pt x="0" y="16709"/>
                    <a:pt x="16708" y="0"/>
                    <a:pt x="50131" y="0"/>
                  </a:cubicBezTo>
                  <a:lnTo>
                    <a:pt x="124123" y="0"/>
                  </a:lnTo>
                </a:path>
              </a:pathLst>
            </a:custGeom>
            <a:noFill/>
            <a:ln w="10017" cap="flat">
              <a:solidFill>
                <a:srgbClr val="D5A6BD"/>
              </a:solid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DCD9ECE-C97B-4715-9D10-17BBA3F9695F}"/>
                </a:ext>
              </a:extLst>
            </p:cNvPr>
            <p:cNvSpPr/>
            <p:nvPr/>
          </p:nvSpPr>
          <p:spPr>
            <a:xfrm>
              <a:off x="4437979" y="5141765"/>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D5A6BD"/>
            </a:solidFill>
            <a:ln w="10017" cap="flat">
              <a:solidFill>
                <a:srgbClr val="D5A6BD"/>
              </a:solid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2181691-4ADC-46EC-BA4E-AC618A63FEE7}"/>
                </a:ext>
              </a:extLst>
            </p:cNvPr>
            <p:cNvSpPr/>
            <p:nvPr/>
          </p:nvSpPr>
          <p:spPr>
            <a:xfrm>
              <a:off x="4414117" y="4329649"/>
              <a:ext cx="174254" cy="220574"/>
            </a:xfrm>
            <a:custGeom>
              <a:avLst/>
              <a:gdLst>
                <a:gd name="connsiteX0" fmla="*/ 0 w 174254"/>
                <a:gd name="connsiteY0" fmla="*/ 220575 h 220574"/>
                <a:gd name="connsiteX1" fmla="*/ 0 w 174254"/>
                <a:gd name="connsiteY1" fmla="*/ 50131 h 220574"/>
                <a:gd name="connsiteX2" fmla="*/ 50131 w 174254"/>
                <a:gd name="connsiteY2" fmla="*/ 0 h 220574"/>
                <a:gd name="connsiteX3" fmla="*/ 174254 w 174254"/>
                <a:gd name="connsiteY3" fmla="*/ 0 h 220574"/>
              </a:gdLst>
              <a:ahLst/>
              <a:cxnLst>
                <a:cxn ang="0">
                  <a:pos x="connsiteX0" y="connsiteY0"/>
                </a:cxn>
                <a:cxn ang="0">
                  <a:pos x="connsiteX1" y="connsiteY1"/>
                </a:cxn>
                <a:cxn ang="0">
                  <a:pos x="connsiteX2" y="connsiteY2"/>
                </a:cxn>
                <a:cxn ang="0">
                  <a:pos x="connsiteX3" y="connsiteY3"/>
                </a:cxn>
              </a:cxnLst>
              <a:rect l="l" t="t" r="r" b="b"/>
              <a:pathLst>
                <a:path w="174254" h="220574">
                  <a:moveTo>
                    <a:pt x="0" y="220575"/>
                  </a:moveTo>
                  <a:lnTo>
                    <a:pt x="0" y="50131"/>
                  </a:lnTo>
                  <a:cubicBezTo>
                    <a:pt x="0" y="16709"/>
                    <a:pt x="16708" y="0"/>
                    <a:pt x="50131" y="0"/>
                  </a:cubicBezTo>
                  <a:lnTo>
                    <a:pt x="174254" y="0"/>
                  </a:lnTo>
                </a:path>
              </a:pathLst>
            </a:custGeom>
            <a:noFill/>
            <a:ln w="10017" cap="flat">
              <a:solidFill>
                <a:srgbClr val="D5A6BD"/>
              </a:solid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060370E-C82B-4C3B-9655-428DC8CBE979}"/>
                </a:ext>
              </a:extLst>
            </p:cNvPr>
            <p:cNvSpPr/>
            <p:nvPr/>
          </p:nvSpPr>
          <p:spPr>
            <a:xfrm>
              <a:off x="4588371" y="4309597"/>
              <a:ext cx="40104" cy="40104"/>
            </a:xfrm>
            <a:custGeom>
              <a:avLst/>
              <a:gdLst>
                <a:gd name="connsiteX0" fmla="*/ 40104 w 40104"/>
                <a:gd name="connsiteY0" fmla="*/ 20052 h 40104"/>
                <a:gd name="connsiteX1" fmla="*/ 0 w 40104"/>
                <a:gd name="connsiteY1" fmla="*/ 40104 h 40104"/>
                <a:gd name="connsiteX2" fmla="*/ 0 w 40104"/>
                <a:gd name="connsiteY2" fmla="*/ 0 h 40104"/>
              </a:gdLst>
              <a:ahLst/>
              <a:cxnLst>
                <a:cxn ang="0">
                  <a:pos x="connsiteX0" y="connsiteY0"/>
                </a:cxn>
                <a:cxn ang="0">
                  <a:pos x="connsiteX1" y="connsiteY1"/>
                </a:cxn>
                <a:cxn ang="0">
                  <a:pos x="connsiteX2" y="connsiteY2"/>
                </a:cxn>
              </a:cxnLst>
              <a:rect l="l" t="t" r="r" b="b"/>
              <a:pathLst>
                <a:path w="40104" h="40104">
                  <a:moveTo>
                    <a:pt x="40104" y="20052"/>
                  </a:moveTo>
                  <a:lnTo>
                    <a:pt x="0" y="40104"/>
                  </a:lnTo>
                  <a:lnTo>
                    <a:pt x="0" y="0"/>
                  </a:lnTo>
                  <a:close/>
                </a:path>
              </a:pathLst>
            </a:custGeom>
            <a:solidFill>
              <a:srgbClr val="D5A6BD"/>
            </a:solidFill>
            <a:ln w="10017" cap="flat">
              <a:solidFill>
                <a:srgbClr val="D5A6BD"/>
              </a:solidFill>
              <a:prstDash val="solid"/>
              <a:miter/>
            </a:ln>
          </p:spPr>
          <p:txBody>
            <a:bodyPr rtlCol="0" anchor="ctr"/>
            <a:lstStyle/>
            <a:p>
              <a:endParaRPr lang="en-US"/>
            </a:p>
          </p:txBody>
        </p:sp>
      </p:grpSp>
    </p:spTree>
    <p:extLst>
      <p:ext uri="{BB962C8B-B14F-4D97-AF65-F5344CB8AC3E}">
        <p14:creationId xmlns:p14="http://schemas.microsoft.com/office/powerpoint/2010/main" val="25040841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Connector: Elbow 91">
            <a:extLst>
              <a:ext uri="{FF2B5EF4-FFF2-40B4-BE49-F238E27FC236}">
                <a16:creationId xmlns:a16="http://schemas.microsoft.com/office/drawing/2014/main" id="{10FCD303-8C0D-4259-85CE-796453ADB071}"/>
              </a:ext>
            </a:extLst>
          </p:cNvPr>
          <p:cNvCxnSpPr>
            <a:cxnSpLocks/>
            <a:stCxn id="94" idx="0"/>
            <a:endCxn id="95" idx="6"/>
          </p:cNvCxnSpPr>
          <p:nvPr/>
        </p:nvCxnSpPr>
        <p:spPr>
          <a:xfrm rot="16200000" flipV="1">
            <a:off x="4691014" y="4616433"/>
            <a:ext cx="184276" cy="104319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91" name="Connector: Elbow 90">
            <a:extLst>
              <a:ext uri="{FF2B5EF4-FFF2-40B4-BE49-F238E27FC236}">
                <a16:creationId xmlns:a16="http://schemas.microsoft.com/office/drawing/2014/main" id="{70201658-EF3A-4464-8CBE-DE719D29E2CE}"/>
              </a:ext>
            </a:extLst>
          </p:cNvPr>
          <p:cNvCxnSpPr>
            <a:cxnSpLocks/>
            <a:stCxn id="96" idx="0"/>
            <a:endCxn id="95" idx="6"/>
          </p:cNvCxnSpPr>
          <p:nvPr/>
        </p:nvCxnSpPr>
        <p:spPr>
          <a:xfrm rot="16200000" flipV="1">
            <a:off x="5015707" y="4291740"/>
            <a:ext cx="186816" cy="169512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97" name="TextBox 96">
            <a:extLst>
              <a:ext uri="{FF2B5EF4-FFF2-40B4-BE49-F238E27FC236}">
                <a16:creationId xmlns:a16="http://schemas.microsoft.com/office/drawing/2014/main" id="{08E0AFCC-D0C3-4263-947B-9E8BA263E9F7}"/>
              </a:ext>
            </a:extLst>
          </p:cNvPr>
          <p:cNvSpPr txBox="1"/>
          <p:nvPr/>
        </p:nvSpPr>
        <p:spPr>
          <a:xfrm>
            <a:off x="4667911" y="4899776"/>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52" name="Connector: Elbow 51">
            <a:extLst>
              <a:ext uri="{FF2B5EF4-FFF2-40B4-BE49-F238E27FC236}">
                <a16:creationId xmlns:a16="http://schemas.microsoft.com/office/drawing/2014/main" id="{68D1A1C6-FCC2-44AF-905E-CE0C935DCCC1}"/>
              </a:ext>
            </a:extLst>
          </p:cNvPr>
          <p:cNvCxnSpPr>
            <a:cxnSpLocks/>
            <a:stCxn id="48" idx="2"/>
            <a:endCxn id="9" idx="4"/>
          </p:cNvCxnSpPr>
          <p:nvPr/>
        </p:nvCxnSpPr>
        <p:spPr>
          <a:xfrm rot="10800000">
            <a:off x="1261138" y="2336508"/>
            <a:ext cx="2460416" cy="178190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544766"/>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cxnSpLocks/>
            <a:stCxn id="8" idx="0"/>
            <a:endCxn id="9" idx="6"/>
          </p:cNvCxnSpPr>
          <p:nvPr/>
        </p:nvCxnSpPr>
        <p:spPr>
          <a:xfrm rot="16200000" flipV="1">
            <a:off x="1905516" y="1692130"/>
            <a:ext cx="280032" cy="102878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8" name="Flowchart: Connector 7">
            <a:extLst>
              <a:ext uri="{FF2B5EF4-FFF2-40B4-BE49-F238E27FC236}">
                <a16:creationId xmlns:a16="http://schemas.microsoft.com/office/drawing/2014/main" id="{FBBB56FA-CEDD-4542-BE87-2F43001ED8C7}"/>
              </a:ext>
            </a:extLst>
          </p:cNvPr>
          <p:cNvSpPr/>
          <p:nvPr/>
        </p:nvSpPr>
        <p:spPr>
          <a:xfrm>
            <a:off x="2289926" y="234654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79650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531602"/>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1952279" y="1890262"/>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2897806" y="2348934"/>
            <a:ext cx="233470" cy="161110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63563" y="2683177"/>
            <a:ext cx="218786" cy="92793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0" name="TextBox 39">
            <a:extLst>
              <a:ext uri="{FF2B5EF4-FFF2-40B4-BE49-F238E27FC236}">
                <a16:creationId xmlns:a16="http://schemas.microsoft.com/office/drawing/2014/main" id="{4B4D7B57-F3E0-460C-AC90-C4A2743B05AF}"/>
              </a:ext>
            </a:extLst>
          </p:cNvPr>
          <p:cNvSpPr txBox="1"/>
          <p:nvPr/>
        </p:nvSpPr>
        <p:spPr>
          <a:xfrm>
            <a:off x="1420271" y="3334296"/>
            <a:ext cx="1028423" cy="276999"/>
          </a:xfrm>
          <a:prstGeom prst="rect">
            <a:avLst/>
          </a:prstGeom>
          <a:noFill/>
        </p:spPr>
        <p:txBody>
          <a:bodyPr wrap="none" rtlCol="0">
            <a:spAutoFit/>
          </a:bodyPr>
          <a:lstStyle/>
          <a:p>
            <a:r>
              <a:rPr lang="en-US" sz="1200" dirty="0"/>
              <a:t>name=</a:t>
            </a:r>
            <a:r>
              <a:rPr lang="en-US" sz="1200" i="1" dirty="0"/>
              <a:t>STEP 1</a:t>
            </a:r>
          </a:p>
        </p:txBody>
      </p:sp>
      <p:sp>
        <p:nvSpPr>
          <p:cNvPr id="41" name="Flowchart: Connector 40">
            <a:extLst>
              <a:ext uri="{FF2B5EF4-FFF2-40B4-BE49-F238E27FC236}">
                <a16:creationId xmlns:a16="http://schemas.microsoft.com/office/drawing/2014/main" id="{81D94E6E-1A03-4132-8F1A-5C5C74A44336}"/>
              </a:ext>
            </a:extLst>
          </p:cNvPr>
          <p:cNvSpPr/>
          <p:nvPr/>
        </p:nvSpPr>
        <p:spPr>
          <a:xfrm>
            <a:off x="2866921" y="3256536"/>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276775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3550091" y="3271220"/>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488077" y="2938249"/>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4"/>
          </p:cNvCxnSpPr>
          <p:nvPr/>
        </p:nvCxnSpPr>
        <p:spPr>
          <a:xfrm rot="16200000" flipV="1">
            <a:off x="1384443" y="2213203"/>
            <a:ext cx="431242" cy="677852"/>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719345" y="2727122"/>
            <a:ext cx="719077" cy="497914"/>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094460" y="256529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0"/>
            <a:endCxn id="48" idx="6"/>
          </p:cNvCxnSpPr>
          <p:nvPr/>
        </p:nvCxnSpPr>
        <p:spPr>
          <a:xfrm rot="16200000" flipV="1">
            <a:off x="5004820" y="3375148"/>
            <a:ext cx="175930" cy="166246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0"/>
            <a:endCxn id="48" idx="6"/>
          </p:cNvCxnSpPr>
          <p:nvPr/>
        </p:nvCxnSpPr>
        <p:spPr>
          <a:xfrm rot="16200000" flipV="1">
            <a:off x="4636587" y="3743381"/>
            <a:ext cx="173386" cy="92345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5" name="TextBox 34">
            <a:extLst>
              <a:ext uri="{FF2B5EF4-FFF2-40B4-BE49-F238E27FC236}">
                <a16:creationId xmlns:a16="http://schemas.microsoft.com/office/drawing/2014/main" id="{24C61CFE-03F3-4A74-B828-AE22E2A5E7EE}"/>
              </a:ext>
            </a:extLst>
          </p:cNvPr>
          <p:cNvSpPr txBox="1"/>
          <p:nvPr/>
        </p:nvSpPr>
        <p:spPr>
          <a:xfrm>
            <a:off x="3477343" y="4349304"/>
            <a:ext cx="1028423" cy="276999"/>
          </a:xfrm>
          <a:prstGeom prst="rect">
            <a:avLst/>
          </a:prstGeom>
          <a:noFill/>
        </p:spPr>
        <p:txBody>
          <a:bodyPr wrap="none" rtlCol="0">
            <a:spAutoFit/>
          </a:bodyPr>
          <a:lstStyle/>
          <a:p>
            <a:r>
              <a:rPr lang="en-US" sz="1200" dirty="0"/>
              <a:t>name=</a:t>
            </a:r>
            <a:r>
              <a:rPr lang="en-US" sz="1200" i="1" dirty="0"/>
              <a:t>STEP 2</a:t>
            </a:r>
          </a:p>
        </p:txBody>
      </p:sp>
      <p:sp>
        <p:nvSpPr>
          <p:cNvPr id="37" name="Flowchart: Connector 36">
            <a:extLst>
              <a:ext uri="{FF2B5EF4-FFF2-40B4-BE49-F238E27FC236}">
                <a16:creationId xmlns:a16="http://schemas.microsoft.com/office/drawing/2014/main" id="{5D57AE93-A5B5-42BA-B45B-CF2390E5280D}"/>
              </a:ext>
            </a:extLst>
          </p:cNvPr>
          <p:cNvSpPr/>
          <p:nvPr/>
        </p:nvSpPr>
        <p:spPr>
          <a:xfrm>
            <a:off x="4915005" y="4291800"/>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3721554" y="384841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9" name="Flowchart: Connector 48">
            <a:extLst>
              <a:ext uri="{FF2B5EF4-FFF2-40B4-BE49-F238E27FC236}">
                <a16:creationId xmlns:a16="http://schemas.microsoft.com/office/drawing/2014/main" id="{18E4F042-5872-4040-A959-39EB11B6E8A8}"/>
              </a:ext>
            </a:extLst>
          </p:cNvPr>
          <p:cNvSpPr/>
          <p:nvPr/>
        </p:nvSpPr>
        <p:spPr>
          <a:xfrm>
            <a:off x="5654015" y="42943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50" name="TextBox 49">
            <a:extLst>
              <a:ext uri="{FF2B5EF4-FFF2-40B4-BE49-F238E27FC236}">
                <a16:creationId xmlns:a16="http://schemas.microsoft.com/office/drawing/2014/main" id="{F852DFF7-245C-4BA0-A40A-5ED0E9CC8B93}"/>
              </a:ext>
            </a:extLst>
          </p:cNvPr>
          <p:cNvSpPr txBox="1"/>
          <p:nvPr/>
        </p:nvSpPr>
        <p:spPr>
          <a:xfrm>
            <a:off x="4614062" y="3969270"/>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sp>
        <p:nvSpPr>
          <p:cNvPr id="15" name="Cylinder 14">
            <a:extLst>
              <a:ext uri="{FF2B5EF4-FFF2-40B4-BE49-F238E27FC236}">
                <a16:creationId xmlns:a16="http://schemas.microsoft.com/office/drawing/2014/main" id="{26F71118-AC2C-4A64-B0C7-C438A41853A1}"/>
              </a:ext>
            </a:extLst>
          </p:cNvPr>
          <p:cNvSpPr/>
          <p:nvPr/>
        </p:nvSpPr>
        <p:spPr>
          <a:xfrm rot="16200000">
            <a:off x="7729790"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16" name="Rectangle: Rounded Corners 15">
            <a:extLst>
              <a:ext uri="{FF2B5EF4-FFF2-40B4-BE49-F238E27FC236}">
                <a16:creationId xmlns:a16="http://schemas.microsoft.com/office/drawing/2014/main" id="{0C6F7CEA-A168-4E8F-9066-502EF5037FC3}"/>
              </a:ext>
            </a:extLst>
          </p:cNvPr>
          <p:cNvSpPr/>
          <p:nvPr/>
        </p:nvSpPr>
        <p:spPr>
          <a:xfrm>
            <a:off x="8066315" y="631371"/>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2</a:t>
            </a:r>
          </a:p>
        </p:txBody>
      </p:sp>
      <p:sp>
        <p:nvSpPr>
          <p:cNvPr id="47" name="Rectangle: Rounded Corners 46">
            <a:extLst>
              <a:ext uri="{FF2B5EF4-FFF2-40B4-BE49-F238E27FC236}">
                <a16:creationId xmlns:a16="http://schemas.microsoft.com/office/drawing/2014/main" id="{DDDFA223-DB17-4A29-AB14-1F4069B2B985}"/>
              </a:ext>
            </a:extLst>
          </p:cNvPr>
          <p:cNvSpPr/>
          <p:nvPr/>
        </p:nvSpPr>
        <p:spPr>
          <a:xfrm>
            <a:off x="8066314" y="1186658"/>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3</a:t>
            </a:r>
          </a:p>
        </p:txBody>
      </p:sp>
      <p:cxnSp>
        <p:nvCxnSpPr>
          <p:cNvPr id="21" name="Connector: Elbow 20">
            <a:extLst>
              <a:ext uri="{FF2B5EF4-FFF2-40B4-BE49-F238E27FC236}">
                <a16:creationId xmlns:a16="http://schemas.microsoft.com/office/drawing/2014/main" id="{DC9F210C-830F-4D77-9CEE-5520774DA865}"/>
              </a:ext>
            </a:extLst>
          </p:cNvPr>
          <p:cNvCxnSpPr>
            <a:cxnSpLocks/>
            <a:stCxn id="61" idx="3"/>
            <a:endCxn id="16" idx="1"/>
          </p:cNvCxnSpPr>
          <p:nvPr/>
        </p:nvCxnSpPr>
        <p:spPr>
          <a:xfrm flipV="1">
            <a:off x="7315199" y="851343"/>
            <a:ext cx="751116" cy="27112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C16F611-A6CA-4AE9-A43D-0D12BA1780A2}"/>
              </a:ext>
            </a:extLst>
          </p:cNvPr>
          <p:cNvCxnSpPr>
            <a:cxnSpLocks/>
            <a:stCxn id="61" idx="3"/>
            <a:endCxn id="47" idx="1"/>
          </p:cNvCxnSpPr>
          <p:nvPr/>
        </p:nvCxnSpPr>
        <p:spPr>
          <a:xfrm>
            <a:off x="7315199" y="1122472"/>
            <a:ext cx="751115" cy="28415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502F8A0-732E-40E5-B6C5-95523E403B47}"/>
              </a:ext>
            </a:extLst>
          </p:cNvPr>
          <p:cNvCxnSpPr>
            <a:cxnSpLocks/>
            <a:stCxn id="16" idx="3"/>
            <a:endCxn id="63" idx="1"/>
          </p:cNvCxnSpPr>
          <p:nvPr/>
        </p:nvCxnSpPr>
        <p:spPr>
          <a:xfrm>
            <a:off x="9329058" y="851343"/>
            <a:ext cx="552293" cy="262688"/>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9040ABED-BE37-49C9-A6D6-D85436BDFA56}"/>
              </a:ext>
            </a:extLst>
          </p:cNvPr>
          <p:cNvCxnSpPr>
            <a:cxnSpLocks/>
            <a:stCxn id="47" idx="3"/>
            <a:endCxn id="63" idx="1"/>
          </p:cNvCxnSpPr>
          <p:nvPr/>
        </p:nvCxnSpPr>
        <p:spPr>
          <a:xfrm flipV="1">
            <a:off x="9329057" y="1114031"/>
            <a:ext cx="552294" cy="292599"/>
          </a:xfrm>
          <a:prstGeom prst="bentConnector3">
            <a:avLst>
              <a:gd name="adj1" fmla="val 50000"/>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08929905-124F-40C4-94FD-6A26E815A66E}"/>
              </a:ext>
            </a:extLst>
          </p:cNvPr>
          <p:cNvSpPr txBox="1"/>
          <p:nvPr/>
        </p:nvSpPr>
        <p:spPr>
          <a:xfrm>
            <a:off x="5647755" y="377959"/>
            <a:ext cx="1181734" cy="369332"/>
          </a:xfrm>
          <a:prstGeom prst="rect">
            <a:avLst/>
          </a:prstGeom>
          <a:noFill/>
        </p:spPr>
        <p:txBody>
          <a:bodyPr wrap="none" rtlCol="0">
            <a:spAutoFit/>
          </a:bodyPr>
          <a:lstStyle/>
          <a:p>
            <a:r>
              <a:rPr lang="en-US" dirty="0"/>
              <a:t>PIPELINE X</a:t>
            </a:r>
          </a:p>
        </p:txBody>
      </p:sp>
      <p:sp>
        <p:nvSpPr>
          <p:cNvPr id="61" name="Rectangle: Rounded Corners 60">
            <a:extLst>
              <a:ext uri="{FF2B5EF4-FFF2-40B4-BE49-F238E27FC236}">
                <a16:creationId xmlns:a16="http://schemas.microsoft.com/office/drawing/2014/main" id="{02A72171-A3E2-48FD-B616-7C3ACE8ECF89}"/>
              </a:ext>
            </a:extLst>
          </p:cNvPr>
          <p:cNvSpPr/>
          <p:nvPr/>
        </p:nvSpPr>
        <p:spPr>
          <a:xfrm>
            <a:off x="6052456" y="902500"/>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1</a:t>
            </a:r>
          </a:p>
        </p:txBody>
      </p:sp>
      <p:sp>
        <p:nvSpPr>
          <p:cNvPr id="63" name="Rectangle: Rounded Corners 62">
            <a:extLst>
              <a:ext uri="{FF2B5EF4-FFF2-40B4-BE49-F238E27FC236}">
                <a16:creationId xmlns:a16="http://schemas.microsoft.com/office/drawing/2014/main" id="{8439CFEA-65EF-48EC-8C81-B771EC5119C1}"/>
              </a:ext>
            </a:extLst>
          </p:cNvPr>
          <p:cNvSpPr/>
          <p:nvPr/>
        </p:nvSpPr>
        <p:spPr>
          <a:xfrm>
            <a:off x="9881351" y="894059"/>
            <a:ext cx="1262743" cy="43994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Step 4</a:t>
            </a:r>
          </a:p>
        </p:txBody>
      </p:sp>
      <p:cxnSp>
        <p:nvCxnSpPr>
          <p:cNvPr id="23" name="Straight Connector 22">
            <a:extLst>
              <a:ext uri="{FF2B5EF4-FFF2-40B4-BE49-F238E27FC236}">
                <a16:creationId xmlns:a16="http://schemas.microsoft.com/office/drawing/2014/main" id="{793CACDC-ABD5-421B-ACEA-41B3D136B025}"/>
              </a:ext>
            </a:extLst>
          </p:cNvPr>
          <p:cNvCxnSpPr>
            <a:cxnSpLocks/>
            <a:stCxn id="61" idx="1"/>
            <a:endCxn id="15" idx="1"/>
          </p:cNvCxnSpPr>
          <p:nvPr/>
        </p:nvCxnSpPr>
        <p:spPr>
          <a:xfrm flipH="1" flipV="1">
            <a:off x="5435522" y="1121584"/>
            <a:ext cx="616934" cy="888"/>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EBC10DF-5052-4F81-9E96-26BF402C429B}"/>
              </a:ext>
            </a:extLst>
          </p:cNvPr>
          <p:cNvCxnSpPr>
            <a:cxnSpLocks/>
            <a:stCxn id="15" idx="3"/>
            <a:endCxn id="63" idx="3"/>
          </p:cNvCxnSpPr>
          <p:nvPr/>
        </p:nvCxnSpPr>
        <p:spPr>
          <a:xfrm flipH="1" flipV="1">
            <a:off x="11144094" y="1114031"/>
            <a:ext cx="209706" cy="755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01D7B362-A671-497A-AE86-25AF546B9E5B}"/>
              </a:ext>
            </a:extLst>
          </p:cNvPr>
          <p:cNvCxnSpPr>
            <a:cxnSpLocks/>
            <a:stCxn id="94" idx="7"/>
            <a:endCxn id="43" idx="6"/>
          </p:cNvCxnSpPr>
          <p:nvPr/>
        </p:nvCxnSpPr>
        <p:spPr>
          <a:xfrm rot="16200000" flipV="1">
            <a:off x="3908865" y="3722446"/>
            <a:ext cx="1768030" cy="140557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93" name="TextBox 92">
            <a:extLst>
              <a:ext uri="{FF2B5EF4-FFF2-40B4-BE49-F238E27FC236}">
                <a16:creationId xmlns:a16="http://schemas.microsoft.com/office/drawing/2014/main" id="{30831CB7-1DF1-487F-9F8D-F117264DECE8}"/>
              </a:ext>
            </a:extLst>
          </p:cNvPr>
          <p:cNvSpPr txBox="1"/>
          <p:nvPr/>
        </p:nvSpPr>
        <p:spPr>
          <a:xfrm>
            <a:off x="3477343" y="5296950"/>
            <a:ext cx="1028423" cy="276999"/>
          </a:xfrm>
          <a:prstGeom prst="rect">
            <a:avLst/>
          </a:prstGeom>
          <a:noFill/>
        </p:spPr>
        <p:txBody>
          <a:bodyPr wrap="none" rtlCol="0">
            <a:spAutoFit/>
          </a:bodyPr>
          <a:lstStyle/>
          <a:p>
            <a:r>
              <a:rPr lang="en-US" sz="1200" dirty="0"/>
              <a:t>name=</a:t>
            </a:r>
            <a:r>
              <a:rPr lang="en-US" sz="1200" i="1" dirty="0"/>
              <a:t>STEP 3</a:t>
            </a:r>
          </a:p>
        </p:txBody>
      </p:sp>
      <p:sp>
        <p:nvSpPr>
          <p:cNvPr id="94" name="Flowchart: Connector 93">
            <a:extLst>
              <a:ext uri="{FF2B5EF4-FFF2-40B4-BE49-F238E27FC236}">
                <a16:creationId xmlns:a16="http://schemas.microsoft.com/office/drawing/2014/main" id="{D9A180EF-676E-46ED-923A-F8CF3334434A}"/>
              </a:ext>
            </a:extLst>
          </p:cNvPr>
          <p:cNvSpPr/>
          <p:nvPr/>
        </p:nvSpPr>
        <p:spPr>
          <a:xfrm>
            <a:off x="5034750" y="5230169"/>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5" name="Flowchart: Connector 94">
            <a:extLst>
              <a:ext uri="{FF2B5EF4-FFF2-40B4-BE49-F238E27FC236}">
                <a16:creationId xmlns:a16="http://schemas.microsoft.com/office/drawing/2014/main" id="{A27E9239-18C6-4E8E-AF4C-B78D2350E3C7}"/>
              </a:ext>
            </a:extLst>
          </p:cNvPr>
          <p:cNvSpPr/>
          <p:nvPr/>
        </p:nvSpPr>
        <p:spPr>
          <a:xfrm>
            <a:off x="3721554" y="4775893"/>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96" name="Flowchart: Connector 95">
            <a:extLst>
              <a:ext uri="{FF2B5EF4-FFF2-40B4-BE49-F238E27FC236}">
                <a16:creationId xmlns:a16="http://schemas.microsoft.com/office/drawing/2014/main" id="{AAE4D097-E2FB-4873-BA33-616531E34A8A}"/>
              </a:ext>
            </a:extLst>
          </p:cNvPr>
          <p:cNvSpPr/>
          <p:nvPr/>
        </p:nvSpPr>
        <p:spPr>
          <a:xfrm>
            <a:off x="5686675" y="5232709"/>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01" name="Connector: Elbow 100">
            <a:extLst>
              <a:ext uri="{FF2B5EF4-FFF2-40B4-BE49-F238E27FC236}">
                <a16:creationId xmlns:a16="http://schemas.microsoft.com/office/drawing/2014/main" id="{99A47CFC-589E-4710-B52E-BF1052D22EA0}"/>
              </a:ext>
            </a:extLst>
          </p:cNvPr>
          <p:cNvCxnSpPr>
            <a:cxnSpLocks/>
            <a:stCxn id="95" idx="2"/>
            <a:endCxn id="9" idx="4"/>
          </p:cNvCxnSpPr>
          <p:nvPr/>
        </p:nvCxnSpPr>
        <p:spPr>
          <a:xfrm rot="10800000">
            <a:off x="1261138" y="2336509"/>
            <a:ext cx="2460416" cy="270938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7" name="Connector: Elbow 106">
            <a:extLst>
              <a:ext uri="{FF2B5EF4-FFF2-40B4-BE49-F238E27FC236}">
                <a16:creationId xmlns:a16="http://schemas.microsoft.com/office/drawing/2014/main" id="{E36173FD-2F42-4812-80B1-4E866D33377A}"/>
              </a:ext>
            </a:extLst>
          </p:cNvPr>
          <p:cNvCxnSpPr>
            <a:cxnSpLocks/>
            <a:stCxn id="112" idx="0"/>
            <a:endCxn id="111" idx="6"/>
          </p:cNvCxnSpPr>
          <p:nvPr/>
        </p:nvCxnSpPr>
        <p:spPr>
          <a:xfrm rot="16200000" flipV="1">
            <a:off x="7810682" y="5087813"/>
            <a:ext cx="186816" cy="183104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08" name="Connector: Elbow 107">
            <a:extLst>
              <a:ext uri="{FF2B5EF4-FFF2-40B4-BE49-F238E27FC236}">
                <a16:creationId xmlns:a16="http://schemas.microsoft.com/office/drawing/2014/main" id="{6A14678D-278A-42B6-861A-BAC9C8302531}"/>
              </a:ext>
            </a:extLst>
          </p:cNvPr>
          <p:cNvCxnSpPr>
            <a:cxnSpLocks/>
            <a:stCxn id="110" idx="0"/>
            <a:endCxn id="111" idx="6"/>
          </p:cNvCxnSpPr>
          <p:nvPr/>
        </p:nvCxnSpPr>
        <p:spPr>
          <a:xfrm rot="16200000" flipV="1">
            <a:off x="7295492" y="5603003"/>
            <a:ext cx="206044" cy="819894"/>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109" name="TextBox 108">
            <a:extLst>
              <a:ext uri="{FF2B5EF4-FFF2-40B4-BE49-F238E27FC236}">
                <a16:creationId xmlns:a16="http://schemas.microsoft.com/office/drawing/2014/main" id="{DED0EF1E-48F9-4556-966D-F9616C263DA9}"/>
              </a:ext>
            </a:extLst>
          </p:cNvPr>
          <p:cNvSpPr txBox="1"/>
          <p:nvPr/>
        </p:nvSpPr>
        <p:spPr>
          <a:xfrm>
            <a:off x="6123170" y="6211187"/>
            <a:ext cx="1028423" cy="276999"/>
          </a:xfrm>
          <a:prstGeom prst="rect">
            <a:avLst/>
          </a:prstGeom>
          <a:noFill/>
        </p:spPr>
        <p:txBody>
          <a:bodyPr wrap="none" rtlCol="0">
            <a:spAutoFit/>
          </a:bodyPr>
          <a:lstStyle/>
          <a:p>
            <a:r>
              <a:rPr lang="en-US" sz="1200" dirty="0"/>
              <a:t>name=</a:t>
            </a:r>
            <a:r>
              <a:rPr lang="en-US" sz="1200" i="1" dirty="0"/>
              <a:t>STEP 4</a:t>
            </a:r>
          </a:p>
        </p:txBody>
      </p:sp>
      <p:sp>
        <p:nvSpPr>
          <p:cNvPr id="110" name="Flowchart: Connector 109">
            <a:extLst>
              <a:ext uri="{FF2B5EF4-FFF2-40B4-BE49-F238E27FC236}">
                <a16:creationId xmlns:a16="http://schemas.microsoft.com/office/drawing/2014/main" id="{A2F57B7B-B680-41FC-9E16-765F75971244}"/>
              </a:ext>
            </a:extLst>
          </p:cNvPr>
          <p:cNvSpPr/>
          <p:nvPr/>
        </p:nvSpPr>
        <p:spPr>
          <a:xfrm>
            <a:off x="7538461" y="6115972"/>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111" name="Flowchart: Connector 110">
            <a:extLst>
              <a:ext uri="{FF2B5EF4-FFF2-40B4-BE49-F238E27FC236}">
                <a16:creationId xmlns:a16="http://schemas.microsoft.com/office/drawing/2014/main" id="{59C4339C-485D-48D7-8A3F-745D731D4572}"/>
              </a:ext>
            </a:extLst>
          </p:cNvPr>
          <p:cNvSpPr/>
          <p:nvPr/>
        </p:nvSpPr>
        <p:spPr>
          <a:xfrm>
            <a:off x="6448567" y="5639928"/>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12" name="Flowchart: Connector 111">
            <a:extLst>
              <a:ext uri="{FF2B5EF4-FFF2-40B4-BE49-F238E27FC236}">
                <a16:creationId xmlns:a16="http://schemas.microsoft.com/office/drawing/2014/main" id="{7D8AECFA-8626-4732-AAF8-4360B9814653}"/>
              </a:ext>
            </a:extLst>
          </p:cNvPr>
          <p:cNvSpPr/>
          <p:nvPr/>
        </p:nvSpPr>
        <p:spPr>
          <a:xfrm>
            <a:off x="8549613" y="609674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cxnSp>
        <p:nvCxnSpPr>
          <p:cNvPr id="124" name="Connector: Elbow 123">
            <a:extLst>
              <a:ext uri="{FF2B5EF4-FFF2-40B4-BE49-F238E27FC236}">
                <a16:creationId xmlns:a16="http://schemas.microsoft.com/office/drawing/2014/main" id="{9C274138-993B-4FE6-9F79-F915A5544EFF}"/>
              </a:ext>
            </a:extLst>
          </p:cNvPr>
          <p:cNvCxnSpPr>
            <a:cxnSpLocks/>
            <a:stCxn id="111" idx="2"/>
            <a:endCxn id="9" idx="4"/>
          </p:cNvCxnSpPr>
          <p:nvPr/>
        </p:nvCxnSpPr>
        <p:spPr>
          <a:xfrm rot="10800000">
            <a:off x="1261139" y="2336508"/>
            <a:ext cx="5187429" cy="357342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 name="TextBox 3">
            <a:extLst>
              <a:ext uri="{FF2B5EF4-FFF2-40B4-BE49-F238E27FC236}">
                <a16:creationId xmlns:a16="http://schemas.microsoft.com/office/drawing/2014/main" id="{72D73331-A13C-4112-98D1-53835ED9FE61}"/>
              </a:ext>
            </a:extLst>
          </p:cNvPr>
          <p:cNvSpPr txBox="1"/>
          <p:nvPr/>
        </p:nvSpPr>
        <p:spPr>
          <a:xfrm>
            <a:off x="714886" y="2306343"/>
            <a:ext cx="1282723" cy="276999"/>
          </a:xfrm>
          <a:prstGeom prst="rect">
            <a:avLst/>
          </a:prstGeom>
          <a:noFill/>
        </p:spPr>
        <p:txBody>
          <a:bodyPr wrap="none" rtlCol="0">
            <a:spAutoFit/>
          </a:bodyPr>
          <a:lstStyle/>
          <a:p>
            <a:r>
              <a:rPr lang="en-US" sz="1200" dirty="0"/>
              <a:t>name=</a:t>
            </a:r>
            <a:r>
              <a:rPr lang="en-US" sz="1200" i="1" dirty="0"/>
              <a:t>PIPELINE X</a:t>
            </a:r>
          </a:p>
        </p:txBody>
      </p:sp>
      <p:sp>
        <p:nvSpPr>
          <p:cNvPr id="71" name="TextBox 70">
            <a:extLst>
              <a:ext uri="{FF2B5EF4-FFF2-40B4-BE49-F238E27FC236}">
                <a16:creationId xmlns:a16="http://schemas.microsoft.com/office/drawing/2014/main" id="{8A409070-6BDA-4442-BB4A-567AB224EC34}"/>
              </a:ext>
            </a:extLst>
          </p:cNvPr>
          <p:cNvSpPr txBox="1"/>
          <p:nvPr/>
        </p:nvSpPr>
        <p:spPr>
          <a:xfrm>
            <a:off x="900763" y="254465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113" name="TextBox 112">
            <a:extLst>
              <a:ext uri="{FF2B5EF4-FFF2-40B4-BE49-F238E27FC236}">
                <a16:creationId xmlns:a16="http://schemas.microsoft.com/office/drawing/2014/main" id="{4C4EEA45-5407-40F4-9791-7B492A3B856E}"/>
              </a:ext>
            </a:extLst>
          </p:cNvPr>
          <p:cNvSpPr txBox="1"/>
          <p:nvPr/>
        </p:nvSpPr>
        <p:spPr>
          <a:xfrm>
            <a:off x="7355573" y="5790915"/>
            <a:ext cx="972000"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ACT._EXEC.</a:t>
            </a:r>
          </a:p>
        </p:txBody>
      </p:sp>
      <p:cxnSp>
        <p:nvCxnSpPr>
          <p:cNvPr id="116" name="Connector: Elbow 115">
            <a:extLst>
              <a:ext uri="{FF2B5EF4-FFF2-40B4-BE49-F238E27FC236}">
                <a16:creationId xmlns:a16="http://schemas.microsoft.com/office/drawing/2014/main" id="{263B9EBB-F9A5-453E-B3B2-7899D29BD72F}"/>
              </a:ext>
            </a:extLst>
          </p:cNvPr>
          <p:cNvCxnSpPr>
            <a:cxnSpLocks/>
            <a:stCxn id="110" idx="7"/>
          </p:cNvCxnSpPr>
          <p:nvPr/>
        </p:nvCxnSpPr>
        <p:spPr>
          <a:xfrm rot="16200000" flipV="1">
            <a:off x="6777742" y="4973414"/>
            <a:ext cx="670572" cy="177270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119" name="Connector: Elbow 118">
            <a:extLst>
              <a:ext uri="{FF2B5EF4-FFF2-40B4-BE49-F238E27FC236}">
                <a16:creationId xmlns:a16="http://schemas.microsoft.com/office/drawing/2014/main" id="{18891880-0BC5-4DE0-999D-AB4EE056439D}"/>
              </a:ext>
            </a:extLst>
          </p:cNvPr>
          <p:cNvCxnSpPr>
            <a:cxnSpLocks/>
            <a:stCxn id="110" idx="7"/>
            <a:endCxn id="49" idx="6"/>
          </p:cNvCxnSpPr>
          <p:nvPr/>
        </p:nvCxnSpPr>
        <p:spPr>
          <a:xfrm rot="16200000" flipV="1">
            <a:off x="6281344" y="4477016"/>
            <a:ext cx="1630709" cy="180536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54" name="Connector: Elbow 53">
            <a:extLst>
              <a:ext uri="{FF2B5EF4-FFF2-40B4-BE49-F238E27FC236}">
                <a16:creationId xmlns:a16="http://schemas.microsoft.com/office/drawing/2014/main" id="{ADAD2098-AEAC-4F80-927E-542F9D45ACFE}"/>
              </a:ext>
            </a:extLst>
          </p:cNvPr>
          <p:cNvCxnSpPr>
            <a:cxnSpLocks/>
            <a:stCxn id="37" idx="7"/>
            <a:endCxn id="43" idx="6"/>
          </p:cNvCxnSpPr>
          <p:nvPr/>
        </p:nvCxnSpPr>
        <p:spPr>
          <a:xfrm rot="16200000" flipV="1">
            <a:off x="4318178" y="3313134"/>
            <a:ext cx="829661" cy="1285833"/>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5" name="TextBox 54">
            <a:extLst>
              <a:ext uri="{FF2B5EF4-FFF2-40B4-BE49-F238E27FC236}">
                <a16:creationId xmlns:a16="http://schemas.microsoft.com/office/drawing/2014/main" id="{7204FB75-07ED-4192-9EBB-6596E71CA88F}"/>
              </a:ext>
            </a:extLst>
          </p:cNvPr>
          <p:cNvSpPr txBox="1"/>
          <p:nvPr/>
        </p:nvSpPr>
        <p:spPr>
          <a:xfrm>
            <a:off x="4494215" y="3471393"/>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122" name="TextBox 121">
            <a:extLst>
              <a:ext uri="{FF2B5EF4-FFF2-40B4-BE49-F238E27FC236}">
                <a16:creationId xmlns:a16="http://schemas.microsoft.com/office/drawing/2014/main" id="{E9A0F4FA-1E53-40EF-98E6-DFEF1C9FE2D9}"/>
              </a:ext>
            </a:extLst>
          </p:cNvPr>
          <p:cNvSpPr txBox="1"/>
          <p:nvPr/>
        </p:nvSpPr>
        <p:spPr>
          <a:xfrm>
            <a:off x="6988567" y="4412948"/>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123" name="TextBox 122">
            <a:extLst>
              <a:ext uri="{FF2B5EF4-FFF2-40B4-BE49-F238E27FC236}">
                <a16:creationId xmlns:a16="http://schemas.microsoft.com/office/drawing/2014/main" id="{1BBCD97C-5343-4748-8D30-0DBC3A27167D}"/>
              </a:ext>
            </a:extLst>
          </p:cNvPr>
          <p:cNvSpPr txBox="1"/>
          <p:nvPr/>
        </p:nvSpPr>
        <p:spPr>
          <a:xfrm>
            <a:off x="6977552" y="5353629"/>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65" name="TextBox 64">
            <a:extLst>
              <a:ext uri="{FF2B5EF4-FFF2-40B4-BE49-F238E27FC236}">
                <a16:creationId xmlns:a16="http://schemas.microsoft.com/office/drawing/2014/main" id="{009668C6-40C5-43BF-BA20-8D5CB7B3C0E6}"/>
              </a:ext>
            </a:extLst>
          </p:cNvPr>
          <p:cNvSpPr txBox="1"/>
          <p:nvPr/>
        </p:nvSpPr>
        <p:spPr>
          <a:xfrm>
            <a:off x="8327573" y="2616540"/>
            <a:ext cx="2391125" cy="2585323"/>
          </a:xfrm>
          <a:prstGeom prst="rect">
            <a:avLst/>
          </a:prstGeom>
          <a:solidFill>
            <a:srgbClr val="7030A0"/>
          </a:solidFill>
        </p:spPr>
        <p:txBody>
          <a:bodyPr wrap="square" rtlCol="0">
            <a:spAutoFit/>
          </a:bodyPr>
          <a:lstStyle/>
          <a:p>
            <a:pPr marL="285750" indent="-285750">
              <a:buFont typeface="Arial" panose="020B0604020202020204" pitchFamily="34" charset="0"/>
              <a:buChar char="•"/>
            </a:pPr>
            <a:r>
              <a:rPr lang="en-US" dirty="0">
                <a:solidFill>
                  <a:schemeClr val="bg1"/>
                </a:solidFill>
              </a:rPr>
              <a:t>Each step </a:t>
            </a:r>
            <a:r>
              <a:rPr lang="en-US" dirty="0" err="1">
                <a:solidFill>
                  <a:schemeClr val="bg1"/>
                </a:solidFill>
              </a:rPr>
              <a:t>ActT</a:t>
            </a:r>
            <a:r>
              <a:rPr lang="en-US" dirty="0">
                <a:solidFill>
                  <a:schemeClr val="bg1"/>
                </a:solidFill>
              </a:rPr>
              <a:t> has CONTEXT link to pipeline </a:t>
            </a:r>
            <a:r>
              <a:rPr lang="en-US" dirty="0" err="1">
                <a:solidFill>
                  <a:schemeClr val="bg1"/>
                </a:solidFill>
              </a:rPr>
              <a:t>ActT</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First step </a:t>
            </a:r>
            <a:r>
              <a:rPr lang="en-US" dirty="0" err="1">
                <a:solidFill>
                  <a:schemeClr val="bg1"/>
                </a:solidFill>
              </a:rPr>
              <a:t>ActS</a:t>
            </a:r>
            <a:r>
              <a:rPr lang="en-US" dirty="0">
                <a:solidFill>
                  <a:schemeClr val="bg1"/>
                </a:solidFill>
              </a:rPr>
              <a:t> is </a:t>
            </a:r>
            <a:r>
              <a:rPr lang="en-US" dirty="0" err="1">
                <a:solidFill>
                  <a:schemeClr val="bg1"/>
                </a:solidFill>
              </a:rPr>
              <a:t>CAUSEd</a:t>
            </a:r>
            <a:r>
              <a:rPr lang="en-US" dirty="0">
                <a:solidFill>
                  <a:schemeClr val="bg1"/>
                </a:solidFill>
              </a:rPr>
              <a:t> by pipeline </a:t>
            </a:r>
            <a:r>
              <a:rPr lang="en-US" dirty="0" err="1">
                <a:solidFill>
                  <a:schemeClr val="bg1"/>
                </a:solidFill>
              </a:rPr>
              <a:t>ActS</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Subsequent steps </a:t>
            </a:r>
            <a:r>
              <a:rPr lang="en-US" dirty="0" err="1">
                <a:solidFill>
                  <a:schemeClr val="bg1"/>
                </a:solidFill>
              </a:rPr>
              <a:t>ActS</a:t>
            </a:r>
            <a:r>
              <a:rPr lang="en-US" dirty="0">
                <a:solidFill>
                  <a:schemeClr val="bg1"/>
                </a:solidFill>
              </a:rPr>
              <a:t> are CAUSED by previous step </a:t>
            </a:r>
            <a:r>
              <a:rPr lang="en-US" dirty="0" err="1">
                <a:solidFill>
                  <a:schemeClr val="bg1"/>
                </a:solidFill>
              </a:rPr>
              <a:t>ActF</a:t>
            </a:r>
            <a:endParaRPr lang="en-US" dirty="0">
              <a:solidFill>
                <a:schemeClr val="bg1"/>
              </a:solidFill>
            </a:endParaRPr>
          </a:p>
        </p:txBody>
      </p:sp>
      <p:sp>
        <p:nvSpPr>
          <p:cNvPr id="66" name="Title 1">
            <a:extLst>
              <a:ext uri="{FF2B5EF4-FFF2-40B4-BE49-F238E27FC236}">
                <a16:creationId xmlns:a16="http://schemas.microsoft.com/office/drawing/2014/main" id="{F0BD7215-C976-4D1B-8CFF-E2A79B5E4111}"/>
              </a:ext>
            </a:extLst>
          </p:cNvPr>
          <p:cNvSpPr>
            <a:spLocks noGrp="1"/>
          </p:cNvSpPr>
          <p:nvPr>
            <p:ph type="title"/>
          </p:nvPr>
        </p:nvSpPr>
        <p:spPr>
          <a:xfrm>
            <a:off x="838200" y="365125"/>
            <a:ext cx="10515600" cy="1325563"/>
          </a:xfrm>
        </p:spPr>
        <p:txBody>
          <a:bodyPr>
            <a:normAutofit/>
          </a:bodyPr>
          <a:lstStyle/>
          <a:p>
            <a:r>
              <a:rPr lang="en-US" dirty="0"/>
              <a:t>Pipeline Activities</a:t>
            </a:r>
            <a:endParaRPr lang="en-US" i="1" dirty="0"/>
          </a:p>
        </p:txBody>
      </p:sp>
    </p:spTree>
    <p:extLst>
      <p:ext uri="{BB962C8B-B14F-4D97-AF65-F5344CB8AC3E}">
        <p14:creationId xmlns:p14="http://schemas.microsoft.com/office/powerpoint/2010/main" val="414795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P spid="96" grpId="0" animBg="1"/>
      <p:bldP spid="11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2" name="Connector: Elbow 51">
            <a:extLst>
              <a:ext uri="{FF2B5EF4-FFF2-40B4-BE49-F238E27FC236}">
                <a16:creationId xmlns:a16="http://schemas.microsoft.com/office/drawing/2014/main" id="{68D1A1C6-FCC2-44AF-905E-CE0C935DCCC1}"/>
              </a:ext>
            </a:extLst>
          </p:cNvPr>
          <p:cNvCxnSpPr>
            <a:cxnSpLocks/>
            <a:stCxn id="48" idx="2"/>
            <a:endCxn id="42" idx="4"/>
          </p:cNvCxnSpPr>
          <p:nvPr/>
        </p:nvCxnSpPr>
        <p:spPr>
          <a:xfrm rot="10800000">
            <a:off x="1938990" y="3786735"/>
            <a:ext cx="2158264" cy="1583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4" name="Connector: Elbow 33">
            <a:extLst>
              <a:ext uri="{FF2B5EF4-FFF2-40B4-BE49-F238E27FC236}">
                <a16:creationId xmlns:a16="http://schemas.microsoft.com/office/drawing/2014/main" id="{D12FDF89-3A27-43CB-A1E6-F751D9A9BD73}"/>
              </a:ext>
            </a:extLst>
          </p:cNvPr>
          <p:cNvCxnSpPr>
            <a:cxnSpLocks/>
            <a:stCxn id="12" idx="0"/>
            <a:endCxn id="9" idx="6"/>
          </p:cNvCxnSpPr>
          <p:nvPr/>
        </p:nvCxnSpPr>
        <p:spPr>
          <a:xfrm rot="16200000" flipV="1">
            <a:off x="6142412" y="-2359704"/>
            <a:ext cx="465094" cy="9687642"/>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3" name="Connector: Elbow 32">
            <a:extLst>
              <a:ext uri="{FF2B5EF4-FFF2-40B4-BE49-F238E27FC236}">
                <a16:creationId xmlns:a16="http://schemas.microsoft.com/office/drawing/2014/main" id="{19E5B819-4E9B-438F-A3F5-951737C57912}"/>
              </a:ext>
            </a:extLst>
          </p:cNvPr>
          <p:cNvCxnSpPr>
            <a:stCxn id="8" idx="0"/>
            <a:endCxn id="9" idx="6"/>
          </p:cNvCxnSpPr>
          <p:nvPr/>
        </p:nvCxnSpPr>
        <p:spPr>
          <a:xfrm rot="16200000" flipV="1">
            <a:off x="2019816" y="1762892"/>
            <a:ext cx="465094" cy="1442449"/>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8" name="Flowchart: Connector 7">
            <a:extLst>
              <a:ext uri="{FF2B5EF4-FFF2-40B4-BE49-F238E27FC236}">
                <a16:creationId xmlns:a16="http://schemas.microsoft.com/office/drawing/2014/main" id="{FBBB56FA-CEDD-4542-BE87-2F43001ED8C7}"/>
              </a:ext>
            </a:extLst>
          </p:cNvPr>
          <p:cNvSpPr/>
          <p:nvPr/>
        </p:nvSpPr>
        <p:spPr>
          <a:xfrm>
            <a:off x="2703587" y="2716664"/>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9" name="Flowchart: Connector 8">
            <a:extLst>
              <a:ext uri="{FF2B5EF4-FFF2-40B4-BE49-F238E27FC236}">
                <a16:creationId xmlns:a16="http://schemas.microsoft.com/office/drawing/2014/main" id="{E3AE63C8-F923-4BF1-86F6-72EEA23A787F}"/>
              </a:ext>
            </a:extLst>
          </p:cNvPr>
          <p:cNvSpPr/>
          <p:nvPr/>
        </p:nvSpPr>
        <p:spPr>
          <a:xfrm>
            <a:off x="991138" y="1981570"/>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12" name="Flowchart: Connector 11">
            <a:extLst>
              <a:ext uri="{FF2B5EF4-FFF2-40B4-BE49-F238E27FC236}">
                <a16:creationId xmlns:a16="http://schemas.microsoft.com/office/drawing/2014/main" id="{D0348A3C-ACB3-4109-809B-293E1527B130}"/>
              </a:ext>
            </a:extLst>
          </p:cNvPr>
          <p:cNvSpPr/>
          <p:nvPr/>
        </p:nvSpPr>
        <p:spPr>
          <a:xfrm>
            <a:off x="10948780" y="2716664"/>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13" name="TextBox 12">
            <a:extLst>
              <a:ext uri="{FF2B5EF4-FFF2-40B4-BE49-F238E27FC236}">
                <a16:creationId xmlns:a16="http://schemas.microsoft.com/office/drawing/2014/main" id="{278D486E-91DA-48A3-A68E-37000284BA70}"/>
              </a:ext>
            </a:extLst>
          </p:cNvPr>
          <p:cNvSpPr txBox="1"/>
          <p:nvPr/>
        </p:nvSpPr>
        <p:spPr>
          <a:xfrm>
            <a:off x="2167082"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19" name="TextBox 18">
            <a:extLst>
              <a:ext uri="{FF2B5EF4-FFF2-40B4-BE49-F238E27FC236}">
                <a16:creationId xmlns:a16="http://schemas.microsoft.com/office/drawing/2014/main" id="{FBBAD3C2-5E94-4947-99E8-BC8F8EC4953D}"/>
              </a:ext>
            </a:extLst>
          </p:cNvPr>
          <p:cNvSpPr txBox="1"/>
          <p:nvPr/>
        </p:nvSpPr>
        <p:spPr>
          <a:xfrm>
            <a:off x="10413170" y="2347505"/>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38" name="Connector: Elbow 37">
            <a:extLst>
              <a:ext uri="{FF2B5EF4-FFF2-40B4-BE49-F238E27FC236}">
                <a16:creationId xmlns:a16="http://schemas.microsoft.com/office/drawing/2014/main" id="{AE4D3B08-698F-4165-AC24-8A0939BD1A67}"/>
              </a:ext>
            </a:extLst>
          </p:cNvPr>
          <p:cNvCxnSpPr>
            <a:cxnSpLocks/>
            <a:stCxn id="43" idx="0"/>
            <a:endCxn id="42" idx="6"/>
          </p:cNvCxnSpPr>
          <p:nvPr/>
        </p:nvCxnSpPr>
        <p:spPr>
          <a:xfrm rot="16200000" flipV="1">
            <a:off x="4620148" y="1105577"/>
            <a:ext cx="882821" cy="5705136"/>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9" name="Connector: Elbow 38">
            <a:extLst>
              <a:ext uri="{FF2B5EF4-FFF2-40B4-BE49-F238E27FC236}">
                <a16:creationId xmlns:a16="http://schemas.microsoft.com/office/drawing/2014/main" id="{9ADA5ADF-2796-4193-99E2-F763C0F9F4A0}"/>
              </a:ext>
            </a:extLst>
          </p:cNvPr>
          <p:cNvCxnSpPr>
            <a:cxnSpLocks/>
            <a:stCxn id="41" idx="0"/>
            <a:endCxn id="42" idx="6"/>
          </p:cNvCxnSpPr>
          <p:nvPr/>
        </p:nvCxnSpPr>
        <p:spPr>
          <a:xfrm rot="16200000" flipV="1">
            <a:off x="2503693" y="3222032"/>
            <a:ext cx="882821" cy="1472225"/>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41" name="Flowchart: Connector 40">
            <a:extLst>
              <a:ext uri="{FF2B5EF4-FFF2-40B4-BE49-F238E27FC236}">
                <a16:creationId xmlns:a16="http://schemas.microsoft.com/office/drawing/2014/main" id="{81D94E6E-1A03-4132-8F1A-5C5C74A44336}"/>
              </a:ext>
            </a:extLst>
          </p:cNvPr>
          <p:cNvSpPr/>
          <p:nvPr/>
        </p:nvSpPr>
        <p:spPr>
          <a:xfrm>
            <a:off x="3411215" y="4399555"/>
            <a:ext cx="540000" cy="540000"/>
          </a:xfrm>
          <a:prstGeom prst="flowChartConnector">
            <a:avLst/>
          </a:prstGeom>
          <a:solidFill>
            <a:srgbClr val="0070C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ActS</a:t>
            </a:r>
            <a:endParaRPr lang="en-US" sz="1600" dirty="0"/>
          </a:p>
        </p:txBody>
      </p:sp>
      <p:sp>
        <p:nvSpPr>
          <p:cNvPr id="42" name="Flowchart: Connector 41">
            <a:extLst>
              <a:ext uri="{FF2B5EF4-FFF2-40B4-BE49-F238E27FC236}">
                <a16:creationId xmlns:a16="http://schemas.microsoft.com/office/drawing/2014/main" id="{F75785EB-2730-45FD-8511-783007E9F6FA}"/>
              </a:ext>
            </a:extLst>
          </p:cNvPr>
          <p:cNvSpPr/>
          <p:nvPr/>
        </p:nvSpPr>
        <p:spPr>
          <a:xfrm>
            <a:off x="1668990" y="3246734"/>
            <a:ext cx="540000" cy="540000"/>
          </a:xfrm>
          <a:prstGeom prst="flowChartConnector">
            <a:avLst/>
          </a:prstGeom>
          <a:solidFill>
            <a:srgbClr val="FFC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ActT</a:t>
            </a:r>
            <a:endParaRPr lang="en-US" sz="1600" dirty="0"/>
          </a:p>
        </p:txBody>
      </p:sp>
      <p:sp>
        <p:nvSpPr>
          <p:cNvPr id="43" name="Flowchart: Connector 42">
            <a:extLst>
              <a:ext uri="{FF2B5EF4-FFF2-40B4-BE49-F238E27FC236}">
                <a16:creationId xmlns:a16="http://schemas.microsoft.com/office/drawing/2014/main" id="{2482995A-127E-4A32-9635-0A23F0D8AE96}"/>
              </a:ext>
            </a:extLst>
          </p:cNvPr>
          <p:cNvSpPr/>
          <p:nvPr/>
        </p:nvSpPr>
        <p:spPr>
          <a:xfrm>
            <a:off x="7644126" y="4399555"/>
            <a:ext cx="540000" cy="540000"/>
          </a:xfrm>
          <a:prstGeom prst="flowChartConnector">
            <a:avLst/>
          </a:prstGeom>
          <a:solidFill>
            <a:srgbClr val="00B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err="1"/>
              <a:t>ActF</a:t>
            </a:r>
            <a:endParaRPr lang="en-US" sz="1600" dirty="0"/>
          </a:p>
        </p:txBody>
      </p:sp>
      <p:sp>
        <p:nvSpPr>
          <p:cNvPr id="44" name="TextBox 43">
            <a:extLst>
              <a:ext uri="{FF2B5EF4-FFF2-40B4-BE49-F238E27FC236}">
                <a16:creationId xmlns:a16="http://schemas.microsoft.com/office/drawing/2014/main" id="{8349BAFA-36FB-47F3-955C-2C2492B7B146}"/>
              </a:ext>
            </a:extLst>
          </p:cNvPr>
          <p:cNvSpPr txBox="1"/>
          <p:nvPr/>
        </p:nvSpPr>
        <p:spPr>
          <a:xfrm>
            <a:off x="215653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sp>
        <p:nvSpPr>
          <p:cNvPr id="45" name="TextBox 44">
            <a:extLst>
              <a:ext uri="{FF2B5EF4-FFF2-40B4-BE49-F238E27FC236}">
                <a16:creationId xmlns:a16="http://schemas.microsoft.com/office/drawing/2014/main" id="{778295E3-DDB7-4CE3-AC9F-7799FFCBA9BE}"/>
              </a:ext>
            </a:extLst>
          </p:cNvPr>
          <p:cNvSpPr txBox="1"/>
          <p:nvPr/>
        </p:nvSpPr>
        <p:spPr>
          <a:xfrm>
            <a:off x="7228529" y="4018918"/>
            <a:ext cx="1611225"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ACTIVITY_EXECUTION</a:t>
            </a:r>
          </a:p>
        </p:txBody>
      </p:sp>
      <p:cxnSp>
        <p:nvCxnSpPr>
          <p:cNvPr id="46" name="Connector: Elbow 45">
            <a:extLst>
              <a:ext uri="{FF2B5EF4-FFF2-40B4-BE49-F238E27FC236}">
                <a16:creationId xmlns:a16="http://schemas.microsoft.com/office/drawing/2014/main" id="{1DCB1658-FD4E-4ECC-8AE4-F2E4B338618A}"/>
              </a:ext>
            </a:extLst>
          </p:cNvPr>
          <p:cNvCxnSpPr>
            <a:cxnSpLocks/>
            <a:stCxn id="42" idx="0"/>
            <a:endCxn id="9" idx="5"/>
          </p:cNvCxnSpPr>
          <p:nvPr/>
        </p:nvCxnSpPr>
        <p:spPr>
          <a:xfrm rot="16200000" flipV="1">
            <a:off x="1293402" y="2601145"/>
            <a:ext cx="804245" cy="486933"/>
          </a:xfrm>
          <a:prstGeom prst="bentConnector3">
            <a:avLst>
              <a:gd name="adj1" fmla="val 50000"/>
            </a:avLst>
          </a:prstGeom>
          <a:solidFill>
            <a:schemeClr val="accent1"/>
          </a:solidFill>
          <a:ln w="38100" cap="flat" cmpd="sng" algn="ctr">
            <a:solidFill>
              <a:srgbClr val="FFC000"/>
            </a:solidFill>
            <a:prstDash val="solid"/>
            <a:round/>
            <a:headEnd type="none" w="med" len="med"/>
            <a:tailEnd type="triangle"/>
          </a:ln>
          <a:effectLst/>
        </p:spPr>
      </p:cxnSp>
      <p:sp>
        <p:nvSpPr>
          <p:cNvPr id="71" name="TextBox 70">
            <a:extLst>
              <a:ext uri="{FF2B5EF4-FFF2-40B4-BE49-F238E27FC236}">
                <a16:creationId xmlns:a16="http://schemas.microsoft.com/office/drawing/2014/main" id="{8A409070-6BDA-4442-BB4A-567AB224EC34}"/>
              </a:ext>
            </a:extLst>
          </p:cNvPr>
          <p:cNvSpPr txBox="1"/>
          <p:nvPr/>
        </p:nvSpPr>
        <p:spPr>
          <a:xfrm>
            <a:off x="1463366" y="2892920"/>
            <a:ext cx="826814"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4" name="TextBox 3">
            <a:extLst>
              <a:ext uri="{FF2B5EF4-FFF2-40B4-BE49-F238E27FC236}">
                <a16:creationId xmlns:a16="http://schemas.microsoft.com/office/drawing/2014/main" id="{72D73331-A13C-4112-98D1-53835ED9FE61}"/>
              </a:ext>
            </a:extLst>
          </p:cNvPr>
          <p:cNvSpPr txBox="1"/>
          <p:nvPr/>
        </p:nvSpPr>
        <p:spPr>
          <a:xfrm>
            <a:off x="714886" y="2491405"/>
            <a:ext cx="1282723" cy="276999"/>
          </a:xfrm>
          <a:prstGeom prst="rect">
            <a:avLst/>
          </a:prstGeom>
          <a:noFill/>
        </p:spPr>
        <p:txBody>
          <a:bodyPr wrap="none" rtlCol="0">
            <a:spAutoFit/>
          </a:bodyPr>
          <a:lstStyle/>
          <a:p>
            <a:r>
              <a:rPr lang="en-US" sz="1200" dirty="0"/>
              <a:t>name=</a:t>
            </a:r>
            <a:r>
              <a:rPr lang="en-US" sz="1200" i="1" dirty="0"/>
              <a:t>PIPELINE X</a:t>
            </a:r>
          </a:p>
        </p:txBody>
      </p:sp>
      <p:sp>
        <p:nvSpPr>
          <p:cNvPr id="5" name="TextBox 4">
            <a:extLst>
              <a:ext uri="{FF2B5EF4-FFF2-40B4-BE49-F238E27FC236}">
                <a16:creationId xmlns:a16="http://schemas.microsoft.com/office/drawing/2014/main" id="{9F8A8EE8-2E7E-4E31-BC3E-680E40E904C9}"/>
              </a:ext>
            </a:extLst>
          </p:cNvPr>
          <p:cNvSpPr txBox="1"/>
          <p:nvPr/>
        </p:nvSpPr>
        <p:spPr>
          <a:xfrm>
            <a:off x="9682246" y="3747964"/>
            <a:ext cx="1461848" cy="1477328"/>
          </a:xfrm>
          <a:prstGeom prst="rect">
            <a:avLst/>
          </a:prstGeom>
          <a:solidFill>
            <a:srgbClr val="7030A0"/>
          </a:solidFill>
        </p:spPr>
        <p:txBody>
          <a:bodyPr wrap="square" rtlCol="0">
            <a:spAutoFit/>
          </a:bodyPr>
          <a:lstStyle/>
          <a:p>
            <a:pPr algn="ctr"/>
            <a:r>
              <a:rPr lang="en-US" dirty="0">
                <a:solidFill>
                  <a:schemeClr val="bg1"/>
                </a:solidFill>
              </a:rPr>
              <a:t>No link from pipeline step </a:t>
            </a:r>
            <a:r>
              <a:rPr lang="en-US" dirty="0" err="1">
                <a:solidFill>
                  <a:schemeClr val="bg1"/>
                </a:solidFill>
              </a:rPr>
              <a:t>ActF</a:t>
            </a:r>
            <a:r>
              <a:rPr lang="en-US" dirty="0">
                <a:solidFill>
                  <a:schemeClr val="bg1"/>
                </a:solidFill>
              </a:rPr>
              <a:t> to step internal events</a:t>
            </a:r>
          </a:p>
        </p:txBody>
      </p:sp>
      <p:cxnSp>
        <p:nvCxnSpPr>
          <p:cNvPr id="26" name="Connector: Elbow 25">
            <a:extLst>
              <a:ext uri="{FF2B5EF4-FFF2-40B4-BE49-F238E27FC236}">
                <a16:creationId xmlns:a16="http://schemas.microsoft.com/office/drawing/2014/main" id="{64D998E5-CB15-471A-9C21-4CECEA477436}"/>
              </a:ext>
            </a:extLst>
          </p:cNvPr>
          <p:cNvCxnSpPr>
            <a:cxnSpLocks/>
            <a:stCxn id="41" idx="7"/>
            <a:endCxn id="8" idx="6"/>
          </p:cNvCxnSpPr>
          <p:nvPr/>
        </p:nvCxnSpPr>
        <p:spPr>
          <a:xfrm rot="16200000" flipV="1">
            <a:off x="2811875" y="3418376"/>
            <a:ext cx="1491972" cy="628547"/>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29" name="TextBox 28">
            <a:extLst>
              <a:ext uri="{FF2B5EF4-FFF2-40B4-BE49-F238E27FC236}">
                <a16:creationId xmlns:a16="http://schemas.microsoft.com/office/drawing/2014/main" id="{66FB14D8-7D2B-424E-9296-E73109BE526C}"/>
              </a:ext>
            </a:extLst>
          </p:cNvPr>
          <p:cNvSpPr txBox="1"/>
          <p:nvPr/>
        </p:nvSpPr>
        <p:spPr>
          <a:xfrm>
            <a:off x="3822072" y="3664675"/>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cxnSp>
        <p:nvCxnSpPr>
          <p:cNvPr id="31" name="Connector: Elbow 30">
            <a:extLst>
              <a:ext uri="{FF2B5EF4-FFF2-40B4-BE49-F238E27FC236}">
                <a16:creationId xmlns:a16="http://schemas.microsoft.com/office/drawing/2014/main" id="{E1544E31-3768-45F8-BBBE-1DBC7EA4EFD8}"/>
              </a:ext>
            </a:extLst>
          </p:cNvPr>
          <p:cNvCxnSpPr>
            <a:cxnSpLocks/>
            <a:stCxn id="49" idx="2"/>
            <a:endCxn id="42" idx="4"/>
          </p:cNvCxnSpPr>
          <p:nvPr/>
        </p:nvCxnSpPr>
        <p:spPr>
          <a:xfrm rot="10800000">
            <a:off x="1938990" y="3786734"/>
            <a:ext cx="5400932" cy="248558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cxnSp>
        <p:nvCxnSpPr>
          <p:cNvPr id="32" name="Connector: Elbow 31">
            <a:extLst>
              <a:ext uri="{FF2B5EF4-FFF2-40B4-BE49-F238E27FC236}">
                <a16:creationId xmlns:a16="http://schemas.microsoft.com/office/drawing/2014/main" id="{9DEF6849-7A89-4EE9-90A8-017FE1F96EB7}"/>
              </a:ext>
            </a:extLst>
          </p:cNvPr>
          <p:cNvCxnSpPr>
            <a:cxnSpLocks/>
            <a:stCxn id="37" idx="2"/>
            <a:endCxn id="42" idx="4"/>
          </p:cNvCxnSpPr>
          <p:nvPr/>
        </p:nvCxnSpPr>
        <p:spPr>
          <a:xfrm rot="10800000">
            <a:off x="1938990" y="3786735"/>
            <a:ext cx="3852272" cy="2056821"/>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37" name="Flowchart: Connector 36">
            <a:extLst>
              <a:ext uri="{FF2B5EF4-FFF2-40B4-BE49-F238E27FC236}">
                <a16:creationId xmlns:a16="http://schemas.microsoft.com/office/drawing/2014/main" id="{5D57AE93-A5B5-42BA-B45B-CF2390E5280D}"/>
              </a:ext>
            </a:extLst>
          </p:cNvPr>
          <p:cNvSpPr/>
          <p:nvPr/>
        </p:nvSpPr>
        <p:spPr>
          <a:xfrm>
            <a:off x="5791262" y="5573555"/>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ArtC</a:t>
            </a:r>
            <a:endParaRPr lang="en-US" sz="1600" dirty="0"/>
          </a:p>
        </p:txBody>
      </p:sp>
      <p:sp>
        <p:nvSpPr>
          <p:cNvPr id="48" name="Flowchart: Connector 47">
            <a:extLst>
              <a:ext uri="{FF2B5EF4-FFF2-40B4-BE49-F238E27FC236}">
                <a16:creationId xmlns:a16="http://schemas.microsoft.com/office/drawing/2014/main" id="{6F7A7789-CD32-4904-A7E6-B1664069AF4F}"/>
              </a:ext>
            </a:extLst>
          </p:cNvPr>
          <p:cNvSpPr/>
          <p:nvPr/>
        </p:nvSpPr>
        <p:spPr>
          <a:xfrm>
            <a:off x="4097254" y="5100281"/>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CD</a:t>
            </a:r>
          </a:p>
        </p:txBody>
      </p:sp>
      <p:sp>
        <p:nvSpPr>
          <p:cNvPr id="49" name="Flowchart: Connector 48">
            <a:extLst>
              <a:ext uri="{FF2B5EF4-FFF2-40B4-BE49-F238E27FC236}">
                <a16:creationId xmlns:a16="http://schemas.microsoft.com/office/drawing/2014/main" id="{18E4F042-5872-4040-A959-39EB11B6E8A8}"/>
              </a:ext>
            </a:extLst>
          </p:cNvPr>
          <p:cNvSpPr/>
          <p:nvPr/>
        </p:nvSpPr>
        <p:spPr>
          <a:xfrm>
            <a:off x="7339922" y="6002314"/>
            <a:ext cx="540000" cy="540000"/>
          </a:xfrm>
          <a:prstGeom prst="flowChartConnector">
            <a:avLst/>
          </a:prstGeom>
          <a:solidFill>
            <a:srgbClr val="FF000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a:t>CLM</a:t>
            </a:r>
            <a:endParaRPr lang="en-US" sz="1600" dirty="0"/>
          </a:p>
        </p:txBody>
      </p:sp>
      <p:sp>
        <p:nvSpPr>
          <p:cNvPr id="53" name="TextBox 52">
            <a:extLst>
              <a:ext uri="{FF2B5EF4-FFF2-40B4-BE49-F238E27FC236}">
                <a16:creationId xmlns:a16="http://schemas.microsoft.com/office/drawing/2014/main" id="{F38D77A6-E881-48DC-B448-7F78C2DC06D4}"/>
              </a:ext>
            </a:extLst>
          </p:cNvPr>
          <p:cNvSpPr txBox="1"/>
          <p:nvPr/>
        </p:nvSpPr>
        <p:spPr>
          <a:xfrm>
            <a:off x="2539524" y="5247623"/>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11" name="Straight Connector 10">
            <a:extLst>
              <a:ext uri="{FF2B5EF4-FFF2-40B4-BE49-F238E27FC236}">
                <a16:creationId xmlns:a16="http://schemas.microsoft.com/office/drawing/2014/main" id="{2A6379BE-2409-43EB-8C24-B2E10FAE0111}"/>
              </a:ext>
            </a:extLst>
          </p:cNvPr>
          <p:cNvCxnSpPr>
            <a:cxnSpLocks/>
            <a:stCxn id="5" idx="1"/>
            <a:endCxn id="49" idx="6"/>
          </p:cNvCxnSpPr>
          <p:nvPr/>
        </p:nvCxnSpPr>
        <p:spPr>
          <a:xfrm flipH="1">
            <a:off x="7879922" y="4486628"/>
            <a:ext cx="1802324" cy="1785686"/>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56" name="Straight Connector 55">
            <a:extLst>
              <a:ext uri="{FF2B5EF4-FFF2-40B4-BE49-F238E27FC236}">
                <a16:creationId xmlns:a16="http://schemas.microsoft.com/office/drawing/2014/main" id="{9C23AA82-686C-4FAB-8C5A-232EE7BC3252}"/>
              </a:ext>
            </a:extLst>
          </p:cNvPr>
          <p:cNvCxnSpPr>
            <a:cxnSpLocks/>
            <a:stCxn id="5" idx="1"/>
            <a:endCxn id="43" idx="6"/>
          </p:cNvCxnSpPr>
          <p:nvPr/>
        </p:nvCxnSpPr>
        <p:spPr>
          <a:xfrm flipH="1">
            <a:off x="8184126" y="4486628"/>
            <a:ext cx="1498120" cy="182927"/>
          </a:xfrm>
          <a:prstGeom prst="line">
            <a:avLst/>
          </a:prstGeom>
          <a:solidFill>
            <a:schemeClr val="accent1"/>
          </a:solidFill>
          <a:ln w="38100" cap="flat" cmpd="sng" algn="ctr">
            <a:solidFill>
              <a:srgbClr val="7030A0"/>
            </a:solidFill>
            <a:prstDash val="dash"/>
            <a:round/>
            <a:headEnd type="none" w="med" len="med"/>
            <a:tailEnd type="none"/>
          </a:ln>
          <a:effectLst/>
        </p:spPr>
      </p:cxnSp>
      <p:cxnSp>
        <p:nvCxnSpPr>
          <p:cNvPr id="47" name="Connector: Elbow 46">
            <a:extLst>
              <a:ext uri="{FF2B5EF4-FFF2-40B4-BE49-F238E27FC236}">
                <a16:creationId xmlns:a16="http://schemas.microsoft.com/office/drawing/2014/main" id="{536E7323-87C5-4AAD-808A-DF7E8157F7A3}"/>
              </a:ext>
            </a:extLst>
          </p:cNvPr>
          <p:cNvCxnSpPr>
            <a:cxnSpLocks/>
            <a:stCxn id="37" idx="0"/>
            <a:endCxn id="48" idx="6"/>
          </p:cNvCxnSpPr>
          <p:nvPr/>
        </p:nvCxnSpPr>
        <p:spPr>
          <a:xfrm rot="16200000" flipV="1">
            <a:off x="5247621" y="4759914"/>
            <a:ext cx="203274" cy="1424008"/>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7" name="TextBox 56">
            <a:extLst>
              <a:ext uri="{FF2B5EF4-FFF2-40B4-BE49-F238E27FC236}">
                <a16:creationId xmlns:a16="http://schemas.microsoft.com/office/drawing/2014/main" id="{0EB456F2-C24B-4C74-8705-9AB1ED8895D7}"/>
              </a:ext>
            </a:extLst>
          </p:cNvPr>
          <p:cNvSpPr txBox="1"/>
          <p:nvPr/>
        </p:nvSpPr>
        <p:spPr>
          <a:xfrm>
            <a:off x="4836640" y="5243337"/>
            <a:ext cx="1100490" cy="26059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COMPOSITION</a:t>
            </a:r>
          </a:p>
        </p:txBody>
      </p:sp>
      <p:cxnSp>
        <p:nvCxnSpPr>
          <p:cNvPr id="58" name="Connector: Elbow 57">
            <a:extLst>
              <a:ext uri="{FF2B5EF4-FFF2-40B4-BE49-F238E27FC236}">
                <a16:creationId xmlns:a16="http://schemas.microsoft.com/office/drawing/2014/main" id="{5BD171A6-AF18-4CDF-99EB-1C0494160E75}"/>
              </a:ext>
            </a:extLst>
          </p:cNvPr>
          <p:cNvCxnSpPr>
            <a:cxnSpLocks/>
            <a:stCxn id="49" idx="0"/>
            <a:endCxn id="37" idx="6"/>
          </p:cNvCxnSpPr>
          <p:nvPr/>
        </p:nvCxnSpPr>
        <p:spPr>
          <a:xfrm rot="16200000" flipV="1">
            <a:off x="6891213" y="5283605"/>
            <a:ext cx="158759" cy="1278660"/>
          </a:xfrm>
          <a:prstGeom prst="bentConnector2">
            <a:avLst/>
          </a:prstGeom>
          <a:solidFill>
            <a:schemeClr val="accent1"/>
          </a:solidFill>
          <a:ln w="38100" cap="flat" cmpd="sng" algn="ctr">
            <a:solidFill>
              <a:srgbClr val="FFC000"/>
            </a:solidFill>
            <a:prstDash val="solid"/>
            <a:round/>
            <a:headEnd type="none" w="med" len="med"/>
            <a:tailEnd type="triangle"/>
          </a:ln>
          <a:effectLst/>
        </p:spPr>
      </p:cxnSp>
      <p:sp>
        <p:nvSpPr>
          <p:cNvPr id="59" name="TextBox 58">
            <a:extLst>
              <a:ext uri="{FF2B5EF4-FFF2-40B4-BE49-F238E27FC236}">
                <a16:creationId xmlns:a16="http://schemas.microsoft.com/office/drawing/2014/main" id="{FD024669-E671-4655-9BB3-68DFE8469C50}"/>
              </a:ext>
            </a:extLst>
          </p:cNvPr>
          <p:cNvSpPr txBox="1"/>
          <p:nvPr/>
        </p:nvSpPr>
        <p:spPr>
          <a:xfrm>
            <a:off x="6554530" y="5693871"/>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ARTIFACT</a:t>
            </a:r>
          </a:p>
        </p:txBody>
      </p:sp>
      <p:cxnSp>
        <p:nvCxnSpPr>
          <p:cNvPr id="60" name="Straight Connector 59">
            <a:extLst>
              <a:ext uri="{FF2B5EF4-FFF2-40B4-BE49-F238E27FC236}">
                <a16:creationId xmlns:a16="http://schemas.microsoft.com/office/drawing/2014/main" id="{7DAF894D-FF04-4E49-BB54-A89F98D195BD}"/>
              </a:ext>
            </a:extLst>
          </p:cNvPr>
          <p:cNvCxnSpPr>
            <a:cxnSpLocks/>
            <a:stCxn id="5" idx="1"/>
            <a:endCxn id="37" idx="6"/>
          </p:cNvCxnSpPr>
          <p:nvPr/>
        </p:nvCxnSpPr>
        <p:spPr>
          <a:xfrm flipH="1">
            <a:off x="6331262" y="4486628"/>
            <a:ext cx="3350984" cy="1356927"/>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61" name="TextBox 60">
            <a:extLst>
              <a:ext uri="{FF2B5EF4-FFF2-40B4-BE49-F238E27FC236}">
                <a16:creationId xmlns:a16="http://schemas.microsoft.com/office/drawing/2014/main" id="{BBF66B74-BDE9-4407-A82C-2FC5F5E2856D}"/>
              </a:ext>
            </a:extLst>
          </p:cNvPr>
          <p:cNvSpPr txBox="1"/>
          <p:nvPr/>
        </p:nvSpPr>
        <p:spPr>
          <a:xfrm>
            <a:off x="4829448" y="5693500"/>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sp>
        <p:nvSpPr>
          <p:cNvPr id="62" name="TextBox 61">
            <a:extLst>
              <a:ext uri="{FF2B5EF4-FFF2-40B4-BE49-F238E27FC236}">
                <a16:creationId xmlns:a16="http://schemas.microsoft.com/office/drawing/2014/main" id="{00A07C67-6BC5-4B32-8DA5-970B11EE20A7}"/>
              </a:ext>
            </a:extLst>
          </p:cNvPr>
          <p:cNvSpPr txBox="1"/>
          <p:nvPr/>
        </p:nvSpPr>
        <p:spPr>
          <a:xfrm>
            <a:off x="6424182" y="6130315"/>
            <a:ext cx="826814" cy="276999"/>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CONTEXT</a:t>
            </a:r>
          </a:p>
        </p:txBody>
      </p:sp>
      <p:cxnSp>
        <p:nvCxnSpPr>
          <p:cNvPr id="63" name="Connector: Elbow 62">
            <a:extLst>
              <a:ext uri="{FF2B5EF4-FFF2-40B4-BE49-F238E27FC236}">
                <a16:creationId xmlns:a16="http://schemas.microsoft.com/office/drawing/2014/main" id="{02EF02A9-4A74-4A1A-AF92-5DCD306E2469}"/>
              </a:ext>
            </a:extLst>
          </p:cNvPr>
          <p:cNvCxnSpPr>
            <a:cxnSpLocks/>
            <a:stCxn id="48" idx="0"/>
            <a:endCxn id="41" idx="6"/>
          </p:cNvCxnSpPr>
          <p:nvPr/>
        </p:nvCxnSpPr>
        <p:spPr>
          <a:xfrm rot="16200000" flipV="1">
            <a:off x="3943872" y="4676898"/>
            <a:ext cx="430726" cy="416039"/>
          </a:xfrm>
          <a:prstGeom prst="bentConnector2">
            <a:avLst/>
          </a:prstGeom>
          <a:solidFill>
            <a:schemeClr val="accent1"/>
          </a:solidFill>
          <a:ln w="38100" cap="flat" cmpd="sng" algn="ctr">
            <a:solidFill>
              <a:srgbClr val="FFC000"/>
            </a:solidFill>
            <a:prstDash val="dash"/>
            <a:round/>
            <a:headEnd type="none" w="med" len="med"/>
            <a:tailEnd type="triangle"/>
          </a:ln>
          <a:effectLst/>
        </p:spPr>
      </p:cxnSp>
      <p:sp>
        <p:nvSpPr>
          <p:cNvPr id="66" name="TextBox 65">
            <a:extLst>
              <a:ext uri="{FF2B5EF4-FFF2-40B4-BE49-F238E27FC236}">
                <a16:creationId xmlns:a16="http://schemas.microsoft.com/office/drawing/2014/main" id="{33D55B24-1F55-4E2A-AB48-33FDAE522FF7}"/>
              </a:ext>
            </a:extLst>
          </p:cNvPr>
          <p:cNvSpPr txBox="1"/>
          <p:nvPr/>
        </p:nvSpPr>
        <p:spPr>
          <a:xfrm>
            <a:off x="4208483" y="4516297"/>
            <a:ext cx="683317" cy="286657"/>
          </a:xfrm>
          <a:prstGeom prst="rect">
            <a:avLst/>
          </a:prstGeom>
          <a:solidFill>
            <a:schemeClr val="bg1"/>
          </a:solidFill>
          <a:ln>
            <a:solidFill>
              <a:schemeClr val="bg1">
                <a:lumMod val="65000"/>
              </a:schemeClr>
            </a:solidFill>
            <a:prstDash val="dash"/>
          </a:ln>
        </p:spPr>
        <p:txBody>
          <a:bodyPr wrap="square" rtlCol="0">
            <a:spAutoFit/>
          </a:bodyPr>
          <a:lstStyle/>
          <a:p>
            <a:pPr algn="ctr"/>
            <a:r>
              <a:rPr lang="en-US" sz="1200" dirty="0"/>
              <a:t>CAUSE</a:t>
            </a:r>
          </a:p>
        </p:txBody>
      </p:sp>
      <p:sp>
        <p:nvSpPr>
          <p:cNvPr id="67" name="TextBox 66">
            <a:extLst>
              <a:ext uri="{FF2B5EF4-FFF2-40B4-BE49-F238E27FC236}">
                <a16:creationId xmlns:a16="http://schemas.microsoft.com/office/drawing/2014/main" id="{A0E14792-346C-4D5E-8549-C9FECF29CF59}"/>
              </a:ext>
            </a:extLst>
          </p:cNvPr>
          <p:cNvSpPr txBox="1"/>
          <p:nvPr/>
        </p:nvSpPr>
        <p:spPr>
          <a:xfrm>
            <a:off x="5273191" y="3953240"/>
            <a:ext cx="1768836" cy="992007"/>
          </a:xfrm>
          <a:prstGeom prst="rect">
            <a:avLst/>
          </a:prstGeom>
          <a:solidFill>
            <a:srgbClr val="7030A0"/>
          </a:solidFill>
        </p:spPr>
        <p:txBody>
          <a:bodyPr wrap="square" rtlCol="0">
            <a:spAutoFit/>
          </a:bodyPr>
          <a:lstStyle/>
          <a:p>
            <a:pPr algn="ctr"/>
            <a:r>
              <a:rPr lang="en-US" dirty="0">
                <a:solidFill>
                  <a:schemeClr val="bg1"/>
                </a:solidFill>
              </a:rPr>
              <a:t>Recommended, but optional CAUSE link</a:t>
            </a:r>
          </a:p>
        </p:txBody>
      </p:sp>
      <p:cxnSp>
        <p:nvCxnSpPr>
          <p:cNvPr id="68" name="Straight Connector 67">
            <a:extLst>
              <a:ext uri="{FF2B5EF4-FFF2-40B4-BE49-F238E27FC236}">
                <a16:creationId xmlns:a16="http://schemas.microsoft.com/office/drawing/2014/main" id="{BC28DD14-6363-47DC-8CE5-536636F1F937}"/>
              </a:ext>
            </a:extLst>
          </p:cNvPr>
          <p:cNvCxnSpPr>
            <a:cxnSpLocks/>
            <a:stCxn id="67" idx="1"/>
            <a:endCxn id="66" idx="3"/>
          </p:cNvCxnSpPr>
          <p:nvPr/>
        </p:nvCxnSpPr>
        <p:spPr>
          <a:xfrm flipH="1">
            <a:off x="4891800" y="4449244"/>
            <a:ext cx="381391" cy="210382"/>
          </a:xfrm>
          <a:prstGeom prst="line">
            <a:avLst/>
          </a:prstGeom>
          <a:solidFill>
            <a:schemeClr val="accent1"/>
          </a:solidFill>
          <a:ln w="38100" cap="flat" cmpd="sng" algn="ctr">
            <a:solidFill>
              <a:srgbClr val="7030A0"/>
            </a:solidFill>
            <a:prstDash val="dash"/>
            <a:round/>
            <a:headEnd type="none" w="med" len="med"/>
            <a:tailEnd type="none"/>
          </a:ln>
          <a:effectLst/>
        </p:spPr>
      </p:cxnSp>
      <p:sp>
        <p:nvSpPr>
          <p:cNvPr id="50" name="Title 1">
            <a:extLst>
              <a:ext uri="{FF2B5EF4-FFF2-40B4-BE49-F238E27FC236}">
                <a16:creationId xmlns:a16="http://schemas.microsoft.com/office/drawing/2014/main" id="{C49C2F0E-37C0-475E-AA32-D525A9B8E2F0}"/>
              </a:ext>
            </a:extLst>
          </p:cNvPr>
          <p:cNvSpPr>
            <a:spLocks noGrp="1"/>
          </p:cNvSpPr>
          <p:nvPr>
            <p:ph type="title"/>
          </p:nvPr>
        </p:nvSpPr>
        <p:spPr>
          <a:xfrm>
            <a:off x="838200" y="365125"/>
            <a:ext cx="10515600" cy="1325563"/>
          </a:xfrm>
        </p:spPr>
        <p:txBody>
          <a:bodyPr>
            <a:normAutofit/>
          </a:bodyPr>
          <a:lstStyle/>
          <a:p>
            <a:r>
              <a:rPr lang="en-US" dirty="0"/>
              <a:t>Events in Activity</a:t>
            </a:r>
            <a:br>
              <a:rPr lang="en-US" dirty="0"/>
            </a:br>
            <a:r>
              <a:rPr lang="en-US" dirty="0"/>
              <a:t>(in pipeline step)</a:t>
            </a:r>
            <a:endParaRPr lang="en-US" i="1" dirty="0"/>
          </a:p>
        </p:txBody>
      </p:sp>
      <p:sp>
        <p:nvSpPr>
          <p:cNvPr id="51" name="Cylinder 50">
            <a:extLst>
              <a:ext uri="{FF2B5EF4-FFF2-40B4-BE49-F238E27FC236}">
                <a16:creationId xmlns:a16="http://schemas.microsoft.com/office/drawing/2014/main" id="{6BDED01D-3252-4EE5-9074-1F3098066755}"/>
              </a:ext>
            </a:extLst>
          </p:cNvPr>
          <p:cNvSpPr/>
          <p:nvPr/>
        </p:nvSpPr>
        <p:spPr>
          <a:xfrm rot="16200000">
            <a:off x="7729790" y="-1837555"/>
            <a:ext cx="1329742" cy="5918278"/>
          </a:xfrm>
          <a:prstGeom prst="ca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t" anchorCtr="0"/>
          <a:lstStyle/>
          <a:p>
            <a:pPr algn="ctr"/>
            <a:endParaRPr lang="en-US" dirty="0">
              <a:solidFill>
                <a:schemeClr val="tx1">
                  <a:lumMod val="75000"/>
                  <a:lumOff val="25000"/>
                </a:schemeClr>
              </a:solidFill>
            </a:endParaRPr>
          </a:p>
        </p:txBody>
      </p:sp>
      <p:sp>
        <p:nvSpPr>
          <p:cNvPr id="72" name="TextBox 71">
            <a:extLst>
              <a:ext uri="{FF2B5EF4-FFF2-40B4-BE49-F238E27FC236}">
                <a16:creationId xmlns:a16="http://schemas.microsoft.com/office/drawing/2014/main" id="{B47CB8D2-B90C-4C26-BAD8-80A85F2C0440}"/>
              </a:ext>
            </a:extLst>
          </p:cNvPr>
          <p:cNvSpPr txBox="1"/>
          <p:nvPr/>
        </p:nvSpPr>
        <p:spPr>
          <a:xfrm>
            <a:off x="5647755" y="377959"/>
            <a:ext cx="1181734" cy="369332"/>
          </a:xfrm>
          <a:prstGeom prst="rect">
            <a:avLst/>
          </a:prstGeom>
          <a:noFill/>
        </p:spPr>
        <p:txBody>
          <a:bodyPr wrap="none" rtlCol="0">
            <a:spAutoFit/>
          </a:bodyPr>
          <a:lstStyle/>
          <a:p>
            <a:r>
              <a:rPr lang="en-US" dirty="0"/>
              <a:t>PIPELINE X</a:t>
            </a:r>
          </a:p>
        </p:txBody>
      </p:sp>
      <p:sp>
        <p:nvSpPr>
          <p:cNvPr id="73" name="Rectangle: Rounded Corners 72">
            <a:extLst>
              <a:ext uri="{FF2B5EF4-FFF2-40B4-BE49-F238E27FC236}">
                <a16:creationId xmlns:a16="http://schemas.microsoft.com/office/drawing/2014/main" id="{03E482FE-2EC1-4BA7-BBFC-B77154FDA2C7}"/>
              </a:ext>
            </a:extLst>
          </p:cNvPr>
          <p:cNvSpPr/>
          <p:nvPr/>
        </p:nvSpPr>
        <p:spPr>
          <a:xfrm>
            <a:off x="5850427" y="679292"/>
            <a:ext cx="4627719" cy="884584"/>
          </a:xfrm>
          <a:prstGeom prst="roundRect">
            <a:avLst/>
          </a:prstGeom>
          <a:solidFill>
            <a:schemeClr val="accent1">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lumMod val="75000"/>
                    <a:lumOff val="25000"/>
                  </a:schemeClr>
                </a:solidFill>
              </a:rPr>
              <a:t>Step 1</a:t>
            </a:r>
          </a:p>
        </p:txBody>
      </p:sp>
      <p:cxnSp>
        <p:nvCxnSpPr>
          <p:cNvPr id="75" name="Straight Connector 74">
            <a:extLst>
              <a:ext uri="{FF2B5EF4-FFF2-40B4-BE49-F238E27FC236}">
                <a16:creationId xmlns:a16="http://schemas.microsoft.com/office/drawing/2014/main" id="{53D8A23B-9A6E-4281-922E-08E3FC3BE2CD}"/>
              </a:ext>
            </a:extLst>
          </p:cNvPr>
          <p:cNvCxnSpPr>
            <a:cxnSpLocks/>
            <a:stCxn id="73" idx="1"/>
            <a:endCxn id="51" idx="1"/>
          </p:cNvCxnSpPr>
          <p:nvPr/>
        </p:nvCxnSpPr>
        <p:spPr>
          <a:xfrm flipH="1">
            <a:off x="5435522" y="1121584"/>
            <a:ext cx="41490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86D55F3-E7C0-44A9-ACBE-8DCBD4BF9F14}"/>
              </a:ext>
            </a:extLst>
          </p:cNvPr>
          <p:cNvCxnSpPr>
            <a:cxnSpLocks/>
            <a:stCxn id="51" idx="3"/>
            <a:endCxn id="73" idx="3"/>
          </p:cNvCxnSpPr>
          <p:nvPr/>
        </p:nvCxnSpPr>
        <p:spPr>
          <a:xfrm flipH="1">
            <a:off x="10478146" y="1121584"/>
            <a:ext cx="875654"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EA0756-7CC9-4350-B435-51F932872F8E}"/>
              </a:ext>
            </a:extLst>
          </p:cNvPr>
          <p:cNvSpPr/>
          <p:nvPr/>
        </p:nvSpPr>
        <p:spPr>
          <a:xfrm>
            <a:off x="5931261"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Create</a:t>
            </a:r>
            <a:br>
              <a:rPr lang="en-US" sz="1400" dirty="0"/>
            </a:br>
            <a:r>
              <a:rPr lang="en-US" sz="1400" dirty="0"/>
              <a:t>Composition</a:t>
            </a:r>
          </a:p>
        </p:txBody>
      </p:sp>
      <p:sp>
        <p:nvSpPr>
          <p:cNvPr id="78" name="Oval 77">
            <a:extLst>
              <a:ext uri="{FF2B5EF4-FFF2-40B4-BE49-F238E27FC236}">
                <a16:creationId xmlns:a16="http://schemas.microsoft.com/office/drawing/2014/main" id="{6E724991-2D47-4D10-A80B-6F169C438835}"/>
              </a:ext>
            </a:extLst>
          </p:cNvPr>
          <p:cNvSpPr/>
          <p:nvPr/>
        </p:nvSpPr>
        <p:spPr>
          <a:xfrm>
            <a:off x="7510713"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Build</a:t>
            </a:r>
          </a:p>
        </p:txBody>
      </p:sp>
      <p:sp>
        <p:nvSpPr>
          <p:cNvPr id="79" name="Oval 78">
            <a:extLst>
              <a:ext uri="{FF2B5EF4-FFF2-40B4-BE49-F238E27FC236}">
                <a16:creationId xmlns:a16="http://schemas.microsoft.com/office/drawing/2014/main" id="{B5F5BF39-83DA-435C-ADD0-80E9098E4BB5}"/>
              </a:ext>
            </a:extLst>
          </p:cNvPr>
          <p:cNvSpPr/>
          <p:nvPr/>
        </p:nvSpPr>
        <p:spPr>
          <a:xfrm>
            <a:off x="9090165" y="1069235"/>
            <a:ext cx="1346774" cy="439352"/>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Basic</a:t>
            </a:r>
            <a:br>
              <a:rPr lang="en-US" sz="1400" dirty="0"/>
            </a:br>
            <a:r>
              <a:rPr lang="en-US" sz="1400" dirty="0"/>
              <a:t>Test</a:t>
            </a:r>
          </a:p>
        </p:txBody>
      </p:sp>
      <p:cxnSp>
        <p:nvCxnSpPr>
          <p:cNvPr id="80" name="Straight Connector 79">
            <a:extLst>
              <a:ext uri="{FF2B5EF4-FFF2-40B4-BE49-F238E27FC236}">
                <a16:creationId xmlns:a16="http://schemas.microsoft.com/office/drawing/2014/main" id="{9C525167-1991-45B0-9566-D904296FECFD}"/>
              </a:ext>
            </a:extLst>
          </p:cNvPr>
          <p:cNvCxnSpPr>
            <a:cxnSpLocks/>
            <a:stCxn id="78" idx="2"/>
            <a:endCxn id="15" idx="6"/>
          </p:cNvCxnSpPr>
          <p:nvPr/>
        </p:nvCxnSpPr>
        <p:spPr>
          <a:xfrm flipH="1">
            <a:off x="7278035" y="1288911"/>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92B2CB-FEB7-48A0-9BCB-CCF725741A4D}"/>
              </a:ext>
            </a:extLst>
          </p:cNvPr>
          <p:cNvCxnSpPr>
            <a:cxnSpLocks/>
            <a:stCxn id="79" idx="2"/>
            <a:endCxn id="78" idx="6"/>
          </p:cNvCxnSpPr>
          <p:nvPr/>
        </p:nvCxnSpPr>
        <p:spPr>
          <a:xfrm flipH="1">
            <a:off x="8857487" y="1288911"/>
            <a:ext cx="23267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4B4D7B57-F3E0-460C-AC90-C4A2743B05AF}"/>
              </a:ext>
            </a:extLst>
          </p:cNvPr>
          <p:cNvSpPr txBox="1"/>
          <p:nvPr/>
        </p:nvSpPr>
        <p:spPr>
          <a:xfrm>
            <a:off x="1082814" y="3747964"/>
            <a:ext cx="1615122" cy="276999"/>
          </a:xfrm>
          <a:prstGeom prst="rect">
            <a:avLst/>
          </a:prstGeom>
          <a:noFill/>
        </p:spPr>
        <p:txBody>
          <a:bodyPr wrap="none" rtlCol="0">
            <a:spAutoFit/>
          </a:bodyPr>
          <a:lstStyle/>
          <a:p>
            <a:r>
              <a:rPr lang="en-US" sz="1200" dirty="0"/>
              <a:t>name=</a:t>
            </a:r>
            <a:r>
              <a:rPr lang="en-US" sz="1200" i="1" dirty="0"/>
              <a:t>PIPELINE STEP 1</a:t>
            </a:r>
          </a:p>
        </p:txBody>
      </p:sp>
    </p:spTree>
    <p:extLst>
      <p:ext uri="{BB962C8B-B14F-4D97-AF65-F5344CB8AC3E}">
        <p14:creationId xmlns:p14="http://schemas.microsoft.com/office/powerpoint/2010/main" val="391917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3" grpId="0" animBg="1"/>
      <p:bldP spid="4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A7563-1050-4F38-835A-0C78B7396DAF}"/>
              </a:ext>
            </a:extLst>
          </p:cNvPr>
          <p:cNvSpPr>
            <a:spLocks noGrp="1"/>
          </p:cNvSpPr>
          <p:nvPr>
            <p:ph type="title"/>
          </p:nvPr>
        </p:nvSpPr>
        <p:spPr/>
        <p:txBody>
          <a:bodyPr/>
          <a:lstStyle/>
          <a:p>
            <a:r>
              <a:rPr lang="en-US" dirty="0"/>
              <a:t>Why activity events?</a:t>
            </a:r>
          </a:p>
        </p:txBody>
      </p:sp>
      <p:sp>
        <p:nvSpPr>
          <p:cNvPr id="3" name="Content Placeholder 2">
            <a:extLst>
              <a:ext uri="{FF2B5EF4-FFF2-40B4-BE49-F238E27FC236}">
                <a16:creationId xmlns:a16="http://schemas.microsoft.com/office/drawing/2014/main" id="{D24F7635-2667-4860-AC20-F8A5FF5ADCBF}"/>
              </a:ext>
            </a:extLst>
          </p:cNvPr>
          <p:cNvSpPr>
            <a:spLocks noGrp="1"/>
          </p:cNvSpPr>
          <p:nvPr>
            <p:ph idx="1"/>
          </p:nvPr>
        </p:nvSpPr>
        <p:spPr/>
        <p:txBody>
          <a:bodyPr/>
          <a:lstStyle/>
          <a:p>
            <a:r>
              <a:rPr lang="en-US" dirty="0"/>
              <a:t>Activity events serve multiple purposes:</a:t>
            </a:r>
          </a:p>
          <a:p>
            <a:pPr lvl="1"/>
            <a:r>
              <a:rPr lang="en-US" dirty="0"/>
              <a:t>Describe what pipeline steps are executed in a given pipeline execution (often triggered by an SCM activity), including what is currently ongoing and what is already finished - Provide base for progress dashboards and follow-your-commit visualizations</a:t>
            </a:r>
          </a:p>
          <a:p>
            <a:pPr lvl="1"/>
            <a:r>
              <a:rPr lang="en-US" dirty="0"/>
              <a:t>Provide base for KPIs/measurements and allow monitoring of e.g. system performance, bottlenecks, queue times and execution durations</a:t>
            </a:r>
          </a:p>
        </p:txBody>
      </p:sp>
    </p:spTree>
    <p:extLst>
      <p:ext uri="{BB962C8B-B14F-4D97-AF65-F5344CB8AC3E}">
        <p14:creationId xmlns:p14="http://schemas.microsoft.com/office/powerpoint/2010/main" val="2863530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48318-538F-4969-8FA6-092ED55A3620}"/>
              </a:ext>
            </a:extLst>
          </p:cNvPr>
          <p:cNvSpPr>
            <a:spLocks noGrp="1"/>
          </p:cNvSpPr>
          <p:nvPr>
            <p:ph type="title"/>
          </p:nvPr>
        </p:nvSpPr>
        <p:spPr/>
        <p:txBody>
          <a:bodyPr/>
          <a:lstStyle/>
          <a:p>
            <a:r>
              <a:rPr lang="en-US" dirty="0"/>
              <a:t>Event types</a:t>
            </a:r>
            <a:br>
              <a:rPr lang="en-US" dirty="0"/>
            </a:br>
            <a:r>
              <a:rPr lang="en-US" sz="2000" i="1" dirty="0">
                <a:latin typeface="+mn-lt"/>
              </a:rPr>
              <a:t>with mandatory fields in </a:t>
            </a:r>
            <a:r>
              <a:rPr lang="en-US" sz="2000" b="1" i="1" dirty="0">
                <a:latin typeface="+mn-lt"/>
              </a:rPr>
              <a:t>bold</a:t>
            </a:r>
            <a:endParaRPr lang="en-US" b="1" i="1" dirty="0">
              <a:latin typeface="+mn-lt"/>
            </a:endParaRPr>
          </a:p>
        </p:txBody>
      </p:sp>
      <p:sp>
        <p:nvSpPr>
          <p:cNvPr id="3" name="Content Placeholder 2">
            <a:extLst>
              <a:ext uri="{FF2B5EF4-FFF2-40B4-BE49-F238E27FC236}">
                <a16:creationId xmlns:a16="http://schemas.microsoft.com/office/drawing/2014/main" id="{9A3E372D-2E98-4718-97B2-2181592E5432}"/>
              </a:ext>
            </a:extLst>
          </p:cNvPr>
          <p:cNvSpPr>
            <a:spLocks noGrp="1"/>
          </p:cNvSpPr>
          <p:nvPr>
            <p:ph idx="1"/>
          </p:nvPr>
        </p:nvSpPr>
        <p:spPr>
          <a:xfrm>
            <a:off x="838200" y="1576251"/>
            <a:ext cx="10515600" cy="4916624"/>
          </a:xfrm>
        </p:spPr>
        <p:txBody>
          <a:bodyPr numCol="2">
            <a:normAutofit/>
          </a:bodyPr>
          <a:lstStyle/>
          <a:p>
            <a:pPr marL="0" indent="0">
              <a:lnSpc>
                <a:spcPct val="70000"/>
              </a:lnSpc>
              <a:spcBef>
                <a:spcPts val="500"/>
              </a:spcBef>
              <a:buNone/>
            </a:pPr>
            <a:r>
              <a:rPr lang="en-US" sz="2000" b="1" dirty="0" err="1"/>
              <a:t>ActT</a:t>
            </a:r>
            <a:r>
              <a:rPr lang="en-US" sz="2000" dirty="0"/>
              <a:t> – </a:t>
            </a:r>
            <a:r>
              <a:rPr lang="en-US" sz="2000" dirty="0" err="1">
                <a:hlinkClick r:id="rId2"/>
              </a:rPr>
              <a:t>EiffelActivityTriggeredEvent</a:t>
            </a:r>
            <a:endParaRPr lang="en-US" sz="2000" dirty="0"/>
          </a:p>
          <a:p>
            <a:pPr>
              <a:lnSpc>
                <a:spcPct val="70000"/>
              </a:lnSpc>
              <a:spcBef>
                <a:spcPts val="500"/>
              </a:spcBef>
            </a:pPr>
            <a:r>
              <a:rPr lang="en-US" sz="2000" b="1" dirty="0"/>
              <a:t>data.name	</a:t>
            </a:r>
          </a:p>
          <a:p>
            <a:pPr>
              <a:lnSpc>
                <a:spcPct val="70000"/>
              </a:lnSpc>
              <a:spcBef>
                <a:spcPts val="500"/>
              </a:spcBef>
            </a:pPr>
            <a:r>
              <a:rPr lang="en-US" sz="2000" dirty="0" err="1"/>
              <a:t>data.categories</a:t>
            </a:r>
            <a:r>
              <a:rPr lang="en-US" sz="2000" dirty="0"/>
              <a:t>[]</a:t>
            </a:r>
          </a:p>
          <a:p>
            <a:pPr>
              <a:lnSpc>
                <a:spcPct val="70000"/>
              </a:lnSpc>
              <a:spcBef>
                <a:spcPts val="500"/>
              </a:spcBef>
            </a:pPr>
            <a:r>
              <a:rPr lang="en-US" sz="2000" dirty="0" err="1"/>
              <a:t>data.triggers</a:t>
            </a:r>
            <a:r>
              <a:rPr lang="en-US" sz="2000" dirty="0"/>
              <a:t>[{</a:t>
            </a:r>
            <a:r>
              <a:rPr lang="en-US" sz="2000" b="1" dirty="0"/>
              <a:t>type</a:t>
            </a:r>
            <a:r>
              <a:rPr lang="en-US" sz="2000" dirty="0"/>
              <a:t>, description}]</a:t>
            </a:r>
          </a:p>
          <a:p>
            <a:pPr>
              <a:lnSpc>
                <a:spcPct val="70000"/>
              </a:lnSpc>
              <a:spcBef>
                <a:spcPts val="500"/>
              </a:spcBef>
            </a:pPr>
            <a:r>
              <a:rPr lang="en-US" sz="2000" dirty="0" err="1"/>
              <a:t>data.executionType</a:t>
            </a:r>
            <a:endParaRPr lang="en-US" sz="2000" dirty="0"/>
          </a:p>
          <a:p>
            <a:pPr>
              <a:lnSpc>
                <a:spcPct val="70000"/>
              </a:lnSpc>
              <a:spcBef>
                <a:spcPts val="500"/>
              </a:spcBef>
            </a:pPr>
            <a:r>
              <a:rPr lang="en-US" sz="2000" dirty="0" err="1"/>
              <a:t>links.CAUSE</a:t>
            </a:r>
            <a:endParaRPr lang="en-US" sz="2000" dirty="0"/>
          </a:p>
          <a:p>
            <a:pPr>
              <a:lnSpc>
                <a:spcPct val="70000"/>
              </a:lnSpc>
              <a:spcBef>
                <a:spcPts val="500"/>
              </a:spcBef>
            </a:pPr>
            <a:r>
              <a:rPr lang="en-US" sz="2000" dirty="0" err="1"/>
              <a:t>links.CONTEXT</a:t>
            </a:r>
            <a:endParaRPr lang="en-US" sz="2000" dirty="0"/>
          </a:p>
          <a:p>
            <a:pPr>
              <a:lnSpc>
                <a:spcPct val="70000"/>
              </a:lnSpc>
              <a:spcBef>
                <a:spcPts val="500"/>
              </a:spcBef>
            </a:pPr>
            <a:r>
              <a:rPr lang="en-US" sz="2000" dirty="0" err="1"/>
              <a:t>links.FLOW_CONTEXT</a:t>
            </a:r>
            <a:endParaRPr lang="en-US" sz="2000" dirty="0"/>
          </a:p>
          <a:p>
            <a:pPr lvl="1">
              <a:lnSpc>
                <a:spcPct val="70000"/>
              </a:lnSpc>
            </a:pPr>
            <a:endParaRPr lang="en-US" sz="1800" dirty="0"/>
          </a:p>
          <a:p>
            <a:pPr marL="0" indent="0">
              <a:lnSpc>
                <a:spcPct val="70000"/>
              </a:lnSpc>
              <a:spcBef>
                <a:spcPts val="500"/>
              </a:spcBef>
              <a:buNone/>
            </a:pPr>
            <a:r>
              <a:rPr lang="en-US" sz="2000" b="1" dirty="0" err="1"/>
              <a:t>ActS</a:t>
            </a:r>
            <a:r>
              <a:rPr lang="en-US" sz="2000" dirty="0"/>
              <a:t> – </a:t>
            </a:r>
            <a:r>
              <a:rPr lang="en-US" sz="2000" dirty="0" err="1">
                <a:hlinkClick r:id="rId3"/>
              </a:rPr>
              <a:t>EiffelActivityStartedEvent</a:t>
            </a:r>
            <a:endParaRPr lang="en-US" sz="2000" dirty="0"/>
          </a:p>
          <a:p>
            <a:pPr>
              <a:lnSpc>
                <a:spcPct val="70000"/>
              </a:lnSpc>
              <a:spcBef>
                <a:spcPts val="500"/>
              </a:spcBef>
            </a:pPr>
            <a:r>
              <a:rPr lang="en-US" sz="2000" dirty="0" err="1"/>
              <a:t>data.executionUri</a:t>
            </a:r>
            <a:endParaRPr lang="en-US" sz="2000" dirty="0"/>
          </a:p>
          <a:p>
            <a:pPr>
              <a:lnSpc>
                <a:spcPct val="70000"/>
              </a:lnSpc>
              <a:spcBef>
                <a:spcPts val="500"/>
              </a:spcBef>
            </a:pPr>
            <a:r>
              <a:rPr lang="en-US" sz="2000" dirty="0" err="1"/>
              <a:t>data.liveLogs</a:t>
            </a:r>
            <a:r>
              <a:rPr lang="en-US" sz="2000" dirty="0"/>
              <a:t>[{</a:t>
            </a:r>
            <a:r>
              <a:rPr lang="en-US" sz="2000" b="1" dirty="0"/>
              <a:t>name</a:t>
            </a:r>
            <a:r>
              <a:rPr lang="en-US" sz="2000" dirty="0"/>
              <a:t>, </a:t>
            </a:r>
            <a:r>
              <a:rPr lang="en-US" sz="2000" b="1" dirty="0" err="1"/>
              <a:t>uri</a:t>
            </a:r>
            <a:r>
              <a:rPr lang="en-US" sz="2000" dirty="0"/>
              <a:t>}]</a:t>
            </a:r>
          </a:p>
          <a:p>
            <a:pPr>
              <a:lnSpc>
                <a:spcPct val="70000"/>
              </a:lnSpc>
              <a:spcBef>
                <a:spcPts val="500"/>
              </a:spcBef>
            </a:pPr>
            <a:r>
              <a:rPr lang="en-US" sz="2000" b="1" dirty="0" err="1"/>
              <a:t>links.ACTIVITY_EXECUTION</a:t>
            </a:r>
            <a:endParaRPr lang="en-US" sz="2000" b="1" dirty="0"/>
          </a:p>
          <a:p>
            <a:pPr>
              <a:lnSpc>
                <a:spcPct val="70000"/>
              </a:lnSpc>
              <a:spcBef>
                <a:spcPts val="500"/>
              </a:spcBef>
            </a:pPr>
            <a:r>
              <a:rPr lang="en-US" sz="2000" dirty="0" err="1"/>
              <a:t>links.PREVIOUS_ACTIVITY_EXECUTION</a:t>
            </a:r>
            <a:endParaRPr lang="en-US" sz="2000" dirty="0"/>
          </a:p>
          <a:p>
            <a:pPr>
              <a:lnSpc>
                <a:spcPct val="70000"/>
              </a:lnSpc>
              <a:spcBef>
                <a:spcPts val="500"/>
              </a:spcBef>
            </a:pPr>
            <a:r>
              <a:rPr lang="en-US" sz="2000" dirty="0" err="1"/>
              <a:t>links.CAUSE</a:t>
            </a:r>
            <a:endParaRPr lang="en-US" sz="2000" dirty="0"/>
          </a:p>
          <a:p>
            <a:pPr>
              <a:lnSpc>
                <a:spcPct val="70000"/>
              </a:lnSpc>
              <a:spcBef>
                <a:spcPts val="500"/>
              </a:spcBef>
            </a:pPr>
            <a:r>
              <a:rPr lang="en-US" sz="2000" dirty="0" err="1"/>
              <a:t>links.CONTEXT</a:t>
            </a:r>
            <a:endParaRPr lang="en-US" sz="2000" dirty="0"/>
          </a:p>
          <a:p>
            <a:pPr>
              <a:lnSpc>
                <a:spcPct val="70000"/>
              </a:lnSpc>
              <a:spcBef>
                <a:spcPts val="500"/>
              </a:spcBef>
            </a:pPr>
            <a:r>
              <a:rPr lang="en-US" sz="2000" dirty="0" err="1"/>
              <a:t>links.FLOW_CONTEXT</a:t>
            </a:r>
            <a:endParaRPr lang="en-US" sz="2000" b="1" dirty="0"/>
          </a:p>
          <a:p>
            <a:pPr marL="0" indent="0">
              <a:lnSpc>
                <a:spcPct val="70000"/>
              </a:lnSpc>
              <a:spcBef>
                <a:spcPts val="500"/>
              </a:spcBef>
              <a:buNone/>
            </a:pPr>
            <a:r>
              <a:rPr lang="en-US" sz="2000" b="1" dirty="0" err="1"/>
              <a:t>ActF</a:t>
            </a:r>
            <a:r>
              <a:rPr lang="en-US" sz="2000" dirty="0"/>
              <a:t> – </a:t>
            </a:r>
            <a:r>
              <a:rPr lang="en-US" sz="2000" dirty="0" err="1">
                <a:hlinkClick r:id="rId4"/>
              </a:rPr>
              <a:t>EiffelActivityFinishedEvent</a:t>
            </a:r>
            <a:endParaRPr lang="en-US" sz="2000" dirty="0"/>
          </a:p>
          <a:p>
            <a:pPr>
              <a:lnSpc>
                <a:spcPct val="70000"/>
              </a:lnSpc>
              <a:spcBef>
                <a:spcPts val="500"/>
              </a:spcBef>
            </a:pPr>
            <a:r>
              <a:rPr lang="en-US" sz="2000" b="1" dirty="0" err="1"/>
              <a:t>data.outcome</a:t>
            </a:r>
            <a:r>
              <a:rPr lang="en-US" sz="2000" dirty="0"/>
              <a:t>{</a:t>
            </a:r>
            <a:r>
              <a:rPr lang="en-US" sz="2000" b="1" dirty="0"/>
              <a:t>conclusion</a:t>
            </a:r>
            <a:r>
              <a:rPr lang="en-US" sz="2000" dirty="0"/>
              <a:t>, description}</a:t>
            </a:r>
          </a:p>
          <a:p>
            <a:pPr>
              <a:lnSpc>
                <a:spcPct val="70000"/>
              </a:lnSpc>
              <a:spcBef>
                <a:spcPts val="500"/>
              </a:spcBef>
            </a:pPr>
            <a:r>
              <a:rPr lang="en-US" sz="2000" dirty="0" err="1"/>
              <a:t>persistentLogs</a:t>
            </a:r>
            <a:r>
              <a:rPr lang="en-US" sz="2000" dirty="0"/>
              <a:t>[{</a:t>
            </a:r>
            <a:r>
              <a:rPr lang="en-US" sz="2000" b="1" dirty="0"/>
              <a:t>name</a:t>
            </a:r>
            <a:r>
              <a:rPr lang="en-US" sz="2000" dirty="0"/>
              <a:t>, </a:t>
            </a:r>
            <a:r>
              <a:rPr lang="en-US" sz="2000" b="1" dirty="0" err="1"/>
              <a:t>uri</a:t>
            </a:r>
            <a:r>
              <a:rPr lang="en-US" sz="2000" dirty="0"/>
              <a:t>}]</a:t>
            </a:r>
          </a:p>
          <a:p>
            <a:pPr>
              <a:lnSpc>
                <a:spcPct val="70000"/>
              </a:lnSpc>
              <a:spcBef>
                <a:spcPts val="500"/>
              </a:spcBef>
            </a:pPr>
            <a:r>
              <a:rPr lang="en-US" sz="2000" b="1" dirty="0" err="1"/>
              <a:t>links.ACTIVITY_EXECUTION</a:t>
            </a:r>
            <a:endParaRPr lang="en-US" sz="2000" b="1" dirty="0"/>
          </a:p>
          <a:p>
            <a:pPr>
              <a:lnSpc>
                <a:spcPct val="70000"/>
              </a:lnSpc>
              <a:spcBef>
                <a:spcPts val="500"/>
              </a:spcBef>
            </a:pPr>
            <a:r>
              <a:rPr lang="en-US" sz="2000" dirty="0" err="1"/>
              <a:t>links.CAUSE</a:t>
            </a:r>
            <a:endParaRPr lang="en-US" sz="2000" dirty="0"/>
          </a:p>
          <a:p>
            <a:pPr>
              <a:lnSpc>
                <a:spcPct val="70000"/>
              </a:lnSpc>
              <a:spcBef>
                <a:spcPts val="500"/>
              </a:spcBef>
            </a:pPr>
            <a:r>
              <a:rPr lang="en-US" sz="2000" dirty="0" err="1"/>
              <a:t>links.CONTEXT</a:t>
            </a:r>
            <a:endParaRPr lang="en-US" sz="2000" dirty="0"/>
          </a:p>
          <a:p>
            <a:pPr>
              <a:lnSpc>
                <a:spcPct val="70000"/>
              </a:lnSpc>
              <a:spcBef>
                <a:spcPts val="500"/>
              </a:spcBef>
            </a:pPr>
            <a:r>
              <a:rPr lang="en-US" sz="2000" dirty="0" err="1"/>
              <a:t>links.FLOW_CONTEXT</a:t>
            </a:r>
            <a:endParaRPr lang="en-US" sz="2000" dirty="0"/>
          </a:p>
          <a:p>
            <a:pPr marL="457200" lvl="1" indent="0">
              <a:lnSpc>
                <a:spcPct val="70000"/>
              </a:lnSpc>
              <a:buNone/>
            </a:pPr>
            <a:endParaRPr lang="en-US" sz="1800" dirty="0"/>
          </a:p>
          <a:p>
            <a:pPr marL="457200" lvl="1" indent="0">
              <a:lnSpc>
                <a:spcPct val="70000"/>
              </a:lnSpc>
              <a:buNone/>
            </a:pPr>
            <a:endParaRPr lang="en-US" sz="1800" dirty="0"/>
          </a:p>
          <a:p>
            <a:pPr marL="0" indent="0">
              <a:lnSpc>
                <a:spcPct val="70000"/>
              </a:lnSpc>
              <a:spcBef>
                <a:spcPts val="500"/>
              </a:spcBef>
              <a:buNone/>
            </a:pPr>
            <a:r>
              <a:rPr lang="en-US" sz="2000" b="1" dirty="0" err="1"/>
              <a:t>ActC</a:t>
            </a:r>
            <a:r>
              <a:rPr lang="en-US" sz="2000" dirty="0"/>
              <a:t> – </a:t>
            </a:r>
            <a:r>
              <a:rPr lang="en-US" sz="2000" dirty="0" err="1">
                <a:hlinkClick r:id="rId5"/>
              </a:rPr>
              <a:t>EiffelActivityCanceledEvent</a:t>
            </a:r>
            <a:endParaRPr lang="en-US" sz="2000" dirty="0"/>
          </a:p>
          <a:p>
            <a:pPr>
              <a:lnSpc>
                <a:spcPct val="70000"/>
              </a:lnSpc>
              <a:spcBef>
                <a:spcPts val="500"/>
              </a:spcBef>
            </a:pPr>
            <a:r>
              <a:rPr lang="en-US" sz="2000" dirty="0" err="1"/>
              <a:t>data.reason</a:t>
            </a:r>
            <a:endParaRPr lang="en-US" sz="2000" dirty="0"/>
          </a:p>
          <a:p>
            <a:pPr>
              <a:lnSpc>
                <a:spcPct val="70000"/>
              </a:lnSpc>
              <a:spcBef>
                <a:spcPts val="500"/>
              </a:spcBef>
            </a:pPr>
            <a:r>
              <a:rPr lang="en-US" sz="2000" b="1" dirty="0" err="1"/>
              <a:t>links.ACTIVITY_EXECUTION</a:t>
            </a:r>
            <a:endParaRPr lang="en-US" sz="2000" b="1" dirty="0"/>
          </a:p>
          <a:p>
            <a:pPr>
              <a:lnSpc>
                <a:spcPct val="70000"/>
              </a:lnSpc>
              <a:spcBef>
                <a:spcPts val="500"/>
              </a:spcBef>
            </a:pPr>
            <a:r>
              <a:rPr lang="en-US" sz="2000" dirty="0" err="1"/>
              <a:t>links.CAUSE</a:t>
            </a:r>
            <a:endParaRPr lang="en-US" sz="2000" dirty="0"/>
          </a:p>
          <a:p>
            <a:pPr>
              <a:lnSpc>
                <a:spcPct val="70000"/>
              </a:lnSpc>
              <a:spcBef>
                <a:spcPts val="500"/>
              </a:spcBef>
            </a:pPr>
            <a:r>
              <a:rPr lang="en-US" sz="2000" dirty="0" err="1"/>
              <a:t>links.CONTEXT</a:t>
            </a:r>
            <a:endParaRPr lang="en-US" sz="2000" dirty="0"/>
          </a:p>
          <a:p>
            <a:pPr>
              <a:lnSpc>
                <a:spcPct val="70000"/>
              </a:lnSpc>
              <a:spcBef>
                <a:spcPts val="500"/>
              </a:spcBef>
            </a:pPr>
            <a:r>
              <a:rPr lang="en-US" sz="2000" dirty="0" err="1"/>
              <a:t>links.FLOW_CONTEXT</a:t>
            </a:r>
            <a:endParaRPr lang="en-US" sz="2000" dirty="0"/>
          </a:p>
        </p:txBody>
      </p:sp>
    </p:spTree>
    <p:extLst>
      <p:ext uri="{BB962C8B-B14F-4D97-AF65-F5344CB8AC3E}">
        <p14:creationId xmlns:p14="http://schemas.microsoft.com/office/powerpoint/2010/main" val="248659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C3C4-7200-479B-A367-AE3AC12F5DF7}"/>
              </a:ext>
            </a:extLst>
          </p:cNvPr>
          <p:cNvSpPr>
            <a:spLocks noGrp="1"/>
          </p:cNvSpPr>
          <p:nvPr>
            <p:ph type="title"/>
          </p:nvPr>
        </p:nvSpPr>
        <p:spPr/>
        <p:txBody>
          <a:bodyPr/>
          <a:lstStyle/>
          <a:p>
            <a:r>
              <a:rPr lang="en-US" dirty="0"/>
              <a:t>Activity Events Explained</a:t>
            </a:r>
          </a:p>
        </p:txBody>
      </p:sp>
      <p:sp>
        <p:nvSpPr>
          <p:cNvPr id="3" name="Content Placeholder 2">
            <a:extLst>
              <a:ext uri="{FF2B5EF4-FFF2-40B4-BE49-F238E27FC236}">
                <a16:creationId xmlns:a16="http://schemas.microsoft.com/office/drawing/2014/main" id="{448B5FA0-0905-49AB-AEEE-23C1BB4B9D3B}"/>
              </a:ext>
            </a:extLst>
          </p:cNvPr>
          <p:cNvSpPr>
            <a:spLocks noGrp="1"/>
          </p:cNvSpPr>
          <p:nvPr>
            <p:ph idx="1"/>
          </p:nvPr>
        </p:nvSpPr>
        <p:spPr/>
        <p:txBody>
          <a:bodyPr>
            <a:normAutofit fontScale="92500" lnSpcReduction="20000"/>
          </a:bodyPr>
          <a:lstStyle/>
          <a:p>
            <a:r>
              <a:rPr lang="en-US" dirty="0"/>
              <a:t>From </a:t>
            </a:r>
            <a:r>
              <a:rPr lang="en-US" dirty="0">
                <a:hlinkClick r:id="rId2"/>
              </a:rPr>
              <a:t>Confidence Level Joining example</a:t>
            </a:r>
            <a:r>
              <a:rPr lang="en-US" dirty="0"/>
              <a:t>:</a:t>
            </a:r>
          </a:p>
          <a:p>
            <a:pPr lvl="1"/>
            <a:r>
              <a:rPr lang="en-US" dirty="0"/>
              <a:t>A set of </a:t>
            </a:r>
            <a:r>
              <a:rPr lang="en-US" dirty="0" err="1">
                <a:hlinkClick r:id="rId3"/>
              </a:rPr>
              <a:t>EiffelActivityTriggeredEvent</a:t>
            </a:r>
            <a:r>
              <a:rPr lang="en-US" dirty="0"/>
              <a:t>, </a:t>
            </a:r>
            <a:r>
              <a:rPr lang="en-US" dirty="0" err="1">
                <a:hlinkClick r:id="rId4"/>
              </a:rPr>
              <a:t>EiffelActivityStartedEvent</a:t>
            </a:r>
            <a:r>
              <a:rPr lang="en-US" dirty="0"/>
              <a:t>, </a:t>
            </a:r>
            <a:r>
              <a:rPr lang="en-US" dirty="0" err="1">
                <a:hlinkClick r:id="rId5"/>
              </a:rPr>
              <a:t>EiffelActivityFinishedEvent</a:t>
            </a:r>
            <a:r>
              <a:rPr lang="en-US" dirty="0"/>
              <a:t> reporting on the lifecycle of two independent activity executions being caused by the publication of the artifact. Note that the </a:t>
            </a:r>
            <a:r>
              <a:rPr lang="en-US" dirty="0" err="1"/>
              <a:t>EiffelActivityStartedEvents</a:t>
            </a:r>
            <a:r>
              <a:rPr lang="en-US" dirty="0"/>
              <a:t> and </a:t>
            </a:r>
            <a:r>
              <a:rPr lang="en-US" dirty="0" err="1"/>
              <a:t>EiffelActivityFinishedEvents</a:t>
            </a:r>
            <a:r>
              <a:rPr lang="en-US" dirty="0"/>
              <a:t> are "dead ends" in the graph: in this example, nothing occurs as a direct cause of the activity starting or finishing (although such a setup is, of course, entirely possible) and the work being done within the activity refers directly to the </a:t>
            </a:r>
            <a:r>
              <a:rPr lang="en-US" dirty="0" err="1"/>
              <a:t>EiffelActivityTriggeredEvent</a:t>
            </a:r>
            <a:r>
              <a:rPr lang="en-US" dirty="0"/>
              <a:t> as its context. This shows how, in one sense, this type of lifecycle events is superfluous: for the core functionality of this example it is perfectly possible to cut them out and let the </a:t>
            </a:r>
            <a:r>
              <a:rPr lang="en-US" dirty="0" err="1"/>
              <a:t>EiffelTestCaseStartedEvents</a:t>
            </a:r>
            <a:r>
              <a:rPr lang="en-US" dirty="0"/>
              <a:t> refer directly to </a:t>
            </a:r>
            <a:r>
              <a:rPr lang="en-US" b="1" dirty="0"/>
              <a:t>ArtP1</a:t>
            </a:r>
            <a:r>
              <a:rPr lang="en-US" dirty="0"/>
              <a:t> as their cause. Activity events do provide important contextual information, however, as they allow monitoring of e.g. system performance, bottlenecks, queue times and execution durations. They also serve the purpose of clustering work; in this example, </a:t>
            </a:r>
            <a:r>
              <a:rPr lang="en-US" b="1" dirty="0"/>
              <a:t>ActT1</a:t>
            </a:r>
            <a:r>
              <a:rPr lang="en-US" dirty="0"/>
              <a:t> and </a:t>
            </a:r>
            <a:r>
              <a:rPr lang="en-US" b="1" dirty="0"/>
              <a:t>ActT2</a:t>
            </a:r>
            <a:r>
              <a:rPr lang="en-US" dirty="0"/>
              <a:t> may represent activities executed at wildly different times, at different locations and by different organizations.</a:t>
            </a:r>
          </a:p>
        </p:txBody>
      </p:sp>
    </p:spTree>
    <p:extLst>
      <p:ext uri="{BB962C8B-B14F-4D97-AF65-F5344CB8AC3E}">
        <p14:creationId xmlns:p14="http://schemas.microsoft.com/office/powerpoint/2010/main" val="230107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EBCA-E352-4286-AABA-FC0839371FBD}"/>
              </a:ext>
            </a:extLst>
          </p:cNvPr>
          <p:cNvSpPr>
            <a:spLocks noGrp="1"/>
          </p:cNvSpPr>
          <p:nvPr>
            <p:ph type="title"/>
          </p:nvPr>
        </p:nvSpPr>
        <p:spPr/>
        <p:txBody>
          <a:bodyPr/>
          <a:lstStyle/>
          <a:p>
            <a:r>
              <a:rPr lang="en-US" dirty="0"/>
              <a:t>CAUSE vs CONTEXT</a:t>
            </a:r>
          </a:p>
        </p:txBody>
      </p:sp>
      <p:sp>
        <p:nvSpPr>
          <p:cNvPr id="3" name="Content Placeholder 2">
            <a:extLst>
              <a:ext uri="{FF2B5EF4-FFF2-40B4-BE49-F238E27FC236}">
                <a16:creationId xmlns:a16="http://schemas.microsoft.com/office/drawing/2014/main" id="{ECA73404-BAEF-4495-80B5-F5D0B17EF782}"/>
              </a:ext>
            </a:extLst>
          </p:cNvPr>
          <p:cNvSpPr>
            <a:spLocks noGrp="1"/>
          </p:cNvSpPr>
          <p:nvPr>
            <p:ph idx="1"/>
          </p:nvPr>
        </p:nvSpPr>
        <p:spPr/>
        <p:txBody>
          <a:bodyPr numCol="2" spcCol="360000">
            <a:normAutofit fontScale="55000" lnSpcReduction="20000"/>
          </a:bodyPr>
          <a:lstStyle/>
          <a:p>
            <a:r>
              <a:rPr lang="en-US" dirty="0"/>
              <a:t>The docs says:</a:t>
            </a:r>
          </a:p>
          <a:p>
            <a:pPr lvl="1"/>
            <a:r>
              <a:rPr lang="en-US" b="1" dirty="0"/>
              <a:t>CAUSE</a:t>
            </a:r>
            <a:r>
              <a:rPr lang="en-US" dirty="0"/>
              <a:t> (all events)</a:t>
            </a:r>
          </a:p>
          <a:p>
            <a:pPr lvl="2"/>
            <a:r>
              <a:rPr lang="en-US" dirty="0"/>
              <a:t>Legal targets: Any</a:t>
            </a:r>
          </a:p>
          <a:p>
            <a:pPr lvl="2"/>
            <a:r>
              <a:rPr lang="en-US" dirty="0"/>
              <a:t>Multiple allowed: </a:t>
            </a:r>
            <a:r>
              <a:rPr lang="en-US" b="1" dirty="0"/>
              <a:t>Yes</a:t>
            </a:r>
          </a:p>
          <a:p>
            <a:pPr lvl="2"/>
            <a:r>
              <a:rPr lang="en-US" dirty="0"/>
              <a:t>Identifies a cause of the event occurring. SHOULD not be used in conjunction with </a:t>
            </a:r>
            <a:r>
              <a:rPr lang="en-US" b="1" dirty="0"/>
              <a:t>CONTEXT</a:t>
            </a:r>
            <a:r>
              <a:rPr lang="en-US" dirty="0"/>
              <a:t>: individual events providing </a:t>
            </a:r>
            <a:r>
              <a:rPr lang="en-US" b="1" dirty="0"/>
              <a:t>CAUSE</a:t>
            </a:r>
            <a:r>
              <a:rPr lang="en-US" dirty="0"/>
              <a:t> within a larger context gives rise to ambiguity. It is instead recommended to let the root event of the context declare </a:t>
            </a:r>
            <a:r>
              <a:rPr lang="en-US" b="1" dirty="0"/>
              <a:t>CAUSE</a:t>
            </a:r>
            <a:r>
              <a:rPr lang="en-US" dirty="0"/>
              <a:t>.</a:t>
            </a:r>
          </a:p>
          <a:p>
            <a:pPr lvl="1"/>
            <a:r>
              <a:rPr lang="en-US" b="1" dirty="0"/>
              <a:t>CONTEXT</a:t>
            </a:r>
            <a:r>
              <a:rPr lang="en-US" dirty="0"/>
              <a:t> (all events)</a:t>
            </a:r>
          </a:p>
          <a:p>
            <a:pPr lvl="2"/>
            <a:r>
              <a:rPr lang="en-US" dirty="0"/>
              <a:t>Legal targets: </a:t>
            </a:r>
            <a:r>
              <a:rPr lang="en-US" dirty="0" err="1">
                <a:hlinkClick r:id="rId2"/>
              </a:rPr>
              <a:t>EiffelActivityTriggeredEvent</a:t>
            </a:r>
            <a:r>
              <a:rPr lang="en-US" dirty="0"/>
              <a:t>, </a:t>
            </a:r>
            <a:r>
              <a:rPr lang="en-US" dirty="0" err="1">
                <a:hlinkClick r:id="rId3"/>
              </a:rPr>
              <a:t>EiffelTestSuiteStartedEvent</a:t>
            </a:r>
            <a:endParaRPr lang="en-US" dirty="0"/>
          </a:p>
          <a:p>
            <a:pPr lvl="2"/>
            <a:r>
              <a:rPr lang="en-US" dirty="0"/>
              <a:t>Multiple allowed: </a:t>
            </a:r>
            <a:r>
              <a:rPr lang="en-US" b="1" dirty="0"/>
              <a:t>No</a:t>
            </a:r>
          </a:p>
          <a:p>
            <a:pPr lvl="2"/>
            <a:r>
              <a:rPr lang="en-US" dirty="0"/>
              <a:t>Identifies the activity or test suite of which this event constitutes a part.</a:t>
            </a:r>
          </a:p>
          <a:p>
            <a:pPr lvl="1"/>
            <a:r>
              <a:rPr lang="en-US" b="1" dirty="0"/>
              <a:t>ACTIVITY_EXECUTION</a:t>
            </a:r>
            <a:r>
              <a:rPr lang="en-US" dirty="0"/>
              <a:t> (</a:t>
            </a:r>
            <a:r>
              <a:rPr lang="en-US" dirty="0" err="1"/>
              <a:t>ActS</a:t>
            </a:r>
            <a:r>
              <a:rPr lang="en-US" dirty="0"/>
              <a:t>, </a:t>
            </a:r>
            <a:r>
              <a:rPr lang="en-US" dirty="0" err="1"/>
              <a:t>ActF</a:t>
            </a:r>
            <a:r>
              <a:rPr lang="en-US" dirty="0"/>
              <a:t>, </a:t>
            </a:r>
            <a:r>
              <a:rPr lang="en-US" dirty="0" err="1"/>
              <a:t>ActC</a:t>
            </a:r>
            <a:r>
              <a:rPr lang="en-US" dirty="0"/>
              <a:t>)</a:t>
            </a:r>
          </a:p>
          <a:p>
            <a:pPr lvl="2"/>
            <a:r>
              <a:rPr lang="en-US" dirty="0"/>
              <a:t>Legal targets: </a:t>
            </a:r>
            <a:r>
              <a:rPr lang="en-US" dirty="0" err="1">
                <a:hlinkClick r:id="rId2"/>
              </a:rPr>
              <a:t>EiffelActivityTriggeredEvent</a:t>
            </a:r>
            <a:endParaRPr lang="en-US" dirty="0"/>
          </a:p>
          <a:p>
            <a:pPr lvl="2"/>
            <a:r>
              <a:rPr lang="en-US" dirty="0"/>
              <a:t>Multiple allowed: </a:t>
            </a:r>
            <a:r>
              <a:rPr lang="en-US" b="1" dirty="0"/>
              <a:t>No</a:t>
            </a:r>
          </a:p>
          <a:p>
            <a:pPr lvl="2"/>
            <a:r>
              <a:rPr lang="en-US" dirty="0"/>
              <a:t>Declares the activity execution that was started. In other words, </a:t>
            </a:r>
            <a:r>
              <a:rPr lang="en-US" dirty="0" err="1">
                <a:hlinkClick r:id="rId2"/>
              </a:rPr>
              <a:t>EiffelActivityTriggeredEvent</a:t>
            </a:r>
            <a:r>
              <a:rPr lang="en-US" dirty="0"/>
              <a:t> acts as a handle for the activity execution. This differs from </a:t>
            </a:r>
            <a:r>
              <a:rPr lang="en-US" b="1" dirty="0"/>
              <a:t>CONTEXT</a:t>
            </a:r>
            <a:r>
              <a:rPr lang="en-US" dirty="0"/>
              <a:t>. In </a:t>
            </a:r>
            <a:r>
              <a:rPr lang="en-US" b="1" dirty="0"/>
              <a:t>ACTIVITY_EXECUTION</a:t>
            </a:r>
            <a:r>
              <a:rPr lang="en-US" dirty="0"/>
              <a:t> the source carries information pertaining to the target (i.e. the activity started, finished or was canceled). In </a:t>
            </a:r>
            <a:r>
              <a:rPr lang="en-US" b="1" dirty="0"/>
              <a:t>CONTEXT</a:t>
            </a:r>
            <a:r>
              <a:rPr lang="en-US" dirty="0"/>
              <a:t>, on the other hand, the source constitutes a subset of the target (e.g. this test case was executed as part of that activity or test suite).</a:t>
            </a:r>
          </a:p>
          <a:p>
            <a:pPr lvl="2"/>
            <a:endParaRPr lang="en-US" dirty="0"/>
          </a:p>
          <a:p>
            <a:pPr marL="914400" lvl="2" indent="0">
              <a:buNone/>
            </a:pPr>
            <a:endParaRPr lang="en-US" dirty="0"/>
          </a:p>
          <a:p>
            <a:r>
              <a:rPr lang="en-US" dirty="0"/>
              <a:t>An event can have multiple CAUSEs but only one CONTEXT</a:t>
            </a:r>
          </a:p>
          <a:p>
            <a:pPr lvl="1"/>
            <a:r>
              <a:rPr lang="en-US" dirty="0"/>
              <a:t>The CONTEXT of pipeline step activity events is the pipeline (linking to </a:t>
            </a:r>
            <a:r>
              <a:rPr lang="en-US" dirty="0" err="1"/>
              <a:t>ActT</a:t>
            </a:r>
            <a:r>
              <a:rPr lang="en-US" dirty="0"/>
              <a:t> of pipeline)</a:t>
            </a:r>
          </a:p>
          <a:p>
            <a:pPr lvl="1"/>
            <a:r>
              <a:rPr lang="en-US" dirty="0"/>
              <a:t>The CONTEXT of an event within a pipeline step is the pipeline step activity or test suite (linking to </a:t>
            </a:r>
            <a:r>
              <a:rPr lang="en-US" dirty="0" err="1"/>
              <a:t>ActT</a:t>
            </a:r>
            <a:r>
              <a:rPr lang="en-US" dirty="0"/>
              <a:t> of pipeline step)</a:t>
            </a:r>
          </a:p>
          <a:p>
            <a:r>
              <a:rPr lang="en-US" i="1" dirty="0"/>
              <a:t>It is recommended to let the root event of the context declare </a:t>
            </a:r>
            <a:r>
              <a:rPr lang="en-US" b="1" i="1" dirty="0"/>
              <a:t>CAUSE</a:t>
            </a:r>
            <a:r>
              <a:rPr lang="en-US" i="1" dirty="0"/>
              <a:t> </a:t>
            </a:r>
            <a:r>
              <a:rPr lang="en-US" dirty="0"/>
              <a:t>(see above on CAUSE)</a:t>
            </a:r>
          </a:p>
          <a:p>
            <a:pPr lvl="1"/>
            <a:r>
              <a:rPr lang="en-US" dirty="0"/>
              <a:t>This should be interpreted as the trigger event (</a:t>
            </a:r>
            <a:r>
              <a:rPr lang="en-US" dirty="0" err="1"/>
              <a:t>ActT</a:t>
            </a:r>
            <a:r>
              <a:rPr lang="en-US" dirty="0"/>
              <a:t>) is recommended to declare CAUSE, and events emitted within that activity should declare CONTEXT (linking to that </a:t>
            </a:r>
            <a:r>
              <a:rPr lang="en-US" dirty="0" err="1"/>
              <a:t>ActT</a:t>
            </a:r>
            <a:r>
              <a:rPr lang="en-US" dirty="0"/>
              <a:t> event)</a:t>
            </a:r>
          </a:p>
          <a:p>
            <a:pPr lvl="1"/>
            <a:r>
              <a:rPr lang="en-US" dirty="0" err="1"/>
              <a:t>ActS</a:t>
            </a:r>
            <a:r>
              <a:rPr lang="en-US" dirty="0"/>
              <a:t>, </a:t>
            </a:r>
            <a:r>
              <a:rPr lang="en-US" dirty="0" err="1"/>
              <a:t>ActF</a:t>
            </a:r>
            <a:r>
              <a:rPr lang="en-US" dirty="0"/>
              <a:t>, </a:t>
            </a:r>
            <a:r>
              <a:rPr lang="en-US" dirty="0" err="1"/>
              <a:t>ActC</a:t>
            </a:r>
            <a:r>
              <a:rPr lang="en-US" dirty="0"/>
              <a:t> should not declare neither CAUSE nor CONTEXT, but instead ACTIVITY_EXECUTION linking to </a:t>
            </a:r>
            <a:r>
              <a:rPr lang="en-US" dirty="0" err="1"/>
              <a:t>ActT</a:t>
            </a:r>
            <a:r>
              <a:rPr lang="en-US" dirty="0"/>
              <a:t> of the activity</a:t>
            </a:r>
          </a:p>
          <a:p>
            <a:pPr lvl="1"/>
            <a:r>
              <a:rPr lang="en-US" dirty="0"/>
              <a:t>So, the big question is – for a pipeline step </a:t>
            </a:r>
            <a:r>
              <a:rPr lang="en-US" dirty="0" err="1"/>
              <a:t>ActT</a:t>
            </a:r>
            <a:r>
              <a:rPr lang="en-US" dirty="0"/>
              <a:t> event, how should it link to the pipeline activity (to </a:t>
            </a:r>
            <a:r>
              <a:rPr lang="en-US" dirty="0" err="1"/>
              <a:t>ActT</a:t>
            </a:r>
            <a:r>
              <a:rPr lang="en-US" dirty="0"/>
              <a:t> or </a:t>
            </a:r>
            <a:r>
              <a:rPr lang="en-US" dirty="0" err="1"/>
              <a:t>ActS</a:t>
            </a:r>
            <a:r>
              <a:rPr lang="en-US" dirty="0"/>
              <a:t> and with what link type), and to previous pipeline step activities (to </a:t>
            </a:r>
            <a:r>
              <a:rPr lang="en-US" dirty="0" err="1"/>
              <a:t>ActT</a:t>
            </a:r>
            <a:r>
              <a:rPr lang="en-US" dirty="0"/>
              <a:t> or </a:t>
            </a:r>
            <a:r>
              <a:rPr lang="en-US" dirty="0" err="1"/>
              <a:t>ActF</a:t>
            </a:r>
            <a:r>
              <a:rPr lang="en-US" dirty="0"/>
              <a:t> and with what link type)?</a:t>
            </a:r>
          </a:p>
          <a:p>
            <a:pPr lvl="1"/>
            <a:r>
              <a:rPr lang="en-US" dirty="0"/>
              <a:t>It’s strange to consider a pipeline step being </a:t>
            </a:r>
            <a:r>
              <a:rPr lang="en-US" i="1" dirty="0"/>
              <a:t>triggered </a:t>
            </a:r>
            <a:r>
              <a:rPr lang="en-US" dirty="0"/>
              <a:t>by a previous step </a:t>
            </a:r>
            <a:r>
              <a:rPr lang="en-US" i="1" dirty="0"/>
              <a:t>triggering</a:t>
            </a:r>
            <a:r>
              <a:rPr lang="en-US" dirty="0"/>
              <a:t>, so if a </a:t>
            </a:r>
            <a:r>
              <a:rPr lang="en-US" dirty="0" err="1"/>
              <a:t>ActT</a:t>
            </a:r>
            <a:r>
              <a:rPr lang="en-US" dirty="0"/>
              <a:t> of a non-initial pipeline step should have a CAUSE it should be to the </a:t>
            </a:r>
            <a:r>
              <a:rPr lang="en-US" dirty="0" err="1"/>
              <a:t>ActF</a:t>
            </a:r>
            <a:r>
              <a:rPr lang="en-US" dirty="0"/>
              <a:t> of the previous step. The initial pipeline step of a pipeline could either be </a:t>
            </a:r>
            <a:r>
              <a:rPr lang="en-US" dirty="0" err="1"/>
              <a:t>CAUSEd</a:t>
            </a:r>
            <a:r>
              <a:rPr lang="en-US" dirty="0"/>
              <a:t> by </a:t>
            </a:r>
            <a:r>
              <a:rPr lang="en-US" dirty="0" err="1"/>
              <a:t>ActT</a:t>
            </a:r>
            <a:r>
              <a:rPr lang="en-US" dirty="0"/>
              <a:t> or </a:t>
            </a:r>
            <a:r>
              <a:rPr lang="en-US" dirty="0" err="1"/>
              <a:t>ActS</a:t>
            </a:r>
            <a:r>
              <a:rPr lang="en-US" dirty="0"/>
              <a:t> of the pipeline, or it could declare its CONTEXT to be </a:t>
            </a:r>
            <a:r>
              <a:rPr lang="en-US" dirty="0" err="1"/>
              <a:t>ActT</a:t>
            </a:r>
            <a:r>
              <a:rPr lang="en-US" dirty="0"/>
              <a:t> of the pipeline</a:t>
            </a:r>
          </a:p>
        </p:txBody>
      </p:sp>
    </p:spTree>
    <p:extLst>
      <p:ext uri="{BB962C8B-B14F-4D97-AF65-F5344CB8AC3E}">
        <p14:creationId xmlns:p14="http://schemas.microsoft.com/office/powerpoint/2010/main" val="100952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8C2B-E97E-4B2A-953A-AE14619E2F7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6A102CE6-DAAD-4D01-B2AD-CE0A302A8ABF}"/>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How to link first pipeline step activity events to overall pipeline activity events?</a:t>
            </a:r>
          </a:p>
          <a:p>
            <a:pPr marL="514350" indent="-514350">
              <a:buFont typeface="+mj-lt"/>
              <a:buAutoNum type="arabicPeriod"/>
            </a:pPr>
            <a:r>
              <a:rPr lang="en-US" dirty="0"/>
              <a:t>How to link subsequent pipeline step activity events to previous pipeline step activity events?</a:t>
            </a:r>
          </a:p>
          <a:p>
            <a:pPr marL="514350" indent="-514350">
              <a:buFont typeface="+mj-lt"/>
              <a:buAutoNum type="arabicPeriod"/>
            </a:pPr>
            <a:r>
              <a:rPr lang="en-US" dirty="0"/>
              <a:t>How to link pipeline </a:t>
            </a:r>
            <a:r>
              <a:rPr lang="en-US" dirty="0" err="1"/>
              <a:t>ActF</a:t>
            </a:r>
            <a:r>
              <a:rPr lang="en-US" dirty="0"/>
              <a:t> event to last pipeline step events?</a:t>
            </a:r>
          </a:p>
          <a:p>
            <a:pPr marL="514350" indent="-514350">
              <a:buFont typeface="+mj-lt"/>
              <a:buAutoNum type="arabicPeriod"/>
            </a:pPr>
            <a:r>
              <a:rPr lang="en-US" dirty="0"/>
              <a:t>What about parallelly executed steps?</a:t>
            </a:r>
          </a:p>
          <a:p>
            <a:pPr marL="514350" indent="-514350">
              <a:buFont typeface="+mj-lt"/>
              <a:buAutoNum type="arabicPeriod"/>
            </a:pPr>
            <a:r>
              <a:rPr lang="en-US" dirty="0"/>
              <a:t>How to link other events to/from activity events?</a:t>
            </a:r>
          </a:p>
          <a:p>
            <a:pPr marL="514350" indent="-514350">
              <a:buFont typeface="+mj-lt"/>
              <a:buAutoNum type="arabicPeriod"/>
            </a:pPr>
            <a:endParaRPr lang="en-US" dirty="0"/>
          </a:p>
          <a:p>
            <a:pPr marL="0" indent="0">
              <a:buNone/>
            </a:pPr>
            <a:r>
              <a:rPr lang="en-US" dirty="0"/>
              <a:t>For each issue:</a:t>
            </a:r>
          </a:p>
          <a:p>
            <a:r>
              <a:rPr lang="en-US" dirty="0"/>
              <a:t>Are there any concerns </a:t>
            </a:r>
            <a:r>
              <a:rPr lang="en-US" dirty="0" err="1"/>
              <a:t>w.r.t.</a:t>
            </a:r>
            <a:r>
              <a:rPr lang="en-US" dirty="0"/>
              <a:t> upstream/downstream searches? Is it hard to find certain events?</a:t>
            </a:r>
          </a:p>
        </p:txBody>
      </p:sp>
    </p:spTree>
    <p:extLst>
      <p:ext uri="{BB962C8B-B14F-4D97-AF65-F5344CB8AC3E}">
        <p14:creationId xmlns:p14="http://schemas.microsoft.com/office/powerpoint/2010/main" val="2812187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CFD7BCCB11654597752DB982821F90" ma:contentTypeVersion="14" ma:contentTypeDescription="Create a new document." ma:contentTypeScope="" ma:versionID="61728d1eb20d77555e59ce1438e70cb0">
  <xsd:schema xmlns:xsd="http://www.w3.org/2001/XMLSchema" xmlns:xs="http://www.w3.org/2001/XMLSchema" xmlns:p="http://schemas.microsoft.com/office/2006/metadata/properties" xmlns:ns3="3fe6f186-f5f4-40d9-8ed0-d4129be3f1dd" xmlns:ns4="10299242-1a9f-41a3-ba29-0a43e323a3a2" targetNamespace="http://schemas.microsoft.com/office/2006/metadata/properties" ma:root="true" ma:fieldsID="bbeecd7dec79e871c9dd54b12ca8700e" ns3:_="" ns4:_="">
    <xsd:import namespace="3fe6f186-f5f4-40d9-8ed0-d4129be3f1dd"/>
    <xsd:import namespace="10299242-1a9f-41a3-ba29-0a43e323a3a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e6f186-f5f4-40d9-8ed0-d4129be3f1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99242-1a9f-41a3-ba29-0a43e323a3a2"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9383DC-B785-41D7-8993-73CDA1E765F4}">
  <ds:schemaRefs>
    <ds:schemaRef ds:uri="http://schemas.microsoft.com/sharepoint/v3/contenttype/forms"/>
  </ds:schemaRefs>
</ds:datastoreItem>
</file>

<file path=customXml/itemProps2.xml><?xml version="1.0" encoding="utf-8"?>
<ds:datastoreItem xmlns:ds="http://schemas.openxmlformats.org/officeDocument/2006/customXml" ds:itemID="{880719E3-1F82-4B82-B129-35C1DCD0A5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e6f186-f5f4-40d9-8ed0-d4129be3f1dd"/>
    <ds:schemaRef ds:uri="10299242-1a9f-41a3-ba29-0a43e323a3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E979-8AAF-4E8D-A912-9430D695377F}">
  <ds:schemaRefs>
    <ds:schemaRef ds:uri="http://schemas.microsoft.com/office/2006/documentManagement/types"/>
    <ds:schemaRef ds:uri="http://purl.org/dc/terms/"/>
    <ds:schemaRef ds:uri="http://schemas.openxmlformats.org/package/2006/metadata/core-properties"/>
    <ds:schemaRef ds:uri="3fe6f186-f5f4-40d9-8ed0-d4129be3f1dd"/>
    <ds:schemaRef ds:uri="http://purl.org/dc/dcmitype/"/>
    <ds:schemaRef ds:uri="http://schemas.microsoft.com/office/infopath/2007/PartnerControls"/>
    <ds:schemaRef ds:uri="http://purl.org/dc/elements/1.1/"/>
    <ds:schemaRef ds:uri="http://schemas.microsoft.com/office/2006/metadata/properties"/>
    <ds:schemaRef ds:uri="10299242-1a9f-41a3-ba29-0a43e323a3a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11558</TotalTime>
  <Words>4715</Words>
  <Application>Microsoft Office PowerPoint</Application>
  <PresentationFormat>Widescreen</PresentationFormat>
  <Paragraphs>732</Paragraphs>
  <Slides>48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-apple-system</vt:lpstr>
      <vt:lpstr>Arial</vt:lpstr>
      <vt:lpstr>Calibri</vt:lpstr>
      <vt:lpstr>Calibri Light</vt:lpstr>
      <vt:lpstr>Noto Sans</vt:lpstr>
      <vt:lpstr>Office Theme</vt:lpstr>
      <vt:lpstr>Eiffel Activity/Lifecycle Events</vt:lpstr>
      <vt:lpstr>Plot</vt:lpstr>
      <vt:lpstr>Problem</vt:lpstr>
      <vt:lpstr>Concepts</vt:lpstr>
      <vt:lpstr>Why activity events?</vt:lpstr>
      <vt:lpstr>Event types with mandatory fields in bold</vt:lpstr>
      <vt:lpstr>Activity Events Explained</vt:lpstr>
      <vt:lpstr>CAUSE vs CONTEXT</vt:lpstr>
      <vt:lpstr>Issues</vt:lpstr>
      <vt:lpstr>Issue 1 - Linking first pipeline step to pipeline</vt:lpstr>
      <vt:lpstr>Alternative 1a - First pipeline step triggered before pipeline started (using current spec)</vt:lpstr>
      <vt:lpstr>Alternative 1b - First pipeline step triggered before pipeline started (using current spec)</vt:lpstr>
      <vt:lpstr>Alternative 2 - First pipeline step triggered after pipeline started  (using current spec)</vt:lpstr>
      <vt:lpstr>Considerations</vt:lpstr>
      <vt:lpstr>Conclusion</vt:lpstr>
      <vt:lpstr>Issue 2 - Linking subsequent steps to previous steps</vt:lpstr>
      <vt:lpstr>Alternative 1a - Second pipeline step not CAUSEd by first step events (using current spec)</vt:lpstr>
      <vt:lpstr>Alternative 1b - Second pipeline step start CAUSEd by first step finishing, and with ActT CONTEXT to pipeline (using current spec)</vt:lpstr>
      <vt:lpstr>Alternative 2 - Second pipeline step triggered by first pipeline step finishing (using current spec)</vt:lpstr>
      <vt:lpstr>Considerations</vt:lpstr>
      <vt:lpstr>Conclusion</vt:lpstr>
      <vt:lpstr>Issue 3 - Linking pipeline ActF to step events</vt:lpstr>
      <vt:lpstr>Alternative 1 - Pipeline ActF has no upstream connection to the pipeline steps (using current spec)</vt:lpstr>
      <vt:lpstr>Considerations</vt:lpstr>
      <vt:lpstr>Issue 4 - Parallel Pipeline Steps</vt:lpstr>
      <vt:lpstr>Alternative 1 - Simple Parallel Steps (using current spec)</vt:lpstr>
      <vt:lpstr>Alternative 1 - Combined types</vt:lpstr>
      <vt:lpstr>Considerations</vt:lpstr>
      <vt:lpstr>Issue 5 - Linking other events to/from activities</vt:lpstr>
      <vt:lpstr>Alternative 1 - Linking other events to/from activities</vt:lpstr>
      <vt:lpstr>Considerations</vt:lpstr>
      <vt:lpstr>MoM from GitHub issue link</vt:lpstr>
      <vt:lpstr>Additional output</vt:lpstr>
      <vt:lpstr>Example: All steps are event triggered</vt:lpstr>
      <vt:lpstr>Example: All steps are explicitly triggered</vt:lpstr>
      <vt:lpstr>Questions/concerns</vt:lpstr>
      <vt:lpstr>PowerPoint Presentation</vt:lpstr>
      <vt:lpstr>To be updated!</vt:lpstr>
      <vt:lpstr>Example: All steps are event triggered</vt:lpstr>
      <vt:lpstr>Example: All steps are event triggered</vt:lpstr>
      <vt:lpstr>Example: All steps are event triggered</vt:lpstr>
      <vt:lpstr>Example: All steps are explicitly triggered</vt:lpstr>
      <vt:lpstr>Events in Activity (in pipeline step)</vt:lpstr>
      <vt:lpstr>Current Examples</vt:lpstr>
      <vt:lpstr>Example</vt:lpstr>
      <vt:lpstr>PowerPoint Presentation</vt:lpstr>
      <vt:lpstr>Pipeline Activities</vt:lpstr>
      <vt:lpstr>Events in Activity (in pipeline step)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Eiffel Activity Events</dc:title>
  <dc:creator>Emil</dc:creator>
  <cp:lastModifiedBy>Emil Bäckmark</cp:lastModifiedBy>
  <cp:revision>4</cp:revision>
  <dcterms:created xsi:type="dcterms:W3CDTF">2021-07-29T07:31:35Z</dcterms:created>
  <dcterms:modified xsi:type="dcterms:W3CDTF">2021-10-26T06:22:38Z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0x01010038CFD7BCCB11654597752DB982821F90</vt:lpwstr>
  </property>
</Properties>
</file>