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9" r:id="rId3"/>
    <p:sldId id="290" r:id="rId4"/>
    <p:sldId id="272" r:id="rId5"/>
    <p:sldId id="271" r:id="rId6"/>
    <p:sldId id="275" r:id="rId7"/>
    <p:sldId id="274" r:id="rId8"/>
    <p:sldId id="270" r:id="rId9"/>
    <p:sldId id="273" r:id="rId10"/>
    <p:sldId id="277" r:id="rId11"/>
    <p:sldId id="276" r:id="rId12"/>
    <p:sldId id="278" r:id="rId13"/>
    <p:sldId id="280" r:id="rId14"/>
    <p:sldId id="283" r:id="rId15"/>
    <p:sldId id="282" r:id="rId16"/>
    <p:sldId id="284" r:id="rId17"/>
    <p:sldId id="281" r:id="rId18"/>
    <p:sldId id="287" r:id="rId19"/>
    <p:sldId id="286" r:id="rId20"/>
    <p:sldId id="285" r:id="rId21"/>
    <p:sldId id="289" r:id="rId22"/>
    <p:sldId id="288" r:id="rId23"/>
    <p:sldId id="261" r:id="rId24"/>
  </p:sldIdLst>
  <p:sldSz cx="12192000" cy="6858000"/>
  <p:notesSz cx="6858000" cy="9144000"/>
  <p:embeddedFontLst>
    <p:embeddedFont>
      <p:font typeface="Ericsson Hilda" panose="00000500000000000000" pitchFamily="2" charset="0"/>
      <p:regular r:id="rId27"/>
      <p:bold r:id="rId28"/>
    </p:embeddedFont>
    <p:embeddedFont>
      <p:font typeface="Ericsson Hilda Light" panose="00000400000000000000" pitchFamily="2" charset="0"/>
      <p:regular r:id="rId29"/>
    </p:embeddedFont>
    <p:embeddedFont>
      <p:font typeface="Ericsson Technical Icons" panose="00000500000000000000" pitchFamily="2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284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iffel-community/eiffel-persistence-technology-evaluation" TargetMode="Externa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br>
              <a:rPr lang="en-US" dirty="0"/>
            </a:br>
            <a:r>
              <a:rPr lang="en-US" dirty="0"/>
              <a:t>Evaluation for </a:t>
            </a:r>
            <a:br>
              <a:rPr lang="en-US" dirty="0"/>
            </a:br>
            <a:r>
              <a:rPr lang="en-US" dirty="0"/>
              <a:t>Eiffel Event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of the evaluation’s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Jakub Binieda (</a:t>
            </a:r>
            <a:r>
              <a:rPr lang="en-US" dirty="0" err="1"/>
              <a:t>ebinjak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Ericsson 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2019-01-22</a:t>
            </a:r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Average execution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Store()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3409C0-4A97-4980-B984-A9D339A78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31667"/>
              </p:ext>
            </p:extLst>
          </p:nvPr>
        </p:nvGraphicFramePr>
        <p:xfrm>
          <a:off x="704851" y="292846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824036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1709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90073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116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2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5.23</a:t>
                      </a:r>
                      <a:r>
                        <a:rPr lang="mr-IN" dirty="0"/>
                        <a:t>+</a:t>
                      </a:r>
                      <a:r>
                        <a:rPr lang="sv-SE" dirty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4.69</a:t>
                      </a:r>
                      <a:r>
                        <a:rPr lang="mr-IN" dirty="0"/>
                        <a:t>+</a:t>
                      </a:r>
                      <a:r>
                        <a:rPr lang="sv-SE" dirty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4.27</a:t>
                      </a:r>
                      <a:r>
                        <a:rPr lang="mr-IN" dirty="0"/>
                        <a:t>+</a:t>
                      </a:r>
                      <a:r>
                        <a:rPr lang="sv-SE" dirty="0"/>
                        <a:t>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4.72E+08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3.17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9.97E+09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8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4.05E+06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3.82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3.49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5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3.93E+07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3.89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4.09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5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27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E0F49-004A-4B7B-830F-F70867E3B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3" y="0"/>
            <a:ext cx="11648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Average execution time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getEvent</a:t>
            </a:r>
            <a:r>
              <a:rPr lang="en-US" dirty="0"/>
              <a:t>()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E03261-B586-49B4-B7C9-0EA6968D9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10529"/>
              </p:ext>
            </p:extLst>
          </p:nvPr>
        </p:nvGraphicFramePr>
        <p:xfrm>
          <a:off x="704851" y="292846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499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55583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0906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242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4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4680.9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6247.1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56830.7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309152.8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313173.7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13408.1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84845.2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818298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8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13483</a:t>
                      </a:r>
                      <a:r>
                        <a:rPr lang="sv-SE" dirty="0"/>
                        <a:t>.</a:t>
                      </a:r>
                      <a:r>
                        <a:rPr lang="cs-CZ" dirty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81983</a:t>
                      </a:r>
                      <a:r>
                        <a:rPr lang="sv-SE" dirty="0"/>
                        <a:t>.</a:t>
                      </a:r>
                      <a:r>
                        <a:rPr lang="cs-CZ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811778.5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1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88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06535-2A65-41A1-AC31-3D336F83B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8" y="0"/>
            <a:ext cx="1165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1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Average execution time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getEvents</a:t>
            </a:r>
            <a:r>
              <a:rPr lang="en-US" dirty="0"/>
              <a:t>()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E03261-B586-49B4-B7C9-0EA6968D9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39532"/>
              </p:ext>
            </p:extLst>
          </p:nvPr>
        </p:nvGraphicFramePr>
        <p:xfrm>
          <a:off x="704851" y="292846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499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55583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0906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242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4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1.13E</a:t>
                      </a:r>
                      <a:r>
                        <a:rPr lang="mr-IN" dirty="0"/>
                        <a:t>+</a:t>
                      </a:r>
                      <a:r>
                        <a:rPr lang="sv-SE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6.76E+05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4.17E</a:t>
                      </a:r>
                      <a:r>
                        <a:rPr lang="mr-IN" dirty="0"/>
                        <a:t>+</a:t>
                      </a:r>
                      <a:r>
                        <a:rPr lang="sv-SE" dirty="0"/>
                        <a:t>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1.39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2.37E+09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8.49E+04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5.96E</a:t>
                      </a:r>
                      <a:r>
                        <a:rPr lang="mr-IN" dirty="0"/>
                        <a:t>+</a:t>
                      </a:r>
                      <a:r>
                        <a:rPr lang="sv-SE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6.28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8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8.38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5.64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6.35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1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1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7C79B6-56DA-4ECD-83CC-BFC653F1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8" y="0"/>
            <a:ext cx="1165222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61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Average execution time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getUpstreamEvents</a:t>
            </a:r>
            <a:r>
              <a:rPr lang="en-US" dirty="0"/>
              <a:t>()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E03261-B586-49B4-B7C9-0EA6968D9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65476"/>
              </p:ext>
            </p:extLst>
          </p:nvPr>
        </p:nvGraphicFramePr>
        <p:xfrm>
          <a:off x="704851" y="2928461"/>
          <a:ext cx="8128000" cy="231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499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55583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0906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242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4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effectLst/>
                        </a:rPr>
                        <a:t>4.73E+08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4.30E+09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effectLst/>
                        </a:rPr>
                        <a:t>4.17E+10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059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7.47E+06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1.44E+07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424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101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1.21E+09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1.19E+10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3178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1.37E+07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>
                          <a:effectLst/>
                        </a:rPr>
                        <a:t>1.48E+07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effectLst/>
                        </a:rPr>
                        <a:t>1.65E+07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1551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6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F33E1-BDFA-44B1-9E60-B8A083F4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8" y="0"/>
            <a:ext cx="1165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Average execution time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getDownstreamEvents</a:t>
            </a:r>
            <a:r>
              <a:rPr lang="en-US" dirty="0"/>
              <a:t>()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E03261-B586-49B4-B7C9-0EA6968D9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74628"/>
              </p:ext>
            </p:extLst>
          </p:nvPr>
        </p:nvGraphicFramePr>
        <p:xfrm>
          <a:off x="704851" y="292846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499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55583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0906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242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4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8.45E+08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8.30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8.24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1.03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5.64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Neo4j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2.96E+08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3.18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8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ArangoDB Imp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1.68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1.92E+06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4.66</a:t>
                      </a:r>
                      <a:r>
                        <a:rPr lang="mr-IN" dirty="0"/>
                        <a:t>E+</a:t>
                      </a:r>
                      <a:r>
                        <a:rPr lang="sv-SE" dirty="0"/>
                        <a:t>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1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69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006F0-2D26-42E1-8483-9EEB82A8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8" y="0"/>
            <a:ext cx="1165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09935" y="1835383"/>
            <a:ext cx="8353426" cy="4392612"/>
          </a:xfrm>
        </p:spPr>
        <p:txBody>
          <a:bodyPr/>
          <a:lstStyle/>
          <a:p>
            <a:r>
              <a:rPr lang="en-US" dirty="0"/>
              <a:t>Assignment description</a:t>
            </a:r>
          </a:p>
          <a:p>
            <a:r>
              <a:rPr lang="en-US" dirty="0"/>
              <a:t>Choose of Database Management System (DBMS)</a:t>
            </a:r>
          </a:p>
          <a:p>
            <a:r>
              <a:rPr lang="en-US" dirty="0"/>
              <a:t>DBMS and different implementations</a:t>
            </a:r>
          </a:p>
          <a:p>
            <a:r>
              <a:rPr lang="en-US" dirty="0"/>
              <a:t>Tests description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MongoDB is not optimal for this kind of problems</a:t>
            </a:r>
          </a:p>
          <a:p>
            <a:r>
              <a:rPr lang="en-US" dirty="0"/>
              <a:t>DBMS that supports graph model would make performance better</a:t>
            </a:r>
          </a:p>
          <a:p>
            <a:r>
              <a:rPr lang="en-US" dirty="0"/>
              <a:t>Multi-model DBMSs are an option</a:t>
            </a:r>
          </a:p>
          <a:p>
            <a:pPr lvl="1"/>
            <a:r>
              <a:rPr lang="en-US" dirty="0" err="1"/>
              <a:t>ArangoDB</a:t>
            </a:r>
            <a:r>
              <a:rPr lang="en-US" dirty="0"/>
              <a:t> could be a solution, but problem with getting one event needs to be solved (maybe indexing)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https://github.com/eiffel-community/eiffel-persistence-technology-evaluation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Summary</a:t>
            </a:r>
          </a:p>
        </p:txBody>
      </p:sp>
    </p:spTree>
    <p:extLst>
      <p:ext uri="{BB962C8B-B14F-4D97-AF65-F5344CB8AC3E}">
        <p14:creationId xmlns:p14="http://schemas.microsoft.com/office/powerpoint/2010/main" val="415333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  <a:p>
            <a:r>
              <a:rPr lang="en-US" dirty="0"/>
              <a:t>Other graph and multi-model DBMS</a:t>
            </a:r>
          </a:p>
          <a:p>
            <a:r>
              <a:rPr lang="en-US" dirty="0"/>
              <a:t>Cluster</a:t>
            </a: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investigations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010" y="2888456"/>
            <a:ext cx="8353426" cy="1081088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3565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09935" y="1835383"/>
            <a:ext cx="8353426" cy="4392612"/>
          </a:xfrm>
        </p:spPr>
        <p:txBody>
          <a:bodyPr/>
          <a:lstStyle/>
          <a:p>
            <a:r>
              <a:rPr lang="en-US" dirty="0"/>
              <a:t>Evaluate alternative NoSQL data models  and DBMS that supports those models to find a better solution that could increase performance and could be used instead of MongoDB.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Description</a:t>
            </a:r>
          </a:p>
        </p:txBody>
      </p:sp>
    </p:spTree>
    <p:extLst>
      <p:ext uri="{BB962C8B-B14F-4D97-AF65-F5344CB8AC3E}">
        <p14:creationId xmlns:p14="http://schemas.microsoft.com/office/powerpoint/2010/main" val="70303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Theory part of the investigation</a:t>
            </a:r>
          </a:p>
          <a:p>
            <a:r>
              <a:rPr lang="en-US" dirty="0"/>
              <a:t>Five NoSQL data models</a:t>
            </a:r>
          </a:p>
          <a:p>
            <a:pPr lvl="1"/>
            <a:r>
              <a:rPr lang="en-US" dirty="0"/>
              <a:t>Key-Value, Wide Column, Document, Graph and </a:t>
            </a:r>
            <a:r>
              <a:rPr lang="en-US" dirty="0" err="1"/>
              <a:t>Mult</a:t>
            </a:r>
            <a:r>
              <a:rPr lang="en-US" dirty="0"/>
              <a:t>-model</a:t>
            </a:r>
          </a:p>
          <a:p>
            <a:r>
              <a:rPr lang="en-US" dirty="0"/>
              <a:t>Different criteria</a:t>
            </a:r>
          </a:p>
          <a:p>
            <a:pPr lvl="1"/>
            <a:r>
              <a:rPr lang="en-US" dirty="0"/>
              <a:t>Eiffel events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of DBMS</a:t>
            </a:r>
          </a:p>
        </p:txBody>
      </p:sp>
    </p:spTree>
    <p:extLst>
      <p:ext uri="{BB962C8B-B14F-4D97-AF65-F5344CB8AC3E}">
        <p14:creationId xmlns:p14="http://schemas.microsoft.com/office/powerpoint/2010/main" val="119867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DBMS that supports document model</a:t>
            </a:r>
          </a:p>
          <a:p>
            <a:r>
              <a:rPr lang="en-US" dirty="0"/>
              <a:t>Supports JSON</a:t>
            </a:r>
          </a:p>
          <a:p>
            <a:r>
              <a:rPr lang="en-US" dirty="0"/>
              <a:t>Capacity can be increased by adding new machines</a:t>
            </a:r>
          </a:p>
          <a:p>
            <a:r>
              <a:rPr lang="en-US" dirty="0"/>
              <a:t>Slow for connected models that require joins </a:t>
            </a:r>
          </a:p>
          <a:p>
            <a:r>
              <a:rPr lang="en-US" dirty="0"/>
              <a:t>High Availability and High Scalability</a:t>
            </a:r>
          </a:p>
          <a:p>
            <a:r>
              <a:rPr lang="en-US" dirty="0"/>
              <a:t>Versioning and Indexing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4819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DBMS that supports graph model</a:t>
            </a:r>
          </a:p>
          <a:p>
            <a:r>
              <a:rPr lang="en-US" dirty="0"/>
              <a:t>Do not support JSON directly, you need to use </a:t>
            </a:r>
            <a:r>
              <a:rPr lang="en-US" dirty="0" err="1"/>
              <a:t>apoc</a:t>
            </a:r>
            <a:r>
              <a:rPr lang="en-US" dirty="0"/>
              <a:t> library or manipulate data into CSV format</a:t>
            </a:r>
          </a:p>
          <a:p>
            <a:r>
              <a:rPr lang="en-US" dirty="0"/>
              <a:t>High Availability (only enterprise version)</a:t>
            </a:r>
          </a:p>
          <a:p>
            <a:pPr lvl="1"/>
            <a:r>
              <a:rPr lang="en-US" dirty="0"/>
              <a:t>Supports cluster deployment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Versioning (not native)</a:t>
            </a:r>
          </a:p>
          <a:p>
            <a:r>
              <a:rPr lang="en-US" dirty="0"/>
              <a:t>Good for connected data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33274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DBMS that supports key, document and graph models</a:t>
            </a:r>
          </a:p>
          <a:p>
            <a:r>
              <a:rPr lang="en-US" dirty="0"/>
              <a:t>Supports JSON</a:t>
            </a:r>
          </a:p>
          <a:p>
            <a:r>
              <a:rPr lang="en-US" dirty="0"/>
              <a:t>Indexing and Versioning</a:t>
            </a:r>
          </a:p>
          <a:p>
            <a:r>
              <a:rPr lang="en-US" dirty="0"/>
              <a:t>High Availability and High Scalability</a:t>
            </a:r>
          </a:p>
          <a:p>
            <a:pPr lvl="1"/>
            <a:r>
              <a:rPr lang="en-US" dirty="0"/>
              <a:t>Supports cluster deployment</a:t>
            </a:r>
          </a:p>
          <a:p>
            <a:r>
              <a:rPr lang="en-US" dirty="0"/>
              <a:t>Good documentation, but can be difficult to understand how some things works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8353426" cy="4392612"/>
          </a:xfrm>
        </p:spPr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/>
              <a:t>Neo4j</a:t>
            </a:r>
          </a:p>
          <a:p>
            <a:pPr lvl="1"/>
            <a:r>
              <a:rPr lang="en-US" dirty="0"/>
              <a:t>Implementation 1</a:t>
            </a:r>
          </a:p>
          <a:p>
            <a:pPr lvl="1"/>
            <a:r>
              <a:rPr lang="en-US" dirty="0"/>
              <a:t>Implementation 2</a:t>
            </a:r>
          </a:p>
          <a:p>
            <a:r>
              <a:rPr lang="en-US" dirty="0" err="1"/>
              <a:t>ArangoDB</a:t>
            </a:r>
            <a:endParaRPr lang="en-US" dirty="0"/>
          </a:p>
          <a:p>
            <a:pPr lvl="1"/>
            <a:r>
              <a:rPr lang="en-US" dirty="0"/>
              <a:t>Implementation 1</a:t>
            </a:r>
          </a:p>
          <a:p>
            <a:pPr lvl="1"/>
            <a:r>
              <a:rPr lang="en-US" dirty="0"/>
              <a:t>Implementation 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29721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Different amount of events: 10 000, 100 000, 1000 000</a:t>
            </a:r>
          </a:p>
          <a:p>
            <a:r>
              <a:rPr lang="en-US" dirty="0"/>
              <a:t>All test cases where executed 10 times (if possible)</a:t>
            </a:r>
          </a:p>
          <a:p>
            <a:r>
              <a:rPr lang="en-US" dirty="0"/>
              <a:t>Measured data:</a:t>
            </a:r>
          </a:p>
          <a:p>
            <a:pPr lvl="1"/>
            <a:r>
              <a:rPr lang="en-US" dirty="0"/>
              <a:t>For whole implementation of the function:</a:t>
            </a:r>
          </a:p>
          <a:p>
            <a:pPr lvl="2"/>
            <a:r>
              <a:rPr lang="en-US" dirty="0"/>
              <a:t> Average execution time, average execution time per found event</a:t>
            </a:r>
          </a:p>
          <a:p>
            <a:pPr lvl="1"/>
            <a:r>
              <a:rPr lang="en-US" dirty="0"/>
              <a:t>For communication with database:</a:t>
            </a:r>
          </a:p>
          <a:p>
            <a:pPr lvl="2"/>
            <a:r>
              <a:rPr lang="en-US" dirty="0"/>
              <a:t>Average execution time, average execution time per found event</a:t>
            </a:r>
          </a:p>
          <a:p>
            <a:r>
              <a:rPr lang="en-US" dirty="0"/>
              <a:t>Execution time is measured in microseconds</a:t>
            </a:r>
          </a:p>
          <a:p>
            <a:endParaRPr lang="en-US" dirty="0"/>
          </a:p>
          <a:p>
            <a:r>
              <a:rPr lang="en-US" dirty="0"/>
              <a:t>No indexing *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6610114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 - WIP.potx" id="{56BE051D-EBDD-4BF1-9C2A-BB639C0CB390}" vid="{D57F5D35-91CA-47FC-A086-1CC56DBC92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PPT_Template_Final</Template>
  <TotalTime>518</TotalTime>
  <Words>674</Words>
  <Application>Microsoft Office PowerPoint</Application>
  <PresentationFormat>Widescreen</PresentationFormat>
  <Paragraphs>214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Ericsson Hilda</vt:lpstr>
      <vt:lpstr>Ericsson Technical Icons</vt:lpstr>
      <vt:lpstr>Ericsson Hilda Light</vt:lpstr>
      <vt:lpstr>PresentationTemplate2017</vt:lpstr>
      <vt:lpstr>NoSQL Databases Evaluation for  Eiffel Event Data</vt:lpstr>
      <vt:lpstr>Structure of the presentation</vt:lpstr>
      <vt:lpstr>Assignment Description</vt:lpstr>
      <vt:lpstr>Choose of DBMS</vt:lpstr>
      <vt:lpstr>MongoDB</vt:lpstr>
      <vt:lpstr>Neo4j</vt:lpstr>
      <vt:lpstr>ArangoDB</vt:lpstr>
      <vt:lpstr>Implementations</vt:lpstr>
      <vt:lpstr>Tests</vt:lpstr>
      <vt:lpstr>Store()</vt:lpstr>
      <vt:lpstr>PowerPoint Presentation</vt:lpstr>
      <vt:lpstr>getEvent()</vt:lpstr>
      <vt:lpstr>PowerPoint Presentation</vt:lpstr>
      <vt:lpstr>getEvents()</vt:lpstr>
      <vt:lpstr>PowerPoint Presentation</vt:lpstr>
      <vt:lpstr>getUpstreamEvents()</vt:lpstr>
      <vt:lpstr>PowerPoint Presentation</vt:lpstr>
      <vt:lpstr>getDownstreamEvents()</vt:lpstr>
      <vt:lpstr>PowerPoint Presentation</vt:lpstr>
      <vt:lpstr>Conclusions And Summary</vt:lpstr>
      <vt:lpstr>Future investigations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Jakub Binieda</dc:creator>
  <cp:keywords/>
  <dc:description/>
  <cp:lastModifiedBy>Jakub Binieda</cp:lastModifiedBy>
  <cp:revision>82</cp:revision>
  <dcterms:created xsi:type="dcterms:W3CDTF">2019-01-21T06:39:58Z</dcterms:created>
  <dcterms:modified xsi:type="dcterms:W3CDTF">2020-06-22T12:02:26Z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