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8" r:id="rId4"/>
    <p:sldId id="266" r:id="rId5"/>
    <p:sldId id="267" r:id="rId6"/>
    <p:sldId id="269" r:id="rId7"/>
    <p:sldId id="258" r:id="rId8"/>
    <p:sldId id="260" r:id="rId9"/>
    <p:sldId id="259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85888-627F-4175-B680-99C7866D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4D85C-7A3D-4E0B-87BB-8A28916D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B1826-F656-48A1-BEDB-0383443B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13CDC-E339-4458-9377-EFE1C63F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36A29-A9B2-4E4D-9D69-60AD6076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D20C-581A-443B-9E6C-61C589A5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528021-D9BC-4400-98EA-47E2B0BF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B9781-1B06-46AF-B633-21F70016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61C52-BAEA-4CD5-8C0E-2C3BFD25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44696-F709-4850-BA71-089653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4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14E-255C-4DF1-A22E-0D796122A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596D7F-17D5-426D-B955-5CCD9DD4B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5C2F4-BB1D-43A6-8E47-8405CA73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EB9D9-68FF-4EA4-90B6-7D3A11C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15F5D-9A11-42DA-AC5B-B4EF498D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B3FA8-A37F-427C-A519-7D1D4873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9F1-39F8-4B65-A968-556B7B74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3100F-1481-46C8-B142-A10E915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044E9-9634-472D-8F68-13D7E553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5D2E1-4789-4390-9588-0B05509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0E89-B29B-488E-8C39-84140B38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5ADC9-286D-465D-A416-4B49306A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B7A7B-603C-4918-B69A-E5D8348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7454-609E-434D-966B-FAD6DF4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8028B-F9D9-4E44-882F-DF5EA51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40CD9-051B-4100-A059-742A4BFD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AE5FA-B504-47EB-8CC0-219F9BC30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569EE-4D02-4C8D-BBA2-D51D944B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24422-71EA-48F0-8CC7-679CD82A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2F809-167D-43F8-82A3-05FB5F8A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0A033-F24B-4F01-95B8-A7B6C8B9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06AA-BDA0-4B36-A2B8-F97F371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0F005-2B95-4630-BD6E-E093BA6A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91DA2-0B1B-44BC-B4A4-89DCA786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B7EF79-2B9F-4C33-B4D5-E12E8D666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55FC9-74F9-47FC-84F5-AAE7973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0F7279-D43A-4D9B-9C02-D7D59F7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011A7-12FB-4A86-A052-4E488EE0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C2AD7-6CBA-4667-851B-AFD8F448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1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DB7B8-628E-4065-9FBB-7C9C1C90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77ADD-7C20-46A7-8DA0-0AC967D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93EEF-97FF-43AB-8926-C75C24A5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83EB-A425-4E6E-9533-D869ECA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81496-0F14-488A-9415-7CA461A2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6147D-C485-4411-B6A9-F2475A1D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FB2E9-FFAA-4DA1-A6AF-D5022DDD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0FD9-790C-4653-9BB1-B1703608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C8D5-76D7-451E-AD07-AB300CF2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53EA3-F661-4BC7-8247-9C53F870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6AC9F-9770-4CC3-A6E7-BD99F44D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A9ECA-AA61-4047-9AF1-00B4BDA4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20E40-302A-4FCA-8F99-7E1FD9A8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3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B703E-4893-4815-95DA-533ABCFD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DFA04-2A6A-47F3-98DD-A7CFBC95A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C95F8-FEF2-4A18-95BB-8FA9989C0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CE4B8-F1BD-438B-926F-01EE389E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5930-3AC8-433C-BC60-48666A3E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E12E6-D61D-4A20-8459-416EEE0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FAF81-E074-4C4D-A1F1-5B9B649C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4FD8C-B385-4584-84A0-C2DDC9AA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EB4F-C0C7-49CA-8C68-11A228DD5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1CBA-4FB2-4682-B83A-796AA2169F5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6B6E1-1A25-44B7-9906-372661F3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B23D5-8E54-4E4D-96CD-5A21AA19F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4EE3-C139-40D4-93F3-0035F7DB7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enda.infn.it/event/19942/contributions/108471/attachments/70575/88105/RPC_Currents_RPC2020v3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enda.infn.it/event/19942/contributions/108471/attachments/70575/88105/RPC_Currents_RPC2020v3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76234-ADDF-4C1B-AAB0-0B663F9E2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RPC current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A7A75-85D9-4535-81AE-3BA47A0CD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Kim</a:t>
            </a:r>
            <a:r>
              <a:rPr lang="ko-KR" altLang="en-US" dirty="0"/>
              <a:t> </a:t>
            </a:r>
            <a:r>
              <a:rPr lang="en-US" altLang="ko-KR" dirty="0" err="1"/>
              <a:t>taerang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24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18787-4E01-4E80-9AF6-2FE5784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비정상 </a:t>
            </a:r>
            <a:r>
              <a:rPr lang="en-US" altLang="ko-KR" dirty="0"/>
              <a:t>ratio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CED2FA-F8EC-4DFE-8A5E-8B85590492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82860"/>
            <a:ext cx="5510428" cy="4095750"/>
          </a:xfrm>
          <a:prstGeom prst="rect">
            <a:avLst/>
          </a:prstGeom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D1D29-12F9-4A06-8EBD-51AAADA180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050" y="1882860"/>
            <a:ext cx="5314950" cy="4095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329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9ECB4-405A-474D-BFA3-BCB368A9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E9C187-5876-4F80-A4FC-0D050FF30BD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20429"/>
            <a:ext cx="5181600" cy="3761730"/>
          </a:xfrm>
          <a:prstGeom prst="rect">
            <a:avLst/>
          </a:prstGeom>
          <a:effectLst/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FFC0D43-FCE7-4300-A486-D5A99778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endParaRPr lang="en-US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endParaRPr lang="en-US" altLang="ko-KR" sz="1800" kern="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800" kern="5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Dpid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324</a:t>
            </a: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Overflow 234</a:t>
            </a: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Underflow 1</a:t>
            </a: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포함하고 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std = 800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ko-KR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포함없이 </a:t>
            </a:r>
            <a:r>
              <a:rPr lang="en-US" altLang="ko-KR" sz="1800" kern="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std = 0.2xx</a:t>
            </a:r>
            <a:endParaRPr lang="ko-KR" altLang="ko-KR" sz="1800" kern="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04C499-2CC9-4186-BADF-180209B519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1748309"/>
            <a:ext cx="5438775" cy="41338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20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E320F-742C-4075-85D6-24EB7B2B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16EDC3-16C9-4363-B9DD-2A9A905A34F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0822"/>
            <a:ext cx="5181600" cy="3900944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6C1843-A059-4AAB-8638-330125C0D0D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15759"/>
            <a:ext cx="5181600" cy="3371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87E18B-E3C3-47BB-A547-EFBB3141B382}"/>
              </a:ext>
            </a:extLst>
          </p:cNvPr>
          <p:cNvSpPr txBox="1"/>
          <p:nvPr/>
        </p:nvSpPr>
        <p:spPr>
          <a:xfrm>
            <a:off x="1335314" y="5951766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184BE-9A0C-46B4-B4DB-D595D0C34A88}"/>
              </a:ext>
            </a:extLst>
          </p:cNvPr>
          <p:cNvSpPr txBox="1"/>
          <p:nvPr/>
        </p:nvSpPr>
        <p:spPr>
          <a:xfrm>
            <a:off x="7271657" y="5951766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5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DCC6A-9498-4D40-BC13-4E65DA3E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196AB-E972-4BA5-9B7D-F0031899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new approach for CMS RPC current monitoring using Machine Learning techniques -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Roboto"/>
              </a:rPr>
              <a:t>Peicho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Roboto"/>
              </a:rPr>
              <a:t>Stoev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Roboto"/>
              </a:rPr>
              <a:t>Petkov</a:t>
            </a:r>
            <a:endParaRPr lang="en-US" altLang="ko-KR" dirty="0"/>
          </a:p>
          <a:p>
            <a:r>
              <a:rPr lang="en-US" altLang="ko-KR" dirty="0"/>
              <a:t>GLM Machine Learning</a:t>
            </a:r>
            <a:r>
              <a:rPr lang="ko-KR" altLang="en-US" dirty="0"/>
              <a:t>을 통해 </a:t>
            </a:r>
            <a:r>
              <a:rPr lang="en-US" altLang="ko-KR" dirty="0"/>
              <a:t>RPC</a:t>
            </a:r>
            <a:r>
              <a:rPr lang="ko-KR" altLang="en-US" dirty="0"/>
              <a:t> 모니터링 </a:t>
            </a:r>
            <a:r>
              <a:rPr lang="en-US" altLang="ko-KR" dirty="0"/>
              <a:t>current (IMON)</a:t>
            </a:r>
            <a:r>
              <a:rPr lang="ko-KR" altLang="en-US" dirty="0"/>
              <a:t>을 예측하여 비정상적인 </a:t>
            </a:r>
            <a:r>
              <a:rPr lang="en-US" altLang="ko-KR" dirty="0"/>
              <a:t>RPC </a:t>
            </a:r>
            <a:r>
              <a:rPr lang="ko-KR" altLang="en-US" dirty="0"/>
              <a:t>동작을 발견 할 수 있는 온라인 모니터링 시스템 개발이 목적이다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CMS Online Monitoring Database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RPC current, applied HV, UXC environmental parameters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를 가져오고</a:t>
            </a:r>
            <a:r>
              <a:rPr lang="en-US" altLang="ko-KR" dirty="0"/>
              <a:t> RPC Current Automat</a:t>
            </a:r>
            <a:r>
              <a:rPr lang="ko-KR" altLang="en-US" dirty="0"/>
              <a:t>에서 </a:t>
            </a:r>
            <a:r>
              <a:rPr lang="en-US" altLang="ko-KR" dirty="0"/>
              <a:t>LHC luminosity data</a:t>
            </a:r>
            <a:r>
              <a:rPr lang="ko-KR" altLang="en-US" dirty="0"/>
              <a:t>를 가져왔다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7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6FF51-E1C3-430E-B326-FAA5756E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AF30E-D325-4018-A0CF-6CF61601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0032" cy="103108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위 발표에서</a:t>
            </a:r>
            <a:r>
              <a:rPr lang="en-US" altLang="ko-KR" sz="1800" dirty="0"/>
              <a:t> '</a:t>
            </a:r>
            <a:r>
              <a:rPr lang="en-US" altLang="ko-KR" sz="1800" dirty="0" err="1"/>
              <a:t>Imon_change_date</a:t>
            </a:r>
            <a:r>
              <a:rPr lang="en-US" altLang="ko-KR" sz="1800" dirty="0"/>
              <a:t>', '</a:t>
            </a:r>
            <a:r>
              <a:rPr lang="en-US" altLang="ko-KR" sz="1800" dirty="0" err="1"/>
              <a:t>Imon</a:t>
            </a:r>
            <a:r>
              <a:rPr lang="en-US" altLang="ko-KR" sz="1800" dirty="0"/>
              <a:t>', '</a:t>
            </a:r>
            <a:r>
              <a:rPr lang="en-US" altLang="ko-KR" sz="1800" dirty="0" err="1"/>
              <a:t>Vmon</a:t>
            </a:r>
            <a:r>
              <a:rPr lang="en-US" altLang="ko-KR" sz="1800" dirty="0"/>
              <a:t>', '</a:t>
            </a:r>
            <a:r>
              <a:rPr lang="en-US" altLang="ko-KR" sz="1800" dirty="0" err="1"/>
              <a:t>inst_lumi</a:t>
            </a:r>
            <a:r>
              <a:rPr lang="en-US" altLang="ko-KR" sz="1800" dirty="0"/>
              <a:t>', 'lumi_start_date','</a:t>
            </a:r>
            <a:r>
              <a:rPr lang="en-US" altLang="ko-KR" sz="1800" dirty="0" err="1"/>
              <a:t>lumi_end_date</a:t>
            </a:r>
            <a:r>
              <a:rPr lang="en-US" altLang="ko-KR" sz="1800" dirty="0"/>
              <a:t>', 'Imon_change_date2', '</a:t>
            </a:r>
            <a:r>
              <a:rPr lang="en-US" altLang="ko-KR" sz="1800" dirty="0" err="1"/>
              <a:t>uxc_change_date</a:t>
            </a:r>
            <a:r>
              <a:rPr lang="en-US" altLang="ko-KR" sz="1800" dirty="0"/>
              <a:t>', 'temp’, 'press', '</a:t>
            </a:r>
            <a:r>
              <a:rPr lang="en-US" altLang="ko-KR" sz="1800" dirty="0" err="1"/>
              <a:t>relative_humodity</a:t>
            </a:r>
            <a:r>
              <a:rPr lang="en-US" altLang="ko-KR" sz="1800" dirty="0"/>
              <a:t>', '</a:t>
            </a:r>
            <a:r>
              <a:rPr lang="en-US" altLang="ko-KR" sz="1800" dirty="0" err="1"/>
              <a:t>dew_point</a:t>
            </a:r>
            <a:r>
              <a:rPr lang="en-US" altLang="ko-KR" sz="1800" dirty="0"/>
              <a:t>’</a:t>
            </a:r>
            <a:r>
              <a:rPr lang="ko-KR" altLang="en-US" sz="1800" dirty="0"/>
              <a:t> 값들이 이용되었다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 </a:t>
            </a:r>
            <a:r>
              <a:rPr lang="en-US" altLang="ko-KR" sz="1800" dirty="0"/>
              <a:t>Imon_change_date2</a:t>
            </a:r>
            <a:r>
              <a:rPr lang="ko-KR" altLang="en-US" sz="1800" dirty="0"/>
              <a:t>는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"/>
              </a:rPr>
              <a:t>날짜를 쉽게 비교할 수 있도록 편의를 위한 데이터이다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1A1DAE-24AE-4C96-A93A-5E639DF8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991644"/>
            <a:ext cx="11744325" cy="3114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874D1-AF29-41FF-9820-38B9AB3E756F}"/>
              </a:ext>
            </a:extLst>
          </p:cNvPr>
          <p:cNvSpPr txBox="1"/>
          <p:nvPr/>
        </p:nvSpPr>
        <p:spPr>
          <a:xfrm>
            <a:off x="6914147" y="6304547"/>
            <a:ext cx="50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Dpid_323_2018.csv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2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703DC-9DE2-489E-A87C-77C502BC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Generalized Linear Model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307774A-1292-4797-9160-6630BE97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92" y="1820077"/>
            <a:ext cx="510142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6F635C-E04E-444E-9A2E-DB00428B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12" y="1820077"/>
            <a:ext cx="510142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5DF9D1-24BD-481F-ABC1-FEC35BC277EF}"/>
              </a:ext>
            </a:extLst>
          </p:cNvPr>
          <p:cNvSpPr txBox="1"/>
          <p:nvPr/>
        </p:nvSpPr>
        <p:spPr>
          <a:xfrm>
            <a:off x="5759116" y="6300805"/>
            <a:ext cx="58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777777"/>
                </a:solidFill>
                <a:effectLst/>
                <a:latin typeface="Roboto"/>
              </a:rPr>
              <a:t>13 Feb 2020, 10:10 , 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Roboto"/>
                <a:hlinkClick r:id="rId4"/>
              </a:rPr>
              <a:t>RPC_Currents_RPC2020v3.pptx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1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19F34-CDDD-49B5-8B76-E6CA706E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DA61B8-7B26-4FD0-B84D-1B41C04D7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999461"/>
            <a:ext cx="4166936" cy="29812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50E63C-3F88-4A47-BD8B-A97B4C7D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95" y="3078388"/>
            <a:ext cx="4166936" cy="3049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5822A-07F7-4FE2-AFFA-D9EB07EFE13E}"/>
              </a:ext>
            </a:extLst>
          </p:cNvPr>
          <p:cNvSpPr txBox="1"/>
          <p:nvPr/>
        </p:nvSpPr>
        <p:spPr>
          <a:xfrm>
            <a:off x="689811" y="1572126"/>
            <a:ext cx="1087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Current(</a:t>
            </a:r>
            <a:r>
              <a:rPr lang="ko-KR" altLang="en-US" dirty="0" err="1"/>
              <a:t>빨간선</a:t>
            </a:r>
            <a:r>
              <a:rPr lang="en-US" altLang="ko-KR" dirty="0"/>
              <a:t>)</a:t>
            </a:r>
            <a:r>
              <a:rPr lang="ko-KR" altLang="en-US" dirty="0"/>
              <a:t>과 실제 데이터</a:t>
            </a:r>
            <a:r>
              <a:rPr lang="en-US" altLang="ko-KR" dirty="0"/>
              <a:t>(</a:t>
            </a:r>
            <a:r>
              <a:rPr lang="ko-KR" altLang="en-US" dirty="0" err="1"/>
              <a:t>검은점</a:t>
            </a:r>
            <a:r>
              <a:rPr lang="en-US" altLang="ko-KR" dirty="0"/>
              <a:t>)</a:t>
            </a:r>
            <a:r>
              <a:rPr lang="ko-KR" altLang="en-US" dirty="0"/>
              <a:t>이 유사하게 그려졌으며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</a:t>
            </a:r>
            <a:r>
              <a:rPr lang="en-US" altLang="ko-KR" dirty="0"/>
              <a:t>HV</a:t>
            </a:r>
            <a:r>
              <a:rPr lang="ko-KR" altLang="en-US" dirty="0"/>
              <a:t>가 </a:t>
            </a:r>
            <a:r>
              <a:rPr lang="en-US" altLang="ko-KR" dirty="0"/>
              <a:t>200V</a:t>
            </a:r>
            <a:r>
              <a:rPr lang="ko-KR" altLang="en-US" dirty="0"/>
              <a:t>변했음에도 불구하고 예측된 값들은 데이터와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normal chamber: </a:t>
            </a:r>
            <a:r>
              <a:rPr lang="en-US" altLang="ko-KR" dirty="0" err="1"/>
              <a:t>Imon-Ipred</a:t>
            </a:r>
            <a:r>
              <a:rPr lang="en-US" altLang="ko-KR" dirty="0"/>
              <a:t>  &lt; 2 µA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83328-951D-477D-A390-E86CED894F3D}"/>
              </a:ext>
            </a:extLst>
          </p:cNvPr>
          <p:cNvSpPr txBox="1"/>
          <p:nvPr/>
        </p:nvSpPr>
        <p:spPr>
          <a:xfrm>
            <a:off x="5759116" y="6300805"/>
            <a:ext cx="58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777777"/>
                </a:solidFill>
                <a:effectLst/>
                <a:latin typeface="Roboto"/>
              </a:rPr>
              <a:t>13 Feb 2020, 10:10 , </a:t>
            </a:r>
            <a:r>
              <a:rPr lang="en-US" altLang="ko-KR" b="0" i="0" u="none" strike="noStrike" dirty="0">
                <a:solidFill>
                  <a:srgbClr val="555555"/>
                </a:solidFill>
                <a:effectLst/>
                <a:latin typeface="Roboto"/>
                <a:hlinkClick r:id="rId4"/>
              </a:rPr>
              <a:t>RPC_Currents_RPC2020v3.pptx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27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0429-270F-4380-AA0C-381E08B1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4A93AFF-14D3-49A6-97AA-9561097D2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30600"/>
            <a:ext cx="7153275" cy="2962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EFA2F-882F-4DC4-9FB5-D66116E7D8A1}"/>
              </a:ext>
            </a:extLst>
          </p:cNvPr>
          <p:cNvSpPr txBox="1"/>
          <p:nvPr/>
        </p:nvSpPr>
        <p:spPr>
          <a:xfrm>
            <a:off x="838200" y="214897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예측된 </a:t>
            </a:r>
            <a:r>
              <a:rPr lang="en-US" altLang="ko-KR" dirty="0" err="1"/>
              <a:t>Ipred</a:t>
            </a:r>
            <a:r>
              <a:rPr lang="ko-KR" altLang="en-US" dirty="0"/>
              <a:t>와 </a:t>
            </a:r>
            <a:r>
              <a:rPr lang="en-US" altLang="ko-KR" dirty="0" err="1"/>
              <a:t>Lumi</a:t>
            </a:r>
            <a:r>
              <a:rPr lang="ko-KR" altLang="en-US" dirty="0"/>
              <a:t>의 </a:t>
            </a:r>
            <a:r>
              <a:rPr lang="en-US" altLang="ko-KR" dirty="0"/>
              <a:t>plot</a:t>
            </a:r>
            <a:r>
              <a:rPr lang="ko-KR" altLang="en-US" dirty="0"/>
              <a:t>과 실제 </a:t>
            </a:r>
            <a:r>
              <a:rPr lang="en-US" altLang="ko-KR" dirty="0"/>
              <a:t>plot</a:t>
            </a:r>
            <a:r>
              <a:rPr lang="ko-KR" altLang="en-US" dirty="0"/>
              <a:t>의 비교를 통해 예측모델이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slopes</a:t>
            </a:r>
            <a:r>
              <a:rPr lang="ko-KR" altLang="en-US" dirty="0"/>
              <a:t>를 그림을 보여줬으며 예측과 실제 전류의 차에 대한 </a:t>
            </a:r>
            <a:r>
              <a:rPr lang="en-US" altLang="ko-KR" dirty="0"/>
              <a:t>plot</a:t>
            </a:r>
            <a:r>
              <a:rPr lang="ko-KR" altLang="en-US" dirty="0"/>
              <a:t>을 그려서 보여줬다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Imon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1~7</a:t>
            </a:r>
            <a:r>
              <a:rPr lang="el-GR" altLang="ko-KR" dirty="0"/>
              <a:t>μ</a:t>
            </a:r>
            <a:r>
              <a:rPr lang="en-US" altLang="ko-KR" dirty="0"/>
              <a:t>A</a:t>
            </a:r>
            <a:r>
              <a:rPr lang="ko-KR" altLang="en-US" dirty="0"/>
              <a:t>로 나타났고 오차를 </a:t>
            </a:r>
            <a:r>
              <a:rPr lang="en-US" altLang="ko-KR" dirty="0"/>
              <a:t>2</a:t>
            </a:r>
            <a:r>
              <a:rPr lang="el-GR" altLang="ko-KR" dirty="0"/>
              <a:t> μ</a:t>
            </a:r>
            <a:r>
              <a:rPr lang="en-US" altLang="ko-KR" dirty="0"/>
              <a:t>A</a:t>
            </a:r>
            <a:r>
              <a:rPr lang="ko-KR" altLang="en-US" dirty="0"/>
              <a:t>이내로 예측했기 때문에 잘 예측된 값이라 생각하기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6BD19-95D0-47B5-BC27-E652947F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2" y="3530600"/>
            <a:ext cx="368893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6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91CAB-F826-4282-885D-A50E20A8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Imon-lumi</a:t>
            </a:r>
            <a:r>
              <a:rPr lang="ko-KR" altLang="en-US" sz="3600"/>
              <a:t> </a:t>
            </a:r>
            <a:r>
              <a:rPr lang="en-US" altLang="ko-KR" sz="3600"/>
              <a:t>2D</a:t>
            </a:r>
            <a:r>
              <a:rPr lang="ko-KR" altLang="en-US" sz="3600"/>
              <a:t> </a:t>
            </a:r>
            <a:r>
              <a:rPr lang="en-US" altLang="ko-KR" sz="3600"/>
              <a:t>plot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884D-AE10-4870-917D-AB6C4DA0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668379"/>
            <a:ext cx="9901933" cy="2092008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위 발표는 </a:t>
            </a:r>
            <a:r>
              <a:rPr lang="en-US" altLang="ko-KR" sz="1800" dirty="0"/>
              <a:t>2018</a:t>
            </a:r>
            <a:r>
              <a:rPr lang="ko-KR" altLang="en-US" sz="1800" dirty="0"/>
              <a:t>년 데이터를 이용하여 진행됐지만 여기서는 </a:t>
            </a:r>
            <a:r>
              <a:rPr lang="en-US" altLang="ko-KR" sz="1800" dirty="0"/>
              <a:t>2016</a:t>
            </a:r>
            <a:r>
              <a:rPr lang="ko-KR" altLang="en-US" sz="1800" dirty="0"/>
              <a:t>년 데이터부터 들여다봤다</a:t>
            </a:r>
            <a:r>
              <a:rPr lang="en-US" altLang="ko-KR" sz="1800" dirty="0"/>
              <a:t>.(</a:t>
            </a:r>
            <a:r>
              <a:rPr lang="ko-KR" altLang="en-US" sz="1800" dirty="0"/>
              <a:t>총 </a:t>
            </a:r>
            <a:r>
              <a:rPr lang="en-US" altLang="ko-KR" sz="1800" dirty="0"/>
              <a:t>473</a:t>
            </a:r>
            <a:r>
              <a:rPr lang="ko-KR" altLang="en-US" sz="1800" dirty="0"/>
              <a:t>개의 </a:t>
            </a:r>
            <a:r>
              <a:rPr lang="en-US" altLang="ko-KR" sz="1800" dirty="0" err="1"/>
              <a:t>dpid</a:t>
            </a:r>
            <a:r>
              <a:rPr lang="ko-KR" altLang="en-US" sz="1800" dirty="0"/>
              <a:t>센서 데이터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X</a:t>
            </a:r>
            <a:r>
              <a:rPr lang="ko-KR" altLang="en-US" sz="1800" dirty="0"/>
              <a:t>축은 </a:t>
            </a:r>
            <a:r>
              <a:rPr lang="en-US" altLang="ko-KR" sz="1800" dirty="0" err="1"/>
              <a:t>lumi</a:t>
            </a:r>
            <a:r>
              <a:rPr lang="ko-KR" altLang="en-US" sz="1800" dirty="0"/>
              <a:t>값 </a:t>
            </a:r>
            <a:r>
              <a:rPr lang="en-US" altLang="ko-KR" sz="1800" dirty="0"/>
              <a:t>y</a:t>
            </a:r>
            <a:r>
              <a:rPr lang="ko-KR" altLang="en-US" sz="1800" dirty="0"/>
              <a:t>축은 </a:t>
            </a:r>
            <a:r>
              <a:rPr lang="en-US" altLang="ko-KR" sz="1800" dirty="0" err="1"/>
              <a:t>Imon</a:t>
            </a:r>
            <a:r>
              <a:rPr lang="ko-KR" altLang="en-US" sz="1800" dirty="0"/>
              <a:t>값으로 </a:t>
            </a:r>
            <a:r>
              <a:rPr lang="en-US" altLang="ko-KR" sz="1800" dirty="0"/>
              <a:t>linear</a:t>
            </a:r>
            <a:r>
              <a:rPr lang="ko-KR" altLang="en-US" sz="1800" dirty="0"/>
              <a:t>하게 그려지며 </a:t>
            </a:r>
            <a:r>
              <a:rPr lang="en-US" altLang="ko-KR" sz="1800" dirty="0"/>
              <a:t>2</a:t>
            </a:r>
            <a:r>
              <a:rPr lang="ko-KR" altLang="en-US" sz="1800" dirty="0"/>
              <a:t>개의 </a:t>
            </a:r>
            <a:r>
              <a:rPr lang="en-US" altLang="ko-KR" sz="1800" dirty="0"/>
              <a:t>slope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그려졌음을</a:t>
            </a:r>
            <a:r>
              <a:rPr lang="ko-KR" altLang="en-US" sz="1800" dirty="0"/>
              <a:t> 확인했다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과정에서 </a:t>
            </a:r>
            <a:r>
              <a:rPr lang="en-US" altLang="ko-KR" sz="1800" dirty="0"/>
              <a:t>csv</a:t>
            </a:r>
            <a:r>
              <a:rPr lang="ko-KR" altLang="en-US" sz="1800" dirty="0"/>
              <a:t>파일 내부에 </a:t>
            </a:r>
            <a:r>
              <a:rPr lang="en-US" altLang="ko-KR" sz="1800" dirty="0"/>
              <a:t>str</a:t>
            </a:r>
            <a:r>
              <a:rPr lang="ko-KR" altLang="en-US" sz="1800" dirty="0"/>
              <a:t>과 </a:t>
            </a:r>
            <a:r>
              <a:rPr lang="en-US" altLang="ko-KR" sz="1800" dirty="0"/>
              <a:t>float, ‘None’</a:t>
            </a:r>
            <a:r>
              <a:rPr lang="ko-KR" altLang="en-US" sz="1800" dirty="0"/>
              <a:t> </a:t>
            </a:r>
            <a:r>
              <a:rPr lang="en-US" altLang="ko-KR" sz="1800" dirty="0"/>
              <a:t>type</a:t>
            </a:r>
            <a:r>
              <a:rPr lang="ko-KR" altLang="en-US" sz="1800" dirty="0"/>
              <a:t>들이 섞여 있었기 때문에 </a:t>
            </a:r>
            <a:r>
              <a:rPr lang="en-US" altLang="ko-KR" sz="1800" dirty="0"/>
              <a:t>float</a:t>
            </a:r>
            <a:r>
              <a:rPr lang="ko-KR" altLang="en-US" sz="1800" dirty="0"/>
              <a:t>으로 전부 바꿔주는 과정을 거쳤다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dpid_3014</a:t>
            </a:r>
            <a:r>
              <a:rPr lang="ko-KR" altLang="en-US" sz="1800" dirty="0"/>
              <a:t>의 경우 두개의 </a:t>
            </a:r>
            <a:r>
              <a:rPr lang="en-US" altLang="ko-KR" sz="1800" dirty="0"/>
              <a:t>slope</a:t>
            </a:r>
            <a:r>
              <a:rPr lang="ko-KR" altLang="en-US" sz="1800" dirty="0"/>
              <a:t>을 그리지만 </a:t>
            </a:r>
            <a:r>
              <a:rPr lang="en-US" altLang="ko-KR" sz="1800" dirty="0"/>
              <a:t>dpid_3267</a:t>
            </a:r>
            <a:r>
              <a:rPr lang="ko-KR" altLang="en-US" sz="1800" dirty="0"/>
              <a:t>은 그렇지 않았다</a:t>
            </a:r>
            <a:r>
              <a:rPr lang="en-US" altLang="ko-KR" sz="1800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E10FDE-4648-4572-9686-7B295978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5" r="-1" b="5615"/>
          <a:stretch/>
        </p:blipFill>
        <p:spPr>
          <a:xfrm>
            <a:off x="429768" y="4000500"/>
            <a:ext cx="3489632" cy="2352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CE94B3-4F26-48AC-8805-D5ED4A32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27" y="3760387"/>
            <a:ext cx="3455097" cy="2556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F29B3-0819-4B0B-B8F1-387CC78484CC}"/>
              </a:ext>
            </a:extLst>
          </p:cNvPr>
          <p:cNvSpPr txBox="1"/>
          <p:nvPr/>
        </p:nvSpPr>
        <p:spPr>
          <a:xfrm>
            <a:off x="609600" y="6446520"/>
            <a:ext cx="295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dpid_3014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D4B69-F976-4F26-A939-4C73BA2B5211}"/>
              </a:ext>
            </a:extLst>
          </p:cNvPr>
          <p:cNvSpPr txBox="1"/>
          <p:nvPr/>
        </p:nvSpPr>
        <p:spPr>
          <a:xfrm>
            <a:off x="4379495" y="6446520"/>
            <a:ext cx="31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dpid_3267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D5B3-F507-41AD-83E1-7B6B99DB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200" dirty="0"/>
              <a:t>Scatter matrix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55896-EFC5-4506-8134-41350C2BD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43" y="2785950"/>
            <a:ext cx="3514855" cy="35148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7FBD2-D809-4FDB-9934-A6538E0F00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24388" y="3275948"/>
            <a:ext cx="3370363" cy="253485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C8459F-7351-484C-A8D9-CEDFCF8E3F5C}"/>
              </a:ext>
            </a:extLst>
          </p:cNvPr>
          <p:cNvSpPr/>
          <p:nvPr/>
        </p:nvSpPr>
        <p:spPr>
          <a:xfrm>
            <a:off x="2743200" y="3593432"/>
            <a:ext cx="513347" cy="4331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B4B86-220B-4BE6-ACF8-71577A7FC083}"/>
              </a:ext>
            </a:extLst>
          </p:cNvPr>
          <p:cNvSpPr txBox="1"/>
          <p:nvPr/>
        </p:nvSpPr>
        <p:spPr>
          <a:xfrm>
            <a:off x="8567441" y="62362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dpid_3271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50DF1-94B7-45C2-B70D-4911630F31FF}"/>
              </a:ext>
            </a:extLst>
          </p:cNvPr>
          <p:cNvSpPr txBox="1"/>
          <p:nvPr/>
        </p:nvSpPr>
        <p:spPr>
          <a:xfrm>
            <a:off x="4955698" y="62362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dpid_6523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B01A0-6CC5-4B50-A101-370783C438F3}"/>
              </a:ext>
            </a:extLst>
          </p:cNvPr>
          <p:cNvSpPr txBox="1"/>
          <p:nvPr/>
        </p:nvSpPr>
        <p:spPr>
          <a:xfrm>
            <a:off x="1008673" y="62362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dpid_3267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A46C5D-E11F-4428-BB25-C1531657D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0" y="2785949"/>
            <a:ext cx="3514855" cy="3514855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E862082D-C173-4BA0-88A9-4F84943B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04" y="1695057"/>
            <a:ext cx="10567737" cy="271652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모든 데이터들에 대해 </a:t>
            </a:r>
            <a:r>
              <a:rPr lang="en-US" altLang="ko-KR" sz="1600" dirty="0"/>
              <a:t>scatter matrix</a:t>
            </a:r>
            <a:r>
              <a:rPr lang="ko-KR" altLang="en-US" sz="1600" dirty="0"/>
              <a:t>를 그려 총 </a:t>
            </a:r>
            <a:r>
              <a:rPr lang="en-US" altLang="ko-KR" sz="1600" dirty="0"/>
              <a:t>14</a:t>
            </a:r>
            <a:r>
              <a:rPr lang="ko-KR" altLang="en-US" sz="1600" dirty="0"/>
              <a:t>개의 비정상 작동 챔버를 찾아냈고 이외에 </a:t>
            </a:r>
            <a:r>
              <a:rPr lang="en-US" altLang="ko-KR" sz="1600" dirty="0"/>
              <a:t>GLM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slope</a:t>
            </a:r>
            <a:r>
              <a:rPr lang="ko-KR" altLang="en-US" sz="1600" dirty="0"/>
              <a:t>을 나눌 수 없다고 생각하는 것들을 발견했다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정상 챔버에서도 </a:t>
            </a:r>
            <a:r>
              <a:rPr lang="en-US" altLang="ko-KR" sz="1600" dirty="0" err="1"/>
              <a:t>Imon-Lumi</a:t>
            </a:r>
            <a:r>
              <a:rPr lang="en-US" altLang="ko-KR" sz="1600" dirty="0"/>
              <a:t> plot</a:t>
            </a:r>
            <a:r>
              <a:rPr lang="ko-KR" altLang="en-US" sz="1600" dirty="0"/>
              <a:t>에서 </a:t>
            </a:r>
            <a:r>
              <a:rPr lang="en-US" altLang="ko-KR" sz="1600" dirty="0"/>
              <a:t>slope </a:t>
            </a:r>
            <a:r>
              <a:rPr lang="ko-KR" altLang="en-US" sz="1600" dirty="0"/>
              <a:t>밖의 값들이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-&gt;  GLM</a:t>
            </a:r>
            <a:r>
              <a:rPr lang="ko-KR" altLang="en-US" sz="1600" dirty="0"/>
              <a:t>을 통한 예측이 어려웠을 것이다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88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9AF9-0A9B-4C19-8482-1FA57602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ratio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24DC1B-1704-4BDC-8CF9-0FDDACE1A4B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80926" y="2244251"/>
            <a:ext cx="3554045" cy="415290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65E888B-C6AB-4A83-B19C-4FD56F73728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95448" y="2206151"/>
            <a:ext cx="4006483" cy="4229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9395F7-1EEB-488D-AB19-CDF386BF86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01931" y="2434751"/>
            <a:ext cx="4499429" cy="400050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2E0F-B67B-45C5-842A-369C36DD72FD}"/>
              </a:ext>
            </a:extLst>
          </p:cNvPr>
          <p:cNvSpPr txBox="1"/>
          <p:nvPr/>
        </p:nvSpPr>
        <p:spPr>
          <a:xfrm>
            <a:off x="856343" y="1417770"/>
            <a:ext cx="782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2016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09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23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일에도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2018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년과 같이 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200V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올려줬다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시간을 기점으로 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ratio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두 개의 피크로 나뉜다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462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</vt:lpstr>
      <vt:lpstr>Roboto</vt:lpstr>
      <vt:lpstr>맑은 고딕</vt:lpstr>
      <vt:lpstr>Arial</vt:lpstr>
      <vt:lpstr>Office 테마</vt:lpstr>
      <vt:lpstr>RPC current </vt:lpstr>
      <vt:lpstr>Motivation</vt:lpstr>
      <vt:lpstr>Data</vt:lpstr>
      <vt:lpstr>Generalized Linear Model</vt:lpstr>
      <vt:lpstr>Result</vt:lpstr>
      <vt:lpstr>Result</vt:lpstr>
      <vt:lpstr>Imon-lumi 2D plot</vt:lpstr>
      <vt:lpstr>Scatter matrix</vt:lpstr>
      <vt:lpstr>ratio</vt:lpstr>
      <vt:lpstr>비정상 ratio</vt:lpstr>
      <vt:lpstr>표준편차, 평균값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 current </dc:title>
  <dc:creator>김태랑</dc:creator>
  <cp:lastModifiedBy>김태랑</cp:lastModifiedBy>
  <cp:revision>10</cp:revision>
  <dcterms:created xsi:type="dcterms:W3CDTF">2020-10-13T02:49:36Z</dcterms:created>
  <dcterms:modified xsi:type="dcterms:W3CDTF">2020-10-13T06:04:22Z</dcterms:modified>
</cp:coreProperties>
</file>