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1" r:id="rId1"/>
  </p:sldMasterIdLst>
  <p:notesMasterIdLst>
    <p:notesMasterId r:id="rId9"/>
  </p:notesMasterIdLst>
  <p:sldIdLst>
    <p:sldId id="256" r:id="rId2"/>
    <p:sldId id="257" r:id="rId3"/>
    <p:sldId id="276" r:id="rId4"/>
    <p:sldId id="270" r:id="rId5"/>
    <p:sldId id="271" r:id="rId6"/>
    <p:sldId id="275" r:id="rId7"/>
    <p:sldId id="273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-504" y="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EF12857-8192-44BC-B6F0-2C900E5CEF87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67640" y="2283840"/>
            <a:ext cx="511236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zh-CN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有监督学习理论基础</a:t>
            </a:r>
            <a:r>
              <a:rPr lang="zh-C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
       </a:t>
            </a:r>
            <a:r>
              <a:rPr lang="zh-C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--</a:t>
            </a:r>
            <a:r>
              <a:rPr lang="en-US" altLang="zh-C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AI</a:t>
            </a:r>
            <a:r>
              <a:rPr lang="zh-CN" alt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第一课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4" y="1428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面向什么问题？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17803" y="642924"/>
            <a:ext cx="571504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dirty="0" smtClean="0"/>
              <a:t>θ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598" y="642925"/>
            <a:ext cx="6463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因素</a:t>
            </a:r>
            <a:r>
              <a:rPr lang="en-US" altLang="zh-CN" sz="1200" dirty="0" smtClean="0"/>
              <a:t>1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因素</a:t>
            </a:r>
            <a:r>
              <a:rPr lang="en-US" altLang="zh-CN" sz="1200" dirty="0" smtClean="0"/>
              <a:t>2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。。。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因素</a:t>
            </a:r>
            <a:r>
              <a:rPr lang="en-US" altLang="zh-CN" sz="1200" dirty="0" smtClean="0"/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9222" y="642925"/>
            <a:ext cx="8947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计算结果</a:t>
            </a:r>
            <a:r>
              <a:rPr lang="en-US" altLang="zh-CN" sz="1200" dirty="0" smtClean="0"/>
              <a:t>1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计算结果</a:t>
            </a:r>
            <a:r>
              <a:rPr lang="en-US" altLang="zh-CN" sz="1200" dirty="0" smtClean="0"/>
              <a:t>2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。。。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计算结果</a:t>
            </a:r>
            <a:r>
              <a:rPr lang="en-US" altLang="zh-CN" sz="1200" dirty="0" smtClean="0"/>
              <a:t>n</a:t>
            </a:r>
            <a:endParaRPr lang="zh-CN" altLang="en-US" sz="1200" dirty="0"/>
          </a:p>
        </p:txBody>
      </p:sp>
      <p:sp>
        <p:nvSpPr>
          <p:cNvPr id="12" name="右箭头 11"/>
          <p:cNvSpPr/>
          <p:nvPr/>
        </p:nvSpPr>
        <p:spPr>
          <a:xfrm>
            <a:off x="932051" y="714363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932051" y="1071552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932051" y="1500180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932051" y="1857371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2789439" y="714363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2789439" y="1071552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2789439" y="1500180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2789439" y="1857371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861011" y="642925"/>
            <a:ext cx="8947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真实结果</a:t>
            </a:r>
            <a:r>
              <a:rPr lang="en-US" altLang="zh-CN" sz="1200" dirty="0" smtClean="0"/>
              <a:t>1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真实结果</a:t>
            </a:r>
            <a:r>
              <a:rPr lang="en-US" altLang="zh-CN" sz="1200" dirty="0" smtClean="0"/>
              <a:t>2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。。。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真实结果</a:t>
            </a:r>
            <a:r>
              <a:rPr lang="en-US" altLang="zh-CN" sz="1200" dirty="0" smtClean="0"/>
              <a:t>n</a:t>
            </a:r>
            <a:endParaRPr lang="zh-CN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143245" y="642924"/>
            <a:ext cx="461665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/>
              <a:t>尽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量  接  近 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6729541" y="642924"/>
            <a:ext cx="571504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dirty="0" smtClean="0"/>
              <a:t>θ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10" y="1500181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因素</a:t>
            </a:r>
            <a:r>
              <a:rPr lang="en-US" altLang="zh-CN" sz="1200" dirty="0" smtClean="0"/>
              <a:t>n+1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00958" y="1500181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计算结果</a:t>
            </a:r>
            <a:r>
              <a:rPr lang="en-US" altLang="zh-CN" sz="1200" dirty="0" smtClean="0"/>
              <a:t>n+1</a:t>
            </a:r>
          </a:p>
        </p:txBody>
      </p:sp>
      <p:sp>
        <p:nvSpPr>
          <p:cNvPr id="27" name="右箭头 26"/>
          <p:cNvSpPr/>
          <p:nvPr/>
        </p:nvSpPr>
        <p:spPr>
          <a:xfrm>
            <a:off x="6429388" y="1571619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71406" y="2143122"/>
            <a:ext cx="90011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5400000">
            <a:off x="4143373" y="1213634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15756" y="2714627"/>
            <a:ext cx="57150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dirty="0" smtClean="0"/>
              <a:t>θ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252" y="292894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x</a:t>
            </a:r>
          </a:p>
        </p:txBody>
      </p:sp>
      <p:sp>
        <p:nvSpPr>
          <p:cNvPr id="37" name="右箭头 36"/>
          <p:cNvSpPr/>
          <p:nvPr/>
        </p:nvSpPr>
        <p:spPr>
          <a:xfrm>
            <a:off x="330004" y="3071817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401574" y="292894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2000" dirty="0" smtClean="0"/>
              <a:t>ŷ</a:t>
            </a:r>
            <a:endParaRPr lang="cy-GB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58764" y="250031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y</a:t>
            </a:r>
          </a:p>
        </p:txBody>
      </p:sp>
      <p:sp>
        <p:nvSpPr>
          <p:cNvPr id="40" name="右箭头 39"/>
          <p:cNvSpPr/>
          <p:nvPr/>
        </p:nvSpPr>
        <p:spPr>
          <a:xfrm>
            <a:off x="1687326" y="3071817"/>
            <a:ext cx="642942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1973078" y="2643189"/>
            <a:ext cx="357190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>
            <a:off x="2330268" y="2857503"/>
            <a:ext cx="500066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758896" y="271462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J</a:t>
            </a:r>
          </a:p>
        </p:txBody>
      </p:sp>
      <p:sp>
        <p:nvSpPr>
          <p:cNvPr id="44" name="矩形 43"/>
          <p:cNvSpPr/>
          <p:nvPr/>
        </p:nvSpPr>
        <p:spPr>
          <a:xfrm>
            <a:off x="2258833" y="2643189"/>
            <a:ext cx="71437" cy="5715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07457" y="3814714"/>
            <a:ext cx="2321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求使得</a:t>
            </a:r>
            <a:r>
              <a:rPr lang="en-US" altLang="zh-CN" sz="2000" dirty="0" smtClean="0"/>
              <a:t>J</a:t>
            </a:r>
            <a:r>
              <a:rPr lang="zh-CN" altLang="en-US" sz="2000" dirty="0" smtClean="0"/>
              <a:t>最小的</a:t>
            </a:r>
            <a:r>
              <a:rPr lang="el-GR" altLang="zh-CN" sz="2000" dirty="0" smtClean="0"/>
              <a:t>θ</a:t>
            </a:r>
            <a:endParaRPr lang="en-US" altLang="zh-CN" sz="2000" dirty="0" smtClean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1928795" y="3286130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3143240" y="2428874"/>
          <a:ext cx="1643074" cy="194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74"/>
                <a:gridCol w="938900"/>
              </a:tblGrid>
              <a:tr h="38862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天气  </a:t>
                      </a:r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冰淇淋销量 </a:t>
                      </a:r>
                      <a:r>
                        <a:rPr lang="en-US" altLang="zh-CN" sz="1000" dirty="0" smtClean="0">
                          <a:solidFill>
                            <a:srgbClr val="FFC000"/>
                          </a:solidFill>
                        </a:rPr>
                        <a:t>y</a:t>
                      </a:r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258603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58603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58603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58603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58603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58603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直接连接符 49"/>
          <p:cNvCxnSpPr/>
          <p:nvPr/>
        </p:nvCxnSpPr>
        <p:spPr>
          <a:xfrm rot="5400000">
            <a:off x="3715539" y="3285336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001422" y="3999717"/>
            <a:ext cx="85646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rot="5400000" flipH="1" flipV="1">
            <a:off x="4358480" y="3356774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5097787" y="38119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143506" y="35261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5357820" y="33575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383539" y="29289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64"/>
          <p:cNvCxnSpPr/>
          <p:nvPr/>
        </p:nvCxnSpPr>
        <p:spPr>
          <a:xfrm rot="5400000">
            <a:off x="4751389" y="3321055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3101975" y="2674939"/>
          <a:ext cx="725488" cy="1582737"/>
        </p:xfrm>
        <a:graphic>
          <a:graphicData uri="http://schemas.openxmlformats.org/presentationml/2006/ole">
            <p:oleObj spid="_x0000_s1027" name="公式" r:id="rId4" imgW="558720" imgH="144756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887788" y="2687639"/>
          <a:ext cx="723900" cy="1527175"/>
        </p:xfrm>
        <a:graphic>
          <a:graphicData uri="http://schemas.openxmlformats.org/presentationml/2006/ole">
            <p:oleObj spid="_x0000_s1029" name="公式" r:id="rId5" imgW="558720" imgH="139680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6000752" y="2225691"/>
          <a:ext cx="3059113" cy="2489200"/>
        </p:xfrm>
        <a:graphic>
          <a:graphicData uri="http://schemas.openxmlformats.org/presentationml/2006/ole">
            <p:oleObj spid="_x0000_s1030" name="公式" r:id="rId6" imgW="3162240" imgH="3073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任意多边形 112"/>
          <p:cNvSpPr/>
          <p:nvPr/>
        </p:nvSpPr>
        <p:spPr>
          <a:xfrm>
            <a:off x="2920153" y="1460166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>
            <a:off x="2491525" y="3246116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rot="5400000" flipH="1" flipV="1">
            <a:off x="1599344" y="2353140"/>
            <a:ext cx="178515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>
            <a:off x="2991593" y="1628761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/>
          <p:cNvCxnSpPr/>
          <p:nvPr/>
        </p:nvCxnSpPr>
        <p:spPr>
          <a:xfrm rot="10800000">
            <a:off x="4084757" y="2000247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4799139" y="1942386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/>
          <p:nvPr/>
        </p:nvCxnSpPr>
        <p:spPr>
          <a:xfrm flipV="1">
            <a:off x="3013187" y="1643056"/>
            <a:ext cx="500066" cy="11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227369" y="127372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J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4282" y="1428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梯度下降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072066" y="314325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altLang="zh-CN" dirty="0" smtClean="0"/>
              <a:t>θ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571869" y="1202286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altLang="zh-CN" dirty="0" smtClean="0"/>
              <a:t>θ</a:t>
            </a:r>
            <a:r>
              <a:rPr lang="zh-CN" altLang="en-US" dirty="0" smtClean="0"/>
              <a:t>减斜率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实际收敛过程</a:t>
            </a:r>
            <a:endParaRPr lang="zh-CN" altLang="en-US" dirty="0"/>
          </a:p>
        </p:txBody>
      </p:sp>
      <p:sp>
        <p:nvSpPr>
          <p:cNvPr id="16" name="任意多边形 15"/>
          <p:cNvSpPr/>
          <p:nvPr/>
        </p:nvSpPr>
        <p:spPr>
          <a:xfrm>
            <a:off x="378756" y="813674"/>
            <a:ext cx="2192981" cy="1359303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400974" y="885113"/>
            <a:ext cx="1914540" cy="1320747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528276" y="864211"/>
            <a:ext cx="2043460" cy="1372296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285720" y="642924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571472" y="642924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42844" y="2428875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5400000" flipH="1" flipV="1">
            <a:off x="-749337" y="1535899"/>
            <a:ext cx="178515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任意多边形 35"/>
          <p:cNvSpPr/>
          <p:nvPr/>
        </p:nvSpPr>
        <p:spPr>
          <a:xfrm>
            <a:off x="3522028" y="813674"/>
            <a:ext cx="2192981" cy="1359303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3544246" y="885113"/>
            <a:ext cx="1914540" cy="1320747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3671548" y="864211"/>
            <a:ext cx="2043460" cy="1372296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3428992" y="642924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3714744" y="642924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3286116" y="2428875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rot="5400000" flipH="1" flipV="1">
            <a:off x="2393935" y="1535899"/>
            <a:ext cx="178515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3786184" y="811520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>
            <a:stCxn id="43" idx="2"/>
          </p:cNvCxnSpPr>
          <p:nvPr/>
        </p:nvCxnSpPr>
        <p:spPr>
          <a:xfrm rot="10800000" flipH="1" flipV="1">
            <a:off x="3786183" y="834379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10800000" flipH="1" flipV="1">
            <a:off x="4000498" y="827684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3" idx="3"/>
          </p:cNvCxnSpPr>
          <p:nvPr/>
        </p:nvCxnSpPr>
        <p:spPr>
          <a:xfrm rot="16200000" flipH="1">
            <a:off x="3893341" y="750081"/>
            <a:ext cx="6695" cy="207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任意多边形 49"/>
          <p:cNvSpPr/>
          <p:nvPr/>
        </p:nvSpPr>
        <p:spPr>
          <a:xfrm>
            <a:off x="6522424" y="813674"/>
            <a:ext cx="2192981" cy="1359303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6544642" y="885113"/>
            <a:ext cx="1914540" cy="1320747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6671944" y="864211"/>
            <a:ext cx="2043460" cy="1372296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任意多边形 52"/>
          <p:cNvSpPr/>
          <p:nvPr/>
        </p:nvSpPr>
        <p:spPr>
          <a:xfrm>
            <a:off x="6429388" y="642924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任意多边形 53"/>
          <p:cNvSpPr/>
          <p:nvPr/>
        </p:nvSpPr>
        <p:spPr>
          <a:xfrm>
            <a:off x="6715140" y="642924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6286512" y="2428875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rot="5400000" flipH="1" flipV="1">
            <a:off x="5394331" y="1535899"/>
            <a:ext cx="178515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6786580" y="8115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/>
          <p:cNvCxnSpPr>
            <a:stCxn id="57" idx="2"/>
          </p:cNvCxnSpPr>
          <p:nvPr/>
        </p:nvCxnSpPr>
        <p:spPr>
          <a:xfrm rot="10800000" flipH="1" flipV="1">
            <a:off x="6786579" y="834379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10800000" flipH="1" flipV="1">
            <a:off x="7000894" y="827684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7000894" y="1500181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7000894" y="13115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000498" y="1311586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/>
          <p:nvPr/>
        </p:nvCxnSpPr>
        <p:spPr>
          <a:xfrm rot="10800000" flipH="1" flipV="1">
            <a:off x="7143770" y="857238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7143770" y="1740214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/>
          <p:cNvCxnSpPr/>
          <p:nvPr/>
        </p:nvCxnSpPr>
        <p:spPr>
          <a:xfrm>
            <a:off x="7000892" y="150018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任意多边形 69"/>
          <p:cNvSpPr/>
          <p:nvPr/>
        </p:nvSpPr>
        <p:spPr>
          <a:xfrm>
            <a:off x="378756" y="2813938"/>
            <a:ext cx="2192981" cy="1359303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任意多边形 70"/>
          <p:cNvSpPr/>
          <p:nvPr/>
        </p:nvSpPr>
        <p:spPr>
          <a:xfrm>
            <a:off x="400974" y="2885377"/>
            <a:ext cx="1914540" cy="1320747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 71"/>
          <p:cNvSpPr/>
          <p:nvPr/>
        </p:nvSpPr>
        <p:spPr>
          <a:xfrm>
            <a:off x="528276" y="2864475"/>
            <a:ext cx="2043460" cy="1372296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任意多边形 72"/>
          <p:cNvSpPr/>
          <p:nvPr/>
        </p:nvSpPr>
        <p:spPr>
          <a:xfrm>
            <a:off x="285720" y="2643188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任意多边形 73"/>
          <p:cNvSpPr/>
          <p:nvPr/>
        </p:nvSpPr>
        <p:spPr>
          <a:xfrm>
            <a:off x="571472" y="2643188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>
            <a:off x="142844" y="4429139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rot="5400000" flipH="1" flipV="1">
            <a:off x="-749337" y="3536163"/>
            <a:ext cx="178515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642912" y="28117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/>
          <p:cNvCxnSpPr>
            <a:stCxn id="77" idx="2"/>
          </p:cNvCxnSpPr>
          <p:nvPr/>
        </p:nvCxnSpPr>
        <p:spPr>
          <a:xfrm rot="10800000" flipH="1" flipV="1">
            <a:off x="642911" y="2834643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0800000" flipH="1" flipV="1">
            <a:off x="857226" y="2827948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857226" y="33118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/>
          <p:nvPr/>
        </p:nvCxnSpPr>
        <p:spPr>
          <a:xfrm rot="10800000" flipH="1" flipV="1">
            <a:off x="1000102" y="2827948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/>
          <p:nvPr/>
        </p:nvSpPr>
        <p:spPr>
          <a:xfrm>
            <a:off x="857226" y="35004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1000102" y="37404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1000102" y="3857635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/>
          <p:nvPr/>
        </p:nvCxnSpPr>
        <p:spPr>
          <a:xfrm rot="10800000" flipH="1" flipV="1">
            <a:off x="1707786" y="2827948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1714482" y="4026230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/>
          <p:cNvCxnSpPr/>
          <p:nvPr/>
        </p:nvCxnSpPr>
        <p:spPr>
          <a:xfrm>
            <a:off x="1000100" y="385763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任意多边形 92"/>
          <p:cNvSpPr/>
          <p:nvPr/>
        </p:nvSpPr>
        <p:spPr>
          <a:xfrm>
            <a:off x="3522028" y="2813938"/>
            <a:ext cx="2192981" cy="1359303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任意多边形 93"/>
          <p:cNvSpPr/>
          <p:nvPr/>
        </p:nvSpPr>
        <p:spPr>
          <a:xfrm>
            <a:off x="3544246" y="2885377"/>
            <a:ext cx="1914540" cy="1320747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任意多边形 94"/>
          <p:cNvSpPr/>
          <p:nvPr/>
        </p:nvSpPr>
        <p:spPr>
          <a:xfrm>
            <a:off x="3671548" y="2864475"/>
            <a:ext cx="2043460" cy="1372296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6" name="任意多边形 95"/>
          <p:cNvSpPr/>
          <p:nvPr/>
        </p:nvSpPr>
        <p:spPr>
          <a:xfrm>
            <a:off x="3428992" y="2643188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任意多边形 96"/>
          <p:cNvSpPr/>
          <p:nvPr/>
        </p:nvSpPr>
        <p:spPr>
          <a:xfrm>
            <a:off x="3714744" y="2643188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8" name="直接箭头连接符 97"/>
          <p:cNvCxnSpPr/>
          <p:nvPr/>
        </p:nvCxnSpPr>
        <p:spPr>
          <a:xfrm>
            <a:off x="3286116" y="4429139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rot="5400000" flipH="1" flipV="1">
            <a:off x="2393935" y="3536163"/>
            <a:ext cx="178515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3786184" y="28117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连接符 100"/>
          <p:cNvCxnSpPr>
            <a:stCxn id="100" idx="2"/>
          </p:cNvCxnSpPr>
          <p:nvPr/>
        </p:nvCxnSpPr>
        <p:spPr>
          <a:xfrm rot="10800000" flipH="1" flipV="1">
            <a:off x="3786183" y="2834643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10800000" flipH="1" flipV="1">
            <a:off x="4000498" y="2827948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4000498" y="33118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" name="直接连接符 103"/>
          <p:cNvCxnSpPr/>
          <p:nvPr/>
        </p:nvCxnSpPr>
        <p:spPr>
          <a:xfrm rot="10800000" flipH="1" flipV="1">
            <a:off x="4143374" y="2827948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4000498" y="35004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4143374" y="37404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/>
          <p:nvPr/>
        </p:nvCxnSpPr>
        <p:spPr>
          <a:xfrm rot="10800000" flipH="1" flipV="1">
            <a:off x="4851058" y="2827948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椭圆 110"/>
          <p:cNvSpPr/>
          <p:nvPr/>
        </p:nvSpPr>
        <p:spPr>
          <a:xfrm>
            <a:off x="4857754" y="40262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4143374" y="38576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4857754" y="3929073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连接符 113"/>
          <p:cNvCxnSpPr/>
          <p:nvPr/>
        </p:nvCxnSpPr>
        <p:spPr>
          <a:xfrm rot="10800000" flipH="1" flipV="1">
            <a:off x="4500565" y="2827948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rot="10800000">
            <a:off x="4500562" y="392907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>
            <a:off x="4500564" y="4240544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任意多边形 118"/>
          <p:cNvSpPr/>
          <p:nvPr/>
        </p:nvSpPr>
        <p:spPr>
          <a:xfrm>
            <a:off x="6544642" y="2878682"/>
            <a:ext cx="1914540" cy="1320747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/>
          <p:nvPr/>
        </p:nvCxnSpPr>
        <p:spPr>
          <a:xfrm>
            <a:off x="6286512" y="4422444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rot="5400000" flipH="1" flipV="1">
            <a:off x="5394331" y="3529468"/>
            <a:ext cx="178515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/>
          <p:cNvSpPr/>
          <p:nvPr/>
        </p:nvSpPr>
        <p:spPr>
          <a:xfrm>
            <a:off x="6786580" y="28050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7000894" y="33051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7000894" y="34937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7143770" y="37337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7858150" y="4019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7143770" y="38509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7858150" y="3922378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7500960" y="4233849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7858150" y="39290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7500960" y="42405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直接连接符 142"/>
          <p:cNvCxnSpPr>
            <a:stCxn id="125" idx="1"/>
            <a:endCxn id="128" idx="1"/>
          </p:cNvCxnSpPr>
          <p:nvPr/>
        </p:nvCxnSpPr>
        <p:spPr>
          <a:xfrm rot="16200000" flipH="1">
            <a:off x="6650398" y="2954659"/>
            <a:ext cx="500066" cy="2143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28" idx="3"/>
            <a:endCxn id="130" idx="1"/>
          </p:cNvCxnSpPr>
          <p:nvPr/>
        </p:nvCxnSpPr>
        <p:spPr>
          <a:xfrm rot="5400000">
            <a:off x="6929455" y="3422311"/>
            <a:ext cx="15626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30" idx="4"/>
            <a:endCxn id="131" idx="1"/>
          </p:cNvCxnSpPr>
          <p:nvPr/>
        </p:nvCxnSpPr>
        <p:spPr>
          <a:xfrm rot="16200000" flipH="1">
            <a:off x="6986604" y="3576617"/>
            <a:ext cx="201009" cy="1267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31" idx="5"/>
            <a:endCxn id="134" idx="0"/>
          </p:cNvCxnSpPr>
          <p:nvPr/>
        </p:nvCxnSpPr>
        <p:spPr>
          <a:xfrm rot="5400000">
            <a:off x="7135644" y="3803790"/>
            <a:ext cx="78133" cy="161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34" idx="1"/>
            <a:endCxn id="133" idx="3"/>
          </p:cNvCxnSpPr>
          <p:nvPr/>
        </p:nvCxnSpPr>
        <p:spPr>
          <a:xfrm rot="16200000" flipH="1">
            <a:off x="7407192" y="3600906"/>
            <a:ext cx="200924" cy="7143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33" idx="5"/>
            <a:endCxn id="140" idx="3"/>
          </p:cNvCxnSpPr>
          <p:nvPr/>
        </p:nvCxnSpPr>
        <p:spPr>
          <a:xfrm rot="5400000" flipH="1">
            <a:off x="7835777" y="3997164"/>
            <a:ext cx="90462" cy="323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0" idx="1"/>
            <a:endCxn id="141" idx="0"/>
          </p:cNvCxnSpPr>
          <p:nvPr/>
        </p:nvCxnSpPr>
        <p:spPr>
          <a:xfrm rot="16200000" flipH="1" flipV="1">
            <a:off x="7541943" y="3917643"/>
            <a:ext cx="304776" cy="3410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推向高维</a:t>
            </a:r>
            <a:endParaRPr lang="zh-CN" altLang="en-US" dirty="0"/>
          </a:p>
        </p:txBody>
      </p:sp>
      <p:graphicFrame>
        <p:nvGraphicFramePr>
          <p:cNvPr id="107" name="表格 106"/>
          <p:cNvGraphicFramePr>
            <a:graphicFrameLocks noGrp="1"/>
          </p:cNvGraphicFramePr>
          <p:nvPr/>
        </p:nvGraphicFramePr>
        <p:xfrm>
          <a:off x="357160" y="642924"/>
          <a:ext cx="4857781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381"/>
                <a:gridCol w="555175"/>
                <a:gridCol w="555175"/>
                <a:gridCol w="555175"/>
                <a:gridCol w="555175"/>
                <a:gridCol w="555175"/>
                <a:gridCol w="555175"/>
                <a:gridCol w="555175"/>
                <a:gridCol w="555175"/>
              </a:tblGrid>
              <a:tr h="7010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天气 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游客类型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冰淇淋售价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鱼情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游客住址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是否是节假日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冰淇淋收入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钓鱼门票收入</a:t>
                      </a:r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公共卫生成本</a:t>
                      </a:r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5" name="矩形 114"/>
          <p:cNvSpPr/>
          <p:nvPr/>
        </p:nvSpPr>
        <p:spPr>
          <a:xfrm>
            <a:off x="6286511" y="571487"/>
            <a:ext cx="57150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dirty="0" smtClean="0"/>
              <a:t>θ</a:t>
            </a:r>
            <a:endParaRPr lang="zh-CN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715007" y="78580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x</a:t>
            </a:r>
          </a:p>
        </p:txBody>
      </p:sp>
      <p:sp>
        <p:nvSpPr>
          <p:cNvPr id="120" name="右箭头 119"/>
          <p:cNvSpPr/>
          <p:nvPr/>
        </p:nvSpPr>
        <p:spPr>
          <a:xfrm>
            <a:off x="6000759" y="928677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7072329" y="78580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2000" dirty="0" smtClean="0"/>
              <a:t>ŷ</a:t>
            </a:r>
            <a:endParaRPr lang="cy-GB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429519" y="35717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y</a:t>
            </a:r>
          </a:p>
        </p:txBody>
      </p:sp>
      <p:sp>
        <p:nvSpPr>
          <p:cNvPr id="126" name="右箭头 125"/>
          <p:cNvSpPr/>
          <p:nvPr/>
        </p:nvSpPr>
        <p:spPr>
          <a:xfrm>
            <a:off x="7358081" y="928677"/>
            <a:ext cx="642942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右箭头 126"/>
          <p:cNvSpPr/>
          <p:nvPr/>
        </p:nvSpPr>
        <p:spPr>
          <a:xfrm>
            <a:off x="7643833" y="500049"/>
            <a:ext cx="357190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右箭头 128"/>
          <p:cNvSpPr/>
          <p:nvPr/>
        </p:nvSpPr>
        <p:spPr>
          <a:xfrm>
            <a:off x="8001023" y="714363"/>
            <a:ext cx="500066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7929588" y="500049"/>
            <a:ext cx="71437" cy="5715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6278214" y="1671573"/>
            <a:ext cx="2321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求使得</a:t>
            </a:r>
            <a:r>
              <a:rPr lang="en-US" altLang="zh-CN" sz="2000" dirty="0" smtClean="0"/>
              <a:t>J</a:t>
            </a:r>
            <a:r>
              <a:rPr lang="zh-CN" altLang="en-US" sz="2000" dirty="0" smtClean="0"/>
              <a:t>最小的</a:t>
            </a:r>
            <a:r>
              <a:rPr lang="el-GR" altLang="zh-CN" sz="2000" dirty="0" smtClean="0"/>
              <a:t>θ</a:t>
            </a:r>
            <a:endParaRPr lang="en-US" altLang="zh-CN" sz="2000" dirty="0" smtClean="0"/>
          </a:p>
        </p:txBody>
      </p:sp>
      <p:graphicFrame>
        <p:nvGraphicFramePr>
          <p:cNvPr id="137" name="对象 136"/>
          <p:cNvGraphicFramePr>
            <a:graphicFrameLocks noChangeAspect="1"/>
          </p:cNvGraphicFramePr>
          <p:nvPr/>
        </p:nvGraphicFramePr>
        <p:xfrm>
          <a:off x="5715010" y="2357437"/>
          <a:ext cx="2976583" cy="1785950"/>
        </p:xfrm>
        <a:graphic>
          <a:graphicData uri="http://schemas.openxmlformats.org/presentationml/2006/ole">
            <p:oleObj spid="_x0000_s2052" name="公式" r:id="rId4" imgW="1904760" imgH="1143000" progId="Equation.3">
              <p:embed/>
            </p:oleObj>
          </a:graphicData>
        </a:graphic>
      </p:graphicFrame>
      <p:sp>
        <p:nvSpPr>
          <p:cNvPr id="139" name="TextBox 138"/>
          <p:cNvSpPr txBox="1"/>
          <p:nvPr/>
        </p:nvSpPr>
        <p:spPr>
          <a:xfrm>
            <a:off x="8501090" y="57148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 descr="u=3811450607,2331077669&amp;fm=27&amp;gp=0 - 副本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714363"/>
            <a:ext cx="3619498" cy="36194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4284" y="1428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导数的深刻理解</a:t>
            </a:r>
            <a:endParaRPr lang="zh-CN" altLang="en-US" dirty="0"/>
          </a:p>
        </p:txBody>
      </p:sp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4500562" y="73042"/>
          <a:ext cx="4368800" cy="4927601"/>
        </p:xfrm>
        <a:graphic>
          <a:graphicData uri="http://schemas.openxmlformats.org/presentationml/2006/ole">
            <p:oleObj spid="_x0000_s6146" name="公式" r:id="rId5" imgW="4368600" imgH="4927320" progId="Equation.3">
              <p:embed/>
            </p:oleObj>
          </a:graphicData>
        </a:graphic>
      </p:graphicFrame>
      <p:sp>
        <p:nvSpPr>
          <p:cNvPr id="116" name="椭圆 115"/>
          <p:cNvSpPr/>
          <p:nvPr/>
        </p:nvSpPr>
        <p:spPr>
          <a:xfrm>
            <a:off x="1214416" y="3714759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/>
          <p:cNvCxnSpPr/>
          <p:nvPr/>
        </p:nvCxnSpPr>
        <p:spPr>
          <a:xfrm rot="10800000">
            <a:off x="1214414" y="2428875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5400000">
            <a:off x="571472" y="3071816"/>
            <a:ext cx="1285884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2500300" y="2383156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3700414" y="385763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28596" y="671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J</a:t>
            </a:r>
          </a:p>
        </p:txBody>
      </p:sp>
      <p:cxnSp>
        <p:nvCxnSpPr>
          <p:cNvPr id="41" name="直接连接符 40"/>
          <p:cNvCxnSpPr/>
          <p:nvPr/>
        </p:nvCxnSpPr>
        <p:spPr>
          <a:xfrm rot="5400000">
            <a:off x="496689" y="932025"/>
            <a:ext cx="3578595" cy="342902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785919" y="2130980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导数步进法推向高维（导数知识推向高维）</a:t>
            </a:r>
            <a:endParaRPr lang="zh-CN" altLang="en-US" dirty="0"/>
          </a:p>
        </p:txBody>
      </p:sp>
      <p:cxnSp>
        <p:nvCxnSpPr>
          <p:cNvPr id="75" name="直接箭头连接符 74"/>
          <p:cNvCxnSpPr/>
          <p:nvPr/>
        </p:nvCxnSpPr>
        <p:spPr>
          <a:xfrm rot="5400000" flipH="1" flipV="1">
            <a:off x="-535024" y="3533784"/>
            <a:ext cx="2070116" cy="1588"/>
          </a:xfrm>
          <a:prstGeom prst="straightConnector1">
            <a:avLst/>
          </a:prstGeom>
          <a:ln w="31750">
            <a:solidFill>
              <a:srgbClr val="0070C0">
                <a:alpha val="36000"/>
              </a:srgb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00034" y="4568843"/>
            <a:ext cx="2928958" cy="1588"/>
          </a:xfrm>
          <a:prstGeom prst="straightConnector1">
            <a:avLst/>
          </a:prstGeom>
          <a:ln w="31750">
            <a:solidFill>
              <a:srgbClr val="0070C0">
                <a:alpha val="36000"/>
              </a:srgb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对象 76"/>
          <p:cNvGraphicFramePr>
            <a:graphicFrameLocks noChangeAspect="1"/>
          </p:cNvGraphicFramePr>
          <p:nvPr/>
        </p:nvGraphicFramePr>
        <p:xfrm>
          <a:off x="3449640" y="4705351"/>
          <a:ext cx="211137" cy="231775"/>
        </p:xfrm>
        <a:graphic>
          <a:graphicData uri="http://schemas.openxmlformats.org/presentationml/2006/ole">
            <p:oleObj spid="_x0000_s4100" name="公式" r:id="rId4" imgW="126720" imgH="139680" progId="Equation.3">
              <p:embed/>
            </p:oleObj>
          </a:graphicData>
        </a:graphic>
      </p:graphicFrame>
      <p:graphicFrame>
        <p:nvGraphicFramePr>
          <p:cNvPr id="78" name="Object 4"/>
          <p:cNvGraphicFramePr>
            <a:graphicFrameLocks noChangeAspect="1"/>
          </p:cNvGraphicFramePr>
          <p:nvPr/>
        </p:nvGraphicFramePr>
        <p:xfrm>
          <a:off x="165100" y="2551114"/>
          <a:ext cx="242888" cy="341312"/>
        </p:xfrm>
        <a:graphic>
          <a:graphicData uri="http://schemas.openxmlformats.org/presentationml/2006/ole">
            <p:oleObj spid="_x0000_s4101" name="公式" r:id="rId5" imgW="139680" imgH="164880" progId="Equation.3">
              <p:embed/>
            </p:oleObj>
          </a:graphicData>
        </a:graphic>
      </p:graphicFrame>
      <p:sp>
        <p:nvSpPr>
          <p:cNvPr id="97" name="椭圆 96"/>
          <p:cNvSpPr/>
          <p:nvPr/>
        </p:nvSpPr>
        <p:spPr>
          <a:xfrm flipH="1">
            <a:off x="740069" y="4023058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/>
          <p:nvPr/>
        </p:nvCxnSpPr>
        <p:spPr>
          <a:xfrm>
            <a:off x="785786" y="4068777"/>
            <a:ext cx="2643206" cy="1588"/>
          </a:xfrm>
          <a:prstGeom prst="straightConnector1">
            <a:avLst/>
          </a:prstGeom>
          <a:ln w="31750">
            <a:solidFill>
              <a:srgbClr val="FF0000">
                <a:alpha val="36000"/>
              </a:srgb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5400000" flipH="1" flipV="1">
            <a:off x="126639" y="3370601"/>
            <a:ext cx="1318296" cy="2"/>
          </a:xfrm>
          <a:prstGeom prst="straightConnector1">
            <a:avLst/>
          </a:prstGeom>
          <a:ln w="31750">
            <a:solidFill>
              <a:srgbClr val="FF0000">
                <a:alpha val="36000"/>
              </a:srgb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 flipH="1">
            <a:off x="2071672" y="3524578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箭头连接符 108"/>
          <p:cNvCxnSpPr/>
          <p:nvPr/>
        </p:nvCxnSpPr>
        <p:spPr>
          <a:xfrm flipV="1">
            <a:off x="785786" y="3570297"/>
            <a:ext cx="1285884" cy="477206"/>
          </a:xfrm>
          <a:prstGeom prst="straightConnector1">
            <a:avLst/>
          </a:prstGeom>
          <a:ln w="31750">
            <a:solidFill>
              <a:srgbClr val="FF0000">
                <a:alpha val="73000"/>
              </a:srgb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多边形 72"/>
          <p:cNvSpPr/>
          <p:nvPr/>
        </p:nvSpPr>
        <p:spPr>
          <a:xfrm>
            <a:off x="795336" y="3840722"/>
            <a:ext cx="184150" cy="121693"/>
          </a:xfrm>
          <a:custGeom>
            <a:avLst/>
            <a:gdLst>
              <a:gd name="connsiteX0" fmla="*/ 0 w 184150"/>
              <a:gd name="connsiteY0" fmla="*/ 20093 h 121693"/>
              <a:gd name="connsiteX1" fmla="*/ 107950 w 184150"/>
              <a:gd name="connsiteY1" fmla="*/ 13743 h 121693"/>
              <a:gd name="connsiteX2" fmla="*/ 152400 w 184150"/>
              <a:gd name="connsiteY2" fmla="*/ 64543 h 121693"/>
              <a:gd name="connsiteX3" fmla="*/ 165100 w 184150"/>
              <a:gd name="connsiteY3" fmla="*/ 83593 h 121693"/>
              <a:gd name="connsiteX4" fmla="*/ 171450 w 184150"/>
              <a:gd name="connsiteY4" fmla="*/ 102643 h 121693"/>
              <a:gd name="connsiteX5" fmla="*/ 184150 w 184150"/>
              <a:gd name="connsiteY5" fmla="*/ 121693 h 12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150" h="121693">
                <a:moveTo>
                  <a:pt x="0" y="20093"/>
                </a:moveTo>
                <a:cubicBezTo>
                  <a:pt x="60280" y="0"/>
                  <a:pt x="24768" y="6181"/>
                  <a:pt x="107950" y="13743"/>
                </a:cubicBezTo>
                <a:cubicBezTo>
                  <a:pt x="139700" y="34910"/>
                  <a:pt x="122767" y="20093"/>
                  <a:pt x="152400" y="64543"/>
                </a:cubicBezTo>
                <a:cubicBezTo>
                  <a:pt x="156633" y="70893"/>
                  <a:pt x="162687" y="76353"/>
                  <a:pt x="165100" y="83593"/>
                </a:cubicBezTo>
                <a:cubicBezTo>
                  <a:pt x="167217" y="89943"/>
                  <a:pt x="168457" y="96656"/>
                  <a:pt x="171450" y="102643"/>
                </a:cubicBezTo>
                <a:cubicBezTo>
                  <a:pt x="174863" y="109469"/>
                  <a:pt x="184150" y="121693"/>
                  <a:pt x="184150" y="121693"/>
                </a:cubicBezTo>
              </a:path>
            </a:pathLst>
          </a:cu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 79"/>
          <p:cNvSpPr/>
          <p:nvPr/>
        </p:nvSpPr>
        <p:spPr>
          <a:xfrm>
            <a:off x="1093786" y="3949714"/>
            <a:ext cx="120628" cy="120648"/>
          </a:xfrm>
          <a:custGeom>
            <a:avLst/>
            <a:gdLst>
              <a:gd name="connsiteX0" fmla="*/ 0 w 38100"/>
              <a:gd name="connsiteY0" fmla="*/ 127000 h 127000"/>
              <a:gd name="connsiteX1" fmla="*/ 19050 w 38100"/>
              <a:gd name="connsiteY1" fmla="*/ 120650 h 127000"/>
              <a:gd name="connsiteX2" fmla="*/ 38100 w 38100"/>
              <a:gd name="connsiteY2" fmla="*/ 82550 h 127000"/>
              <a:gd name="connsiteX3" fmla="*/ 31750 w 38100"/>
              <a:gd name="connsiteY3" fmla="*/ 25400 h 127000"/>
              <a:gd name="connsiteX4" fmla="*/ 19050 w 38100"/>
              <a:gd name="connsiteY4" fmla="*/ 6350 h 127000"/>
              <a:gd name="connsiteX5" fmla="*/ 0 w 38100"/>
              <a:gd name="connsiteY5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00" h="127000">
                <a:moveTo>
                  <a:pt x="0" y="127000"/>
                </a:moveTo>
                <a:cubicBezTo>
                  <a:pt x="6350" y="124883"/>
                  <a:pt x="13823" y="124831"/>
                  <a:pt x="19050" y="120650"/>
                </a:cubicBezTo>
                <a:cubicBezTo>
                  <a:pt x="30241" y="111698"/>
                  <a:pt x="33917" y="95099"/>
                  <a:pt x="38100" y="82550"/>
                </a:cubicBezTo>
                <a:cubicBezTo>
                  <a:pt x="35983" y="63500"/>
                  <a:pt x="36399" y="43995"/>
                  <a:pt x="31750" y="25400"/>
                </a:cubicBezTo>
                <a:cubicBezTo>
                  <a:pt x="29899" y="17996"/>
                  <a:pt x="25009" y="11118"/>
                  <a:pt x="19050" y="6350"/>
                </a:cubicBezTo>
                <a:cubicBezTo>
                  <a:pt x="13823" y="2169"/>
                  <a:pt x="0" y="0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1" name="对象 80"/>
          <p:cNvGraphicFramePr>
            <a:graphicFrameLocks noChangeAspect="1"/>
          </p:cNvGraphicFramePr>
          <p:nvPr/>
        </p:nvGraphicFramePr>
        <p:xfrm>
          <a:off x="1250928" y="3856048"/>
          <a:ext cx="177800" cy="215900"/>
        </p:xfrm>
        <a:graphic>
          <a:graphicData uri="http://schemas.openxmlformats.org/presentationml/2006/ole">
            <p:oleObj spid="_x0000_s4105" name="公式" r:id="rId6" imgW="177480" imgH="215640" progId="Equation.3">
              <p:embed/>
            </p:oleObj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857224" y="3641734"/>
          <a:ext cx="190500" cy="215900"/>
        </p:xfrm>
        <a:graphic>
          <a:graphicData uri="http://schemas.openxmlformats.org/presentationml/2006/ole">
            <p:oleObj spid="_x0000_s4106" name="公式" r:id="rId7" imgW="190440" imgH="215640" progId="Equation.3">
              <p:embed/>
            </p:oleObj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4214814" y="3071816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571606" y="355815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</a:t>
            </a:r>
            <a:endParaRPr lang="zh-CN" altLang="en-US" b="1" dirty="0"/>
          </a:p>
        </p:txBody>
      </p:sp>
      <p:graphicFrame>
        <p:nvGraphicFramePr>
          <p:cNvPr id="102" name="对象 101"/>
          <p:cNvGraphicFramePr>
            <a:graphicFrameLocks noChangeAspect="1"/>
          </p:cNvGraphicFramePr>
          <p:nvPr/>
        </p:nvGraphicFramePr>
        <p:xfrm>
          <a:off x="550863" y="4070350"/>
          <a:ext cx="469900" cy="228600"/>
        </p:xfrm>
        <a:graphic>
          <a:graphicData uri="http://schemas.openxmlformats.org/presentationml/2006/ole">
            <p:oleObj spid="_x0000_s4110" name="公式" r:id="rId8" imgW="469800" imgH="228600" progId="Equation.3">
              <p:embed/>
            </p:oleObj>
          </a:graphicData>
        </a:graphic>
      </p:graphicFrame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1920875" y="3348039"/>
          <a:ext cx="444500" cy="215900"/>
        </p:xfrm>
        <a:graphic>
          <a:graphicData uri="http://schemas.openxmlformats.org/presentationml/2006/ole">
            <p:oleObj spid="_x0000_s4111" name="公式" r:id="rId9" imgW="444240" imgH="215640" progId="Equation.3">
              <p:embed/>
            </p:oleObj>
          </a:graphicData>
        </a:graphic>
      </p:graphicFrame>
      <p:graphicFrame>
        <p:nvGraphicFramePr>
          <p:cNvPr id="4114" name="Object 18"/>
          <p:cNvGraphicFramePr>
            <a:graphicFrameLocks noChangeAspect="1"/>
          </p:cNvGraphicFramePr>
          <p:nvPr/>
        </p:nvGraphicFramePr>
        <p:xfrm>
          <a:off x="4286248" y="571501"/>
          <a:ext cx="4724400" cy="3835400"/>
        </p:xfrm>
        <a:graphic>
          <a:graphicData uri="http://schemas.openxmlformats.org/presentationml/2006/ole">
            <p:oleObj spid="_x0000_s4114" name="公式" r:id="rId10" imgW="4724280" imgH="3835080" progId="Equation.3">
              <p:embed/>
            </p:oleObj>
          </a:graphicData>
        </a:graphic>
      </p:graphicFrame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85788" y="500049"/>
            <a:ext cx="3086067" cy="2128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37552</TotalTime>
  <Words>246</Words>
  <Application>LibreOffice/5.0.6.2$Linux_X86_64 LibreOffice_project/00$Build-2</Application>
  <PresentationFormat>全屏显示(16:9)</PresentationFormat>
  <Paragraphs>123</Paragraphs>
  <Slides>7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</dc:creator>
  <cp:lastModifiedBy>深度技术论坛</cp:lastModifiedBy>
  <cp:revision>1234</cp:revision>
  <dcterms:created xsi:type="dcterms:W3CDTF">2015-01-04T05:36:31Z</dcterms:created>
  <dcterms:modified xsi:type="dcterms:W3CDTF">2018-03-30T12:04:11Z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全屏显示(16:9)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