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68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7960042-C724-4F63-97A4-401E46B7670A}" type="slidenum">
              <a:rPr lang="en-US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6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0A2D9EF-0DEA-4140-8562-3A98B4625EEC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7720AB4-C27E-4A0C-81EC-F6A78E02F5A9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0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CBB1A09-3641-4CA3-A127-D4052A3CF925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6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2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4029FE2-636E-4DFF-8B03-1EABE97CF779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4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6C4BD11-7530-4075-A7FE-22E594CE26C0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8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6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1537808-DED9-4866-8AD1-A78FAD55C206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图片 3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67640" y="2283840"/>
            <a:ext cx="5889240" cy="85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zh-CN" altLang="en-US" sz="3200" dirty="0" smtClean="0">
                <a:solidFill>
                  <a:srgbClr val="000000"/>
                </a:solidFill>
                <a:latin typeface="黑体"/>
                <a:ea typeface="黑体"/>
              </a:rPr>
              <a:t>最小批次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14546" y="428610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dirty="0" smtClean="0"/>
              <a:t>刘振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Jakie</a:t>
            </a:r>
            <a:r>
              <a:rPr lang="en-US" altLang="zh-CN" sz="1200" dirty="0" smtClean="0"/>
              <a:t>)  21:04:52</a:t>
            </a:r>
            <a:br>
              <a:rPr lang="en-US" altLang="zh-CN" sz="1200" dirty="0" smtClean="0"/>
            </a:br>
            <a:r>
              <a:rPr lang="en-US" altLang="zh-CN" sz="1200" dirty="0" smtClean="0"/>
              <a:t>m</a:t>
            </a:r>
            <a:r>
              <a:rPr lang="zh-CN" altLang="en-US" sz="1200" dirty="0" smtClean="0"/>
              <a:t>个样本走</a:t>
            </a:r>
            <a:r>
              <a:rPr lang="en-US" altLang="zh-CN" sz="1200" dirty="0" smtClean="0"/>
              <a:t>m</a:t>
            </a:r>
            <a:r>
              <a:rPr lang="zh-CN" altLang="en-US" sz="1200" dirty="0" smtClean="0"/>
              <a:t>步，没有</a:t>
            </a:r>
            <a:r>
              <a:rPr lang="en-US" altLang="zh-CN" sz="1200" dirty="0" smtClean="0"/>
              <a:t>m</a:t>
            </a:r>
            <a:r>
              <a:rPr lang="zh-CN" altLang="en-US" sz="1200" dirty="0" smtClean="0"/>
              <a:t>个样本走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步稳定，</a:t>
            </a:r>
            <a:br>
              <a:rPr lang="zh-CN" altLang="en-US" sz="1200" dirty="0" smtClean="0"/>
            </a:br>
            <a:r>
              <a:rPr lang="zh-CN" altLang="en-US" sz="1200" dirty="0" smtClean="0"/>
              <a:t>刘振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Jakie</a:t>
            </a:r>
            <a:r>
              <a:rPr lang="en-US" altLang="zh-CN" sz="1200" dirty="0" smtClean="0"/>
              <a:t>)  21:05:57</a:t>
            </a:r>
            <a:br>
              <a:rPr lang="en-US" altLang="zh-CN" sz="1200" dirty="0" smtClean="0"/>
            </a:br>
            <a:r>
              <a:rPr lang="zh-CN" altLang="en-US" sz="1200" dirty="0" smtClean="0"/>
              <a:t>原因是，只一个样本进入网络，损失函数是单单根据那一个样本来临时建立的，所以这个损失函数不具有普遍性，代表不了所有样本。</a:t>
            </a:r>
            <a:br>
              <a:rPr lang="zh-CN" altLang="en-US" sz="1200" dirty="0" smtClean="0"/>
            </a:br>
            <a:r>
              <a:rPr lang="zh-CN" altLang="en-US" sz="1200" dirty="0" smtClean="0"/>
              <a:t>如果一次输入一个</a:t>
            </a:r>
            <a:r>
              <a:rPr lang="en-US" altLang="zh-CN" sz="1200" dirty="0" smtClean="0"/>
              <a:t>batch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m</a:t>
            </a:r>
            <a:r>
              <a:rPr lang="zh-CN" altLang="en-US" sz="1200" dirty="0" smtClean="0"/>
              <a:t>个样本共同努力生成了一个临时的损失函数，那么这个损失函数更具有说服力。</a:t>
            </a:r>
            <a:br>
              <a:rPr lang="zh-CN" altLang="en-US" sz="1200" dirty="0" smtClean="0"/>
            </a:br>
            <a:r>
              <a:rPr lang="zh-CN" altLang="en-US" sz="1200" dirty="0" smtClean="0"/>
              <a:t>刘振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Jakie</a:t>
            </a:r>
            <a:r>
              <a:rPr lang="en-US" altLang="zh-CN" sz="1200" dirty="0" smtClean="0"/>
              <a:t>)  21:08:40</a:t>
            </a:r>
            <a:br>
              <a:rPr lang="en-US" altLang="zh-CN" sz="1200" dirty="0" smtClean="0"/>
            </a:br>
            <a:r>
              <a:rPr lang="zh-CN" altLang="en-US" sz="1200" dirty="0" smtClean="0"/>
              <a:t>但由于计算资源总是有限的，我们讨论的是一个</a:t>
            </a:r>
            <a:r>
              <a:rPr lang="en-US" altLang="zh-CN" sz="1200" dirty="0" smtClean="0"/>
              <a:t>batch</a:t>
            </a:r>
            <a:r>
              <a:rPr lang="zh-CN" altLang="en-US" sz="1200" dirty="0" smtClean="0"/>
              <a:t>最小可以是多大，就能使得对应的损失函数满足一个普遍性</a:t>
            </a:r>
            <a:br>
              <a:rPr lang="zh-CN" altLang="en-US" sz="1200" dirty="0" smtClean="0"/>
            </a:br>
            <a:r>
              <a:rPr lang="zh-CN" altLang="en-US" sz="1200" dirty="0" smtClean="0"/>
              <a:t>所以业界总在提</a:t>
            </a:r>
            <a:r>
              <a:rPr lang="en-US" altLang="zh-CN" sz="1200" dirty="0" smtClean="0"/>
              <a:t>mini batch size</a:t>
            </a:r>
            <a:br>
              <a:rPr lang="en-US" altLang="zh-CN" sz="1200" dirty="0" smtClean="0"/>
            </a:br>
            <a:r>
              <a:rPr lang="zh-CN" altLang="en-US" sz="1200" dirty="0" smtClean="0"/>
              <a:t>刘振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Jakie</a:t>
            </a:r>
            <a:r>
              <a:rPr lang="en-US" altLang="zh-CN" sz="1200" dirty="0" smtClean="0"/>
              <a:t>)  21:11:05</a:t>
            </a:r>
            <a:br>
              <a:rPr lang="en-US" altLang="zh-CN" sz="1200" dirty="0" smtClean="0"/>
            </a:br>
            <a:r>
              <a:rPr lang="en-US" altLang="zh-CN" sz="1200" dirty="0" smtClean="0"/>
              <a:t>batch</a:t>
            </a:r>
            <a:r>
              <a:rPr lang="zh-CN" altLang="en-US" sz="1200" dirty="0" smtClean="0"/>
              <a:t>越小，计算机算的越快。</a:t>
            </a:r>
            <a:br>
              <a:rPr lang="zh-CN" altLang="en-US" sz="1200" dirty="0" smtClean="0"/>
            </a:br>
            <a:r>
              <a:rPr lang="zh-CN" altLang="en-US" sz="1200" dirty="0" smtClean="0"/>
              <a:t>这样就能加速梯度下降。</a:t>
            </a:r>
            <a:br>
              <a:rPr lang="zh-CN" altLang="en-US" sz="1200" dirty="0" smtClean="0"/>
            </a:b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86000" y="448092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另外吴恩达说</a:t>
            </a:r>
            <a:r>
              <a:rPr lang="en-US" altLang="zh-CN" dirty="0" smtClean="0"/>
              <a:t>batch size=1</a:t>
            </a:r>
            <a:r>
              <a:rPr lang="zh-CN" altLang="en-US" dirty="0" smtClean="0"/>
              <a:t>，也就是</a:t>
            </a:r>
            <a:r>
              <a:rPr lang="en-US" altLang="zh-CN" dirty="0" smtClean="0"/>
              <a:t>m</a:t>
            </a:r>
            <a:r>
              <a:rPr lang="zh-CN" altLang="en-US" dirty="0" smtClean="0"/>
              <a:t>样本</a:t>
            </a:r>
            <a:r>
              <a:rPr lang="en-US" altLang="zh-CN" dirty="0" smtClean="0"/>
              <a:t>m</a:t>
            </a:r>
            <a:r>
              <a:rPr lang="zh-CN" altLang="en-US" dirty="0" smtClean="0"/>
              <a:t>步时，由于刚才提到的损失函数不具普遍性，的确会走弯路，但是这个不是问题关键，这个问题只要把学习率放小就行了。</a:t>
            </a:r>
            <a:br>
              <a:rPr lang="zh-CN" altLang="en-US" dirty="0" smtClean="0"/>
            </a:br>
            <a:r>
              <a:rPr lang="zh-CN" altLang="en-US" dirty="0" smtClean="0"/>
              <a:t>刘振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Jakie</a:t>
            </a:r>
            <a:r>
              <a:rPr lang="en-US" altLang="zh-CN" dirty="0" smtClean="0"/>
              <a:t>)  21:35:03</a:t>
            </a:r>
            <a:br>
              <a:rPr lang="en-US" altLang="zh-CN" dirty="0" smtClean="0"/>
            </a:br>
            <a:r>
              <a:rPr lang="zh-CN" altLang="en-US" dirty="0" smtClean="0"/>
              <a:t>也就是说，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样本走</a:t>
            </a:r>
            <a:r>
              <a:rPr lang="en-US" altLang="zh-CN" dirty="0" smtClean="0"/>
              <a:t>m</a:t>
            </a:r>
            <a:r>
              <a:rPr lang="zh-CN" altLang="en-US" dirty="0" smtClean="0"/>
              <a:t>步，通过学习率除以</a:t>
            </a:r>
            <a:r>
              <a:rPr lang="en-US" altLang="zh-CN" dirty="0" smtClean="0"/>
              <a:t>m</a:t>
            </a:r>
            <a:r>
              <a:rPr lang="zh-CN" altLang="en-US" dirty="0" smtClean="0"/>
              <a:t>倍的方式，也可以达到</a:t>
            </a:r>
            <a:r>
              <a:rPr lang="en-US" altLang="zh-CN" dirty="0" smtClean="0"/>
              <a:t>m</a:t>
            </a:r>
            <a:r>
              <a:rPr lang="zh-CN" altLang="en-US" dirty="0" smtClean="0"/>
              <a:t>样本走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步的相同效果。</a:t>
            </a:r>
            <a:br>
              <a:rPr lang="zh-CN" altLang="en-US" dirty="0" smtClean="0"/>
            </a:br>
            <a:r>
              <a:rPr lang="en-US" altLang="zh-CN" dirty="0" smtClean="0"/>
              <a:t>batch size=1</a:t>
            </a:r>
            <a:r>
              <a:rPr lang="zh-CN" altLang="en-US" dirty="0" smtClean="0"/>
              <a:t>的问题关键是，计算效率太低，无法应用</a:t>
            </a:r>
            <a:r>
              <a:rPr lang="en-US" altLang="zh-CN" dirty="0" err="1" smtClean="0"/>
              <a:t>vectorialization</a:t>
            </a:r>
            <a:r>
              <a:rPr lang="en-US" altLang="zh-CN" dirty="0" smtClean="0"/>
              <a:t> compute</a:t>
            </a:r>
            <a:br>
              <a:rPr lang="en-US" altLang="zh-CN" dirty="0" smtClean="0"/>
            </a:br>
            <a:r>
              <a:rPr lang="zh-CN" altLang="en-US" dirty="0" smtClean="0"/>
              <a:t>而在矩阵相乘的时候，包括广播啊啥的机制，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等语言是做了强优化的</a:t>
            </a:r>
            <a:br>
              <a:rPr lang="zh-CN" altLang="en-US" dirty="0" smtClean="0"/>
            </a:br>
            <a:r>
              <a:rPr lang="zh-CN" altLang="en-US" dirty="0" smtClean="0"/>
              <a:t>刘振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Jakie</a:t>
            </a:r>
            <a:r>
              <a:rPr lang="en-US" altLang="zh-CN" dirty="0" smtClean="0"/>
              <a:t>)  21:36:11</a:t>
            </a:r>
            <a:br>
              <a:rPr lang="en-US" altLang="zh-CN" dirty="0" smtClean="0"/>
            </a:br>
            <a:r>
              <a:rPr lang="zh-CN" altLang="en-US" dirty="0" smtClean="0"/>
              <a:t>所以</a:t>
            </a:r>
            <a:r>
              <a:rPr lang="en-US" altLang="zh-CN" dirty="0" smtClean="0"/>
              <a:t>m</a:t>
            </a:r>
            <a:r>
              <a:rPr lang="zh-CN" altLang="en-US" dirty="0" smtClean="0"/>
              <a:t>样本走</a:t>
            </a:r>
            <a:r>
              <a:rPr lang="en-US" altLang="zh-CN" dirty="0" smtClean="0"/>
              <a:t>m</a:t>
            </a:r>
            <a:r>
              <a:rPr lang="zh-CN" altLang="en-US" dirty="0" smtClean="0"/>
              <a:t>步，享受不到这个机制。</a:t>
            </a:r>
            <a:br>
              <a:rPr lang="zh-CN" altLang="en-US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223560" y="142920"/>
            <a:ext cx="1780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面向什么问题？</a:t>
            </a: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1217880" y="642960"/>
            <a:ext cx="570600" cy="1427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alibri"/>
                <a:ea typeface="DejaVu Sans"/>
              </a:rPr>
              <a:t>θ</a:t>
            </a:r>
            <a:endParaRPr/>
          </a:p>
        </p:txBody>
      </p:sp>
      <p:sp>
        <p:nvSpPr>
          <p:cNvPr id="45" name="CustomShape 3"/>
          <p:cNvSpPr/>
          <p:nvPr/>
        </p:nvSpPr>
        <p:spPr>
          <a:xfrm>
            <a:off x="432360" y="642960"/>
            <a:ext cx="637560" cy="13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因素1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因素2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。。。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因素n</a:t>
            </a:r>
            <a:endParaRPr/>
          </a:p>
        </p:txBody>
      </p:sp>
      <p:sp>
        <p:nvSpPr>
          <p:cNvPr id="46" name="CustomShape 4"/>
          <p:cNvSpPr/>
          <p:nvPr/>
        </p:nvSpPr>
        <p:spPr>
          <a:xfrm>
            <a:off x="1983600" y="642960"/>
            <a:ext cx="905400" cy="13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计算结果1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计算结果2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。。。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计算结果n</a:t>
            </a:r>
            <a:endParaRPr/>
          </a:p>
        </p:txBody>
      </p:sp>
      <p:sp>
        <p:nvSpPr>
          <p:cNvPr id="47" name="CustomShape 5"/>
          <p:cNvSpPr/>
          <p:nvPr/>
        </p:nvSpPr>
        <p:spPr>
          <a:xfrm>
            <a:off x="932040" y="714240"/>
            <a:ext cx="114192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6"/>
          <p:cNvSpPr/>
          <p:nvPr/>
        </p:nvSpPr>
        <p:spPr>
          <a:xfrm>
            <a:off x="932040" y="1071720"/>
            <a:ext cx="114192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7"/>
          <p:cNvSpPr/>
          <p:nvPr/>
        </p:nvSpPr>
        <p:spPr>
          <a:xfrm>
            <a:off x="932040" y="1500120"/>
            <a:ext cx="114192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8"/>
          <p:cNvSpPr/>
          <p:nvPr/>
        </p:nvSpPr>
        <p:spPr>
          <a:xfrm>
            <a:off x="932040" y="1857240"/>
            <a:ext cx="114192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9"/>
          <p:cNvSpPr/>
          <p:nvPr/>
        </p:nvSpPr>
        <p:spPr>
          <a:xfrm>
            <a:off x="2789280" y="714240"/>
            <a:ext cx="114192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0"/>
          <p:cNvSpPr/>
          <p:nvPr/>
        </p:nvSpPr>
        <p:spPr>
          <a:xfrm>
            <a:off x="2789280" y="1071720"/>
            <a:ext cx="114192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1"/>
          <p:cNvSpPr/>
          <p:nvPr/>
        </p:nvSpPr>
        <p:spPr>
          <a:xfrm>
            <a:off x="2789280" y="1500120"/>
            <a:ext cx="114192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2"/>
          <p:cNvSpPr/>
          <p:nvPr/>
        </p:nvSpPr>
        <p:spPr>
          <a:xfrm>
            <a:off x="2789280" y="1857240"/>
            <a:ext cx="114192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3"/>
          <p:cNvSpPr/>
          <p:nvPr/>
        </p:nvSpPr>
        <p:spPr>
          <a:xfrm>
            <a:off x="3855240" y="642960"/>
            <a:ext cx="905400" cy="13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真实结果1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真实结果2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。。。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真实结果n</a:t>
            </a:r>
            <a:endParaRPr/>
          </a:p>
        </p:txBody>
      </p:sp>
      <p:sp>
        <p:nvSpPr>
          <p:cNvPr id="56" name="CustomShape 14"/>
          <p:cNvSpPr/>
          <p:nvPr/>
        </p:nvSpPr>
        <p:spPr>
          <a:xfrm>
            <a:off x="3143160" y="642960"/>
            <a:ext cx="460440" cy="149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vert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  <a:ea typeface="DejaVu Sans"/>
              </a:rPr>
              <a:t>尽  量  接  近 </a:t>
            </a:r>
            <a:endParaRPr/>
          </a:p>
        </p:txBody>
      </p:sp>
      <p:sp>
        <p:nvSpPr>
          <p:cNvPr id="57" name="CustomShape 15"/>
          <p:cNvSpPr/>
          <p:nvPr/>
        </p:nvSpPr>
        <p:spPr>
          <a:xfrm>
            <a:off x="6729480" y="642960"/>
            <a:ext cx="570600" cy="1427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alibri"/>
                <a:ea typeface="DejaVu Sans"/>
              </a:rPr>
              <a:t>θ</a:t>
            </a:r>
            <a:endParaRPr/>
          </a:p>
        </p:txBody>
      </p:sp>
      <p:sp>
        <p:nvSpPr>
          <p:cNvPr id="58" name="CustomShape 16"/>
          <p:cNvSpPr/>
          <p:nvPr/>
        </p:nvSpPr>
        <p:spPr>
          <a:xfrm>
            <a:off x="5718600" y="1500120"/>
            <a:ext cx="75636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因素n+1</a:t>
            </a:r>
            <a:endParaRPr/>
          </a:p>
        </p:txBody>
      </p:sp>
      <p:sp>
        <p:nvSpPr>
          <p:cNvPr id="59" name="CustomShape 17"/>
          <p:cNvSpPr/>
          <p:nvPr/>
        </p:nvSpPr>
        <p:spPr>
          <a:xfrm>
            <a:off x="7506360" y="1500120"/>
            <a:ext cx="106092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计算结果n+1</a:t>
            </a:r>
            <a:endParaRPr/>
          </a:p>
        </p:txBody>
      </p:sp>
      <p:sp>
        <p:nvSpPr>
          <p:cNvPr id="60" name="CustomShape 18"/>
          <p:cNvSpPr/>
          <p:nvPr/>
        </p:nvSpPr>
        <p:spPr>
          <a:xfrm>
            <a:off x="6429240" y="1571760"/>
            <a:ext cx="114192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Line 19"/>
          <p:cNvSpPr/>
          <p:nvPr/>
        </p:nvSpPr>
        <p:spPr>
          <a:xfrm>
            <a:off x="71280" y="2143080"/>
            <a:ext cx="9001080" cy="144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62" name="Line 20"/>
          <p:cNvSpPr/>
          <p:nvPr/>
        </p:nvSpPr>
        <p:spPr>
          <a:xfrm flipH="1">
            <a:off x="5070960" y="285480"/>
            <a:ext cx="1800" cy="185760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63" name="CustomShape 21"/>
          <p:cNvSpPr/>
          <p:nvPr/>
        </p:nvSpPr>
        <p:spPr>
          <a:xfrm>
            <a:off x="615600" y="2714760"/>
            <a:ext cx="570600" cy="570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alibri"/>
                <a:ea typeface="DejaVu Sans"/>
              </a:rPr>
              <a:t>θ</a:t>
            </a:r>
            <a:endParaRPr/>
          </a:p>
        </p:txBody>
      </p:sp>
      <p:sp>
        <p:nvSpPr>
          <p:cNvPr id="64" name="CustomShape 22"/>
          <p:cNvSpPr/>
          <p:nvPr/>
        </p:nvSpPr>
        <p:spPr>
          <a:xfrm>
            <a:off x="59760" y="2928960"/>
            <a:ext cx="29016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endParaRPr/>
          </a:p>
        </p:txBody>
      </p:sp>
      <p:sp>
        <p:nvSpPr>
          <p:cNvPr id="65" name="CustomShape 23"/>
          <p:cNvSpPr/>
          <p:nvPr/>
        </p:nvSpPr>
        <p:spPr>
          <a:xfrm>
            <a:off x="330120" y="3071880"/>
            <a:ext cx="114192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24"/>
          <p:cNvSpPr/>
          <p:nvPr/>
        </p:nvSpPr>
        <p:spPr>
          <a:xfrm>
            <a:off x="1414080" y="2928960"/>
            <a:ext cx="2962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ŷ</a:t>
            </a:r>
            <a:endParaRPr/>
          </a:p>
        </p:txBody>
      </p:sp>
      <p:sp>
        <p:nvSpPr>
          <p:cNvPr id="67" name="CustomShape 25"/>
          <p:cNvSpPr/>
          <p:nvPr/>
        </p:nvSpPr>
        <p:spPr>
          <a:xfrm>
            <a:off x="1771200" y="2500200"/>
            <a:ext cx="2962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endParaRPr/>
          </a:p>
        </p:txBody>
      </p:sp>
      <p:sp>
        <p:nvSpPr>
          <p:cNvPr id="68" name="CustomShape 26"/>
          <p:cNvSpPr/>
          <p:nvPr/>
        </p:nvSpPr>
        <p:spPr>
          <a:xfrm>
            <a:off x="1687320" y="3071880"/>
            <a:ext cx="64188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27"/>
          <p:cNvSpPr/>
          <p:nvPr/>
        </p:nvSpPr>
        <p:spPr>
          <a:xfrm>
            <a:off x="1973160" y="2643120"/>
            <a:ext cx="35604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28"/>
          <p:cNvSpPr/>
          <p:nvPr/>
        </p:nvSpPr>
        <p:spPr>
          <a:xfrm>
            <a:off x="2330280" y="2857680"/>
            <a:ext cx="49896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29"/>
          <p:cNvSpPr/>
          <p:nvPr/>
        </p:nvSpPr>
        <p:spPr>
          <a:xfrm>
            <a:off x="2791440" y="2714760"/>
            <a:ext cx="2610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J</a:t>
            </a:r>
            <a:endParaRPr/>
          </a:p>
        </p:txBody>
      </p:sp>
      <p:sp>
        <p:nvSpPr>
          <p:cNvPr id="72" name="CustomShape 30"/>
          <p:cNvSpPr/>
          <p:nvPr/>
        </p:nvSpPr>
        <p:spPr>
          <a:xfrm>
            <a:off x="2259000" y="2643120"/>
            <a:ext cx="70200" cy="570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31"/>
          <p:cNvSpPr/>
          <p:nvPr/>
        </p:nvSpPr>
        <p:spPr>
          <a:xfrm>
            <a:off x="607320" y="3814560"/>
            <a:ext cx="232056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求使得J最小的θ</a:t>
            </a:r>
            <a:endParaRPr/>
          </a:p>
        </p:txBody>
      </p:sp>
      <p:sp>
        <p:nvSpPr>
          <p:cNvPr id="74" name="Line 32"/>
          <p:cNvSpPr/>
          <p:nvPr/>
        </p:nvSpPr>
        <p:spPr>
          <a:xfrm flipH="1">
            <a:off x="3070800" y="2143800"/>
            <a:ext cx="1440" cy="2286000"/>
          </a:xfrm>
          <a:prstGeom prst="line">
            <a:avLst/>
          </a:prstGeom>
          <a:ln>
            <a:solidFill>
              <a:srgbClr val="4A7EBB"/>
            </a:solidFill>
          </a:ln>
        </p:spPr>
      </p:sp>
      <p:graphicFrame>
        <p:nvGraphicFramePr>
          <p:cNvPr id="75" name="Table 33"/>
          <p:cNvGraphicFramePr/>
          <p:nvPr/>
        </p:nvGraphicFramePr>
        <p:xfrm>
          <a:off x="3143160" y="2428920"/>
          <a:ext cx="1643040" cy="3141720"/>
        </p:xfrm>
        <a:graphic>
          <a:graphicData uri="http://schemas.openxmlformats.org/drawingml/2006/table">
            <a:tbl>
              <a:tblPr/>
              <a:tblGrid>
                <a:gridCol w="704160"/>
                <a:gridCol w="938880"/>
              </a:tblGrid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天气  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>
                          <a:solidFill>
                            <a:srgbClr val="FFC000"/>
                          </a:solidFill>
                          <a:latin typeface="Calibri"/>
                        </a:rPr>
                        <a:t>冰淇淋销量 y</a:t>
                      </a:r>
                      <a:endParaRPr/>
                    </a:p>
                  </a:txBody>
                  <a:tcPr/>
                </a:tc>
              </a:tr>
              <a:tr h="45756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5756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5756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5756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5756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5756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6" name="Line 34"/>
          <p:cNvSpPr/>
          <p:nvPr/>
        </p:nvSpPr>
        <p:spPr>
          <a:xfrm flipH="1">
            <a:off x="4857480" y="2143080"/>
            <a:ext cx="1800" cy="228600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77" name="CustomShape 35"/>
          <p:cNvSpPr/>
          <p:nvPr/>
        </p:nvSpPr>
        <p:spPr>
          <a:xfrm>
            <a:off x="5001480" y="3999600"/>
            <a:ext cx="85536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36"/>
          <p:cNvSpPr/>
          <p:nvPr/>
        </p:nvSpPr>
        <p:spPr>
          <a:xfrm rot="5400000" flipH="1" flipV="1">
            <a:off x="4358160" y="3355560"/>
            <a:ext cx="128484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37"/>
          <p:cNvSpPr/>
          <p:nvPr/>
        </p:nvSpPr>
        <p:spPr>
          <a:xfrm>
            <a:off x="5097960" y="381204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38"/>
          <p:cNvSpPr/>
          <p:nvPr/>
        </p:nvSpPr>
        <p:spPr>
          <a:xfrm>
            <a:off x="5143680" y="352620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39"/>
          <p:cNvSpPr/>
          <p:nvPr/>
        </p:nvSpPr>
        <p:spPr>
          <a:xfrm>
            <a:off x="5357880" y="335772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40"/>
          <p:cNvSpPr/>
          <p:nvPr/>
        </p:nvSpPr>
        <p:spPr>
          <a:xfrm>
            <a:off x="5383440" y="292896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Line 41"/>
          <p:cNvSpPr/>
          <p:nvPr/>
        </p:nvSpPr>
        <p:spPr>
          <a:xfrm flipH="1">
            <a:off x="5929200" y="2143080"/>
            <a:ext cx="1440" cy="2357280"/>
          </a:xfrm>
          <a:prstGeom prst="line">
            <a:avLst/>
          </a:prstGeom>
          <a:ln>
            <a:solidFill>
              <a:srgbClr val="4A7EBB"/>
            </a:solidFill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920320" y="1460160"/>
            <a:ext cx="2142000" cy="16419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 w="255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2491560" y="3246120"/>
            <a:ext cx="264204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3"/>
          <p:cNvSpPr/>
          <p:nvPr/>
        </p:nvSpPr>
        <p:spPr>
          <a:xfrm rot="5400000" flipH="1" flipV="1">
            <a:off x="1597680" y="2351880"/>
            <a:ext cx="178416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4"/>
          <p:cNvSpPr/>
          <p:nvPr/>
        </p:nvSpPr>
        <p:spPr>
          <a:xfrm>
            <a:off x="2991600" y="162864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5"/>
          <p:cNvSpPr/>
          <p:nvPr/>
        </p:nvSpPr>
        <p:spPr>
          <a:xfrm rot="10800000">
            <a:off x="6226560" y="2003760"/>
            <a:ext cx="71316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6"/>
          <p:cNvSpPr/>
          <p:nvPr/>
        </p:nvSpPr>
        <p:spPr>
          <a:xfrm>
            <a:off x="4799160" y="194256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7"/>
          <p:cNvSpPr/>
          <p:nvPr/>
        </p:nvSpPr>
        <p:spPr>
          <a:xfrm flipV="1">
            <a:off x="3013200" y="1642320"/>
            <a:ext cx="498960" cy="1008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8"/>
          <p:cNvSpPr/>
          <p:nvPr/>
        </p:nvSpPr>
        <p:spPr>
          <a:xfrm>
            <a:off x="2259720" y="1273680"/>
            <a:ext cx="2610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J</a:t>
            </a:r>
            <a:endParaRPr/>
          </a:p>
        </p:txBody>
      </p:sp>
      <p:sp>
        <p:nvSpPr>
          <p:cNvPr id="92" name="CustomShape 9"/>
          <p:cNvSpPr/>
          <p:nvPr/>
        </p:nvSpPr>
        <p:spPr>
          <a:xfrm>
            <a:off x="220320" y="142920"/>
            <a:ext cx="10947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梯度下降</a:t>
            </a:r>
            <a:endParaRPr/>
          </a:p>
        </p:txBody>
      </p:sp>
      <p:sp>
        <p:nvSpPr>
          <p:cNvPr id="93" name="CustomShape 10"/>
          <p:cNvSpPr/>
          <p:nvPr/>
        </p:nvSpPr>
        <p:spPr>
          <a:xfrm>
            <a:off x="5076720" y="3143160"/>
            <a:ext cx="30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θ</a:t>
            </a:r>
            <a:endParaRPr/>
          </a:p>
        </p:txBody>
      </p:sp>
      <p:sp>
        <p:nvSpPr>
          <p:cNvPr id="94" name="CustomShape 11"/>
          <p:cNvSpPr/>
          <p:nvPr/>
        </p:nvSpPr>
        <p:spPr>
          <a:xfrm>
            <a:off x="3553560" y="1202400"/>
            <a:ext cx="104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θ减斜率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22480" y="142920"/>
            <a:ext cx="15519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实际收敛过程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378720" y="813600"/>
            <a:ext cx="2192040" cy="135828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3"/>
          <p:cNvSpPr/>
          <p:nvPr/>
        </p:nvSpPr>
        <p:spPr>
          <a:xfrm>
            <a:off x="401040" y="885240"/>
            <a:ext cx="1913400" cy="13197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4"/>
          <p:cNvSpPr/>
          <p:nvPr/>
        </p:nvSpPr>
        <p:spPr>
          <a:xfrm>
            <a:off x="528120" y="864360"/>
            <a:ext cx="2042280" cy="137124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"/>
          <p:cNvSpPr/>
          <p:nvPr/>
        </p:nvSpPr>
        <p:spPr>
          <a:xfrm>
            <a:off x="285840" y="642960"/>
            <a:ext cx="2142000" cy="16419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6"/>
          <p:cNvSpPr/>
          <p:nvPr/>
        </p:nvSpPr>
        <p:spPr>
          <a:xfrm>
            <a:off x="571320" y="642960"/>
            <a:ext cx="2142000" cy="16419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7"/>
          <p:cNvSpPr/>
          <p:nvPr/>
        </p:nvSpPr>
        <p:spPr>
          <a:xfrm>
            <a:off x="142920" y="2428920"/>
            <a:ext cx="264204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8"/>
          <p:cNvSpPr/>
          <p:nvPr/>
        </p:nvSpPr>
        <p:spPr>
          <a:xfrm rot="5400000" flipH="1" flipV="1">
            <a:off x="-750240" y="1534680"/>
            <a:ext cx="178416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9"/>
          <p:cNvSpPr/>
          <p:nvPr/>
        </p:nvSpPr>
        <p:spPr>
          <a:xfrm>
            <a:off x="3521880" y="813600"/>
            <a:ext cx="2192040" cy="135828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0"/>
          <p:cNvSpPr/>
          <p:nvPr/>
        </p:nvSpPr>
        <p:spPr>
          <a:xfrm>
            <a:off x="3544200" y="885240"/>
            <a:ext cx="1913400" cy="13197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11"/>
          <p:cNvSpPr/>
          <p:nvPr/>
        </p:nvSpPr>
        <p:spPr>
          <a:xfrm>
            <a:off x="3671640" y="864360"/>
            <a:ext cx="2042280" cy="137124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12"/>
          <p:cNvSpPr/>
          <p:nvPr/>
        </p:nvSpPr>
        <p:spPr>
          <a:xfrm>
            <a:off x="3429000" y="642960"/>
            <a:ext cx="2142000" cy="16419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13"/>
          <p:cNvSpPr/>
          <p:nvPr/>
        </p:nvSpPr>
        <p:spPr>
          <a:xfrm>
            <a:off x="3714840" y="642960"/>
            <a:ext cx="2142000" cy="16419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 w="255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14"/>
          <p:cNvSpPr/>
          <p:nvPr/>
        </p:nvSpPr>
        <p:spPr>
          <a:xfrm>
            <a:off x="3286080" y="2428920"/>
            <a:ext cx="264204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15"/>
          <p:cNvSpPr/>
          <p:nvPr/>
        </p:nvSpPr>
        <p:spPr>
          <a:xfrm rot="5400000" flipH="1" flipV="1">
            <a:off x="2392200" y="1534680"/>
            <a:ext cx="178416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16"/>
          <p:cNvSpPr/>
          <p:nvPr/>
        </p:nvSpPr>
        <p:spPr>
          <a:xfrm>
            <a:off x="3786120" y="81144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Line 17"/>
          <p:cNvSpPr/>
          <p:nvPr/>
        </p:nvSpPr>
        <p:spPr>
          <a:xfrm>
            <a:off x="3786120" y="834120"/>
            <a:ext cx="6480" cy="160128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12" name="Line 18"/>
          <p:cNvSpPr/>
          <p:nvPr/>
        </p:nvSpPr>
        <p:spPr>
          <a:xfrm>
            <a:off x="4000320" y="827640"/>
            <a:ext cx="6840" cy="160092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13" name="CustomShape 19"/>
          <p:cNvSpPr/>
          <p:nvPr/>
        </p:nvSpPr>
        <p:spPr>
          <a:xfrm rot="16200000" flipH="1">
            <a:off x="3892680" y="750960"/>
            <a:ext cx="5760" cy="20664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20"/>
          <p:cNvSpPr/>
          <p:nvPr/>
        </p:nvSpPr>
        <p:spPr>
          <a:xfrm>
            <a:off x="6522480" y="813600"/>
            <a:ext cx="2192040" cy="135828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1"/>
          <p:cNvSpPr/>
          <p:nvPr/>
        </p:nvSpPr>
        <p:spPr>
          <a:xfrm>
            <a:off x="6544800" y="885240"/>
            <a:ext cx="1913400" cy="13197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22"/>
          <p:cNvSpPr/>
          <p:nvPr/>
        </p:nvSpPr>
        <p:spPr>
          <a:xfrm>
            <a:off x="6671880" y="864360"/>
            <a:ext cx="2042280" cy="137124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 w="255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23"/>
          <p:cNvSpPr/>
          <p:nvPr/>
        </p:nvSpPr>
        <p:spPr>
          <a:xfrm>
            <a:off x="6429240" y="642960"/>
            <a:ext cx="2142000" cy="16419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4"/>
          <p:cNvSpPr/>
          <p:nvPr/>
        </p:nvSpPr>
        <p:spPr>
          <a:xfrm>
            <a:off x="6715080" y="642960"/>
            <a:ext cx="2142000" cy="16419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25"/>
          <p:cNvSpPr/>
          <p:nvPr/>
        </p:nvSpPr>
        <p:spPr>
          <a:xfrm>
            <a:off x="6286680" y="2428920"/>
            <a:ext cx="264204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26"/>
          <p:cNvSpPr/>
          <p:nvPr/>
        </p:nvSpPr>
        <p:spPr>
          <a:xfrm rot="5400000" flipH="1" flipV="1">
            <a:off x="5392800" y="1534680"/>
            <a:ext cx="178416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27"/>
          <p:cNvSpPr/>
          <p:nvPr/>
        </p:nvSpPr>
        <p:spPr>
          <a:xfrm>
            <a:off x="6786720" y="81144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Line 28"/>
          <p:cNvSpPr/>
          <p:nvPr/>
        </p:nvSpPr>
        <p:spPr>
          <a:xfrm>
            <a:off x="6786360" y="834120"/>
            <a:ext cx="6840" cy="160128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23" name="Line 29"/>
          <p:cNvSpPr/>
          <p:nvPr/>
        </p:nvSpPr>
        <p:spPr>
          <a:xfrm>
            <a:off x="7000560" y="827640"/>
            <a:ext cx="6840" cy="160092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24" name="CustomShape 30"/>
          <p:cNvSpPr/>
          <p:nvPr/>
        </p:nvSpPr>
        <p:spPr>
          <a:xfrm>
            <a:off x="7000920" y="150012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31"/>
          <p:cNvSpPr/>
          <p:nvPr/>
        </p:nvSpPr>
        <p:spPr>
          <a:xfrm>
            <a:off x="7000920" y="131148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32"/>
          <p:cNvSpPr/>
          <p:nvPr/>
        </p:nvSpPr>
        <p:spPr>
          <a:xfrm>
            <a:off x="4000320" y="131148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Line 33"/>
          <p:cNvSpPr/>
          <p:nvPr/>
        </p:nvSpPr>
        <p:spPr>
          <a:xfrm>
            <a:off x="7143480" y="857160"/>
            <a:ext cx="6840" cy="160092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28" name="CustomShape 34"/>
          <p:cNvSpPr/>
          <p:nvPr/>
        </p:nvSpPr>
        <p:spPr>
          <a:xfrm>
            <a:off x="7143840" y="174024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35"/>
          <p:cNvSpPr/>
          <p:nvPr/>
        </p:nvSpPr>
        <p:spPr>
          <a:xfrm>
            <a:off x="7000920" y="1500120"/>
            <a:ext cx="14184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36"/>
          <p:cNvSpPr/>
          <p:nvPr/>
        </p:nvSpPr>
        <p:spPr>
          <a:xfrm>
            <a:off x="378720" y="2813760"/>
            <a:ext cx="2192040" cy="135828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 w="255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7"/>
          <p:cNvSpPr/>
          <p:nvPr/>
        </p:nvSpPr>
        <p:spPr>
          <a:xfrm>
            <a:off x="401040" y="2885400"/>
            <a:ext cx="1913400" cy="13197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38"/>
          <p:cNvSpPr/>
          <p:nvPr/>
        </p:nvSpPr>
        <p:spPr>
          <a:xfrm>
            <a:off x="528120" y="2864520"/>
            <a:ext cx="2042280" cy="137124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39"/>
          <p:cNvSpPr/>
          <p:nvPr/>
        </p:nvSpPr>
        <p:spPr>
          <a:xfrm>
            <a:off x="285840" y="2643120"/>
            <a:ext cx="2142000" cy="16419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40"/>
          <p:cNvSpPr/>
          <p:nvPr/>
        </p:nvSpPr>
        <p:spPr>
          <a:xfrm>
            <a:off x="571320" y="2643120"/>
            <a:ext cx="2142000" cy="16419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41"/>
          <p:cNvSpPr/>
          <p:nvPr/>
        </p:nvSpPr>
        <p:spPr>
          <a:xfrm>
            <a:off x="142920" y="4429080"/>
            <a:ext cx="264204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42"/>
          <p:cNvSpPr/>
          <p:nvPr/>
        </p:nvSpPr>
        <p:spPr>
          <a:xfrm rot="5400000" flipH="1" flipV="1">
            <a:off x="-750240" y="3534840"/>
            <a:ext cx="178416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43"/>
          <p:cNvSpPr/>
          <p:nvPr/>
        </p:nvSpPr>
        <p:spPr>
          <a:xfrm>
            <a:off x="642960" y="281196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Line 44"/>
          <p:cNvSpPr/>
          <p:nvPr/>
        </p:nvSpPr>
        <p:spPr>
          <a:xfrm>
            <a:off x="642600" y="2834640"/>
            <a:ext cx="6840" cy="160092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39" name="Line 45"/>
          <p:cNvSpPr/>
          <p:nvPr/>
        </p:nvSpPr>
        <p:spPr>
          <a:xfrm>
            <a:off x="857160" y="2827800"/>
            <a:ext cx="6480" cy="160128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40" name="CustomShape 46"/>
          <p:cNvSpPr/>
          <p:nvPr/>
        </p:nvSpPr>
        <p:spPr>
          <a:xfrm>
            <a:off x="857160" y="331200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Line 47"/>
          <p:cNvSpPr/>
          <p:nvPr/>
        </p:nvSpPr>
        <p:spPr>
          <a:xfrm>
            <a:off x="1000080" y="2827800"/>
            <a:ext cx="6480" cy="160128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42" name="CustomShape 48"/>
          <p:cNvSpPr/>
          <p:nvPr/>
        </p:nvSpPr>
        <p:spPr>
          <a:xfrm>
            <a:off x="857160" y="350028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49"/>
          <p:cNvSpPr/>
          <p:nvPr/>
        </p:nvSpPr>
        <p:spPr>
          <a:xfrm>
            <a:off x="1000080" y="374040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50"/>
          <p:cNvSpPr/>
          <p:nvPr/>
        </p:nvSpPr>
        <p:spPr>
          <a:xfrm>
            <a:off x="1000080" y="385776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Line 51"/>
          <p:cNvSpPr/>
          <p:nvPr/>
        </p:nvSpPr>
        <p:spPr>
          <a:xfrm>
            <a:off x="1707480" y="2827800"/>
            <a:ext cx="6840" cy="160128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46" name="CustomShape 52"/>
          <p:cNvSpPr/>
          <p:nvPr/>
        </p:nvSpPr>
        <p:spPr>
          <a:xfrm>
            <a:off x="1714320" y="402624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53"/>
          <p:cNvSpPr/>
          <p:nvPr/>
        </p:nvSpPr>
        <p:spPr>
          <a:xfrm>
            <a:off x="1000080" y="3857760"/>
            <a:ext cx="71316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54"/>
          <p:cNvSpPr/>
          <p:nvPr/>
        </p:nvSpPr>
        <p:spPr>
          <a:xfrm>
            <a:off x="3521880" y="2813760"/>
            <a:ext cx="2192040" cy="135828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55"/>
          <p:cNvSpPr/>
          <p:nvPr/>
        </p:nvSpPr>
        <p:spPr>
          <a:xfrm>
            <a:off x="3544200" y="2885400"/>
            <a:ext cx="1913400" cy="13197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56"/>
          <p:cNvSpPr/>
          <p:nvPr/>
        </p:nvSpPr>
        <p:spPr>
          <a:xfrm>
            <a:off x="3671640" y="2864520"/>
            <a:ext cx="2042280" cy="137124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57"/>
          <p:cNvSpPr/>
          <p:nvPr/>
        </p:nvSpPr>
        <p:spPr>
          <a:xfrm>
            <a:off x="3429000" y="2643120"/>
            <a:ext cx="2142000" cy="16419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 w="255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58"/>
          <p:cNvSpPr/>
          <p:nvPr/>
        </p:nvSpPr>
        <p:spPr>
          <a:xfrm>
            <a:off x="3714840" y="2643120"/>
            <a:ext cx="2142000" cy="16419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59"/>
          <p:cNvSpPr/>
          <p:nvPr/>
        </p:nvSpPr>
        <p:spPr>
          <a:xfrm>
            <a:off x="3286080" y="4429080"/>
            <a:ext cx="264204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60"/>
          <p:cNvSpPr/>
          <p:nvPr/>
        </p:nvSpPr>
        <p:spPr>
          <a:xfrm rot="5400000" flipH="1" flipV="1">
            <a:off x="2392200" y="3534840"/>
            <a:ext cx="178416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61"/>
          <p:cNvSpPr/>
          <p:nvPr/>
        </p:nvSpPr>
        <p:spPr>
          <a:xfrm>
            <a:off x="3786120" y="281196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Line 62"/>
          <p:cNvSpPr/>
          <p:nvPr/>
        </p:nvSpPr>
        <p:spPr>
          <a:xfrm>
            <a:off x="3786120" y="2834640"/>
            <a:ext cx="6480" cy="160092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57" name="Line 63"/>
          <p:cNvSpPr/>
          <p:nvPr/>
        </p:nvSpPr>
        <p:spPr>
          <a:xfrm>
            <a:off x="4000320" y="2827800"/>
            <a:ext cx="6840" cy="160128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58" name="CustomShape 64"/>
          <p:cNvSpPr/>
          <p:nvPr/>
        </p:nvSpPr>
        <p:spPr>
          <a:xfrm>
            <a:off x="4000320" y="331200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Line 65"/>
          <p:cNvSpPr/>
          <p:nvPr/>
        </p:nvSpPr>
        <p:spPr>
          <a:xfrm>
            <a:off x="4143240" y="2827800"/>
            <a:ext cx="6480" cy="160128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60" name="CustomShape 66"/>
          <p:cNvSpPr/>
          <p:nvPr/>
        </p:nvSpPr>
        <p:spPr>
          <a:xfrm>
            <a:off x="4000320" y="350028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67"/>
          <p:cNvSpPr/>
          <p:nvPr/>
        </p:nvSpPr>
        <p:spPr>
          <a:xfrm>
            <a:off x="4143240" y="374040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Line 68"/>
          <p:cNvSpPr/>
          <p:nvPr/>
        </p:nvSpPr>
        <p:spPr>
          <a:xfrm>
            <a:off x="4851000" y="2827800"/>
            <a:ext cx="6480" cy="160128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63" name="CustomShape 69"/>
          <p:cNvSpPr/>
          <p:nvPr/>
        </p:nvSpPr>
        <p:spPr>
          <a:xfrm>
            <a:off x="4857840" y="402624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70"/>
          <p:cNvSpPr/>
          <p:nvPr/>
        </p:nvSpPr>
        <p:spPr>
          <a:xfrm>
            <a:off x="4143240" y="385776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71"/>
          <p:cNvSpPr/>
          <p:nvPr/>
        </p:nvSpPr>
        <p:spPr>
          <a:xfrm>
            <a:off x="4857840" y="392904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Line 72"/>
          <p:cNvSpPr/>
          <p:nvPr/>
        </p:nvSpPr>
        <p:spPr>
          <a:xfrm>
            <a:off x="4500360" y="2827800"/>
            <a:ext cx="6840" cy="160128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67" name="CustomShape 73"/>
          <p:cNvSpPr/>
          <p:nvPr/>
        </p:nvSpPr>
        <p:spPr>
          <a:xfrm rot="10800000">
            <a:off x="5571000" y="3932640"/>
            <a:ext cx="35604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74"/>
          <p:cNvSpPr/>
          <p:nvPr/>
        </p:nvSpPr>
        <p:spPr>
          <a:xfrm>
            <a:off x="4500720" y="424044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75"/>
          <p:cNvSpPr/>
          <p:nvPr/>
        </p:nvSpPr>
        <p:spPr>
          <a:xfrm>
            <a:off x="6544800" y="2878560"/>
            <a:ext cx="1913400" cy="13197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76"/>
          <p:cNvSpPr/>
          <p:nvPr/>
        </p:nvSpPr>
        <p:spPr>
          <a:xfrm>
            <a:off x="6286680" y="4422600"/>
            <a:ext cx="264204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77"/>
          <p:cNvSpPr/>
          <p:nvPr/>
        </p:nvSpPr>
        <p:spPr>
          <a:xfrm rot="5400000" flipH="1" flipV="1">
            <a:off x="5392800" y="3528360"/>
            <a:ext cx="178416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78"/>
          <p:cNvSpPr/>
          <p:nvPr/>
        </p:nvSpPr>
        <p:spPr>
          <a:xfrm>
            <a:off x="6786720" y="280512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79"/>
          <p:cNvSpPr/>
          <p:nvPr/>
        </p:nvSpPr>
        <p:spPr>
          <a:xfrm>
            <a:off x="7000920" y="330516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80"/>
          <p:cNvSpPr/>
          <p:nvPr/>
        </p:nvSpPr>
        <p:spPr>
          <a:xfrm>
            <a:off x="7000920" y="349380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81"/>
          <p:cNvSpPr/>
          <p:nvPr/>
        </p:nvSpPr>
        <p:spPr>
          <a:xfrm>
            <a:off x="7143840" y="373392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82"/>
          <p:cNvSpPr/>
          <p:nvPr/>
        </p:nvSpPr>
        <p:spPr>
          <a:xfrm>
            <a:off x="7858080" y="401940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83"/>
          <p:cNvSpPr/>
          <p:nvPr/>
        </p:nvSpPr>
        <p:spPr>
          <a:xfrm>
            <a:off x="7143840" y="385092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84"/>
          <p:cNvSpPr/>
          <p:nvPr/>
        </p:nvSpPr>
        <p:spPr>
          <a:xfrm>
            <a:off x="7858080" y="392220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85"/>
          <p:cNvSpPr/>
          <p:nvPr/>
        </p:nvSpPr>
        <p:spPr>
          <a:xfrm>
            <a:off x="7500960" y="423396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86"/>
          <p:cNvSpPr/>
          <p:nvPr/>
        </p:nvSpPr>
        <p:spPr>
          <a:xfrm>
            <a:off x="7858080" y="392904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87"/>
          <p:cNvSpPr/>
          <p:nvPr/>
        </p:nvSpPr>
        <p:spPr>
          <a:xfrm>
            <a:off x="7500960" y="424044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Line 88"/>
          <p:cNvSpPr/>
          <p:nvPr/>
        </p:nvSpPr>
        <p:spPr>
          <a:xfrm>
            <a:off x="6793200" y="2811600"/>
            <a:ext cx="214200" cy="50004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</p:sp>
      <p:sp>
        <p:nvSpPr>
          <p:cNvPr id="183" name="Line 89"/>
          <p:cNvSpPr/>
          <p:nvPr/>
        </p:nvSpPr>
        <p:spPr>
          <a:xfrm flipH="1">
            <a:off x="7006680" y="3344760"/>
            <a:ext cx="1440" cy="15624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</p:sp>
      <p:sp>
        <p:nvSpPr>
          <p:cNvPr id="184" name="Line 90"/>
          <p:cNvSpPr/>
          <p:nvPr/>
        </p:nvSpPr>
        <p:spPr>
          <a:xfrm>
            <a:off x="7023600" y="3539160"/>
            <a:ext cx="126720" cy="20124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</p:sp>
      <p:sp>
        <p:nvSpPr>
          <p:cNvPr id="185" name="Line 91"/>
          <p:cNvSpPr/>
          <p:nvPr/>
        </p:nvSpPr>
        <p:spPr>
          <a:xfrm flipH="1">
            <a:off x="7166520" y="3772800"/>
            <a:ext cx="16200" cy="7812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</p:sp>
      <p:sp>
        <p:nvSpPr>
          <p:cNvPr id="186" name="Line 92"/>
          <p:cNvSpPr/>
          <p:nvPr/>
        </p:nvSpPr>
        <p:spPr>
          <a:xfrm>
            <a:off x="7150320" y="3857400"/>
            <a:ext cx="714240" cy="20088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</p:sp>
      <p:sp>
        <p:nvSpPr>
          <p:cNvPr id="187" name="Line 93"/>
          <p:cNvSpPr/>
          <p:nvPr/>
        </p:nvSpPr>
        <p:spPr>
          <a:xfrm flipH="1" flipV="1">
            <a:off x="7864560" y="3967920"/>
            <a:ext cx="32400" cy="9036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</p:sp>
      <p:sp>
        <p:nvSpPr>
          <p:cNvPr id="188" name="Line 94"/>
          <p:cNvSpPr/>
          <p:nvPr/>
        </p:nvSpPr>
        <p:spPr>
          <a:xfrm flipH="1">
            <a:off x="7523640" y="3935520"/>
            <a:ext cx="340920" cy="30492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220320" y="142920"/>
            <a:ext cx="10947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推向高维</a:t>
            </a:r>
            <a:endParaRPr/>
          </a:p>
        </p:txBody>
      </p:sp>
      <p:graphicFrame>
        <p:nvGraphicFramePr>
          <p:cNvPr id="190" name="Table 2"/>
          <p:cNvGraphicFramePr/>
          <p:nvPr/>
        </p:nvGraphicFramePr>
        <p:xfrm>
          <a:off x="357120" y="642960"/>
          <a:ext cx="4857480" cy="3931920"/>
        </p:xfrm>
        <a:graphic>
          <a:graphicData uri="http://schemas.openxmlformats.org/drawingml/2006/table">
            <a:tbl>
              <a:tblPr/>
              <a:tblGrid>
                <a:gridCol w="416160"/>
                <a:gridCol w="555120"/>
                <a:gridCol w="555120"/>
                <a:gridCol w="555120"/>
                <a:gridCol w="555120"/>
                <a:gridCol w="555120"/>
                <a:gridCol w="555120"/>
                <a:gridCol w="555120"/>
                <a:gridCol w="555480"/>
              </a:tblGrid>
              <a:tr h="70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天气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游客类型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冰淇淋售价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鱼情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游客住址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是否是节假日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>
                          <a:solidFill>
                            <a:srgbClr val="FFC000"/>
                          </a:solidFill>
                          <a:latin typeface="Calibri"/>
                        </a:rPr>
                        <a:t>冰淇淋收入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>
                          <a:solidFill>
                            <a:srgbClr val="FFC000"/>
                          </a:solidFill>
                          <a:latin typeface="Calibri"/>
                        </a:rPr>
                        <a:t>钓鱼门票收入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>
                          <a:solidFill>
                            <a:srgbClr val="FFC000"/>
                          </a:solidFill>
                          <a:latin typeface="Calibri"/>
                        </a:rPr>
                        <a:t>公共卫生成本</a:t>
                      </a:r>
                      <a:endParaRPr/>
                    </a:p>
                  </a:txBody>
                  <a:tcPr/>
                </a:tc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1" name="CustomShape 3"/>
          <p:cNvSpPr/>
          <p:nvPr/>
        </p:nvSpPr>
        <p:spPr>
          <a:xfrm>
            <a:off x="6286680" y="571320"/>
            <a:ext cx="570600" cy="570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alibri"/>
                <a:ea typeface="DejaVu Sans"/>
              </a:rPr>
              <a:t>θ</a:t>
            </a:r>
            <a:endParaRPr/>
          </a:p>
        </p:txBody>
      </p:sp>
      <p:sp>
        <p:nvSpPr>
          <p:cNvPr id="192" name="CustomShape 4"/>
          <p:cNvSpPr/>
          <p:nvPr/>
        </p:nvSpPr>
        <p:spPr>
          <a:xfrm>
            <a:off x="5730480" y="785880"/>
            <a:ext cx="29016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endParaRPr/>
          </a:p>
        </p:txBody>
      </p:sp>
      <p:sp>
        <p:nvSpPr>
          <p:cNvPr id="193" name="CustomShape 5"/>
          <p:cNvSpPr/>
          <p:nvPr/>
        </p:nvSpPr>
        <p:spPr>
          <a:xfrm>
            <a:off x="6000840" y="928800"/>
            <a:ext cx="114192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>
            <a:off x="7084800" y="785880"/>
            <a:ext cx="2962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ŷ</a:t>
            </a:r>
            <a:endParaRPr/>
          </a:p>
        </p:txBody>
      </p:sp>
      <p:sp>
        <p:nvSpPr>
          <p:cNvPr id="195" name="CustomShape 7"/>
          <p:cNvSpPr/>
          <p:nvPr/>
        </p:nvSpPr>
        <p:spPr>
          <a:xfrm>
            <a:off x="7442280" y="357120"/>
            <a:ext cx="2962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endParaRPr/>
          </a:p>
        </p:txBody>
      </p:sp>
      <p:sp>
        <p:nvSpPr>
          <p:cNvPr id="196" name="CustomShape 8"/>
          <p:cNvSpPr/>
          <p:nvPr/>
        </p:nvSpPr>
        <p:spPr>
          <a:xfrm>
            <a:off x="7358040" y="928800"/>
            <a:ext cx="64188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9"/>
          <p:cNvSpPr/>
          <p:nvPr/>
        </p:nvSpPr>
        <p:spPr>
          <a:xfrm>
            <a:off x="7643880" y="500040"/>
            <a:ext cx="35604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10"/>
          <p:cNvSpPr/>
          <p:nvPr/>
        </p:nvSpPr>
        <p:spPr>
          <a:xfrm>
            <a:off x="8001000" y="714240"/>
            <a:ext cx="49896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11"/>
          <p:cNvSpPr/>
          <p:nvPr/>
        </p:nvSpPr>
        <p:spPr>
          <a:xfrm>
            <a:off x="7929720" y="500040"/>
            <a:ext cx="70200" cy="570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2"/>
          <p:cNvSpPr/>
          <p:nvPr/>
        </p:nvSpPr>
        <p:spPr>
          <a:xfrm>
            <a:off x="6278040" y="1671480"/>
            <a:ext cx="232056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求使得J最小的θ</a:t>
            </a:r>
            <a:endParaRPr/>
          </a:p>
        </p:txBody>
      </p:sp>
      <p:sp>
        <p:nvSpPr>
          <p:cNvPr id="201" name="CustomShape 13"/>
          <p:cNvSpPr/>
          <p:nvPr/>
        </p:nvSpPr>
        <p:spPr>
          <a:xfrm>
            <a:off x="8533440" y="571320"/>
            <a:ext cx="2610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J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图片 34"/>
          <p:cNvPicPr/>
          <p:nvPr/>
        </p:nvPicPr>
        <p:blipFill>
          <a:blip r:embed="rId3"/>
          <a:stretch/>
        </p:blipFill>
        <p:spPr>
          <a:xfrm>
            <a:off x="214200" y="714240"/>
            <a:ext cx="3618360" cy="3618360"/>
          </a:xfrm>
          <a:prstGeom prst="rect">
            <a:avLst/>
          </a:prstGeom>
          <a:ln>
            <a:noFill/>
          </a:ln>
        </p:spPr>
      </p:pic>
      <p:sp>
        <p:nvSpPr>
          <p:cNvPr id="203" name="CustomShape 1"/>
          <p:cNvSpPr/>
          <p:nvPr/>
        </p:nvSpPr>
        <p:spPr>
          <a:xfrm>
            <a:off x="223560" y="142920"/>
            <a:ext cx="1780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导数的深刻理解</a:t>
            </a:r>
            <a:endParaRPr/>
          </a:p>
        </p:txBody>
      </p:sp>
      <p:sp>
        <p:nvSpPr>
          <p:cNvPr id="204" name="CustomShape 2"/>
          <p:cNvSpPr/>
          <p:nvPr/>
        </p:nvSpPr>
        <p:spPr>
          <a:xfrm>
            <a:off x="1214280" y="371484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3"/>
          <p:cNvSpPr/>
          <p:nvPr/>
        </p:nvSpPr>
        <p:spPr>
          <a:xfrm rot="10800000">
            <a:off x="5070960" y="2432160"/>
            <a:ext cx="1284840" cy="360"/>
          </a:xfrm>
          <a:prstGeom prst="straightConnector1">
            <a:avLst/>
          </a:prstGeom>
          <a:noFill/>
          <a:ln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Line 4"/>
          <p:cNvSpPr/>
          <p:nvPr/>
        </p:nvSpPr>
        <p:spPr>
          <a:xfrm flipH="1">
            <a:off x="1213560" y="2429640"/>
            <a:ext cx="1440" cy="1285560"/>
          </a:xfrm>
          <a:prstGeom prst="line">
            <a:avLst/>
          </a:prstGeom>
          <a:ln>
            <a:solidFill>
              <a:srgbClr val="FFFF00"/>
            </a:solidFill>
          </a:ln>
        </p:spPr>
      </p:sp>
      <p:sp>
        <p:nvSpPr>
          <p:cNvPr id="207" name="CustomShape 5"/>
          <p:cNvSpPr/>
          <p:nvPr/>
        </p:nvSpPr>
        <p:spPr>
          <a:xfrm>
            <a:off x="2500200" y="238320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6"/>
          <p:cNvSpPr/>
          <p:nvPr/>
        </p:nvSpPr>
        <p:spPr>
          <a:xfrm>
            <a:off x="3714120" y="3857760"/>
            <a:ext cx="279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endParaRPr/>
          </a:p>
        </p:txBody>
      </p:sp>
      <p:sp>
        <p:nvSpPr>
          <p:cNvPr id="209" name="CustomShape 7"/>
          <p:cNvSpPr/>
          <p:nvPr/>
        </p:nvSpPr>
        <p:spPr>
          <a:xfrm>
            <a:off x="461160" y="671400"/>
            <a:ext cx="2610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J</a:t>
            </a:r>
            <a:endParaRPr/>
          </a:p>
        </p:txBody>
      </p:sp>
      <p:sp>
        <p:nvSpPr>
          <p:cNvPr id="210" name="Line 8"/>
          <p:cNvSpPr/>
          <p:nvPr/>
        </p:nvSpPr>
        <p:spPr>
          <a:xfrm flipH="1">
            <a:off x="571320" y="857160"/>
            <a:ext cx="3429000" cy="3578400"/>
          </a:xfrm>
          <a:prstGeom prst="line">
            <a:avLst/>
          </a:prstGeom>
          <a:ln w="19080">
            <a:solidFill>
              <a:srgbClr val="FFFF00"/>
            </a:solidFill>
            <a:round/>
          </a:ln>
        </p:spPr>
      </p:sp>
      <p:sp>
        <p:nvSpPr>
          <p:cNvPr id="211" name="CustomShape 9"/>
          <p:cNvSpPr/>
          <p:nvPr/>
        </p:nvSpPr>
        <p:spPr>
          <a:xfrm>
            <a:off x="1794240" y="2130840"/>
            <a:ext cx="256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236880" y="142920"/>
            <a:ext cx="45237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导数步进法推向高维（导数知识推向高维）</a:t>
            </a:r>
            <a:endParaRPr/>
          </a:p>
        </p:txBody>
      </p:sp>
      <p:sp>
        <p:nvSpPr>
          <p:cNvPr id="213" name="CustomShape 2"/>
          <p:cNvSpPr/>
          <p:nvPr/>
        </p:nvSpPr>
        <p:spPr>
          <a:xfrm rot="5400000" flipH="1" flipV="1">
            <a:off x="-535320" y="3532320"/>
            <a:ext cx="2068920" cy="360"/>
          </a:xfrm>
          <a:prstGeom prst="straightConnector1">
            <a:avLst/>
          </a:prstGeom>
          <a:noFill/>
          <a:ln w="31680">
            <a:solidFill>
              <a:srgbClr val="0070C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3"/>
          <p:cNvSpPr/>
          <p:nvPr/>
        </p:nvSpPr>
        <p:spPr>
          <a:xfrm>
            <a:off x="500040" y="4568760"/>
            <a:ext cx="2927880" cy="360"/>
          </a:xfrm>
          <a:prstGeom prst="straightConnector1">
            <a:avLst/>
          </a:prstGeom>
          <a:noFill/>
          <a:ln w="31680">
            <a:solidFill>
              <a:srgbClr val="0070C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4"/>
          <p:cNvSpPr/>
          <p:nvPr/>
        </p:nvSpPr>
        <p:spPr>
          <a:xfrm flipH="1">
            <a:off x="739440" y="402300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5"/>
          <p:cNvSpPr/>
          <p:nvPr/>
        </p:nvSpPr>
        <p:spPr>
          <a:xfrm>
            <a:off x="785880" y="4068720"/>
            <a:ext cx="2642040" cy="360"/>
          </a:xfrm>
          <a:prstGeom prst="straightConnector1">
            <a:avLst/>
          </a:prstGeom>
          <a:noFill/>
          <a:ln w="31680">
            <a:solidFill>
              <a:srgbClr val="FF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6"/>
          <p:cNvSpPr/>
          <p:nvPr/>
        </p:nvSpPr>
        <p:spPr>
          <a:xfrm rot="5400000" flipH="1" flipV="1">
            <a:off x="124200" y="3368520"/>
            <a:ext cx="1317240" cy="360"/>
          </a:xfrm>
          <a:prstGeom prst="straightConnector1">
            <a:avLst/>
          </a:prstGeom>
          <a:noFill/>
          <a:ln w="31680">
            <a:solidFill>
              <a:srgbClr val="FF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7"/>
          <p:cNvSpPr/>
          <p:nvPr/>
        </p:nvSpPr>
        <p:spPr>
          <a:xfrm flipH="1">
            <a:off x="2071080" y="352440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8"/>
          <p:cNvSpPr/>
          <p:nvPr/>
        </p:nvSpPr>
        <p:spPr>
          <a:xfrm flipV="1">
            <a:off x="785880" y="3568680"/>
            <a:ext cx="1284840" cy="476280"/>
          </a:xfrm>
          <a:prstGeom prst="straightConnector1">
            <a:avLst/>
          </a:prstGeom>
          <a:noFill/>
          <a:ln w="3168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9"/>
          <p:cNvSpPr/>
          <p:nvPr/>
        </p:nvSpPr>
        <p:spPr>
          <a:xfrm>
            <a:off x="795240" y="3840840"/>
            <a:ext cx="183240" cy="120600"/>
          </a:xfrm>
          <a:custGeom>
            <a:avLst/>
            <a:gdLst/>
            <a:ahLst/>
            <a:cxnLst/>
            <a:rect l="0" t="0" r="r" b="b"/>
            <a:pathLst>
              <a:path w="184151" h="121694">
                <a:moveTo>
                  <a:pt x="0" y="20093"/>
                </a:moveTo>
                <a:cubicBezTo>
                  <a:pt x="60280" y="0"/>
                  <a:pt x="24768" y="6181"/>
                  <a:pt x="107950" y="13743"/>
                </a:cubicBezTo>
                <a:cubicBezTo>
                  <a:pt x="139700" y="34910"/>
                  <a:pt x="122767" y="20093"/>
                  <a:pt x="152400" y="64543"/>
                </a:cubicBezTo>
                <a:cubicBezTo>
                  <a:pt x="156633" y="70893"/>
                  <a:pt x="162687" y="76353"/>
                  <a:pt x="165100" y="83593"/>
                </a:cubicBezTo>
                <a:cubicBezTo>
                  <a:pt x="167217" y="89943"/>
                  <a:pt x="168457" y="96656"/>
                  <a:pt x="171450" y="102643"/>
                </a:cubicBezTo>
                <a:cubicBezTo>
                  <a:pt x="174863" y="109469"/>
                  <a:pt x="184150" y="121693"/>
                  <a:pt x="184150" y="121693"/>
                </a:cubicBezTo>
              </a:path>
            </a:pathLst>
          </a:custGeom>
          <a:noFill/>
          <a:ln w="1260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0"/>
          <p:cNvSpPr/>
          <p:nvPr/>
        </p:nvSpPr>
        <p:spPr>
          <a:xfrm>
            <a:off x="1093680" y="3949560"/>
            <a:ext cx="119520" cy="119520"/>
          </a:xfrm>
          <a:custGeom>
            <a:avLst/>
            <a:gdLst/>
            <a:ahLst/>
            <a:cxnLst/>
            <a:rect l="0" t="0" r="r" b="b"/>
            <a:pathLst>
              <a:path w="38101" h="127001">
                <a:moveTo>
                  <a:pt x="0" y="127000"/>
                </a:moveTo>
                <a:cubicBezTo>
                  <a:pt x="6350" y="124883"/>
                  <a:pt x="13823" y="124831"/>
                  <a:pt x="19050" y="120650"/>
                </a:cubicBezTo>
                <a:cubicBezTo>
                  <a:pt x="30241" y="111698"/>
                  <a:pt x="33917" y="95099"/>
                  <a:pt x="38100" y="82550"/>
                </a:cubicBezTo>
                <a:cubicBezTo>
                  <a:pt x="35983" y="63500"/>
                  <a:pt x="36399" y="43995"/>
                  <a:pt x="31750" y="25400"/>
                </a:cubicBezTo>
                <a:cubicBezTo>
                  <a:pt x="29899" y="17996"/>
                  <a:pt x="25009" y="11118"/>
                  <a:pt x="19050" y="6350"/>
                </a:cubicBezTo>
                <a:cubicBezTo>
                  <a:pt x="13823" y="2169"/>
                  <a:pt x="0" y="0"/>
                  <a:pt x="0" y="0"/>
                </a:cubicBezTo>
              </a:path>
            </a:pathLst>
          </a:custGeom>
          <a:noFill/>
          <a:ln w="1260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1"/>
          <p:cNvSpPr/>
          <p:nvPr/>
        </p:nvSpPr>
        <p:spPr>
          <a:xfrm>
            <a:off x="4214880" y="3071880"/>
            <a:ext cx="460440" cy="9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12"/>
          <p:cNvSpPr/>
          <p:nvPr/>
        </p:nvSpPr>
        <p:spPr>
          <a:xfrm>
            <a:off x="1571760" y="3558240"/>
            <a:ext cx="44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endParaRPr/>
          </a:p>
        </p:txBody>
      </p:sp>
      <p:pic>
        <p:nvPicPr>
          <p:cNvPr id="224" name="Picture 21"/>
          <p:cNvPicPr/>
          <p:nvPr/>
        </p:nvPicPr>
        <p:blipFill>
          <a:blip r:embed="rId3"/>
          <a:stretch/>
        </p:blipFill>
        <p:spPr>
          <a:xfrm>
            <a:off x="785880" y="500040"/>
            <a:ext cx="3084840" cy="21276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151</Words>
  <PresentationFormat>全屏显示(16:9)</PresentationFormat>
  <Paragraphs>125</Paragraphs>
  <Slides>9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深度技术论坛</cp:lastModifiedBy>
  <cp:revision>6</cp:revision>
  <dcterms:modified xsi:type="dcterms:W3CDTF">2018-04-09T13:40:23Z</dcterms:modified>
</cp:coreProperties>
</file>