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1805" autoAdjust="0"/>
  </p:normalViewPr>
  <p:slideViewPr>
    <p:cSldViewPr>
      <p:cViewPr varScale="1">
        <p:scale>
          <a:sx n="65" d="100"/>
          <a:sy n="65" d="100"/>
        </p:scale>
        <p:origin x="-118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7960042-C724-4F63-97A4-401E46B7670A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要先理解</a:t>
            </a:r>
            <a:r>
              <a:rPr lang="en-US" altLang="zh-CN" dirty="0" smtClean="0"/>
              <a:t>mini batch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Mini batch </a:t>
            </a:r>
            <a:r>
              <a:rPr lang="zh-CN" altLang="en-US" dirty="0" smtClean="0"/>
              <a:t>们的损失碗们 与全局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的一个损失碗相比，全局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损失碗上的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沿几乎固定的方向变化并快速达到碗底，因为是在同一个碗上的梯度下降 ，每次算的梯度，都是根据同一损失函数算的 ，这样不断沿梯度方向走的路线是平滑的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而各</a:t>
            </a:r>
            <a:r>
              <a:rPr lang="en-US" altLang="zh-CN" dirty="0" smtClean="0"/>
              <a:t>mini batch </a:t>
            </a:r>
            <a:r>
              <a:rPr lang="zh-CN" altLang="en-US" dirty="0" smtClean="0"/>
              <a:t>的碗们就不一样了，不同</a:t>
            </a:r>
            <a:r>
              <a:rPr lang="en-US" altLang="zh-CN" dirty="0" smtClean="0"/>
              <a:t>mini batch </a:t>
            </a:r>
            <a:r>
              <a:rPr lang="zh-CN" altLang="en-US" dirty="0" smtClean="0"/>
              <a:t>的损失碗相似但不同，目标都是想近似那个全局碗来做梯度下降，但近似毕竟是近似，</a:t>
            </a:r>
            <a:r>
              <a:rPr lang="en-US" altLang="zh-CN" dirty="0" smtClean="0"/>
              <a:t>mini batch </a:t>
            </a:r>
            <a:r>
              <a:rPr lang="zh-CN" altLang="en-US" dirty="0" smtClean="0"/>
              <a:t>的损失碗各不相同，当然也都与全局碗不相同。这里全局碗是由所有</a:t>
            </a:r>
            <a:r>
              <a:rPr lang="en-US" altLang="zh-CN" dirty="0" smtClean="0"/>
              <a:t>mini batch </a:t>
            </a:r>
            <a:r>
              <a:rPr lang="zh-CN" altLang="en-US" dirty="0" smtClean="0"/>
              <a:t>组合成一个全局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所对应的碗。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沿着</a:t>
            </a:r>
            <a:r>
              <a:rPr lang="en-US" altLang="zh-CN" dirty="0" smtClean="0"/>
              <a:t>mini batch1</a:t>
            </a:r>
            <a:r>
              <a:rPr lang="zh-CN" altLang="en-US" dirty="0" smtClean="0"/>
              <a:t>的损失碗梯度方向走了一步，接着由</a:t>
            </a:r>
            <a:r>
              <a:rPr lang="en-US" altLang="zh-CN" dirty="0" smtClean="0"/>
              <a:t>mini batch2</a:t>
            </a:r>
            <a:r>
              <a:rPr lang="zh-CN" altLang="en-US" dirty="0" smtClean="0"/>
              <a:t>的损失碗再走一步，由于两个损失碗不同，所以两次梯度方向会有较大变化。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如果我们在梯度下降调整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的标准程序的同时，让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的值的变化具有一个惯性，即冲量，使得</a:t>
            </a:r>
            <a:r>
              <a:rPr lang="en-US" altLang="zh-CN" dirty="0" smtClean="0"/>
              <a:t>w</a:t>
            </a:r>
            <a:r>
              <a:rPr lang="zh-CN" altLang="en-US" dirty="0" smtClean="0"/>
              <a:t>每次变化尽量沿着历史同一方向去走，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注意这里以及上面提到的全局碗梯度下降中，所谓的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沿同一方向变化并不是说让</a:t>
            </a:r>
            <a:r>
              <a:rPr lang="en-US" altLang="zh-CN" dirty="0" smtClean="0"/>
              <a:t>w</a:t>
            </a:r>
            <a:r>
              <a:rPr lang="zh-CN" altLang="en-US" dirty="0" smtClean="0"/>
              <a:t>在直线上做线性的变化，而是说让</a:t>
            </a:r>
            <a:r>
              <a:rPr lang="en-US" altLang="zh-CN" dirty="0" smtClean="0"/>
              <a:t>w</a:t>
            </a:r>
            <a:r>
              <a:rPr lang="zh-CN" altLang="en-US" dirty="0" smtClean="0"/>
              <a:t>每次变化的方向不要有太大改变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即我们的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不完全遵守某一</a:t>
            </a:r>
            <a:r>
              <a:rPr lang="en-US" altLang="zh-CN" dirty="0" smtClean="0"/>
              <a:t>mini batch </a:t>
            </a:r>
            <a:r>
              <a:rPr lang="zh-CN" altLang="en-US" dirty="0" smtClean="0"/>
              <a:t>碗的梯度方向来变化，而加入对历史</a:t>
            </a:r>
            <a:r>
              <a:rPr lang="en-US" altLang="zh-CN" dirty="0" smtClean="0"/>
              <a:t>w</a:t>
            </a:r>
            <a:r>
              <a:rPr lang="zh-CN" altLang="en-US" dirty="0" smtClean="0"/>
              <a:t>值的一个惯性，也就是说历史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的变化方向，以及当前</a:t>
            </a:r>
            <a:r>
              <a:rPr lang="en-US" altLang="zh-CN" dirty="0" smtClean="0"/>
              <a:t>mini batch</a:t>
            </a:r>
            <a:r>
              <a:rPr lang="zh-CN" altLang="en-US" dirty="0" smtClean="0"/>
              <a:t>梯度方向 相博弈来取得一个折中方向。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这样经历多次</a:t>
            </a:r>
            <a:r>
              <a:rPr lang="en-US" altLang="zh-CN" dirty="0" smtClean="0"/>
              <a:t>mini batch </a:t>
            </a:r>
            <a:r>
              <a:rPr lang="zh-CN" altLang="en-US" dirty="0" smtClean="0"/>
              <a:t>碗，能看到</a:t>
            </a:r>
            <a:r>
              <a:rPr lang="en-US" altLang="zh-CN" dirty="0" smtClean="0"/>
              <a:t>w</a:t>
            </a:r>
            <a:r>
              <a:rPr lang="zh-CN" altLang="en-US" dirty="0" smtClean="0"/>
              <a:t>基本沿着同一方向快速赶到全局碗底，而不是仍在徘徊。</a:t>
            </a:r>
            <a:br>
              <a:rPr lang="zh-CN" altLang="en-US" dirty="0" smtClean="0"/>
            </a:b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即同样的迭代次数，加入冲量的</a:t>
            </a:r>
            <a:r>
              <a:rPr lang="en-US" altLang="zh-CN" dirty="0" smtClean="0"/>
              <a:t>mini batch </a:t>
            </a:r>
            <a:r>
              <a:rPr lang="zh-CN" altLang="en-US" dirty="0" smtClean="0"/>
              <a:t>下降法会比没加入冲量的</a:t>
            </a:r>
            <a:r>
              <a:rPr lang="en-US" altLang="zh-CN" dirty="0" smtClean="0"/>
              <a:t>mini batch </a:t>
            </a:r>
            <a:r>
              <a:rPr lang="zh-CN" altLang="en-US" dirty="0" smtClean="0"/>
              <a:t>下降法要更接近全局最优点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Mini batch</a:t>
            </a:r>
            <a:r>
              <a:rPr lang="zh-CN" altLang="en-US" dirty="0" smtClean="0"/>
              <a:t>都有自己独特的损失碗，但训练的目的始终是达到全局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的碗底</a:t>
            </a:r>
            <a:br>
              <a:rPr lang="zh-CN" altLang="en-US" dirty="0" smtClean="0"/>
            </a:b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7960042-C724-4F63-97A4-401E46B7670A}" type="slidenum">
              <a:rPr lang="en-US" sz="1400" smtClean="0">
                <a:latin typeface="Times New Roman"/>
              </a:rPr>
              <a:pPr algn="r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从图中我们可以看到，左侧一半</a:t>
            </a:r>
            <a:r>
              <a:rPr lang="en-US" altLang="zh-CN" dirty="0" err="1" smtClean="0"/>
              <a:t>dW</a:t>
            </a:r>
            <a:r>
              <a:rPr lang="en-US" altLang="zh-CN" dirty="0" smtClean="0"/>
              <a:t> </a:t>
            </a:r>
            <a:r>
              <a:rPr lang="zh-CN" altLang="en-US" dirty="0" smtClean="0"/>
              <a:t>变化不大，对应左半的绝对值平滑信号也很小，右侧一半</a:t>
            </a:r>
            <a:r>
              <a:rPr lang="en-US" altLang="zh-CN" dirty="0" err="1" smtClean="0"/>
              <a:t>dw</a:t>
            </a:r>
            <a:r>
              <a:rPr lang="zh-CN" altLang="en-US" dirty="0" smtClean="0"/>
              <a:t>变化大，对应平滑信号也大，这样相除会让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的变化一直围绕着</a:t>
            </a:r>
            <a:r>
              <a:rPr lang="en-US" altLang="zh-CN" dirty="0" smtClean="0"/>
              <a:t>0</a:t>
            </a:r>
            <a:r>
              <a:rPr lang="zh-CN" altLang="en-US" dirty="0" smtClean="0"/>
              <a:t>线，不会震动太大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之前提到的</a:t>
            </a:r>
            <a:r>
              <a:rPr lang="en-US" dirty="0" err="1" smtClean="0"/>
              <a:t>xaivier</a:t>
            </a:r>
            <a:r>
              <a:rPr lang="en-US" dirty="0" smtClean="0"/>
              <a:t> </a:t>
            </a:r>
            <a:r>
              <a:rPr lang="zh-CN" altLang="en-US" dirty="0" smtClean="0"/>
              <a:t>归一化</a:t>
            </a:r>
            <a:r>
              <a:rPr lang="en-US" dirty="0" smtClean="0"/>
              <a:t>w</a:t>
            </a:r>
            <a:r>
              <a:rPr lang="zh-CN" altLang="en-US" dirty="0" smtClean="0"/>
              <a:t>就是把</a:t>
            </a:r>
            <a:r>
              <a:rPr lang="en-US" dirty="0" smtClean="0"/>
              <a:t>w</a:t>
            </a:r>
            <a:r>
              <a:rPr lang="zh-CN" altLang="en-US" dirty="0" smtClean="0"/>
              <a:t>归一化到均值</a:t>
            </a:r>
            <a:r>
              <a:rPr lang="en-US" altLang="zh-CN" dirty="0" smtClean="0"/>
              <a:t>1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</a:t>
            </a:r>
            <a:r>
              <a:rPr lang="en-US" dirty="0" err="1" smtClean="0"/>
              <a:t>rmsprob</a:t>
            </a:r>
            <a:r>
              <a:rPr lang="zh-CN" altLang="en-US" dirty="0" smtClean="0"/>
              <a:t>和</a:t>
            </a:r>
            <a:r>
              <a:rPr lang="en-US" dirty="0" smtClean="0"/>
              <a:t>momentum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是</a:t>
            </a:r>
            <a:r>
              <a:rPr lang="en-US" dirty="0" smtClean="0"/>
              <a:t>Adam optimization algorithm  </a:t>
            </a:r>
          </a:p>
          <a:p>
            <a:r>
              <a:rPr lang="zh-CN" altLang="en-US" dirty="0" smtClean="0"/>
              <a:t>有很好的跨界性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广泛好用 </a:t>
            </a:r>
            <a:r>
              <a:rPr lang="zh-CN" altLang="en-US" dirty="0" smtClean="0"/>
              <a:t>。 </a:t>
            </a:r>
            <a:endParaRPr lang="zh-CN" altLang="en-US" dirty="0" smtClean="0"/>
          </a:p>
          <a:p>
            <a:endParaRPr lang="en-US" dirty="0" smtClean="0"/>
          </a:p>
          <a:p>
            <a:endParaRPr dirty="0"/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0A2D9EF-0DEA-4140-8562-3A98B4625EE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7720AB4-C27E-4A0C-81EC-F6A78E02F5A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7720AB4-C27E-4A0C-81EC-F6A78E02F5A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CBB1A09-3641-4CA3-A127-D4052A3CF925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029FE2-636E-4DFF-8B03-1EABE97CF77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C4BD11-7530-4075-A7FE-22E594CE26C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537808-DED9-4866-8AD1-A78FAD55C2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67640" y="2283840"/>
            <a:ext cx="5889240" cy="8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latin typeface="黑体"/>
                <a:ea typeface="黑体"/>
              </a:rPr>
              <a:t>向梯度下降过程中加入冲量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36880" y="142920"/>
            <a:ext cx="4523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导数步进法推向高维（导数知识推向高维）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 rot="5400000" flipH="1" flipV="1">
            <a:off x="-535320" y="3532320"/>
            <a:ext cx="2068920" cy="360"/>
          </a:xfrm>
          <a:prstGeom prst="straightConnector1">
            <a:avLst/>
          </a:prstGeom>
          <a:noFill/>
          <a:ln w="31680">
            <a:solidFill>
              <a:srgbClr val="0070C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500040" y="4568760"/>
            <a:ext cx="2927880" cy="360"/>
          </a:xfrm>
          <a:prstGeom prst="straightConnector1">
            <a:avLst/>
          </a:prstGeom>
          <a:noFill/>
          <a:ln w="31680">
            <a:solidFill>
              <a:srgbClr val="0070C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 flipH="1">
            <a:off x="739440" y="40230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785880" y="4068720"/>
            <a:ext cx="2642040" cy="360"/>
          </a:xfrm>
          <a:prstGeom prst="straightConnector1">
            <a:avLst/>
          </a:prstGeom>
          <a:noFill/>
          <a:ln w="31680">
            <a:solidFill>
              <a:srgbClr val="FF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 rot="5400000" flipH="1" flipV="1">
            <a:off x="124200" y="3368520"/>
            <a:ext cx="1317240" cy="360"/>
          </a:xfrm>
          <a:prstGeom prst="straightConnector1">
            <a:avLst/>
          </a:prstGeom>
          <a:noFill/>
          <a:ln w="31680">
            <a:solidFill>
              <a:srgbClr val="FF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7"/>
          <p:cNvSpPr/>
          <p:nvPr/>
        </p:nvSpPr>
        <p:spPr>
          <a:xfrm flipH="1">
            <a:off x="2071080" y="35244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"/>
          <p:cNvSpPr/>
          <p:nvPr/>
        </p:nvSpPr>
        <p:spPr>
          <a:xfrm flipV="1">
            <a:off x="785880" y="3568680"/>
            <a:ext cx="1284840" cy="476280"/>
          </a:xfrm>
          <a:prstGeom prst="straightConnector1">
            <a:avLst/>
          </a:prstGeom>
          <a:noFill/>
          <a:ln w="3168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9"/>
          <p:cNvSpPr/>
          <p:nvPr/>
        </p:nvSpPr>
        <p:spPr>
          <a:xfrm>
            <a:off x="795240" y="3840840"/>
            <a:ext cx="183240" cy="120600"/>
          </a:xfrm>
          <a:custGeom>
            <a:avLst/>
            <a:gdLst/>
            <a:ahLst/>
            <a:cxnLst/>
            <a:rect l="0" t="0" r="r" b="b"/>
            <a:pathLst>
              <a:path w="184151" h="121694">
                <a:moveTo>
                  <a:pt x="0" y="20093"/>
                </a:moveTo>
                <a:cubicBezTo>
                  <a:pt x="60280" y="0"/>
                  <a:pt x="24768" y="6181"/>
                  <a:pt x="107950" y="13743"/>
                </a:cubicBezTo>
                <a:cubicBezTo>
                  <a:pt x="139700" y="34910"/>
                  <a:pt x="122767" y="20093"/>
                  <a:pt x="152400" y="64543"/>
                </a:cubicBezTo>
                <a:cubicBezTo>
                  <a:pt x="156633" y="70893"/>
                  <a:pt x="162687" y="76353"/>
                  <a:pt x="165100" y="83593"/>
                </a:cubicBezTo>
                <a:cubicBezTo>
                  <a:pt x="167217" y="89943"/>
                  <a:pt x="168457" y="96656"/>
                  <a:pt x="171450" y="102643"/>
                </a:cubicBezTo>
                <a:cubicBezTo>
                  <a:pt x="174863" y="109469"/>
                  <a:pt x="184150" y="121693"/>
                  <a:pt x="184150" y="121693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0"/>
          <p:cNvSpPr/>
          <p:nvPr/>
        </p:nvSpPr>
        <p:spPr>
          <a:xfrm>
            <a:off x="1093680" y="3949560"/>
            <a:ext cx="119520" cy="119520"/>
          </a:xfrm>
          <a:custGeom>
            <a:avLst/>
            <a:gdLst/>
            <a:ahLst/>
            <a:cxnLst/>
            <a:rect l="0" t="0" r="r" b="b"/>
            <a:pathLst>
              <a:path w="38101" h="127001">
                <a:moveTo>
                  <a:pt x="0" y="127000"/>
                </a:moveTo>
                <a:cubicBezTo>
                  <a:pt x="6350" y="124883"/>
                  <a:pt x="13823" y="124831"/>
                  <a:pt x="19050" y="120650"/>
                </a:cubicBezTo>
                <a:cubicBezTo>
                  <a:pt x="30241" y="111698"/>
                  <a:pt x="33917" y="95099"/>
                  <a:pt x="38100" y="82550"/>
                </a:cubicBezTo>
                <a:cubicBezTo>
                  <a:pt x="35983" y="63500"/>
                  <a:pt x="36399" y="43995"/>
                  <a:pt x="31750" y="25400"/>
                </a:cubicBezTo>
                <a:cubicBezTo>
                  <a:pt x="29899" y="17996"/>
                  <a:pt x="25009" y="11118"/>
                  <a:pt x="19050" y="6350"/>
                </a:cubicBezTo>
                <a:cubicBezTo>
                  <a:pt x="13823" y="2169"/>
                  <a:pt x="0" y="0"/>
                  <a:pt x="0" y="0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1"/>
          <p:cNvSpPr/>
          <p:nvPr/>
        </p:nvSpPr>
        <p:spPr>
          <a:xfrm>
            <a:off x="4214880" y="3071880"/>
            <a:ext cx="460440" cy="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2"/>
          <p:cNvSpPr/>
          <p:nvPr/>
        </p:nvSpPr>
        <p:spPr>
          <a:xfrm>
            <a:off x="1571760" y="3558240"/>
            <a:ext cx="44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/>
          </a:p>
        </p:txBody>
      </p:sp>
      <p:pic>
        <p:nvPicPr>
          <p:cNvPr id="224" name="Picture 21"/>
          <p:cNvPicPr/>
          <p:nvPr/>
        </p:nvPicPr>
        <p:blipFill>
          <a:blip r:embed="rId3"/>
          <a:stretch/>
        </p:blipFill>
        <p:spPr>
          <a:xfrm>
            <a:off x="785880" y="500040"/>
            <a:ext cx="3084840" cy="2127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4546" y="4286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指数权移动平均</a:t>
            </a:r>
            <a:endParaRPr lang="en-US" altLang="zh-CN" sz="1200" dirty="0" smtClean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偏差校正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pic>
        <p:nvPicPr>
          <p:cNvPr id="1026" name="Picture 2" descr="C:\Users\Administrator\Desktop\TIM图片2018041016245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2514466" y="-299938"/>
            <a:ext cx="3710388" cy="6596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2" y="1079504"/>
            <a:ext cx="2285998" cy="406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4143372" y="500048"/>
            <a:ext cx="46434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冲量加速梯度下降</a:t>
            </a:r>
            <a:endParaRPr lang="en-US" altLang="zh-CN" dirty="0" smtClean="0"/>
          </a:p>
          <a:p>
            <a:r>
              <a:rPr lang="zh-CN" altLang="en-US" dirty="0" smtClean="0"/>
              <a:t>由于计算效率要求和计算机资源限制 引入</a:t>
            </a:r>
            <a:r>
              <a:rPr lang="en-US" altLang="zh-CN" dirty="0" smtClean="0"/>
              <a:t>mini batch</a:t>
            </a:r>
            <a:r>
              <a:rPr lang="zh-CN" altLang="en-US" dirty="0" smtClean="0"/>
              <a:t> 而不使用 全局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。那么</a:t>
            </a:r>
            <a:r>
              <a:rPr lang="en-US" altLang="zh-CN" dirty="0" smtClean="0"/>
              <a:t>mini batch</a:t>
            </a:r>
            <a:r>
              <a:rPr lang="zh-CN" altLang="en-US" dirty="0" smtClean="0"/>
              <a:t>又带来</a:t>
            </a:r>
            <a:r>
              <a:rPr lang="en-US" altLang="zh-CN" dirty="0" smtClean="0"/>
              <a:t>w</a:t>
            </a:r>
            <a:r>
              <a:rPr lang="zh-CN" altLang="en-US" dirty="0" smtClean="0"/>
              <a:t>变动剧烈的问题（对比图中蓝色和绿色路径）。</a:t>
            </a:r>
            <a:r>
              <a:rPr lang="zh-CN" altLang="en-US" b="1" dirty="0" smtClean="0">
                <a:solidFill>
                  <a:srgbClr val="FF0000"/>
                </a:solidFill>
              </a:rPr>
              <a:t>其他见备注。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357173"/>
            <a:ext cx="371958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785786" y="2835176"/>
            <a:ext cx="4643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严格说：</a:t>
            </a:r>
            <a:endParaRPr lang="en-US" altLang="zh-CN" b="1" dirty="0" smtClean="0"/>
          </a:p>
          <a:p>
            <a:r>
              <a:rPr lang="en-US" altLang="zh-CN" b="1" dirty="0" err="1" smtClean="0"/>
              <a:t>VdW</a:t>
            </a:r>
            <a:r>
              <a:rPr lang="zh-CN" altLang="en-US" b="1" dirty="0" smtClean="0"/>
              <a:t>是</a:t>
            </a:r>
            <a:r>
              <a:rPr lang="en-US" altLang="zh-CN" b="1" dirty="0" err="1" smtClean="0"/>
              <a:t>dW</a:t>
            </a:r>
            <a:r>
              <a:rPr lang="zh-CN" altLang="en-US" b="1" dirty="0" smtClean="0"/>
              <a:t>变化曲线，进行平滑后的曲线，而不是</a:t>
            </a:r>
            <a:r>
              <a:rPr lang="en-US" altLang="zh-CN" b="1" dirty="0" smtClean="0"/>
              <a:t>W</a:t>
            </a:r>
            <a:r>
              <a:rPr lang="zh-CN" altLang="en-US" b="1" dirty="0" smtClean="0"/>
              <a:t>变化曲线所平滑后的曲线。</a:t>
            </a:r>
            <a:endParaRPr lang="en-US" altLang="zh-CN" b="1" dirty="0" smtClean="0"/>
          </a:p>
          <a:p>
            <a:r>
              <a:rPr lang="zh-CN" altLang="en-US" b="1" dirty="0" smtClean="0"/>
              <a:t>但是</a:t>
            </a:r>
            <a:r>
              <a:rPr lang="en-US" altLang="zh-CN" b="1" dirty="0" err="1" smtClean="0"/>
              <a:t>dW</a:t>
            </a:r>
            <a:r>
              <a:rPr lang="zh-CN" altLang="en-US" b="1" dirty="0" smtClean="0"/>
              <a:t>变化曲线完全平行于</a:t>
            </a:r>
            <a:r>
              <a:rPr lang="en-US" altLang="zh-CN" b="1" dirty="0" smtClean="0"/>
              <a:t>W</a:t>
            </a:r>
            <a:r>
              <a:rPr lang="zh-CN" altLang="en-US" b="1" dirty="0" smtClean="0"/>
              <a:t>变化曲线（说平行也不严谨，可以说两个信号具有线性关系）。</a:t>
            </a:r>
            <a:endParaRPr lang="en-US" altLang="zh-CN" b="1" dirty="0" smtClean="0"/>
          </a:p>
          <a:p>
            <a:r>
              <a:rPr lang="zh-CN" altLang="en-US" b="1" dirty="0" smtClean="0"/>
              <a:t>所以把</a:t>
            </a:r>
            <a:r>
              <a:rPr lang="en-US" altLang="zh-CN" b="1" dirty="0" err="1" smtClean="0"/>
              <a:t>dW</a:t>
            </a:r>
            <a:r>
              <a:rPr lang="zh-CN" altLang="en-US" b="1" dirty="0" smtClean="0"/>
              <a:t>曲线平滑了，</a:t>
            </a:r>
            <a:r>
              <a:rPr lang="en-US" altLang="zh-CN" b="1" dirty="0" smtClean="0"/>
              <a:t>W</a:t>
            </a:r>
            <a:r>
              <a:rPr lang="zh-CN" altLang="en-US" b="1" dirty="0" smtClean="0"/>
              <a:t>曲线也就平滑了。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89" y="1643056"/>
            <a:ext cx="2076044" cy="320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142858"/>
            <a:ext cx="4714876" cy="265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428596" y="500048"/>
            <a:ext cx="26340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RMSprob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root means square </a:t>
            </a:r>
            <a:r>
              <a:rPr lang="en-US" altLang="zh-CN" dirty="0" err="1" smtClean="0"/>
              <a:t>prob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见备注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500048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学习</a:t>
            </a:r>
            <a:r>
              <a:rPr lang="zh-CN" altLang="en-US" b="1" dirty="0" smtClean="0">
                <a:solidFill>
                  <a:srgbClr val="FF0000"/>
                </a:solidFill>
              </a:rPr>
              <a:t>率衰减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500048"/>
            <a:ext cx="6096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普遍是高原现象，而不是局部最优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用</a:t>
            </a:r>
            <a:r>
              <a:rPr lang="en-US" dirty="0" smtClean="0"/>
              <a:t>Adam optimization </a:t>
            </a:r>
            <a:r>
              <a:rPr lang="en-US" dirty="0" smtClean="0"/>
              <a:t>algorithm</a:t>
            </a:r>
            <a:r>
              <a:rPr lang="zh-CN" altLang="en-US" dirty="0" smtClean="0"/>
              <a:t>解决高原现象是非常合适的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571618"/>
            <a:ext cx="5675326" cy="309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22480" y="142920"/>
            <a:ext cx="1551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实际收敛过程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378720" y="81360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401040" y="88524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528120" y="86436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28584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>
            <a:off x="57132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>
            <a:off x="14292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 rot="5400000" flipH="1" flipV="1">
            <a:off x="-75024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3521880" y="81360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3544200" y="88524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1"/>
          <p:cNvSpPr/>
          <p:nvPr/>
        </p:nvSpPr>
        <p:spPr>
          <a:xfrm>
            <a:off x="3671640" y="86436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2"/>
          <p:cNvSpPr/>
          <p:nvPr/>
        </p:nvSpPr>
        <p:spPr>
          <a:xfrm>
            <a:off x="342900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3"/>
          <p:cNvSpPr/>
          <p:nvPr/>
        </p:nvSpPr>
        <p:spPr>
          <a:xfrm>
            <a:off x="371484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4"/>
          <p:cNvSpPr/>
          <p:nvPr/>
        </p:nvSpPr>
        <p:spPr>
          <a:xfrm>
            <a:off x="328608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5"/>
          <p:cNvSpPr/>
          <p:nvPr/>
        </p:nvSpPr>
        <p:spPr>
          <a:xfrm rot="5400000" flipH="1" flipV="1">
            <a:off x="239220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6"/>
          <p:cNvSpPr/>
          <p:nvPr/>
        </p:nvSpPr>
        <p:spPr>
          <a:xfrm>
            <a:off x="3786120" y="8114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7"/>
          <p:cNvSpPr/>
          <p:nvPr/>
        </p:nvSpPr>
        <p:spPr>
          <a:xfrm>
            <a:off x="3786120" y="83412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12" name="Line 18"/>
          <p:cNvSpPr/>
          <p:nvPr/>
        </p:nvSpPr>
        <p:spPr>
          <a:xfrm>
            <a:off x="4000320" y="827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13" name="CustomShape 19"/>
          <p:cNvSpPr/>
          <p:nvPr/>
        </p:nvSpPr>
        <p:spPr>
          <a:xfrm rot="16200000" flipH="1">
            <a:off x="3892680" y="750960"/>
            <a:ext cx="5760" cy="20664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0"/>
          <p:cNvSpPr/>
          <p:nvPr/>
        </p:nvSpPr>
        <p:spPr>
          <a:xfrm>
            <a:off x="6522480" y="81360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1"/>
          <p:cNvSpPr/>
          <p:nvPr/>
        </p:nvSpPr>
        <p:spPr>
          <a:xfrm>
            <a:off x="6544800" y="88524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2"/>
          <p:cNvSpPr/>
          <p:nvPr/>
        </p:nvSpPr>
        <p:spPr>
          <a:xfrm>
            <a:off x="6671880" y="86436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3"/>
          <p:cNvSpPr/>
          <p:nvPr/>
        </p:nvSpPr>
        <p:spPr>
          <a:xfrm>
            <a:off x="642924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4"/>
          <p:cNvSpPr/>
          <p:nvPr/>
        </p:nvSpPr>
        <p:spPr>
          <a:xfrm>
            <a:off x="671508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5"/>
          <p:cNvSpPr/>
          <p:nvPr/>
        </p:nvSpPr>
        <p:spPr>
          <a:xfrm>
            <a:off x="628668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6"/>
          <p:cNvSpPr/>
          <p:nvPr/>
        </p:nvSpPr>
        <p:spPr>
          <a:xfrm rot="5400000" flipH="1" flipV="1">
            <a:off x="539280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7"/>
          <p:cNvSpPr/>
          <p:nvPr/>
        </p:nvSpPr>
        <p:spPr>
          <a:xfrm>
            <a:off x="6786720" y="8114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8"/>
          <p:cNvSpPr/>
          <p:nvPr/>
        </p:nvSpPr>
        <p:spPr>
          <a:xfrm>
            <a:off x="6786360" y="83412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3" name="Line 29"/>
          <p:cNvSpPr/>
          <p:nvPr/>
        </p:nvSpPr>
        <p:spPr>
          <a:xfrm>
            <a:off x="7000560" y="827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4" name="CustomShape 30"/>
          <p:cNvSpPr/>
          <p:nvPr/>
        </p:nvSpPr>
        <p:spPr>
          <a:xfrm>
            <a:off x="7000920" y="150012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1"/>
          <p:cNvSpPr/>
          <p:nvPr/>
        </p:nvSpPr>
        <p:spPr>
          <a:xfrm>
            <a:off x="7000920" y="13114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2"/>
          <p:cNvSpPr/>
          <p:nvPr/>
        </p:nvSpPr>
        <p:spPr>
          <a:xfrm>
            <a:off x="4000320" y="131148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33"/>
          <p:cNvSpPr/>
          <p:nvPr/>
        </p:nvSpPr>
        <p:spPr>
          <a:xfrm>
            <a:off x="7143480" y="85716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8" name="CustomShape 34"/>
          <p:cNvSpPr/>
          <p:nvPr/>
        </p:nvSpPr>
        <p:spPr>
          <a:xfrm>
            <a:off x="7143840" y="17402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5"/>
          <p:cNvSpPr/>
          <p:nvPr/>
        </p:nvSpPr>
        <p:spPr>
          <a:xfrm>
            <a:off x="7000920" y="1500120"/>
            <a:ext cx="1418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6"/>
          <p:cNvSpPr/>
          <p:nvPr/>
        </p:nvSpPr>
        <p:spPr>
          <a:xfrm>
            <a:off x="378720" y="281376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7"/>
          <p:cNvSpPr/>
          <p:nvPr/>
        </p:nvSpPr>
        <p:spPr>
          <a:xfrm>
            <a:off x="401040" y="288540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8"/>
          <p:cNvSpPr/>
          <p:nvPr/>
        </p:nvSpPr>
        <p:spPr>
          <a:xfrm>
            <a:off x="528120" y="286452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9"/>
          <p:cNvSpPr/>
          <p:nvPr/>
        </p:nvSpPr>
        <p:spPr>
          <a:xfrm>
            <a:off x="28584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0"/>
          <p:cNvSpPr/>
          <p:nvPr/>
        </p:nvSpPr>
        <p:spPr>
          <a:xfrm>
            <a:off x="57132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1"/>
          <p:cNvSpPr/>
          <p:nvPr/>
        </p:nvSpPr>
        <p:spPr>
          <a:xfrm>
            <a:off x="142920" y="442908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2"/>
          <p:cNvSpPr/>
          <p:nvPr/>
        </p:nvSpPr>
        <p:spPr>
          <a:xfrm rot="5400000" flipH="1" flipV="1">
            <a:off x="-750240" y="353484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3"/>
          <p:cNvSpPr/>
          <p:nvPr/>
        </p:nvSpPr>
        <p:spPr>
          <a:xfrm>
            <a:off x="642960" y="28119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44"/>
          <p:cNvSpPr/>
          <p:nvPr/>
        </p:nvSpPr>
        <p:spPr>
          <a:xfrm>
            <a:off x="642600" y="2834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39" name="Line 45"/>
          <p:cNvSpPr/>
          <p:nvPr/>
        </p:nvSpPr>
        <p:spPr>
          <a:xfrm>
            <a:off x="85716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0" name="CustomShape 46"/>
          <p:cNvSpPr/>
          <p:nvPr/>
        </p:nvSpPr>
        <p:spPr>
          <a:xfrm>
            <a:off x="857160" y="33120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47"/>
          <p:cNvSpPr/>
          <p:nvPr/>
        </p:nvSpPr>
        <p:spPr>
          <a:xfrm>
            <a:off x="100008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2" name="CustomShape 48"/>
          <p:cNvSpPr/>
          <p:nvPr/>
        </p:nvSpPr>
        <p:spPr>
          <a:xfrm>
            <a:off x="857160" y="35002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9"/>
          <p:cNvSpPr/>
          <p:nvPr/>
        </p:nvSpPr>
        <p:spPr>
          <a:xfrm>
            <a:off x="1000080" y="3740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0"/>
          <p:cNvSpPr/>
          <p:nvPr/>
        </p:nvSpPr>
        <p:spPr>
          <a:xfrm>
            <a:off x="1000080" y="385776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51"/>
          <p:cNvSpPr/>
          <p:nvPr/>
        </p:nvSpPr>
        <p:spPr>
          <a:xfrm>
            <a:off x="170748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6" name="CustomShape 52"/>
          <p:cNvSpPr/>
          <p:nvPr/>
        </p:nvSpPr>
        <p:spPr>
          <a:xfrm>
            <a:off x="1714320" y="40262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53"/>
          <p:cNvSpPr/>
          <p:nvPr/>
        </p:nvSpPr>
        <p:spPr>
          <a:xfrm>
            <a:off x="1000080" y="3857760"/>
            <a:ext cx="713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54"/>
          <p:cNvSpPr/>
          <p:nvPr/>
        </p:nvSpPr>
        <p:spPr>
          <a:xfrm>
            <a:off x="3521880" y="281376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5"/>
          <p:cNvSpPr/>
          <p:nvPr/>
        </p:nvSpPr>
        <p:spPr>
          <a:xfrm>
            <a:off x="3544200" y="288540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6"/>
          <p:cNvSpPr/>
          <p:nvPr/>
        </p:nvSpPr>
        <p:spPr>
          <a:xfrm>
            <a:off x="3671640" y="286452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57"/>
          <p:cNvSpPr/>
          <p:nvPr/>
        </p:nvSpPr>
        <p:spPr>
          <a:xfrm>
            <a:off x="342900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8"/>
          <p:cNvSpPr/>
          <p:nvPr/>
        </p:nvSpPr>
        <p:spPr>
          <a:xfrm>
            <a:off x="371484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9"/>
          <p:cNvSpPr/>
          <p:nvPr/>
        </p:nvSpPr>
        <p:spPr>
          <a:xfrm>
            <a:off x="3286080" y="442908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60"/>
          <p:cNvSpPr/>
          <p:nvPr/>
        </p:nvSpPr>
        <p:spPr>
          <a:xfrm rot="5400000" flipH="1" flipV="1">
            <a:off x="2392200" y="353484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61"/>
          <p:cNvSpPr/>
          <p:nvPr/>
        </p:nvSpPr>
        <p:spPr>
          <a:xfrm>
            <a:off x="3786120" y="28119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62"/>
          <p:cNvSpPr/>
          <p:nvPr/>
        </p:nvSpPr>
        <p:spPr>
          <a:xfrm>
            <a:off x="3786120" y="2834640"/>
            <a:ext cx="648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57" name="Line 63"/>
          <p:cNvSpPr/>
          <p:nvPr/>
        </p:nvSpPr>
        <p:spPr>
          <a:xfrm>
            <a:off x="400032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58" name="CustomShape 64"/>
          <p:cNvSpPr/>
          <p:nvPr/>
        </p:nvSpPr>
        <p:spPr>
          <a:xfrm>
            <a:off x="4000320" y="33120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65"/>
          <p:cNvSpPr/>
          <p:nvPr/>
        </p:nvSpPr>
        <p:spPr>
          <a:xfrm>
            <a:off x="414324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0" name="CustomShape 66"/>
          <p:cNvSpPr/>
          <p:nvPr/>
        </p:nvSpPr>
        <p:spPr>
          <a:xfrm>
            <a:off x="4000320" y="35002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67"/>
          <p:cNvSpPr/>
          <p:nvPr/>
        </p:nvSpPr>
        <p:spPr>
          <a:xfrm>
            <a:off x="4143240" y="3740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68"/>
          <p:cNvSpPr/>
          <p:nvPr/>
        </p:nvSpPr>
        <p:spPr>
          <a:xfrm>
            <a:off x="485100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3" name="CustomShape 69"/>
          <p:cNvSpPr/>
          <p:nvPr/>
        </p:nvSpPr>
        <p:spPr>
          <a:xfrm>
            <a:off x="4857840" y="40262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0"/>
          <p:cNvSpPr/>
          <p:nvPr/>
        </p:nvSpPr>
        <p:spPr>
          <a:xfrm>
            <a:off x="4143240" y="38577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1"/>
          <p:cNvSpPr/>
          <p:nvPr/>
        </p:nvSpPr>
        <p:spPr>
          <a:xfrm>
            <a:off x="4857840" y="39290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72"/>
          <p:cNvSpPr/>
          <p:nvPr/>
        </p:nvSpPr>
        <p:spPr>
          <a:xfrm>
            <a:off x="450036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7" name="CustomShape 73"/>
          <p:cNvSpPr/>
          <p:nvPr/>
        </p:nvSpPr>
        <p:spPr>
          <a:xfrm rot="10800000">
            <a:off x="5571000" y="3932640"/>
            <a:ext cx="356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74"/>
          <p:cNvSpPr/>
          <p:nvPr/>
        </p:nvSpPr>
        <p:spPr>
          <a:xfrm>
            <a:off x="4500720" y="42404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5"/>
          <p:cNvSpPr/>
          <p:nvPr/>
        </p:nvSpPr>
        <p:spPr>
          <a:xfrm>
            <a:off x="6544800" y="287856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6"/>
          <p:cNvSpPr/>
          <p:nvPr/>
        </p:nvSpPr>
        <p:spPr>
          <a:xfrm>
            <a:off x="6286680" y="442260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7"/>
          <p:cNvSpPr/>
          <p:nvPr/>
        </p:nvSpPr>
        <p:spPr>
          <a:xfrm rot="5400000" flipH="1" flipV="1">
            <a:off x="5392800" y="352836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78"/>
          <p:cNvSpPr/>
          <p:nvPr/>
        </p:nvSpPr>
        <p:spPr>
          <a:xfrm>
            <a:off x="6786720" y="28051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79"/>
          <p:cNvSpPr/>
          <p:nvPr/>
        </p:nvSpPr>
        <p:spPr>
          <a:xfrm>
            <a:off x="7000920" y="33051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80"/>
          <p:cNvSpPr/>
          <p:nvPr/>
        </p:nvSpPr>
        <p:spPr>
          <a:xfrm>
            <a:off x="7000920" y="34938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81"/>
          <p:cNvSpPr/>
          <p:nvPr/>
        </p:nvSpPr>
        <p:spPr>
          <a:xfrm>
            <a:off x="7143840" y="37339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2"/>
          <p:cNvSpPr/>
          <p:nvPr/>
        </p:nvSpPr>
        <p:spPr>
          <a:xfrm>
            <a:off x="7858080" y="4019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3"/>
          <p:cNvSpPr/>
          <p:nvPr/>
        </p:nvSpPr>
        <p:spPr>
          <a:xfrm>
            <a:off x="7143840" y="38509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84"/>
          <p:cNvSpPr/>
          <p:nvPr/>
        </p:nvSpPr>
        <p:spPr>
          <a:xfrm>
            <a:off x="7858080" y="39222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5"/>
          <p:cNvSpPr/>
          <p:nvPr/>
        </p:nvSpPr>
        <p:spPr>
          <a:xfrm>
            <a:off x="7500960" y="423396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86"/>
          <p:cNvSpPr/>
          <p:nvPr/>
        </p:nvSpPr>
        <p:spPr>
          <a:xfrm>
            <a:off x="7858080" y="39290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7"/>
          <p:cNvSpPr/>
          <p:nvPr/>
        </p:nvSpPr>
        <p:spPr>
          <a:xfrm>
            <a:off x="7500960" y="42404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88"/>
          <p:cNvSpPr/>
          <p:nvPr/>
        </p:nvSpPr>
        <p:spPr>
          <a:xfrm>
            <a:off x="6793200" y="2811600"/>
            <a:ext cx="214200" cy="5000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3" name="Line 89"/>
          <p:cNvSpPr/>
          <p:nvPr/>
        </p:nvSpPr>
        <p:spPr>
          <a:xfrm flipH="1">
            <a:off x="7006680" y="3344760"/>
            <a:ext cx="1440" cy="1562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4" name="Line 90"/>
          <p:cNvSpPr/>
          <p:nvPr/>
        </p:nvSpPr>
        <p:spPr>
          <a:xfrm>
            <a:off x="7023600" y="3539160"/>
            <a:ext cx="126720" cy="2012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5" name="Line 91"/>
          <p:cNvSpPr/>
          <p:nvPr/>
        </p:nvSpPr>
        <p:spPr>
          <a:xfrm flipH="1">
            <a:off x="7166520" y="3772800"/>
            <a:ext cx="16200" cy="781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6" name="Line 92"/>
          <p:cNvSpPr/>
          <p:nvPr/>
        </p:nvSpPr>
        <p:spPr>
          <a:xfrm>
            <a:off x="7150320" y="3857400"/>
            <a:ext cx="714240" cy="2008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7" name="Line 93"/>
          <p:cNvSpPr/>
          <p:nvPr/>
        </p:nvSpPr>
        <p:spPr>
          <a:xfrm flipH="1" flipV="1">
            <a:off x="7864560" y="3967920"/>
            <a:ext cx="32400" cy="9036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8" name="Line 94"/>
          <p:cNvSpPr/>
          <p:nvPr/>
        </p:nvSpPr>
        <p:spPr>
          <a:xfrm flipH="1">
            <a:off x="7523640" y="3935520"/>
            <a:ext cx="340920" cy="3049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20320" y="142920"/>
            <a:ext cx="1094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推向高维</a:t>
            </a:r>
            <a:endParaRPr/>
          </a:p>
        </p:txBody>
      </p:sp>
      <p:graphicFrame>
        <p:nvGraphicFramePr>
          <p:cNvPr id="190" name="Table 2"/>
          <p:cNvGraphicFramePr/>
          <p:nvPr/>
        </p:nvGraphicFramePr>
        <p:xfrm>
          <a:off x="357120" y="642960"/>
          <a:ext cx="4857480" cy="3931920"/>
        </p:xfrm>
        <a:graphic>
          <a:graphicData uri="http://schemas.openxmlformats.org/drawingml/2006/table">
            <a:tbl>
              <a:tblPr/>
              <a:tblGrid>
                <a:gridCol w="416160"/>
                <a:gridCol w="555120"/>
                <a:gridCol w="555120"/>
                <a:gridCol w="555120"/>
                <a:gridCol w="555120"/>
                <a:gridCol w="555120"/>
                <a:gridCol w="555120"/>
                <a:gridCol w="555120"/>
                <a:gridCol w="555480"/>
              </a:tblGrid>
              <a:tr h="70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天气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游客类型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冰淇淋售价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鱼情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游客住址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是否是节假日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冰淇淋收入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钓鱼门票收入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公共卫生成本</a:t>
                      </a: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1" name="CustomShape 3"/>
          <p:cNvSpPr/>
          <p:nvPr/>
        </p:nvSpPr>
        <p:spPr>
          <a:xfrm>
            <a:off x="6286680" y="571320"/>
            <a:ext cx="570600" cy="570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5730480" y="785880"/>
            <a:ext cx="2901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6000840" y="92880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7084800" y="78588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ŷ</a:t>
            </a:r>
            <a:endParaRPr/>
          </a:p>
        </p:txBody>
      </p:sp>
      <p:sp>
        <p:nvSpPr>
          <p:cNvPr id="195" name="CustomShape 7"/>
          <p:cNvSpPr/>
          <p:nvPr/>
        </p:nvSpPr>
        <p:spPr>
          <a:xfrm>
            <a:off x="7442280" y="35712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/>
          </a:p>
        </p:txBody>
      </p:sp>
      <p:sp>
        <p:nvSpPr>
          <p:cNvPr id="196" name="CustomShape 8"/>
          <p:cNvSpPr/>
          <p:nvPr/>
        </p:nvSpPr>
        <p:spPr>
          <a:xfrm>
            <a:off x="7358040" y="928800"/>
            <a:ext cx="64188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9"/>
          <p:cNvSpPr/>
          <p:nvPr/>
        </p:nvSpPr>
        <p:spPr>
          <a:xfrm>
            <a:off x="7643880" y="500040"/>
            <a:ext cx="35604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0"/>
          <p:cNvSpPr/>
          <p:nvPr/>
        </p:nvSpPr>
        <p:spPr>
          <a:xfrm>
            <a:off x="8001000" y="714240"/>
            <a:ext cx="49896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1"/>
          <p:cNvSpPr/>
          <p:nvPr/>
        </p:nvSpPr>
        <p:spPr>
          <a:xfrm>
            <a:off x="7929720" y="500040"/>
            <a:ext cx="70200" cy="570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2"/>
          <p:cNvSpPr/>
          <p:nvPr/>
        </p:nvSpPr>
        <p:spPr>
          <a:xfrm>
            <a:off x="6278040" y="1671480"/>
            <a:ext cx="23205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求使得J最小的θ</a:t>
            </a:r>
            <a:endParaRPr/>
          </a:p>
        </p:txBody>
      </p:sp>
      <p:sp>
        <p:nvSpPr>
          <p:cNvPr id="201" name="CustomShape 13"/>
          <p:cNvSpPr/>
          <p:nvPr/>
        </p:nvSpPr>
        <p:spPr>
          <a:xfrm>
            <a:off x="8533440" y="57132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图片 34"/>
          <p:cNvPicPr/>
          <p:nvPr/>
        </p:nvPicPr>
        <p:blipFill>
          <a:blip r:embed="rId3"/>
          <a:stretch/>
        </p:blipFill>
        <p:spPr>
          <a:xfrm>
            <a:off x="214200" y="714240"/>
            <a:ext cx="3618360" cy="361836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223560" y="142920"/>
            <a:ext cx="1780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导数的深刻理解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1214280" y="37148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"/>
          <p:cNvSpPr/>
          <p:nvPr/>
        </p:nvSpPr>
        <p:spPr>
          <a:xfrm rot="10800000">
            <a:off x="5070960" y="2432160"/>
            <a:ext cx="1284840" cy="360"/>
          </a:xfrm>
          <a:prstGeom prst="straightConnector1">
            <a:avLst/>
          </a:prstGeom>
          <a:noFill/>
          <a:ln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4"/>
          <p:cNvSpPr/>
          <p:nvPr/>
        </p:nvSpPr>
        <p:spPr>
          <a:xfrm flipH="1">
            <a:off x="1213560" y="2429640"/>
            <a:ext cx="1440" cy="1285560"/>
          </a:xfrm>
          <a:prstGeom prst="line">
            <a:avLst/>
          </a:prstGeom>
          <a:ln>
            <a:solidFill>
              <a:srgbClr val="FFFF00"/>
            </a:solidFill>
          </a:ln>
        </p:spPr>
      </p:sp>
      <p:sp>
        <p:nvSpPr>
          <p:cNvPr id="207" name="CustomShape 5"/>
          <p:cNvSpPr/>
          <p:nvPr/>
        </p:nvSpPr>
        <p:spPr>
          <a:xfrm>
            <a:off x="2500200" y="23832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3714120" y="3857760"/>
            <a:ext cx="279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209" name="CustomShape 7"/>
          <p:cNvSpPr/>
          <p:nvPr/>
        </p:nvSpPr>
        <p:spPr>
          <a:xfrm>
            <a:off x="461160" y="67140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  <p:sp>
        <p:nvSpPr>
          <p:cNvPr id="210" name="Line 8"/>
          <p:cNvSpPr/>
          <p:nvPr/>
        </p:nvSpPr>
        <p:spPr>
          <a:xfrm flipH="1">
            <a:off x="571320" y="857160"/>
            <a:ext cx="3429000" cy="3578400"/>
          </a:xfrm>
          <a:prstGeom prst="line">
            <a:avLst/>
          </a:prstGeom>
          <a:ln w="19080">
            <a:solidFill>
              <a:srgbClr val="FFFF00"/>
            </a:solidFill>
            <a:round/>
          </a:ln>
        </p:spPr>
      </p:sp>
      <p:sp>
        <p:nvSpPr>
          <p:cNvPr id="211" name="CustomShape 9"/>
          <p:cNvSpPr/>
          <p:nvPr/>
        </p:nvSpPr>
        <p:spPr>
          <a:xfrm>
            <a:off x="1794240" y="2130840"/>
            <a:ext cx="25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253</Words>
  <PresentationFormat>全屏显示(16:9)</PresentationFormat>
  <Paragraphs>126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深度技术论坛</cp:lastModifiedBy>
  <cp:revision>167</cp:revision>
  <dcterms:modified xsi:type="dcterms:W3CDTF">2018-04-12T02:05:26Z</dcterms:modified>
</cp:coreProperties>
</file>