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0"/>
  </p:notesMasterIdLst>
  <p:sldIdLst>
    <p:sldId id="256" r:id="rId2"/>
    <p:sldId id="277" r:id="rId3"/>
    <p:sldId id="257" r:id="rId4"/>
    <p:sldId id="276" r:id="rId5"/>
    <p:sldId id="270" r:id="rId6"/>
    <p:sldId id="271" r:id="rId7"/>
    <p:sldId id="275" r:id="rId8"/>
    <p:sldId id="27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F12857-8192-44BC-B6F0-2C900E5CEF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7640" y="2283840"/>
            <a:ext cx="589031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C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AI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运作机理</a:t>
            </a:r>
            <a:endParaRPr lang="en-US" altLang="zh-C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0100" y="642924"/>
            <a:ext cx="634180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_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_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_</a:t>
            </a:r>
            <a:r>
              <a:rPr lang="zh-CN" altLang="en-US" dirty="0" smtClean="0"/>
              <a:t>损失</a:t>
            </a:r>
            <a:r>
              <a:rPr lang="en-US" altLang="zh-CN" dirty="0" smtClean="0"/>
              <a:t>_</a:t>
            </a:r>
            <a:r>
              <a:rPr lang="zh-CN" altLang="en-US" dirty="0" smtClean="0"/>
              <a:t>中间结果：紧绷的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损失永远只有唯一的一个实数，不允许多维。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即每次输入了一个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损失就成为了参数的函数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2. </a:t>
            </a:r>
            <a:r>
              <a:rPr lang="zh-CN" altLang="en-US" dirty="0" smtClean="0"/>
              <a:t>由于损失只有一个，所以损失不是向量值函数。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参数的当前值是损失函数在定义域空间中的一个点。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4. </a:t>
            </a:r>
            <a:r>
              <a:rPr lang="zh-CN" altLang="en-US" dirty="0" smtClean="0"/>
              <a:t>讨论该点向哪个方向走一步，当前损失函数下降的最快。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5. </a:t>
            </a:r>
            <a:r>
              <a:rPr lang="zh-CN" altLang="en-US" dirty="0" smtClean="0"/>
              <a:t>找到方向，走一步。即参数被调整。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面向什么问题？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7803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8" y="642925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9222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2" name="右箭头 11"/>
          <p:cNvSpPr/>
          <p:nvPr/>
        </p:nvSpPr>
        <p:spPr>
          <a:xfrm>
            <a:off x="932051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32051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32051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932051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789439" y="714363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789439" y="1071552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789439" y="1500180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789439" y="1857371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011" y="642925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2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真实结果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5" y="64292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尽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量  接  近 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729541" y="642924"/>
            <a:ext cx="57150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10" y="150018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因素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00958" y="150018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计算结果</a:t>
            </a:r>
            <a:r>
              <a:rPr lang="en-US" altLang="zh-CN" sz="1200" dirty="0" smtClean="0"/>
              <a:t>n+1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429388" y="1571619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1406" y="2143122"/>
            <a:ext cx="9001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4143373" y="121363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5756" y="271462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252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37" name="右箭头 36"/>
          <p:cNvSpPr/>
          <p:nvPr/>
        </p:nvSpPr>
        <p:spPr>
          <a:xfrm>
            <a:off x="330004" y="307181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01574" y="29289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8764" y="250031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40" name="右箭头 39"/>
          <p:cNvSpPr/>
          <p:nvPr/>
        </p:nvSpPr>
        <p:spPr>
          <a:xfrm>
            <a:off x="1687326" y="307181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973078" y="264318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330268" y="285750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58896" y="27146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44" name="矩形 43"/>
          <p:cNvSpPr/>
          <p:nvPr/>
        </p:nvSpPr>
        <p:spPr>
          <a:xfrm>
            <a:off x="2258833" y="264318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7457" y="3814714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1928795" y="328613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143240" y="2428874"/>
          <a:ext cx="1643074" cy="19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4"/>
                <a:gridCol w="938900"/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 </a:t>
                      </a:r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冰淇淋销量 </a:t>
                      </a:r>
                      <a:r>
                        <a:rPr lang="en-US" altLang="zh-CN" sz="1000" dirty="0" smtClean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58603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rot="5400000">
            <a:off x="3715539" y="328533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01422" y="3999717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 flipH="1" flipV="1">
            <a:off x="4358480" y="33567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97787" y="3811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43506" y="35261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57820" y="33575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83539" y="2928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751389" y="3321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01975" y="2674939"/>
          <a:ext cx="725488" cy="1582737"/>
        </p:xfrm>
        <a:graphic>
          <a:graphicData uri="http://schemas.openxmlformats.org/presentationml/2006/ole">
            <p:oleObj spid="_x0000_s1027" name="公式" r:id="rId4" imgW="558720" imgH="14475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87788" y="2687639"/>
          <a:ext cx="723900" cy="1527175"/>
        </p:xfrm>
        <a:graphic>
          <a:graphicData uri="http://schemas.openxmlformats.org/presentationml/2006/ole">
            <p:oleObj spid="_x0000_s1029" name="公式" r:id="rId5" imgW="558720" imgH="13968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00752" y="2225691"/>
          <a:ext cx="3059113" cy="2489200"/>
        </p:xfrm>
        <a:graphic>
          <a:graphicData uri="http://schemas.openxmlformats.org/presentationml/2006/ole">
            <p:oleObj spid="_x0000_s1030" name="公式" r:id="rId6" imgW="3162240" imgH="3073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任意多边形 112"/>
          <p:cNvSpPr/>
          <p:nvPr/>
        </p:nvSpPr>
        <p:spPr>
          <a:xfrm>
            <a:off x="2920153" y="1460166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2491525" y="3246116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1599344" y="2353140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991593" y="162876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4084757" y="200024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799139" y="19423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 flipV="1">
            <a:off x="3013187" y="1643056"/>
            <a:ext cx="500066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27369" y="12737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1432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869" y="120228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CN" dirty="0" smtClean="0"/>
              <a:t>θ</a:t>
            </a:r>
            <a:r>
              <a:rPr lang="zh-CN" altLang="en-US" dirty="0" smtClean="0"/>
              <a:t>减斜率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实际收敛过程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378756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0974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28276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8572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7147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42844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-749337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3522028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544246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671548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428992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714744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286116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2393935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3786184" y="81152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3" idx="2"/>
          </p:cNvCxnSpPr>
          <p:nvPr/>
        </p:nvCxnSpPr>
        <p:spPr>
          <a:xfrm rot="10800000" flipH="1" flipV="1">
            <a:off x="3786183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000498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</p:cNvCxnSpPr>
          <p:nvPr/>
        </p:nvCxnSpPr>
        <p:spPr>
          <a:xfrm rot="16200000" flipH="1">
            <a:off x="3893341" y="750081"/>
            <a:ext cx="6695" cy="2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522424" y="813674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6544642" y="885113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671944" y="864211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429388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6715140" y="642924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286512" y="2428875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H="1" flipV="1">
            <a:off x="5394331" y="1535899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86580" y="811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2"/>
          </p:cNvCxnSpPr>
          <p:nvPr/>
        </p:nvCxnSpPr>
        <p:spPr>
          <a:xfrm rot="10800000" flipH="1" flipV="1">
            <a:off x="6786579" y="834379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7000894" y="827684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000894" y="1500181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000894" y="13115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000498" y="131158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7143770" y="85723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143770" y="174021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000892" y="150018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378756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00974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528276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85720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57147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42844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-749337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642912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2"/>
          </p:cNvCxnSpPr>
          <p:nvPr/>
        </p:nvCxnSpPr>
        <p:spPr>
          <a:xfrm rot="10800000" flipH="1" flipV="1">
            <a:off x="642911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0800000" flipH="1" flipV="1">
            <a:off x="85722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57226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rot="10800000" flipH="1" flipV="1">
            <a:off x="1000102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857226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0102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000102" y="385763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rot="10800000" flipH="1" flipV="1">
            <a:off x="1707786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1714482" y="4026230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1000100" y="38576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3522028" y="2813938"/>
            <a:ext cx="2192981" cy="1359303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3544246" y="2885377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3671548" y="2864475"/>
            <a:ext cx="2043460" cy="1372296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3428992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3714744" y="2643188"/>
            <a:ext cx="2143140" cy="1643074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286116" y="4429139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2393935" y="3536163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3786184" y="2811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2"/>
          </p:cNvCxnSpPr>
          <p:nvPr/>
        </p:nvCxnSpPr>
        <p:spPr>
          <a:xfrm rot="10800000" flipH="1" flipV="1">
            <a:off x="3786183" y="2834643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 flipH="1" flipV="1">
            <a:off x="400049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4000498" y="331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 rot="10800000" flipH="1" flipV="1">
            <a:off x="4143374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4000498" y="35004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143374" y="37404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 rot="10800000" flipH="1" flipV="1">
            <a:off x="4851058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4857754" y="40262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143374" y="38576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7754" y="3929073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/>
          <p:nvPr/>
        </p:nvCxnSpPr>
        <p:spPr>
          <a:xfrm rot="10800000" flipH="1" flipV="1">
            <a:off x="4500565" y="2827948"/>
            <a:ext cx="6695" cy="160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0800000">
            <a:off x="4500562" y="39290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4500564" y="4240544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>
            <a:off x="6544642" y="2878682"/>
            <a:ext cx="1914540" cy="1320747"/>
          </a:xfrm>
          <a:custGeom>
            <a:avLst/>
            <a:gdLst>
              <a:gd name="connsiteX0" fmla="*/ 0 w 4492487"/>
              <a:gd name="connsiteY0" fmla="*/ 13252 h 1976783"/>
              <a:gd name="connsiteX1" fmla="*/ 2246244 w 4492487"/>
              <a:gd name="connsiteY1" fmla="*/ 1974574 h 1976783"/>
              <a:gd name="connsiteX2" fmla="*/ 4492487 w 4492487"/>
              <a:gd name="connsiteY2" fmla="*/ 0 h 19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2487" h="1976783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6286512" y="4422444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rot="5400000" flipH="1" flipV="1">
            <a:off x="5394331" y="3529468"/>
            <a:ext cx="178515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786580" y="2805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000894" y="3305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7000894" y="3493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7143770" y="3733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858150" y="4019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143770" y="38509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858150" y="39223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500960" y="423384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858150" y="39290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500960" y="4240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>
            <a:stCxn id="125" idx="1"/>
            <a:endCxn id="128" idx="1"/>
          </p:cNvCxnSpPr>
          <p:nvPr/>
        </p:nvCxnSpPr>
        <p:spPr>
          <a:xfrm rot="16200000" flipH="1">
            <a:off x="6650398" y="2954659"/>
            <a:ext cx="500066" cy="214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8" idx="3"/>
            <a:endCxn id="130" idx="1"/>
          </p:cNvCxnSpPr>
          <p:nvPr/>
        </p:nvCxnSpPr>
        <p:spPr>
          <a:xfrm rot="5400000">
            <a:off x="6929455" y="3422311"/>
            <a:ext cx="1562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0" idx="4"/>
            <a:endCxn id="131" idx="1"/>
          </p:cNvCxnSpPr>
          <p:nvPr/>
        </p:nvCxnSpPr>
        <p:spPr>
          <a:xfrm rot="16200000" flipH="1">
            <a:off x="6986604" y="3576617"/>
            <a:ext cx="201009" cy="126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5"/>
            <a:endCxn id="134" idx="0"/>
          </p:cNvCxnSpPr>
          <p:nvPr/>
        </p:nvCxnSpPr>
        <p:spPr>
          <a:xfrm rot="5400000">
            <a:off x="7135644" y="3803790"/>
            <a:ext cx="78133" cy="16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4" idx="1"/>
            <a:endCxn id="133" idx="3"/>
          </p:cNvCxnSpPr>
          <p:nvPr/>
        </p:nvCxnSpPr>
        <p:spPr>
          <a:xfrm rot="16200000" flipH="1">
            <a:off x="7407192" y="3600906"/>
            <a:ext cx="20092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3" idx="5"/>
            <a:endCxn id="140" idx="3"/>
          </p:cNvCxnSpPr>
          <p:nvPr/>
        </p:nvCxnSpPr>
        <p:spPr>
          <a:xfrm rot="5400000" flipH="1">
            <a:off x="7835777" y="3997164"/>
            <a:ext cx="90462" cy="32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1"/>
            <a:endCxn id="141" idx="0"/>
          </p:cNvCxnSpPr>
          <p:nvPr/>
        </p:nvCxnSpPr>
        <p:spPr>
          <a:xfrm rot="16200000" flipH="1" flipV="1">
            <a:off x="7541943" y="3917643"/>
            <a:ext cx="304776" cy="341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推向高维</a:t>
            </a:r>
            <a:endParaRPr lang="zh-CN" altLang="en-US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57160" y="642924"/>
          <a:ext cx="485778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81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  <a:gridCol w="555175"/>
              </a:tblGrid>
              <a:tr h="7010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天气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游客类型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冰淇淋售价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鱼情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游客住址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是否是节假日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冰淇淋收入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钓鱼门票收入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公共卫生成本</a:t>
                      </a:r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。。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C000"/>
                          </a:solidFill>
                        </a:rPr>
                        <a:t>。。</a:t>
                      </a:r>
                    </a:p>
                    <a:p>
                      <a:endParaRPr lang="zh-CN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矩形 114"/>
          <p:cNvSpPr/>
          <p:nvPr/>
        </p:nvSpPr>
        <p:spPr>
          <a:xfrm>
            <a:off x="6286511" y="571487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5007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</a:p>
        </p:txBody>
      </p:sp>
      <p:sp>
        <p:nvSpPr>
          <p:cNvPr id="120" name="右箭头 119"/>
          <p:cNvSpPr/>
          <p:nvPr/>
        </p:nvSpPr>
        <p:spPr>
          <a:xfrm>
            <a:off x="6000759" y="928677"/>
            <a:ext cx="1143008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72329" y="7858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000" dirty="0" smtClean="0"/>
              <a:t>ŷ</a:t>
            </a:r>
            <a:endParaRPr lang="cy-GB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29519" y="35717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7358081" y="928677"/>
            <a:ext cx="642942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>
            <a:off x="7643833" y="500049"/>
            <a:ext cx="357190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8001023" y="714363"/>
            <a:ext cx="500066" cy="14287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929588" y="500049"/>
            <a:ext cx="71437" cy="571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278214" y="1671573"/>
            <a:ext cx="232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求使得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最小的</a:t>
            </a:r>
            <a:r>
              <a:rPr lang="el-GR" altLang="zh-CN" sz="2000" dirty="0" smtClean="0"/>
              <a:t>θ</a:t>
            </a:r>
            <a:endParaRPr lang="en-US" altLang="zh-CN" sz="2000" dirty="0" smtClean="0"/>
          </a:p>
        </p:txBody>
      </p:sp>
      <p:graphicFrame>
        <p:nvGraphicFramePr>
          <p:cNvPr id="137" name="对象 136"/>
          <p:cNvGraphicFramePr>
            <a:graphicFrameLocks noChangeAspect="1"/>
          </p:cNvGraphicFramePr>
          <p:nvPr/>
        </p:nvGraphicFramePr>
        <p:xfrm>
          <a:off x="5715010" y="2357437"/>
          <a:ext cx="2976583" cy="1785950"/>
        </p:xfrm>
        <a:graphic>
          <a:graphicData uri="http://schemas.openxmlformats.org/presentationml/2006/ole">
            <p:oleObj spid="_x0000_s2052" name="公式" r:id="rId4" imgW="1904760" imgH="1143000" progId="Equation.3">
              <p:embed/>
            </p:oleObj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8501090" y="571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u=3811450607,2331077669&amp;fm=27&amp;gp=0 - 副本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714363"/>
            <a:ext cx="3619498" cy="3619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284" y="142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导数的深刻理解</a:t>
            </a:r>
            <a:endParaRPr lang="zh-CN" altLang="en-US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500562" y="73042"/>
          <a:ext cx="4368800" cy="4927601"/>
        </p:xfrm>
        <a:graphic>
          <a:graphicData uri="http://schemas.openxmlformats.org/presentationml/2006/ole">
            <p:oleObj spid="_x0000_s6146" name="公式" r:id="rId5" imgW="4368600" imgH="4927320" progId="Equation.3">
              <p:embed/>
            </p:oleObj>
          </a:graphicData>
        </a:graphic>
      </p:graphicFrame>
      <p:sp>
        <p:nvSpPr>
          <p:cNvPr id="116" name="椭圆 115"/>
          <p:cNvSpPr/>
          <p:nvPr/>
        </p:nvSpPr>
        <p:spPr>
          <a:xfrm>
            <a:off x="1214416" y="3714759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/>
          <p:nvPr/>
        </p:nvCxnSpPr>
        <p:spPr>
          <a:xfrm rot="10800000">
            <a:off x="1214414" y="2428875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71472" y="3071816"/>
            <a:ext cx="128588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2500300" y="2383156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700414" y="385763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28596" y="6714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496689" y="932025"/>
            <a:ext cx="3578595" cy="34290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785919" y="2130980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导数步进法推向高维（导数知识推向高维）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 flipH="1" flipV="1">
            <a:off x="-535024" y="3533784"/>
            <a:ext cx="2070116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00034" y="4568843"/>
            <a:ext cx="2928958" cy="1588"/>
          </a:xfrm>
          <a:prstGeom prst="straightConnector1">
            <a:avLst/>
          </a:prstGeom>
          <a:ln w="31750">
            <a:solidFill>
              <a:srgbClr val="0070C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449640" y="4705351"/>
          <a:ext cx="211137" cy="231775"/>
        </p:xfrm>
        <a:graphic>
          <a:graphicData uri="http://schemas.openxmlformats.org/presentationml/2006/ole">
            <p:oleObj spid="_x0000_s4100" name="公式" r:id="rId4" imgW="126720" imgH="139680" progId="Equation.3">
              <p:embed/>
            </p:oleObj>
          </a:graphicData>
        </a:graphic>
      </p:graphicFrame>
      <p:graphicFrame>
        <p:nvGraphicFramePr>
          <p:cNvPr id="78" name="Object 4"/>
          <p:cNvGraphicFramePr>
            <a:graphicFrameLocks noChangeAspect="1"/>
          </p:cNvGraphicFramePr>
          <p:nvPr/>
        </p:nvGraphicFramePr>
        <p:xfrm>
          <a:off x="165100" y="2551114"/>
          <a:ext cx="242888" cy="341312"/>
        </p:xfrm>
        <a:graphic>
          <a:graphicData uri="http://schemas.openxmlformats.org/presentationml/2006/ole">
            <p:oleObj spid="_x0000_s4101" name="公式" r:id="rId5" imgW="139680" imgH="164880" progId="Equation.3">
              <p:embed/>
            </p:oleObj>
          </a:graphicData>
        </a:graphic>
      </p:graphicFrame>
      <p:sp>
        <p:nvSpPr>
          <p:cNvPr id="97" name="椭圆 96"/>
          <p:cNvSpPr/>
          <p:nvPr/>
        </p:nvSpPr>
        <p:spPr>
          <a:xfrm flipH="1">
            <a:off x="740069" y="402305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85786" y="4068777"/>
            <a:ext cx="2643206" cy="1588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126639" y="3370601"/>
            <a:ext cx="1318296" cy="2"/>
          </a:xfrm>
          <a:prstGeom prst="straightConnector1">
            <a:avLst/>
          </a:prstGeom>
          <a:ln w="31750">
            <a:solidFill>
              <a:srgbClr val="FF0000">
                <a:alpha val="36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2071672" y="352457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785786" y="3570297"/>
            <a:ext cx="1285884" cy="477206"/>
          </a:xfrm>
          <a:prstGeom prst="straightConnector1">
            <a:avLst/>
          </a:prstGeom>
          <a:ln w="31750">
            <a:solidFill>
              <a:srgbClr val="FF0000">
                <a:alpha val="73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795336" y="3840722"/>
            <a:ext cx="184150" cy="121693"/>
          </a:xfrm>
          <a:custGeom>
            <a:avLst/>
            <a:gdLst>
              <a:gd name="connsiteX0" fmla="*/ 0 w 184150"/>
              <a:gd name="connsiteY0" fmla="*/ 20093 h 121693"/>
              <a:gd name="connsiteX1" fmla="*/ 107950 w 184150"/>
              <a:gd name="connsiteY1" fmla="*/ 13743 h 121693"/>
              <a:gd name="connsiteX2" fmla="*/ 152400 w 184150"/>
              <a:gd name="connsiteY2" fmla="*/ 64543 h 121693"/>
              <a:gd name="connsiteX3" fmla="*/ 165100 w 184150"/>
              <a:gd name="connsiteY3" fmla="*/ 83593 h 121693"/>
              <a:gd name="connsiteX4" fmla="*/ 171450 w 184150"/>
              <a:gd name="connsiteY4" fmla="*/ 102643 h 121693"/>
              <a:gd name="connsiteX5" fmla="*/ 184150 w 184150"/>
              <a:gd name="connsiteY5" fmla="*/ 121693 h 12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21693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093786" y="3949714"/>
            <a:ext cx="120628" cy="120648"/>
          </a:xfrm>
          <a:custGeom>
            <a:avLst/>
            <a:gdLst>
              <a:gd name="connsiteX0" fmla="*/ 0 w 38100"/>
              <a:gd name="connsiteY0" fmla="*/ 127000 h 127000"/>
              <a:gd name="connsiteX1" fmla="*/ 19050 w 38100"/>
              <a:gd name="connsiteY1" fmla="*/ 120650 h 127000"/>
              <a:gd name="connsiteX2" fmla="*/ 38100 w 38100"/>
              <a:gd name="connsiteY2" fmla="*/ 82550 h 127000"/>
              <a:gd name="connsiteX3" fmla="*/ 31750 w 38100"/>
              <a:gd name="connsiteY3" fmla="*/ 25400 h 127000"/>
              <a:gd name="connsiteX4" fmla="*/ 19050 w 38100"/>
              <a:gd name="connsiteY4" fmla="*/ 6350 h 127000"/>
              <a:gd name="connsiteX5" fmla="*/ 0 w 38100"/>
              <a:gd name="connsiteY5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" h="127000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1250928" y="3856048"/>
          <a:ext cx="177800" cy="215900"/>
        </p:xfrm>
        <a:graphic>
          <a:graphicData uri="http://schemas.openxmlformats.org/presentationml/2006/ole">
            <p:oleObj spid="_x0000_s4105" name="公式" r:id="rId6" imgW="177480" imgH="2156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857224" y="3641734"/>
          <a:ext cx="190500" cy="215900"/>
        </p:xfrm>
        <a:graphic>
          <a:graphicData uri="http://schemas.openxmlformats.org/presentationml/2006/ole">
            <p:oleObj spid="_x0000_s4106" name="公式" r:id="rId7" imgW="190440" imgH="215640" progId="Equation.3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214814" y="307181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571606" y="3558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50863" y="4070350"/>
          <a:ext cx="469900" cy="228600"/>
        </p:xfrm>
        <a:graphic>
          <a:graphicData uri="http://schemas.openxmlformats.org/presentationml/2006/ole">
            <p:oleObj spid="_x0000_s4110" name="公式" r:id="rId8" imgW="469800" imgH="22860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920875" y="3348039"/>
          <a:ext cx="444500" cy="215900"/>
        </p:xfrm>
        <a:graphic>
          <a:graphicData uri="http://schemas.openxmlformats.org/presentationml/2006/ole">
            <p:oleObj spid="_x0000_s4111" name="公式" r:id="rId9" imgW="444240" imgH="21564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286248" y="571501"/>
          <a:ext cx="4724400" cy="3835400"/>
        </p:xfrm>
        <a:graphic>
          <a:graphicData uri="http://schemas.openxmlformats.org/presentationml/2006/ole">
            <p:oleObj spid="_x0000_s4114" name="公式" r:id="rId10" imgW="4724280" imgH="3835080" progId="Equation.3">
              <p:embed/>
            </p:oleObj>
          </a:graphicData>
        </a:graphic>
      </p:graphicFrame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5788" y="500049"/>
            <a:ext cx="3086067" cy="212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37569</TotalTime>
  <Words>357</Words>
  <Application>LibreOffice/5.0.6.2$Linux_X86_64 LibreOffice_project/00$Build-2</Application>
  <PresentationFormat>全屏显示(16:9)</PresentationFormat>
  <Paragraphs>134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深度技术论坛</cp:lastModifiedBy>
  <cp:revision>1238</cp:revision>
  <dcterms:created xsi:type="dcterms:W3CDTF">2015-01-04T05:36:31Z</dcterms:created>
  <dcterms:modified xsi:type="dcterms:W3CDTF">2018-03-30T14:18:04Z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