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1" r:id="rId1"/>
  </p:sldMasterIdLst>
  <p:notesMasterIdLst>
    <p:notesMasterId r:id="rId18"/>
  </p:notesMasterIdLst>
  <p:sldIdLst>
    <p:sldId id="256" r:id="rId2"/>
    <p:sldId id="277" r:id="rId3"/>
    <p:sldId id="288" r:id="rId4"/>
    <p:sldId id="278" r:id="rId5"/>
    <p:sldId id="279" r:id="rId6"/>
    <p:sldId id="280" r:id="rId7"/>
    <p:sldId id="282" r:id="rId8"/>
    <p:sldId id="284" r:id="rId9"/>
    <p:sldId id="285" r:id="rId10"/>
    <p:sldId id="286" r:id="rId11"/>
    <p:sldId id="287" r:id="rId12"/>
    <p:sldId id="276" r:id="rId13"/>
    <p:sldId id="270" r:id="rId14"/>
    <p:sldId id="271" r:id="rId15"/>
    <p:sldId id="275" r:id="rId16"/>
    <p:sldId id="273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42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EF12857-8192-44BC-B6F0-2C900E5CEF8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EF12857-8192-44BC-B6F0-2C900E5CEF87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9EF12857-8192-44BC-B6F0-2C900E5CEF87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Wingdings" charset="2"/>
              <a:buNone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F5C53-C64D-4F26-A5F4-880F340B5E0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3/6/18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AADE5B35-84C2-4DD5-AEC8-21C2287D9ED3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67640" y="2283840"/>
            <a:ext cx="589031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zh-CN" alt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损失函数对参数求导数的机理</a:t>
            </a:r>
            <a:endParaRPr lang="en-US" altLang="zh-CN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7275" y="242888"/>
            <a:ext cx="7027863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IM图片201804230954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357172"/>
            <a:ext cx="5500726" cy="266164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4348" y="32146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这个</a:t>
            </a:r>
            <a:r>
              <a:rPr lang="en-US" dirty="0" smtClean="0"/>
              <a:t>m</a:t>
            </a:r>
            <a:r>
              <a:rPr lang="zh-CN" altLang="en-US" dirty="0" smtClean="0"/>
              <a:t>分之一就是来源于</a:t>
            </a:r>
            <a:r>
              <a:rPr lang="en-US" dirty="0" smtClean="0"/>
              <a:t>J</a:t>
            </a:r>
            <a:r>
              <a:rPr lang="zh-CN" altLang="en-US" dirty="0" smtClean="0"/>
              <a:t>中的</a:t>
            </a:r>
            <a:r>
              <a:rPr lang="en-US" dirty="0" smtClean="0"/>
              <a:t>m</a:t>
            </a:r>
            <a:r>
              <a:rPr lang="zh-CN" altLang="en-US" dirty="0" smtClean="0"/>
              <a:t>分之一，不是</a:t>
            </a:r>
            <a:r>
              <a:rPr lang="en-US" dirty="0" smtClean="0"/>
              <a:t>better scaling</a:t>
            </a:r>
            <a:br>
              <a:rPr lang="en-US" dirty="0" smtClean="0"/>
            </a:br>
            <a:r>
              <a:rPr lang="zh-CN" altLang="en-US" dirty="0" smtClean="0"/>
              <a:t>而是严谨的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TIM图片2018042309553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214560"/>
            <a:ext cx="4429124" cy="223794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142976" y="642924"/>
            <a:ext cx="323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刚刚截图可以等价于下面截图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>
          <a:xfrm>
            <a:off x="428596" y="14285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作业中证明了</a:t>
            </a:r>
            <a:br>
              <a:rPr lang="zh-CN" altLang="en-US" dirty="0" smtClean="0"/>
            </a:br>
            <a:r>
              <a:rPr lang="zh-CN" altLang="en-US" dirty="0" smtClean="0"/>
              <a:t>代码如下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115" name="图片 114" descr="TIM图片2018042309563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0" y="142858"/>
            <a:ext cx="4291244" cy="3061797"/>
          </a:xfrm>
          <a:prstGeom prst="rect">
            <a:avLst/>
          </a:prstGeom>
        </p:spPr>
      </p:pic>
      <p:pic>
        <p:nvPicPr>
          <p:cNvPr id="118" name="图片 117" descr="TIM图片2018042309571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2" y="3286130"/>
            <a:ext cx="3929090" cy="1720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k 2">
            <a:extLst>
              <a:ext uri="{FF2B5EF4-FFF2-40B4-BE49-F238E27FC236}">
                <a16:creationId xmlns:a16="http://schemas.microsoft.com/office/drawing/2014/main" xmlns:mc="http://schemas.openxmlformats.org/markup-compatibility/2006" xmlns="" id="{18438C0C-CE1E-477B-B338-3A193A39F9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3042" y="500048"/>
            <a:ext cx="4637434" cy="2548092"/>
          </a:xfrm>
          <a:prstGeom prst="rect">
            <a:avLst/>
          </a:prstGeom>
        </p:spPr>
      </p:pic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286130"/>
            <a:ext cx="527203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k 2">
            <a:extLst>
              <a:ext uri="{FF2B5EF4-FFF2-40B4-BE49-F238E27FC236}">
                <a16:creationId xmlns:a16="http://schemas.microsoft.com/office/drawing/2014/main" xmlns:mc="http://schemas.openxmlformats.org/markup-compatibility/2006" xmlns="" id="{18438C0C-CE1E-477B-B338-3A193A39F9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3042" y="500048"/>
            <a:ext cx="4637434" cy="2548092"/>
          </a:xfrm>
          <a:prstGeom prst="rect">
            <a:avLst/>
          </a:prstGeom>
        </p:spPr>
      </p:pic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286130"/>
            <a:ext cx="527203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任意多边形 3"/>
          <p:cNvSpPr/>
          <p:nvPr/>
        </p:nvSpPr>
        <p:spPr>
          <a:xfrm>
            <a:off x="3715979" y="774700"/>
            <a:ext cx="94021" cy="216168"/>
          </a:xfrm>
          <a:custGeom>
            <a:avLst/>
            <a:gdLst>
              <a:gd name="connsiteX0" fmla="*/ 94021 w 94021"/>
              <a:gd name="connsiteY0" fmla="*/ 0 h 216168"/>
              <a:gd name="connsiteX1" fmla="*/ 24171 w 94021"/>
              <a:gd name="connsiteY1" fmla="*/ 25400 h 216168"/>
              <a:gd name="connsiteX2" fmla="*/ 17821 w 94021"/>
              <a:gd name="connsiteY2" fmla="*/ 95250 h 216168"/>
              <a:gd name="connsiteX3" fmla="*/ 55921 w 94021"/>
              <a:gd name="connsiteY3" fmla="*/ 171450 h 216168"/>
              <a:gd name="connsiteX4" fmla="*/ 74971 w 94021"/>
              <a:gd name="connsiteY4" fmla="*/ 203200 h 21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21" h="216168">
                <a:moveTo>
                  <a:pt x="94021" y="0"/>
                </a:moveTo>
                <a:cubicBezTo>
                  <a:pt x="70738" y="8467"/>
                  <a:pt x="45985" y="13654"/>
                  <a:pt x="24171" y="25400"/>
                </a:cubicBezTo>
                <a:cubicBezTo>
                  <a:pt x="0" y="38415"/>
                  <a:pt x="15008" y="82121"/>
                  <a:pt x="17821" y="95250"/>
                </a:cubicBezTo>
                <a:cubicBezTo>
                  <a:pt x="43732" y="216168"/>
                  <a:pt x="13536" y="44294"/>
                  <a:pt x="55921" y="171450"/>
                </a:cubicBezTo>
                <a:cubicBezTo>
                  <a:pt x="64164" y="196180"/>
                  <a:pt x="57538" y="185767"/>
                  <a:pt x="74971" y="2032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489450" y="641350"/>
            <a:ext cx="116366" cy="247650"/>
          </a:xfrm>
          <a:custGeom>
            <a:avLst/>
            <a:gdLst>
              <a:gd name="connsiteX0" fmla="*/ 44450 w 116366"/>
              <a:gd name="connsiteY0" fmla="*/ 0 h 247650"/>
              <a:gd name="connsiteX1" fmla="*/ 69850 w 116366"/>
              <a:gd name="connsiteY1" fmla="*/ 12700 h 247650"/>
              <a:gd name="connsiteX2" fmla="*/ 88900 w 116366"/>
              <a:gd name="connsiteY2" fmla="*/ 57150 h 247650"/>
              <a:gd name="connsiteX3" fmla="*/ 101600 w 116366"/>
              <a:gd name="connsiteY3" fmla="*/ 76200 h 247650"/>
              <a:gd name="connsiteX4" fmla="*/ 101600 w 116366"/>
              <a:gd name="connsiteY4" fmla="*/ 190500 h 247650"/>
              <a:gd name="connsiteX5" fmla="*/ 82550 w 116366"/>
              <a:gd name="connsiteY5" fmla="*/ 203200 h 247650"/>
              <a:gd name="connsiteX6" fmla="*/ 38100 w 116366"/>
              <a:gd name="connsiteY6" fmla="*/ 228600 h 247650"/>
              <a:gd name="connsiteX7" fmla="*/ 19050 w 116366"/>
              <a:gd name="connsiteY7" fmla="*/ 234950 h 247650"/>
              <a:gd name="connsiteX8" fmla="*/ 0 w 116366"/>
              <a:gd name="connsiteY8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366" h="247650">
                <a:moveTo>
                  <a:pt x="44450" y="0"/>
                </a:moveTo>
                <a:cubicBezTo>
                  <a:pt x="52917" y="4233"/>
                  <a:pt x="62578" y="6640"/>
                  <a:pt x="69850" y="12700"/>
                </a:cubicBezTo>
                <a:cubicBezTo>
                  <a:pt x="87563" y="27461"/>
                  <a:pt x="80502" y="37554"/>
                  <a:pt x="88900" y="57150"/>
                </a:cubicBezTo>
                <a:cubicBezTo>
                  <a:pt x="91906" y="64165"/>
                  <a:pt x="97367" y="69850"/>
                  <a:pt x="101600" y="76200"/>
                </a:cubicBezTo>
                <a:cubicBezTo>
                  <a:pt x="110395" y="120175"/>
                  <a:pt x="116366" y="135129"/>
                  <a:pt x="101600" y="190500"/>
                </a:cubicBezTo>
                <a:cubicBezTo>
                  <a:pt x="99634" y="197874"/>
                  <a:pt x="88413" y="198314"/>
                  <a:pt x="82550" y="203200"/>
                </a:cubicBezTo>
                <a:cubicBezTo>
                  <a:pt x="47364" y="232522"/>
                  <a:pt x="81897" y="216087"/>
                  <a:pt x="38100" y="228600"/>
                </a:cubicBezTo>
                <a:cubicBezTo>
                  <a:pt x="31664" y="230439"/>
                  <a:pt x="25037" y="231957"/>
                  <a:pt x="19050" y="234950"/>
                </a:cubicBezTo>
                <a:cubicBezTo>
                  <a:pt x="12224" y="238363"/>
                  <a:pt x="0" y="247650"/>
                  <a:pt x="0" y="2476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616450" y="622300"/>
            <a:ext cx="165100" cy="255007"/>
          </a:xfrm>
          <a:custGeom>
            <a:avLst/>
            <a:gdLst>
              <a:gd name="connsiteX0" fmla="*/ 165100 w 165100"/>
              <a:gd name="connsiteY0" fmla="*/ 0 h 255007"/>
              <a:gd name="connsiteX1" fmla="*/ 107950 w 165100"/>
              <a:gd name="connsiteY1" fmla="*/ 63500 h 255007"/>
              <a:gd name="connsiteX2" fmla="*/ 63500 w 165100"/>
              <a:gd name="connsiteY2" fmla="*/ 127000 h 255007"/>
              <a:gd name="connsiteX3" fmla="*/ 57150 w 165100"/>
              <a:gd name="connsiteY3" fmla="*/ 146050 h 255007"/>
              <a:gd name="connsiteX4" fmla="*/ 44450 w 165100"/>
              <a:gd name="connsiteY4" fmla="*/ 165100 h 255007"/>
              <a:gd name="connsiteX5" fmla="*/ 31750 w 165100"/>
              <a:gd name="connsiteY5" fmla="*/ 203200 h 255007"/>
              <a:gd name="connsiteX6" fmla="*/ 19050 w 165100"/>
              <a:gd name="connsiteY6" fmla="*/ 222250 h 255007"/>
              <a:gd name="connsiteX7" fmla="*/ 0 w 165100"/>
              <a:gd name="connsiteY7" fmla="*/ 254000 h 25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00" h="255007">
                <a:moveTo>
                  <a:pt x="165100" y="0"/>
                </a:moveTo>
                <a:cubicBezTo>
                  <a:pt x="123718" y="13794"/>
                  <a:pt x="151854" y="84"/>
                  <a:pt x="107950" y="63500"/>
                </a:cubicBezTo>
                <a:cubicBezTo>
                  <a:pt x="98635" y="76955"/>
                  <a:pt x="67523" y="114932"/>
                  <a:pt x="63500" y="127000"/>
                </a:cubicBezTo>
                <a:cubicBezTo>
                  <a:pt x="61383" y="133350"/>
                  <a:pt x="60143" y="140063"/>
                  <a:pt x="57150" y="146050"/>
                </a:cubicBezTo>
                <a:cubicBezTo>
                  <a:pt x="53737" y="152876"/>
                  <a:pt x="47550" y="158126"/>
                  <a:pt x="44450" y="165100"/>
                </a:cubicBezTo>
                <a:cubicBezTo>
                  <a:pt x="39013" y="177333"/>
                  <a:pt x="39176" y="192061"/>
                  <a:pt x="31750" y="203200"/>
                </a:cubicBezTo>
                <a:cubicBezTo>
                  <a:pt x="27517" y="209550"/>
                  <a:pt x="22836" y="215624"/>
                  <a:pt x="19050" y="222250"/>
                </a:cubicBezTo>
                <a:cubicBezTo>
                  <a:pt x="332" y="255007"/>
                  <a:pt x="14523" y="239477"/>
                  <a:pt x="0" y="2540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4737100" y="749300"/>
            <a:ext cx="39439" cy="167647"/>
          </a:xfrm>
          <a:custGeom>
            <a:avLst/>
            <a:gdLst>
              <a:gd name="connsiteX0" fmla="*/ 0 w 39439"/>
              <a:gd name="connsiteY0" fmla="*/ 0 h 167647"/>
              <a:gd name="connsiteX1" fmla="*/ 25400 w 39439"/>
              <a:gd name="connsiteY1" fmla="*/ 114300 h 167647"/>
              <a:gd name="connsiteX2" fmla="*/ 38100 w 39439"/>
              <a:gd name="connsiteY2" fmla="*/ 139700 h 16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39" h="167647">
                <a:moveTo>
                  <a:pt x="0" y="0"/>
                </a:moveTo>
                <a:cubicBezTo>
                  <a:pt x="8240" y="41201"/>
                  <a:pt x="13468" y="68960"/>
                  <a:pt x="25400" y="114300"/>
                </a:cubicBezTo>
                <a:cubicBezTo>
                  <a:pt x="39439" y="167647"/>
                  <a:pt x="38100" y="162235"/>
                  <a:pt x="38100" y="1397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756150" y="721772"/>
            <a:ext cx="222250" cy="179928"/>
          </a:xfrm>
          <a:custGeom>
            <a:avLst/>
            <a:gdLst>
              <a:gd name="connsiteX0" fmla="*/ 0 w 222250"/>
              <a:gd name="connsiteY0" fmla="*/ 65628 h 179928"/>
              <a:gd name="connsiteX1" fmla="*/ 6350 w 222250"/>
              <a:gd name="connsiteY1" fmla="*/ 46578 h 179928"/>
              <a:gd name="connsiteX2" fmla="*/ 25400 w 222250"/>
              <a:gd name="connsiteY2" fmla="*/ 21178 h 179928"/>
              <a:gd name="connsiteX3" fmla="*/ 38100 w 222250"/>
              <a:gd name="connsiteY3" fmla="*/ 2128 h 179928"/>
              <a:gd name="connsiteX4" fmla="*/ 76200 w 222250"/>
              <a:gd name="connsiteY4" fmla="*/ 8478 h 179928"/>
              <a:gd name="connsiteX5" fmla="*/ 88900 w 222250"/>
              <a:gd name="connsiteY5" fmla="*/ 46578 h 179928"/>
              <a:gd name="connsiteX6" fmla="*/ 95250 w 222250"/>
              <a:gd name="connsiteY6" fmla="*/ 65628 h 179928"/>
              <a:gd name="connsiteX7" fmla="*/ 101600 w 222250"/>
              <a:gd name="connsiteY7" fmla="*/ 84678 h 179928"/>
              <a:gd name="connsiteX8" fmla="*/ 107950 w 222250"/>
              <a:gd name="connsiteY8" fmla="*/ 110078 h 179928"/>
              <a:gd name="connsiteX9" fmla="*/ 114300 w 222250"/>
              <a:gd name="connsiteY9" fmla="*/ 141828 h 179928"/>
              <a:gd name="connsiteX10" fmla="*/ 127000 w 222250"/>
              <a:gd name="connsiteY10" fmla="*/ 179928 h 179928"/>
              <a:gd name="connsiteX11" fmla="*/ 133350 w 222250"/>
              <a:gd name="connsiteY11" fmla="*/ 27528 h 179928"/>
              <a:gd name="connsiteX12" fmla="*/ 171450 w 222250"/>
              <a:gd name="connsiteY12" fmla="*/ 21178 h 179928"/>
              <a:gd name="connsiteX13" fmla="*/ 190500 w 222250"/>
              <a:gd name="connsiteY13" fmla="*/ 33878 h 179928"/>
              <a:gd name="connsiteX14" fmla="*/ 209550 w 222250"/>
              <a:gd name="connsiteY14" fmla="*/ 97378 h 179928"/>
              <a:gd name="connsiteX15" fmla="*/ 222250 w 222250"/>
              <a:gd name="connsiteY15" fmla="*/ 160878 h 17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2250" h="179928">
                <a:moveTo>
                  <a:pt x="0" y="65628"/>
                </a:moveTo>
                <a:cubicBezTo>
                  <a:pt x="2117" y="59278"/>
                  <a:pt x="3029" y="52390"/>
                  <a:pt x="6350" y="46578"/>
                </a:cubicBezTo>
                <a:cubicBezTo>
                  <a:pt x="11601" y="37389"/>
                  <a:pt x="19249" y="29790"/>
                  <a:pt x="25400" y="21178"/>
                </a:cubicBezTo>
                <a:cubicBezTo>
                  <a:pt x="29836" y="14968"/>
                  <a:pt x="33867" y="8478"/>
                  <a:pt x="38100" y="2128"/>
                </a:cubicBezTo>
                <a:cubicBezTo>
                  <a:pt x="50800" y="4245"/>
                  <a:pt x="66510" y="0"/>
                  <a:pt x="76200" y="8478"/>
                </a:cubicBezTo>
                <a:cubicBezTo>
                  <a:pt x="86275" y="17293"/>
                  <a:pt x="84667" y="33878"/>
                  <a:pt x="88900" y="46578"/>
                </a:cubicBezTo>
                <a:lnTo>
                  <a:pt x="95250" y="65628"/>
                </a:lnTo>
                <a:cubicBezTo>
                  <a:pt x="97367" y="71978"/>
                  <a:pt x="99977" y="78184"/>
                  <a:pt x="101600" y="84678"/>
                </a:cubicBezTo>
                <a:cubicBezTo>
                  <a:pt x="103717" y="93145"/>
                  <a:pt x="106057" y="101559"/>
                  <a:pt x="107950" y="110078"/>
                </a:cubicBezTo>
                <a:cubicBezTo>
                  <a:pt x="110291" y="120614"/>
                  <a:pt x="111460" y="131415"/>
                  <a:pt x="114300" y="141828"/>
                </a:cubicBezTo>
                <a:cubicBezTo>
                  <a:pt x="117822" y="154743"/>
                  <a:pt x="127000" y="179928"/>
                  <a:pt x="127000" y="179928"/>
                </a:cubicBezTo>
                <a:cubicBezTo>
                  <a:pt x="129117" y="129128"/>
                  <a:pt x="125619" y="77781"/>
                  <a:pt x="133350" y="27528"/>
                </a:cubicBezTo>
                <a:cubicBezTo>
                  <a:pt x="136740" y="5496"/>
                  <a:pt x="163780" y="17343"/>
                  <a:pt x="171450" y="21178"/>
                </a:cubicBezTo>
                <a:cubicBezTo>
                  <a:pt x="178276" y="24591"/>
                  <a:pt x="184150" y="29645"/>
                  <a:pt x="190500" y="33878"/>
                </a:cubicBezTo>
                <a:cubicBezTo>
                  <a:pt x="200071" y="62592"/>
                  <a:pt x="203792" y="70507"/>
                  <a:pt x="209550" y="97378"/>
                </a:cubicBezTo>
                <a:cubicBezTo>
                  <a:pt x="214073" y="118485"/>
                  <a:pt x="222250" y="160878"/>
                  <a:pt x="222250" y="16087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854450" y="1047750"/>
            <a:ext cx="144143" cy="208769"/>
          </a:xfrm>
          <a:custGeom>
            <a:avLst/>
            <a:gdLst>
              <a:gd name="connsiteX0" fmla="*/ 0 w 144143"/>
              <a:gd name="connsiteY0" fmla="*/ 0 h 208769"/>
              <a:gd name="connsiteX1" fmla="*/ 19050 w 144143"/>
              <a:gd name="connsiteY1" fmla="*/ 6350 h 208769"/>
              <a:gd name="connsiteX2" fmla="*/ 95250 w 144143"/>
              <a:gd name="connsiteY2" fmla="*/ 76200 h 208769"/>
              <a:gd name="connsiteX3" fmla="*/ 114300 w 144143"/>
              <a:gd name="connsiteY3" fmla="*/ 114300 h 208769"/>
              <a:gd name="connsiteX4" fmla="*/ 127000 w 144143"/>
              <a:gd name="connsiteY4" fmla="*/ 158750 h 208769"/>
              <a:gd name="connsiteX5" fmla="*/ 114300 w 144143"/>
              <a:gd name="connsiteY5" fmla="*/ 177800 h 208769"/>
              <a:gd name="connsiteX6" fmla="*/ 95250 w 144143"/>
              <a:gd name="connsiteY6" fmla="*/ 184150 h 208769"/>
              <a:gd name="connsiteX7" fmla="*/ 57150 w 144143"/>
              <a:gd name="connsiteY7" fmla="*/ 203200 h 208769"/>
              <a:gd name="connsiteX8" fmla="*/ 38100 w 144143"/>
              <a:gd name="connsiteY8" fmla="*/ 177800 h 208769"/>
              <a:gd name="connsiteX9" fmla="*/ 25400 w 144143"/>
              <a:gd name="connsiteY9" fmla="*/ 152400 h 208769"/>
              <a:gd name="connsiteX10" fmla="*/ 12700 w 144143"/>
              <a:gd name="connsiteY10" fmla="*/ 133350 h 208769"/>
              <a:gd name="connsiteX11" fmla="*/ 25400 w 144143"/>
              <a:gd name="connsiteY11" fmla="*/ 38100 h 208769"/>
              <a:gd name="connsiteX12" fmla="*/ 38100 w 144143"/>
              <a:gd name="connsiteY12" fmla="*/ 19050 h 208769"/>
              <a:gd name="connsiteX13" fmla="*/ 69850 w 144143"/>
              <a:gd name="connsiteY13" fmla="*/ 31750 h 208769"/>
              <a:gd name="connsiteX14" fmla="*/ 69850 w 144143"/>
              <a:gd name="connsiteY14" fmla="*/ 133350 h 208769"/>
              <a:gd name="connsiteX15" fmla="*/ 63500 w 144143"/>
              <a:gd name="connsiteY15" fmla="*/ 152400 h 208769"/>
              <a:gd name="connsiteX16" fmla="*/ 25400 w 144143"/>
              <a:gd name="connsiteY16" fmla="*/ 165100 h 208769"/>
              <a:gd name="connsiteX17" fmla="*/ 31750 w 144143"/>
              <a:gd name="connsiteY17" fmla="*/ 107950 h 208769"/>
              <a:gd name="connsiteX18" fmla="*/ 76200 w 144143"/>
              <a:gd name="connsiteY18" fmla="*/ 63500 h 208769"/>
              <a:gd name="connsiteX19" fmla="*/ 101600 w 144143"/>
              <a:gd name="connsiteY19" fmla="*/ 38100 h 208769"/>
              <a:gd name="connsiteX20" fmla="*/ 114300 w 144143"/>
              <a:gd name="connsiteY20" fmla="*/ 57150 h 208769"/>
              <a:gd name="connsiteX21" fmla="*/ 95250 w 144143"/>
              <a:gd name="connsiteY21" fmla="*/ 146050 h 208769"/>
              <a:gd name="connsiteX22" fmla="*/ 76200 w 144143"/>
              <a:gd name="connsiteY22" fmla="*/ 171450 h 208769"/>
              <a:gd name="connsiteX23" fmla="*/ 38100 w 144143"/>
              <a:gd name="connsiteY23" fmla="*/ 184150 h 20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4143" h="208769">
                <a:moveTo>
                  <a:pt x="0" y="0"/>
                </a:moveTo>
                <a:cubicBezTo>
                  <a:pt x="6350" y="2117"/>
                  <a:pt x="13908" y="2065"/>
                  <a:pt x="19050" y="6350"/>
                </a:cubicBezTo>
                <a:cubicBezTo>
                  <a:pt x="144143" y="110594"/>
                  <a:pt x="36066" y="36744"/>
                  <a:pt x="95250" y="76200"/>
                </a:cubicBezTo>
                <a:cubicBezTo>
                  <a:pt x="111211" y="124083"/>
                  <a:pt x="89681" y="65061"/>
                  <a:pt x="114300" y="114300"/>
                </a:cubicBezTo>
                <a:cubicBezTo>
                  <a:pt x="118855" y="123410"/>
                  <a:pt x="124965" y="150612"/>
                  <a:pt x="127000" y="158750"/>
                </a:cubicBezTo>
                <a:cubicBezTo>
                  <a:pt x="122767" y="165100"/>
                  <a:pt x="120259" y="173032"/>
                  <a:pt x="114300" y="177800"/>
                </a:cubicBezTo>
                <a:cubicBezTo>
                  <a:pt x="109073" y="181981"/>
                  <a:pt x="101237" y="181157"/>
                  <a:pt x="95250" y="184150"/>
                </a:cubicBezTo>
                <a:cubicBezTo>
                  <a:pt x="46011" y="208769"/>
                  <a:pt x="105033" y="187239"/>
                  <a:pt x="57150" y="203200"/>
                </a:cubicBezTo>
                <a:cubicBezTo>
                  <a:pt x="50800" y="194733"/>
                  <a:pt x="43709" y="186775"/>
                  <a:pt x="38100" y="177800"/>
                </a:cubicBezTo>
                <a:cubicBezTo>
                  <a:pt x="33083" y="169773"/>
                  <a:pt x="30096" y="160619"/>
                  <a:pt x="25400" y="152400"/>
                </a:cubicBezTo>
                <a:cubicBezTo>
                  <a:pt x="21614" y="145774"/>
                  <a:pt x="16933" y="139700"/>
                  <a:pt x="12700" y="133350"/>
                </a:cubicBezTo>
                <a:cubicBezTo>
                  <a:pt x="16933" y="101600"/>
                  <a:pt x="18452" y="69368"/>
                  <a:pt x="25400" y="38100"/>
                </a:cubicBezTo>
                <a:cubicBezTo>
                  <a:pt x="27056" y="30650"/>
                  <a:pt x="30545" y="20129"/>
                  <a:pt x="38100" y="19050"/>
                </a:cubicBezTo>
                <a:cubicBezTo>
                  <a:pt x="49384" y="17438"/>
                  <a:pt x="59267" y="27517"/>
                  <a:pt x="69850" y="31750"/>
                </a:cubicBezTo>
                <a:cubicBezTo>
                  <a:pt x="84171" y="74712"/>
                  <a:pt x="79833" y="53485"/>
                  <a:pt x="69850" y="133350"/>
                </a:cubicBezTo>
                <a:cubicBezTo>
                  <a:pt x="69020" y="139992"/>
                  <a:pt x="68947" y="148509"/>
                  <a:pt x="63500" y="152400"/>
                </a:cubicBezTo>
                <a:cubicBezTo>
                  <a:pt x="52607" y="160181"/>
                  <a:pt x="25400" y="165100"/>
                  <a:pt x="25400" y="165100"/>
                </a:cubicBezTo>
                <a:cubicBezTo>
                  <a:pt x="27517" y="146050"/>
                  <a:pt x="23178" y="125094"/>
                  <a:pt x="31750" y="107950"/>
                </a:cubicBezTo>
                <a:cubicBezTo>
                  <a:pt x="41121" y="89208"/>
                  <a:pt x="76200" y="63500"/>
                  <a:pt x="76200" y="63500"/>
                </a:cubicBezTo>
                <a:cubicBezTo>
                  <a:pt x="79188" y="54535"/>
                  <a:pt x="81678" y="30131"/>
                  <a:pt x="101600" y="38100"/>
                </a:cubicBezTo>
                <a:cubicBezTo>
                  <a:pt x="108686" y="40934"/>
                  <a:pt x="110067" y="50800"/>
                  <a:pt x="114300" y="57150"/>
                </a:cubicBezTo>
                <a:cubicBezTo>
                  <a:pt x="108078" y="125590"/>
                  <a:pt x="120651" y="110488"/>
                  <a:pt x="95250" y="146050"/>
                </a:cubicBezTo>
                <a:cubicBezTo>
                  <a:pt x="89099" y="154662"/>
                  <a:pt x="85006" y="165579"/>
                  <a:pt x="76200" y="171450"/>
                </a:cubicBezTo>
                <a:cubicBezTo>
                  <a:pt x="65061" y="178876"/>
                  <a:pt x="38100" y="184150"/>
                  <a:pt x="38100" y="1841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854450" y="1382183"/>
            <a:ext cx="105689" cy="237067"/>
          </a:xfrm>
          <a:custGeom>
            <a:avLst/>
            <a:gdLst>
              <a:gd name="connsiteX0" fmla="*/ 0 w 105689"/>
              <a:gd name="connsiteY0" fmla="*/ 103717 h 237067"/>
              <a:gd name="connsiteX1" fmla="*/ 38100 w 105689"/>
              <a:gd name="connsiteY1" fmla="*/ 52917 h 237067"/>
              <a:gd name="connsiteX2" fmla="*/ 57150 w 105689"/>
              <a:gd name="connsiteY2" fmla="*/ 46567 h 237067"/>
              <a:gd name="connsiteX3" fmla="*/ 63500 w 105689"/>
              <a:gd name="connsiteY3" fmla="*/ 71967 h 237067"/>
              <a:gd name="connsiteX4" fmla="*/ 76200 w 105689"/>
              <a:gd name="connsiteY4" fmla="*/ 97367 h 237067"/>
              <a:gd name="connsiteX5" fmla="*/ 69850 w 105689"/>
              <a:gd name="connsiteY5" fmla="*/ 141817 h 237067"/>
              <a:gd name="connsiteX6" fmla="*/ 50800 w 105689"/>
              <a:gd name="connsiteY6" fmla="*/ 135467 h 237067"/>
              <a:gd name="connsiteX7" fmla="*/ 44450 w 105689"/>
              <a:gd name="connsiteY7" fmla="*/ 103717 h 237067"/>
              <a:gd name="connsiteX8" fmla="*/ 38100 w 105689"/>
              <a:gd name="connsiteY8" fmla="*/ 84667 h 237067"/>
              <a:gd name="connsiteX9" fmla="*/ 44450 w 105689"/>
              <a:gd name="connsiteY9" fmla="*/ 46567 h 237067"/>
              <a:gd name="connsiteX10" fmla="*/ 101600 w 105689"/>
              <a:gd name="connsiteY10" fmla="*/ 46567 h 237067"/>
              <a:gd name="connsiteX11" fmla="*/ 82550 w 105689"/>
              <a:gd name="connsiteY11" fmla="*/ 129117 h 237067"/>
              <a:gd name="connsiteX12" fmla="*/ 63500 w 105689"/>
              <a:gd name="connsiteY12" fmla="*/ 141817 h 237067"/>
              <a:gd name="connsiteX13" fmla="*/ 44450 w 105689"/>
              <a:gd name="connsiteY13" fmla="*/ 148167 h 237067"/>
              <a:gd name="connsiteX14" fmla="*/ 38100 w 105689"/>
              <a:gd name="connsiteY14" fmla="*/ 122767 h 237067"/>
              <a:gd name="connsiteX15" fmla="*/ 31750 w 105689"/>
              <a:gd name="connsiteY15" fmla="*/ 91017 h 237067"/>
              <a:gd name="connsiteX16" fmla="*/ 25400 w 105689"/>
              <a:gd name="connsiteY16" fmla="*/ 71967 h 237067"/>
              <a:gd name="connsiteX17" fmla="*/ 31750 w 105689"/>
              <a:gd name="connsiteY17" fmla="*/ 8467 h 237067"/>
              <a:gd name="connsiteX18" fmla="*/ 50800 w 105689"/>
              <a:gd name="connsiteY18" fmla="*/ 2117 h 237067"/>
              <a:gd name="connsiteX19" fmla="*/ 69850 w 105689"/>
              <a:gd name="connsiteY19" fmla="*/ 21167 h 237067"/>
              <a:gd name="connsiteX20" fmla="*/ 69850 w 105689"/>
              <a:gd name="connsiteY20" fmla="*/ 205317 h 237067"/>
              <a:gd name="connsiteX21" fmla="*/ 31750 w 105689"/>
              <a:gd name="connsiteY21" fmla="*/ 237067 h 237067"/>
              <a:gd name="connsiteX22" fmla="*/ 12700 w 105689"/>
              <a:gd name="connsiteY22" fmla="*/ 211667 h 237067"/>
              <a:gd name="connsiteX23" fmla="*/ 6350 w 105689"/>
              <a:gd name="connsiteY23" fmla="*/ 192617 h 237067"/>
              <a:gd name="connsiteX24" fmla="*/ 19050 w 105689"/>
              <a:gd name="connsiteY24" fmla="*/ 91017 h 237067"/>
              <a:gd name="connsiteX25" fmla="*/ 31750 w 105689"/>
              <a:gd name="connsiteY25" fmla="*/ 40217 h 23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5689" h="237067">
                <a:moveTo>
                  <a:pt x="0" y="103717"/>
                </a:moveTo>
                <a:cubicBezTo>
                  <a:pt x="12417" y="78884"/>
                  <a:pt x="13138" y="70747"/>
                  <a:pt x="38100" y="52917"/>
                </a:cubicBezTo>
                <a:cubicBezTo>
                  <a:pt x="43547" y="49026"/>
                  <a:pt x="50800" y="48684"/>
                  <a:pt x="57150" y="46567"/>
                </a:cubicBezTo>
                <a:cubicBezTo>
                  <a:pt x="59267" y="55034"/>
                  <a:pt x="60436" y="63795"/>
                  <a:pt x="63500" y="71967"/>
                </a:cubicBezTo>
                <a:cubicBezTo>
                  <a:pt x="66824" y="80830"/>
                  <a:pt x="75343" y="87940"/>
                  <a:pt x="76200" y="97367"/>
                </a:cubicBezTo>
                <a:cubicBezTo>
                  <a:pt x="77555" y="112273"/>
                  <a:pt x="71967" y="127000"/>
                  <a:pt x="69850" y="141817"/>
                </a:cubicBezTo>
                <a:cubicBezTo>
                  <a:pt x="63500" y="139700"/>
                  <a:pt x="54513" y="141036"/>
                  <a:pt x="50800" y="135467"/>
                </a:cubicBezTo>
                <a:cubicBezTo>
                  <a:pt x="44813" y="126487"/>
                  <a:pt x="47068" y="114188"/>
                  <a:pt x="44450" y="103717"/>
                </a:cubicBezTo>
                <a:cubicBezTo>
                  <a:pt x="42827" y="97223"/>
                  <a:pt x="40217" y="91017"/>
                  <a:pt x="38100" y="84667"/>
                </a:cubicBezTo>
                <a:cubicBezTo>
                  <a:pt x="40217" y="71967"/>
                  <a:pt x="36966" y="57044"/>
                  <a:pt x="44450" y="46567"/>
                </a:cubicBezTo>
                <a:cubicBezTo>
                  <a:pt x="54539" y="32443"/>
                  <a:pt x="93177" y="44882"/>
                  <a:pt x="101600" y="46567"/>
                </a:cubicBezTo>
                <a:cubicBezTo>
                  <a:pt x="98284" y="79723"/>
                  <a:pt x="105689" y="105978"/>
                  <a:pt x="82550" y="129117"/>
                </a:cubicBezTo>
                <a:cubicBezTo>
                  <a:pt x="77154" y="134513"/>
                  <a:pt x="70326" y="138404"/>
                  <a:pt x="63500" y="141817"/>
                </a:cubicBezTo>
                <a:cubicBezTo>
                  <a:pt x="57513" y="144810"/>
                  <a:pt x="50800" y="146050"/>
                  <a:pt x="44450" y="148167"/>
                </a:cubicBezTo>
                <a:cubicBezTo>
                  <a:pt x="42333" y="139700"/>
                  <a:pt x="39993" y="131286"/>
                  <a:pt x="38100" y="122767"/>
                </a:cubicBezTo>
                <a:cubicBezTo>
                  <a:pt x="35759" y="112231"/>
                  <a:pt x="34368" y="101488"/>
                  <a:pt x="31750" y="91017"/>
                </a:cubicBezTo>
                <a:cubicBezTo>
                  <a:pt x="30127" y="84523"/>
                  <a:pt x="27517" y="78317"/>
                  <a:pt x="25400" y="71967"/>
                </a:cubicBezTo>
                <a:cubicBezTo>
                  <a:pt x="27517" y="50800"/>
                  <a:pt x="24480" y="28459"/>
                  <a:pt x="31750" y="8467"/>
                </a:cubicBezTo>
                <a:cubicBezTo>
                  <a:pt x="34037" y="2177"/>
                  <a:pt x="44450" y="0"/>
                  <a:pt x="50800" y="2117"/>
                </a:cubicBezTo>
                <a:cubicBezTo>
                  <a:pt x="59319" y="4957"/>
                  <a:pt x="63500" y="14817"/>
                  <a:pt x="69850" y="21167"/>
                </a:cubicBezTo>
                <a:cubicBezTo>
                  <a:pt x="84052" y="92179"/>
                  <a:pt x="86631" y="92043"/>
                  <a:pt x="69850" y="205317"/>
                </a:cubicBezTo>
                <a:cubicBezTo>
                  <a:pt x="68510" y="214359"/>
                  <a:pt x="38635" y="232477"/>
                  <a:pt x="31750" y="237067"/>
                </a:cubicBezTo>
                <a:cubicBezTo>
                  <a:pt x="25400" y="228600"/>
                  <a:pt x="17951" y="220856"/>
                  <a:pt x="12700" y="211667"/>
                </a:cubicBezTo>
                <a:cubicBezTo>
                  <a:pt x="9379" y="205855"/>
                  <a:pt x="6350" y="199310"/>
                  <a:pt x="6350" y="192617"/>
                </a:cubicBezTo>
                <a:cubicBezTo>
                  <a:pt x="6350" y="106494"/>
                  <a:pt x="8941" y="141564"/>
                  <a:pt x="19050" y="91017"/>
                </a:cubicBezTo>
                <a:cubicBezTo>
                  <a:pt x="28554" y="43496"/>
                  <a:pt x="18769" y="66180"/>
                  <a:pt x="31750" y="402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936004" y="2247900"/>
            <a:ext cx="108416" cy="146737"/>
          </a:xfrm>
          <a:custGeom>
            <a:avLst/>
            <a:gdLst>
              <a:gd name="connsiteX0" fmla="*/ 32746 w 108416"/>
              <a:gd name="connsiteY0" fmla="*/ 127000 h 146737"/>
              <a:gd name="connsiteX1" fmla="*/ 20046 w 108416"/>
              <a:gd name="connsiteY1" fmla="*/ 107950 h 146737"/>
              <a:gd name="connsiteX2" fmla="*/ 13696 w 108416"/>
              <a:gd name="connsiteY2" fmla="*/ 25400 h 146737"/>
              <a:gd name="connsiteX3" fmla="*/ 32746 w 108416"/>
              <a:gd name="connsiteY3" fmla="*/ 12700 h 146737"/>
              <a:gd name="connsiteX4" fmla="*/ 51796 w 108416"/>
              <a:gd name="connsiteY4" fmla="*/ 19050 h 146737"/>
              <a:gd name="connsiteX5" fmla="*/ 64496 w 108416"/>
              <a:gd name="connsiteY5" fmla="*/ 57150 h 146737"/>
              <a:gd name="connsiteX6" fmla="*/ 58146 w 108416"/>
              <a:gd name="connsiteY6" fmla="*/ 88900 h 146737"/>
              <a:gd name="connsiteX7" fmla="*/ 20046 w 108416"/>
              <a:gd name="connsiteY7" fmla="*/ 114300 h 146737"/>
              <a:gd name="connsiteX8" fmla="*/ 20046 w 108416"/>
              <a:gd name="connsiteY8" fmla="*/ 44450 h 146737"/>
              <a:gd name="connsiteX9" fmla="*/ 26396 w 108416"/>
              <a:gd name="connsiteY9" fmla="*/ 25400 h 146737"/>
              <a:gd name="connsiteX10" fmla="*/ 45446 w 108416"/>
              <a:gd name="connsiteY10" fmla="*/ 12700 h 146737"/>
              <a:gd name="connsiteX11" fmla="*/ 83546 w 108416"/>
              <a:gd name="connsiteY11" fmla="*/ 0 h 146737"/>
              <a:gd name="connsiteX12" fmla="*/ 89896 w 108416"/>
              <a:gd name="connsiteY12" fmla="*/ 101600 h 146737"/>
              <a:gd name="connsiteX13" fmla="*/ 70846 w 108416"/>
              <a:gd name="connsiteY13" fmla="*/ 120650 h 146737"/>
              <a:gd name="connsiteX14" fmla="*/ 32746 w 108416"/>
              <a:gd name="connsiteY14" fmla="*/ 133350 h 146737"/>
              <a:gd name="connsiteX15" fmla="*/ 32746 w 108416"/>
              <a:gd name="connsiteY15" fmla="*/ 76200 h 146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416" h="146737">
                <a:moveTo>
                  <a:pt x="32746" y="127000"/>
                </a:moveTo>
                <a:cubicBezTo>
                  <a:pt x="28513" y="120650"/>
                  <a:pt x="23146" y="114924"/>
                  <a:pt x="20046" y="107950"/>
                </a:cubicBezTo>
                <a:cubicBezTo>
                  <a:pt x="7490" y="79699"/>
                  <a:pt x="0" y="56216"/>
                  <a:pt x="13696" y="25400"/>
                </a:cubicBezTo>
                <a:cubicBezTo>
                  <a:pt x="16796" y="18426"/>
                  <a:pt x="26396" y="16933"/>
                  <a:pt x="32746" y="12700"/>
                </a:cubicBezTo>
                <a:cubicBezTo>
                  <a:pt x="39096" y="14817"/>
                  <a:pt x="47905" y="13603"/>
                  <a:pt x="51796" y="19050"/>
                </a:cubicBezTo>
                <a:cubicBezTo>
                  <a:pt x="59577" y="29943"/>
                  <a:pt x="64496" y="57150"/>
                  <a:pt x="64496" y="57150"/>
                </a:cubicBezTo>
                <a:cubicBezTo>
                  <a:pt x="62379" y="67733"/>
                  <a:pt x="62973" y="79247"/>
                  <a:pt x="58146" y="88900"/>
                </a:cubicBezTo>
                <a:cubicBezTo>
                  <a:pt x="48633" y="107926"/>
                  <a:pt x="36979" y="108656"/>
                  <a:pt x="20046" y="114300"/>
                </a:cubicBezTo>
                <a:cubicBezTo>
                  <a:pt x="12246" y="75301"/>
                  <a:pt x="10639" y="86782"/>
                  <a:pt x="20046" y="44450"/>
                </a:cubicBezTo>
                <a:cubicBezTo>
                  <a:pt x="21498" y="37916"/>
                  <a:pt x="22215" y="30627"/>
                  <a:pt x="26396" y="25400"/>
                </a:cubicBezTo>
                <a:cubicBezTo>
                  <a:pt x="31164" y="19441"/>
                  <a:pt x="38472" y="15800"/>
                  <a:pt x="45446" y="12700"/>
                </a:cubicBezTo>
                <a:cubicBezTo>
                  <a:pt x="57679" y="7263"/>
                  <a:pt x="83546" y="0"/>
                  <a:pt x="83546" y="0"/>
                </a:cubicBezTo>
                <a:cubicBezTo>
                  <a:pt x="108416" y="37305"/>
                  <a:pt x="108180" y="28464"/>
                  <a:pt x="89896" y="101600"/>
                </a:cubicBezTo>
                <a:cubicBezTo>
                  <a:pt x="87718" y="110312"/>
                  <a:pt x="78696" y="116289"/>
                  <a:pt x="70846" y="120650"/>
                </a:cubicBezTo>
                <a:cubicBezTo>
                  <a:pt x="59144" y="127151"/>
                  <a:pt x="32746" y="146737"/>
                  <a:pt x="32746" y="133350"/>
                </a:cubicBezTo>
                <a:lnTo>
                  <a:pt x="32746" y="762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870315" y="2552700"/>
            <a:ext cx="120732" cy="180551"/>
          </a:xfrm>
          <a:custGeom>
            <a:avLst/>
            <a:gdLst>
              <a:gd name="connsiteX0" fmla="*/ 47635 w 120732"/>
              <a:gd name="connsiteY0" fmla="*/ 139700 h 180551"/>
              <a:gd name="connsiteX1" fmla="*/ 34935 w 120732"/>
              <a:gd name="connsiteY1" fmla="*/ 88900 h 180551"/>
              <a:gd name="connsiteX2" fmla="*/ 41285 w 120732"/>
              <a:gd name="connsiteY2" fmla="*/ 50800 h 180551"/>
              <a:gd name="connsiteX3" fmla="*/ 60335 w 120732"/>
              <a:gd name="connsiteY3" fmla="*/ 63500 h 180551"/>
              <a:gd name="connsiteX4" fmla="*/ 73035 w 120732"/>
              <a:gd name="connsiteY4" fmla="*/ 101600 h 180551"/>
              <a:gd name="connsiteX5" fmla="*/ 66685 w 120732"/>
              <a:gd name="connsiteY5" fmla="*/ 133350 h 180551"/>
              <a:gd name="connsiteX6" fmla="*/ 60335 w 120732"/>
              <a:gd name="connsiteY6" fmla="*/ 152400 h 180551"/>
              <a:gd name="connsiteX7" fmla="*/ 22235 w 120732"/>
              <a:gd name="connsiteY7" fmla="*/ 165100 h 180551"/>
              <a:gd name="connsiteX8" fmla="*/ 9535 w 120732"/>
              <a:gd name="connsiteY8" fmla="*/ 146050 h 180551"/>
              <a:gd name="connsiteX9" fmla="*/ 9535 w 120732"/>
              <a:gd name="connsiteY9" fmla="*/ 44450 h 180551"/>
              <a:gd name="connsiteX10" fmla="*/ 66685 w 120732"/>
              <a:gd name="connsiteY10" fmla="*/ 0 h 180551"/>
              <a:gd name="connsiteX11" fmla="*/ 85735 w 120732"/>
              <a:gd name="connsiteY11" fmla="*/ 12700 h 180551"/>
              <a:gd name="connsiteX12" fmla="*/ 98435 w 120732"/>
              <a:gd name="connsiteY12" fmla="*/ 63500 h 180551"/>
              <a:gd name="connsiteX13" fmla="*/ 104785 w 120732"/>
              <a:gd name="connsiteY13" fmla="*/ 82550 h 180551"/>
              <a:gd name="connsiteX14" fmla="*/ 117485 w 120732"/>
              <a:gd name="connsiteY14" fmla="*/ 127000 h 180551"/>
              <a:gd name="connsiteX15" fmla="*/ 111135 w 120732"/>
              <a:gd name="connsiteY15" fmla="*/ 158750 h 180551"/>
              <a:gd name="connsiteX16" fmla="*/ 60335 w 120732"/>
              <a:gd name="connsiteY16" fmla="*/ 165100 h 180551"/>
              <a:gd name="connsiteX17" fmla="*/ 53985 w 120732"/>
              <a:gd name="connsiteY17" fmla="*/ 146050 h 180551"/>
              <a:gd name="connsiteX18" fmla="*/ 60335 w 120732"/>
              <a:gd name="connsiteY18" fmla="*/ 63500 h 18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732" h="180551">
                <a:moveTo>
                  <a:pt x="47635" y="139700"/>
                </a:moveTo>
                <a:cubicBezTo>
                  <a:pt x="42624" y="124668"/>
                  <a:pt x="34935" y="104225"/>
                  <a:pt x="34935" y="88900"/>
                </a:cubicBezTo>
                <a:cubicBezTo>
                  <a:pt x="34935" y="76025"/>
                  <a:pt x="39168" y="63500"/>
                  <a:pt x="41285" y="50800"/>
                </a:cubicBezTo>
                <a:cubicBezTo>
                  <a:pt x="47635" y="55033"/>
                  <a:pt x="56290" y="57028"/>
                  <a:pt x="60335" y="63500"/>
                </a:cubicBezTo>
                <a:cubicBezTo>
                  <a:pt x="67430" y="74852"/>
                  <a:pt x="73035" y="101600"/>
                  <a:pt x="73035" y="101600"/>
                </a:cubicBezTo>
                <a:cubicBezTo>
                  <a:pt x="70918" y="112183"/>
                  <a:pt x="69303" y="122879"/>
                  <a:pt x="66685" y="133350"/>
                </a:cubicBezTo>
                <a:cubicBezTo>
                  <a:pt x="65062" y="139844"/>
                  <a:pt x="65782" y="148509"/>
                  <a:pt x="60335" y="152400"/>
                </a:cubicBezTo>
                <a:cubicBezTo>
                  <a:pt x="49442" y="160181"/>
                  <a:pt x="22235" y="165100"/>
                  <a:pt x="22235" y="165100"/>
                </a:cubicBezTo>
                <a:cubicBezTo>
                  <a:pt x="18002" y="158750"/>
                  <a:pt x="11948" y="153290"/>
                  <a:pt x="9535" y="146050"/>
                </a:cubicBezTo>
                <a:cubicBezTo>
                  <a:pt x="840" y="119965"/>
                  <a:pt x="0" y="66243"/>
                  <a:pt x="9535" y="44450"/>
                </a:cubicBezTo>
                <a:cubicBezTo>
                  <a:pt x="24161" y="11019"/>
                  <a:pt x="41108" y="8526"/>
                  <a:pt x="66685" y="0"/>
                </a:cubicBezTo>
                <a:cubicBezTo>
                  <a:pt x="73035" y="4233"/>
                  <a:pt x="82322" y="5874"/>
                  <a:pt x="85735" y="12700"/>
                </a:cubicBezTo>
                <a:cubicBezTo>
                  <a:pt x="93541" y="28312"/>
                  <a:pt x="92915" y="46941"/>
                  <a:pt x="98435" y="63500"/>
                </a:cubicBezTo>
                <a:cubicBezTo>
                  <a:pt x="100552" y="69850"/>
                  <a:pt x="102946" y="76114"/>
                  <a:pt x="104785" y="82550"/>
                </a:cubicBezTo>
                <a:cubicBezTo>
                  <a:pt x="120732" y="138364"/>
                  <a:pt x="102260" y="81325"/>
                  <a:pt x="117485" y="127000"/>
                </a:cubicBezTo>
                <a:cubicBezTo>
                  <a:pt x="115368" y="137583"/>
                  <a:pt x="116490" y="149379"/>
                  <a:pt x="111135" y="158750"/>
                </a:cubicBezTo>
                <a:cubicBezTo>
                  <a:pt x="98677" y="180551"/>
                  <a:pt x="77546" y="168542"/>
                  <a:pt x="60335" y="165100"/>
                </a:cubicBezTo>
                <a:cubicBezTo>
                  <a:pt x="58218" y="158750"/>
                  <a:pt x="53985" y="152743"/>
                  <a:pt x="53985" y="146050"/>
                </a:cubicBezTo>
                <a:cubicBezTo>
                  <a:pt x="53985" y="118452"/>
                  <a:pt x="60335" y="91098"/>
                  <a:pt x="60335" y="635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928676"/>
            <a:ext cx="3714753" cy="371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1538" y="285734"/>
            <a:ext cx="52175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矩阵乘法：</a:t>
            </a:r>
            <a:r>
              <a:rPr lang="en-US" altLang="zh-CN" dirty="0" smtClean="0"/>
              <a:t>A=BC</a:t>
            </a:r>
          </a:p>
          <a:p>
            <a:r>
              <a:rPr lang="en-US" altLang="zh-CN" dirty="0" smtClean="0"/>
              <a:t>J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）函数的值域是一维实数域</a:t>
            </a:r>
            <a:endParaRPr lang="en-US" altLang="zh-CN" dirty="0" smtClean="0"/>
          </a:p>
          <a:p>
            <a:r>
              <a:rPr lang="zh-CN" altLang="en-US" dirty="0" smtClean="0"/>
              <a:t>已知</a:t>
            </a:r>
            <a:r>
              <a:rPr lang="en-US" altLang="zh-CN" dirty="0" smtClean="0"/>
              <a:t>J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求偏导的</a:t>
            </a:r>
            <a:r>
              <a:rPr lang="en-US" altLang="zh-CN" dirty="0" smtClean="0"/>
              <a:t>element wise</a:t>
            </a:r>
            <a:r>
              <a:rPr lang="zh-CN" altLang="en-US" dirty="0" smtClean="0"/>
              <a:t>的结果</a:t>
            </a:r>
            <a:r>
              <a:rPr lang="en-US" altLang="zh-CN" dirty="0" err="1" smtClean="0"/>
              <a:t>dA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那</a:t>
            </a:r>
            <a:r>
              <a:rPr lang="en-US" altLang="zh-CN" dirty="0" smtClean="0"/>
              <a:t>J</a:t>
            </a:r>
            <a:r>
              <a:rPr lang="zh-CN" altLang="en-US" dirty="0" smtClean="0"/>
              <a:t>对</a:t>
            </a:r>
            <a:r>
              <a:rPr lang="en-US" altLang="zh-CN" dirty="0" smtClean="0"/>
              <a:t>B</a:t>
            </a:r>
            <a:r>
              <a:rPr lang="zh-CN" altLang="en-US" dirty="0" smtClean="0"/>
              <a:t>求偏导</a:t>
            </a:r>
            <a:r>
              <a:rPr lang="en-US" altLang="zh-CN" dirty="0" smtClean="0"/>
              <a:t>dB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</a:t>
            </a:r>
            <a:r>
              <a:rPr lang="zh-CN" altLang="en-US" dirty="0" smtClean="0"/>
              <a:t>求偏导</a:t>
            </a:r>
            <a:r>
              <a:rPr lang="en-US" altLang="zh-CN" dirty="0" err="1" smtClean="0"/>
              <a:t>dC</a:t>
            </a:r>
            <a:r>
              <a:rPr lang="zh-CN" altLang="en-US" dirty="0" smtClean="0"/>
              <a:t>分别是啥？</a:t>
            </a:r>
            <a:endParaRPr lang="en-US" altLang="zh-CN" dirty="0" smtClean="0"/>
          </a:p>
          <a:p>
            <a:r>
              <a:rPr lang="en-US" altLang="zh-CN" dirty="0" smtClean="0"/>
              <a:t>dB = </a:t>
            </a:r>
            <a:r>
              <a:rPr lang="en-US" altLang="zh-CN" dirty="0" err="1" smtClean="0"/>
              <a:t>dA</a:t>
            </a:r>
            <a:r>
              <a:rPr lang="en-US" altLang="zh-CN" dirty="0" smtClean="0"/>
              <a:t> </a:t>
            </a:r>
            <a:r>
              <a:rPr lang="zh-CN" altLang="en-US" dirty="0" smtClean="0"/>
              <a:t>乘以 </a:t>
            </a:r>
            <a:r>
              <a:rPr lang="en-US" altLang="zh-CN" dirty="0" smtClean="0"/>
              <a:t>C</a:t>
            </a:r>
            <a:r>
              <a:rPr lang="zh-CN" altLang="en-US" dirty="0" smtClean="0"/>
              <a:t>转置</a:t>
            </a:r>
            <a:endParaRPr lang="en-US" altLang="zh-CN" dirty="0" smtClean="0"/>
          </a:p>
          <a:p>
            <a:r>
              <a:rPr lang="en-US" altLang="zh-CN" dirty="0" err="1" smtClean="0"/>
              <a:t>dC</a:t>
            </a:r>
            <a:r>
              <a:rPr lang="en-US" altLang="zh-CN" dirty="0" smtClean="0"/>
              <a:t> = B</a:t>
            </a:r>
            <a:r>
              <a:rPr lang="zh-CN" altLang="en-US" dirty="0" smtClean="0"/>
              <a:t>转置矩阵乘</a:t>
            </a:r>
            <a:r>
              <a:rPr lang="en-US" altLang="zh-CN" dirty="0" err="1" smtClean="0"/>
              <a:t>dA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 = 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），已知</a:t>
            </a:r>
            <a:r>
              <a:rPr lang="en-US" altLang="zh-CN" dirty="0" err="1" smtClean="0"/>
              <a:t>dA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J</a:t>
            </a:r>
            <a:r>
              <a:rPr lang="zh-CN" altLang="en-US" dirty="0" smtClean="0"/>
              <a:t>对</a:t>
            </a:r>
            <a:r>
              <a:rPr lang="en-US" altLang="zh-CN" dirty="0" smtClean="0"/>
              <a:t>B</a:t>
            </a:r>
            <a:r>
              <a:rPr lang="zh-CN" altLang="en-US" dirty="0" smtClean="0"/>
              <a:t>求偏导</a:t>
            </a:r>
            <a:r>
              <a:rPr lang="en-US" altLang="zh-CN" dirty="0" smtClean="0"/>
              <a:t>dB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从等式看，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同长同宽。</a:t>
            </a:r>
            <a:r>
              <a:rPr lang="en-US" altLang="zh-CN" dirty="0" smtClean="0"/>
              <a:t>f</a:t>
            </a:r>
            <a:r>
              <a:rPr lang="zh-CN" altLang="en-US" dirty="0" smtClean="0"/>
              <a:t>作用于每个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的导数为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，则：</a:t>
            </a:r>
            <a:endParaRPr lang="en-US" altLang="zh-CN" dirty="0" smtClean="0"/>
          </a:p>
          <a:p>
            <a:r>
              <a:rPr lang="en-US" altLang="zh-CN" dirty="0" smtClean="0"/>
              <a:t>dB = </a:t>
            </a:r>
            <a:r>
              <a:rPr lang="en-US" altLang="zh-CN" dirty="0" err="1" smtClean="0"/>
              <a:t>dA</a:t>
            </a:r>
            <a:r>
              <a:rPr lang="en-US" altLang="zh-CN" dirty="0" smtClean="0"/>
              <a:t> element wise</a:t>
            </a:r>
            <a:r>
              <a:rPr lang="zh-CN" altLang="en-US" dirty="0" smtClean="0"/>
              <a:t>乘 </a:t>
            </a:r>
            <a:r>
              <a:rPr lang="en-US" altLang="zh-CN" dirty="0" smtClean="0"/>
              <a:t>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2" y="428610"/>
            <a:ext cx="683712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 smtClean="0"/>
              <a:t>我提的这个模型，跟吴恩达没关系。</a:t>
            </a:r>
            <a:br>
              <a:rPr lang="zh-CN" altLang="en-US" sz="1200" dirty="0" smtClean="0"/>
            </a:br>
            <a:r>
              <a:rPr lang="en-US" altLang="zh-CN" sz="1200" dirty="0" smtClean="0"/>
              <a:t>A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B,C</a:t>
            </a:r>
            <a:r>
              <a:rPr lang="zh-CN" altLang="en-US" sz="1200" dirty="0" smtClean="0"/>
              <a:t>都是矩阵</a:t>
            </a:r>
            <a:br>
              <a:rPr lang="zh-CN" altLang="en-US" sz="1200" dirty="0" smtClean="0"/>
            </a:br>
            <a:r>
              <a:rPr lang="zh-CN" altLang="en-US" sz="1200" dirty="0" smtClean="0"/>
              <a:t>都是自变量。</a:t>
            </a:r>
            <a:br>
              <a:rPr lang="zh-CN" altLang="en-US" sz="1200" dirty="0" smtClean="0"/>
            </a:br>
            <a:r>
              <a:rPr lang="zh-CN" altLang="en-US" sz="1200" dirty="0" smtClean="0"/>
              <a:t>矩阵的每一个元素都是自变量。</a:t>
            </a:r>
            <a:br>
              <a:rPr lang="zh-CN" altLang="en-US" sz="1200" dirty="0" smtClean="0"/>
            </a:br>
            <a:r>
              <a:rPr lang="zh-CN" altLang="en-US" sz="1200" dirty="0" smtClean="0"/>
              <a:t>说简单点，</a:t>
            </a:r>
            <a:r>
              <a:rPr lang="en-US" altLang="zh-CN" sz="1200" dirty="0" smtClean="0"/>
              <a:t>J </a:t>
            </a:r>
            <a:r>
              <a:rPr lang="zh-CN" altLang="en-US" sz="1200" dirty="0" smtClean="0"/>
              <a:t>这个函数，值域就是一维实数域，然后他的参数个数是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C</a:t>
            </a:r>
            <a:r>
              <a:rPr lang="zh-CN" altLang="en-US" sz="1200" dirty="0" smtClean="0"/>
              <a:t>矩阵所有元素个数之和</a:t>
            </a:r>
          </a:p>
          <a:p>
            <a:pPr>
              <a:defRPr/>
            </a:pPr>
            <a:r>
              <a:rPr lang="zh-CN" altLang="en-US" sz="1200" dirty="0" smtClean="0"/>
              <a:t>或者我们说，先连矩阵都不谈，就是这些拍平了的参数。多参数</a:t>
            </a:r>
            <a:endParaRPr lang="en-US" altLang="zh-CN" sz="1200" dirty="0" smtClean="0"/>
          </a:p>
          <a:p>
            <a:pPr>
              <a:defRPr/>
            </a:pPr>
            <a:r>
              <a:rPr lang="en-US" altLang="zh-CN" sz="1200" dirty="0" smtClean="0"/>
              <a:t>f(</a:t>
            </a:r>
            <a:r>
              <a:rPr lang="en-US" altLang="zh-CN" sz="1200" dirty="0" err="1" smtClean="0"/>
              <a:t>x,y,z</a:t>
            </a:r>
            <a:r>
              <a:rPr lang="en-US" altLang="zh-CN" sz="1200" dirty="0" smtClean="0"/>
              <a:t>)</a:t>
            </a:r>
            <a:br>
              <a:rPr lang="en-US" altLang="zh-CN" sz="1200" dirty="0" smtClean="0"/>
            </a:br>
            <a:r>
              <a:rPr lang="zh-CN" altLang="en-US" sz="1200" dirty="0" smtClean="0"/>
              <a:t>比如有点</a:t>
            </a:r>
            <a:r>
              <a:rPr lang="en-US" altLang="zh-CN" sz="1200" dirty="0" smtClean="0"/>
              <a:t>f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1,3,4</a:t>
            </a:r>
            <a:r>
              <a:rPr lang="zh-CN" altLang="en-US" sz="1200" dirty="0" smtClean="0"/>
              <a:t>）</a:t>
            </a:r>
            <a:br>
              <a:rPr lang="zh-CN" altLang="en-US" sz="1200" dirty="0" smtClean="0"/>
            </a:br>
            <a:r>
              <a:rPr lang="zh-CN" altLang="en-US" sz="1200" dirty="0" smtClean="0"/>
              <a:t>这是这个函数的一个坐标点，对应了值域上的值</a:t>
            </a:r>
          </a:p>
          <a:p>
            <a:pPr>
              <a:defRPr/>
            </a:pPr>
            <a:r>
              <a:rPr lang="zh-CN" altLang="en-US" sz="1200" dirty="0" smtClean="0"/>
              <a:t>那么偏导的概念，就是在定义域空间中的一个点上，</a:t>
            </a:r>
            <a:r>
              <a:rPr lang="en-US" altLang="zh-CN" sz="1200" dirty="0" smtClean="0"/>
              <a:t>f</a:t>
            </a:r>
            <a:r>
              <a:rPr lang="zh-CN" altLang="en-US" sz="1200" dirty="0" smtClean="0"/>
              <a:t>对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的偏导数是多少，</a:t>
            </a:r>
            <a:r>
              <a:rPr lang="en-US" altLang="zh-CN" sz="1200" dirty="0" smtClean="0"/>
              <a:t>f</a:t>
            </a:r>
            <a:r>
              <a:rPr lang="zh-CN" altLang="en-US" sz="1200" dirty="0" smtClean="0"/>
              <a:t>对</a:t>
            </a:r>
            <a:r>
              <a:rPr lang="en-US" altLang="zh-CN" sz="1200" dirty="0" smtClean="0"/>
              <a:t>y</a:t>
            </a:r>
            <a:r>
              <a:rPr lang="zh-CN" altLang="en-US" sz="1200" dirty="0" smtClean="0"/>
              <a:t>的偏导数是多少。</a:t>
            </a:r>
            <a:endParaRPr lang="en-US" altLang="zh-CN" sz="1200" dirty="0" smtClean="0"/>
          </a:p>
          <a:p>
            <a:pPr>
              <a:defRPr/>
            </a:pPr>
            <a:r>
              <a:rPr lang="zh-CN" altLang="en-US" sz="1200" dirty="0" smtClean="0"/>
              <a:t>我们说导数，都是在某一个点上的导数。</a:t>
            </a:r>
            <a:endParaRPr lang="en-US" altLang="zh-CN" sz="1200" dirty="0" smtClean="0"/>
          </a:p>
          <a:p>
            <a:pPr>
              <a:defRPr/>
            </a:pPr>
            <a:r>
              <a:rPr lang="zh-CN" altLang="en-US" sz="1200" dirty="0" smtClean="0"/>
              <a:t>说偏导数，求法都是固定其他自变量的值来说的。</a:t>
            </a:r>
            <a:endParaRPr lang="en-US" altLang="zh-CN" sz="1200" dirty="0" smtClean="0"/>
          </a:p>
          <a:p>
            <a:pPr>
              <a:defRPr/>
            </a:pPr>
            <a:r>
              <a:rPr lang="zh-CN" altLang="en-US" sz="1200" dirty="0" smtClean="0"/>
              <a:t>比如求对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的偏导，我们另</a:t>
            </a:r>
            <a:r>
              <a:rPr lang="en-US" altLang="zh-CN" sz="1200" dirty="0" smtClean="0"/>
              <a:t>y=3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z=4</a:t>
            </a:r>
            <a:r>
              <a:rPr lang="zh-CN" altLang="en-US" sz="1200" dirty="0" smtClean="0"/>
              <a:t>，然后</a:t>
            </a:r>
            <a:r>
              <a:rPr lang="en-US" altLang="zh-CN" sz="1200" dirty="0" smtClean="0"/>
              <a:t>f</a:t>
            </a:r>
            <a:r>
              <a:rPr lang="zh-CN" altLang="en-US" sz="1200" dirty="0" smtClean="0"/>
              <a:t>就变成了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的一元函数。</a:t>
            </a:r>
          </a:p>
          <a:p>
            <a:pPr>
              <a:defRPr/>
            </a:pPr>
            <a:r>
              <a:rPr lang="zh-CN" altLang="en-US" sz="1200" dirty="0" smtClean="0"/>
              <a:t>然后求其偏导函数，然后再把</a:t>
            </a:r>
            <a:r>
              <a:rPr lang="en-US" altLang="zh-CN" sz="1200" dirty="0" smtClean="0"/>
              <a:t>x=1</a:t>
            </a:r>
            <a:r>
              <a:rPr lang="zh-CN" altLang="en-US" sz="1200" dirty="0" smtClean="0"/>
              <a:t>带入该偏导函数获得。</a:t>
            </a:r>
          </a:p>
          <a:p>
            <a:pPr>
              <a:defRPr/>
            </a:pPr>
            <a:r>
              <a:rPr lang="zh-CN" altLang="en-US" sz="1200" dirty="0" smtClean="0"/>
              <a:t>澄清了偏导数的概念之后。其实矩阵求偏导没有那么神秘，怎么算？拍平了算，算完了再组回矩阵 </a:t>
            </a:r>
          </a:p>
          <a:p>
            <a:pPr>
              <a:defRPr/>
            </a:pPr>
            <a:endParaRPr lang="en-US" altLang="zh-CN" sz="1200" dirty="0" smtClean="0"/>
          </a:p>
          <a:p>
            <a:pPr>
              <a:defRPr/>
            </a:pPr>
            <a:endParaRPr lang="zh-CN" alt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28610"/>
            <a:ext cx="4357718" cy="4181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7171"/>
            <a:ext cx="3643338" cy="452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500048"/>
            <a:ext cx="4159757" cy="357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4546" y="92867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机器学习中，不管网络多么高维复杂，其训练目标只有一个实数值，目的就是把这个最终的实数值降低，我们称损失降低</a:t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zh-CN" altLang="en-US" dirty="0" smtClean="0"/>
              <a:t>也就是说神经网络就是一个大函数而已，值域仅是一维实数域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这就是为什么我上面两图中用实数小</a:t>
            </a:r>
            <a:r>
              <a:rPr lang="en-US" altLang="zh-CN" dirty="0" smtClean="0"/>
              <a:t>y</a:t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41032</TotalTime>
  <Words>212</Words>
  <Application>LibreOffice/5.0.6.2$Linux_X86_64 LibreOffice_project/00$Build-2</Application>
  <PresentationFormat>全屏显示(16:9)</PresentationFormat>
  <Paragraphs>40</Paragraphs>
  <Slides>16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</dc:creator>
  <cp:lastModifiedBy>深度技术论坛</cp:lastModifiedBy>
  <cp:revision>1340</cp:revision>
  <dcterms:created xsi:type="dcterms:W3CDTF">2015-01-04T05:36:31Z</dcterms:created>
  <dcterms:modified xsi:type="dcterms:W3CDTF">2018-04-23T01:57:58Z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全屏显示(16:9)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