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960042-C724-4F63-97A4-401E46B7670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A2D9EF-0DEA-4140-8562-3A98B4625EE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BB1A09-3641-4CA3-A127-D4052A3CF92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029FE2-636E-4DFF-8B03-1EABE97CF7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黑体"/>
                <a:ea typeface="黑体"/>
              </a:rPr>
              <a:t>从过拟合说开去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995480" y="666360"/>
            <a:ext cx="341388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什么是过拟合？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直观的，范化为什么解决过拟合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范数的概念？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加范数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把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稀疏化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特征选择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机器学习中，特征选择怎么做的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信息增益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信息熵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Inverted dropout →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数据增强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》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early stopping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面向什么问题？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2178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32360" y="642960"/>
            <a:ext cx="63756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98360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93204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93204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93204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93204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278928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78928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78928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278928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385524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/>
          </a:p>
        </p:txBody>
      </p:sp>
      <p:sp>
        <p:nvSpPr>
          <p:cNvPr id="56" name="CustomShape 14"/>
          <p:cNvSpPr/>
          <p:nvPr/>
        </p:nvSpPr>
        <p:spPr>
          <a:xfrm>
            <a:off x="3143160" y="642960"/>
            <a:ext cx="4604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尽  量  接  近 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>
            <a:off x="67294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5718600" y="1500120"/>
            <a:ext cx="756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n+1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7506360" y="1500120"/>
            <a:ext cx="106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n+1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6429240" y="157176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9"/>
          <p:cNvSpPr/>
          <p:nvPr/>
        </p:nvSpPr>
        <p:spPr>
          <a:xfrm>
            <a:off x="71280" y="2143080"/>
            <a:ext cx="9001080" cy="14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2" name="Line 20"/>
          <p:cNvSpPr/>
          <p:nvPr/>
        </p:nvSpPr>
        <p:spPr>
          <a:xfrm flipH="1">
            <a:off x="5070960" y="285480"/>
            <a:ext cx="1800" cy="18576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" name="CustomShape 21"/>
          <p:cNvSpPr/>
          <p:nvPr/>
        </p:nvSpPr>
        <p:spPr>
          <a:xfrm>
            <a:off x="615600" y="271476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64" name="CustomShape 22"/>
          <p:cNvSpPr/>
          <p:nvPr/>
        </p:nvSpPr>
        <p:spPr>
          <a:xfrm>
            <a:off x="59760" y="292896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65" name="CustomShape 23"/>
          <p:cNvSpPr/>
          <p:nvPr/>
        </p:nvSpPr>
        <p:spPr>
          <a:xfrm>
            <a:off x="330120" y="307188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4"/>
          <p:cNvSpPr/>
          <p:nvPr/>
        </p:nvSpPr>
        <p:spPr>
          <a:xfrm>
            <a:off x="1414080" y="292896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67" name="CustomShape 25"/>
          <p:cNvSpPr/>
          <p:nvPr/>
        </p:nvSpPr>
        <p:spPr>
          <a:xfrm>
            <a:off x="1771200" y="250020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68" name="CustomShape 26"/>
          <p:cNvSpPr/>
          <p:nvPr/>
        </p:nvSpPr>
        <p:spPr>
          <a:xfrm>
            <a:off x="1687320" y="307188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1973160" y="264312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8"/>
          <p:cNvSpPr/>
          <p:nvPr/>
        </p:nvSpPr>
        <p:spPr>
          <a:xfrm>
            <a:off x="2330280" y="285768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>
            <a:off x="2791440" y="271476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72" name="CustomShape 30"/>
          <p:cNvSpPr/>
          <p:nvPr/>
        </p:nvSpPr>
        <p:spPr>
          <a:xfrm>
            <a:off x="2259000" y="264312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1"/>
          <p:cNvSpPr/>
          <p:nvPr/>
        </p:nvSpPr>
        <p:spPr>
          <a:xfrm>
            <a:off x="607320" y="381456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最小的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74" name="Line 32"/>
          <p:cNvSpPr/>
          <p:nvPr/>
        </p:nvSpPr>
        <p:spPr>
          <a:xfrm flipH="1">
            <a:off x="3070800" y="2143800"/>
            <a:ext cx="144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graphicFrame>
        <p:nvGraphicFramePr>
          <p:cNvPr id="75" name="Table 33"/>
          <p:cNvGraphicFramePr/>
          <p:nvPr/>
        </p:nvGraphicFramePr>
        <p:xfrm>
          <a:off x="3143160" y="2428920"/>
          <a:ext cx="1642680" cy="3141360"/>
        </p:xfrm>
        <a:graphic>
          <a:graphicData uri="http://schemas.openxmlformats.org/drawingml/2006/table">
            <a:tbl>
              <a:tblPr/>
              <a:tblGrid>
                <a:gridCol w="704160"/>
                <a:gridCol w="938880"/>
              </a:tblGrid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 </a:t>
                      </a: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冰淇淋销量 </a:t>
                      </a:r>
                      <a:r>
                        <a:rPr b="1"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y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76" name="Line 34"/>
          <p:cNvSpPr/>
          <p:nvPr/>
        </p:nvSpPr>
        <p:spPr>
          <a:xfrm flipH="1">
            <a:off x="4857480" y="2143080"/>
            <a:ext cx="180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77" name="CustomShape 35"/>
          <p:cNvSpPr/>
          <p:nvPr/>
        </p:nvSpPr>
        <p:spPr>
          <a:xfrm>
            <a:off x="5001480" y="3999600"/>
            <a:ext cx="8553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6"/>
          <p:cNvSpPr/>
          <p:nvPr/>
        </p:nvSpPr>
        <p:spPr>
          <a:xfrm flipH="1" flipV="1" rot="5400000">
            <a:off x="4358160" y="3355560"/>
            <a:ext cx="1284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7"/>
          <p:cNvSpPr/>
          <p:nvPr/>
        </p:nvSpPr>
        <p:spPr>
          <a:xfrm>
            <a:off x="5097960" y="3812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8"/>
          <p:cNvSpPr/>
          <p:nvPr/>
        </p:nvSpPr>
        <p:spPr>
          <a:xfrm>
            <a:off x="5143680" y="35262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9"/>
          <p:cNvSpPr/>
          <p:nvPr/>
        </p:nvSpPr>
        <p:spPr>
          <a:xfrm>
            <a:off x="5357880" y="33577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>
            <a:off x="5383440" y="2928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1"/>
          <p:cNvSpPr/>
          <p:nvPr/>
        </p:nvSpPr>
        <p:spPr>
          <a:xfrm flipH="1">
            <a:off x="5929200" y="2143080"/>
            <a:ext cx="1440" cy="2357280"/>
          </a:xfrm>
          <a:prstGeom prst="line">
            <a:avLst/>
          </a:prstGeom>
          <a:ln>
            <a:solidFill>
              <a:srgbClr val="4a7ebb"/>
            </a:solidFill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20320" y="14601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491560" y="32461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flipH="1" flipV="1" rot="5400000">
            <a:off x="1597680" y="23518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991600" y="16286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10800000">
            <a:off x="6226560" y="2003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4799160" y="19425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 flipV="1">
            <a:off x="3013200" y="1642320"/>
            <a:ext cx="498960" cy="1008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2259720" y="127368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梯度下降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5076720" y="3143160"/>
            <a:ext cx="30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53560" y="1202400"/>
            <a:ext cx="104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减斜率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2480" y="14292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实际收敛过程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78720" y="813600"/>
            <a:ext cx="2192040" cy="135828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1040" y="88524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28120" y="864360"/>
            <a:ext cx="2042280" cy="137124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8584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7132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14292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 flipH="1" flipV="1" rot="5400000">
            <a:off x="-75024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3521880" y="813600"/>
            <a:ext cx="2192040" cy="135828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3544200" y="88524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3671640" y="864360"/>
            <a:ext cx="2042280" cy="137124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342900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3"/>
          <p:cNvSpPr/>
          <p:nvPr/>
        </p:nvSpPr>
        <p:spPr>
          <a:xfrm>
            <a:off x="371484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32860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 flipH="1" flipV="1" rot="5400000">
            <a:off x="23922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3786120" y="811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>
            <a:off x="3786120" y="83412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2" name="Line 18"/>
          <p:cNvSpPr/>
          <p:nvPr/>
        </p:nvSpPr>
        <p:spPr>
          <a:xfrm>
            <a:off x="400032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3" name="CustomShape 19"/>
          <p:cNvSpPr/>
          <p:nvPr/>
        </p:nvSpPr>
        <p:spPr>
          <a:xfrm flipH="1" rot="16200000">
            <a:off x="3892680" y="750960"/>
            <a:ext cx="5760" cy="2066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0"/>
          <p:cNvSpPr/>
          <p:nvPr/>
        </p:nvSpPr>
        <p:spPr>
          <a:xfrm>
            <a:off x="6522480" y="813600"/>
            <a:ext cx="2192040" cy="135828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6544800" y="88524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2"/>
          <p:cNvSpPr/>
          <p:nvPr/>
        </p:nvSpPr>
        <p:spPr>
          <a:xfrm>
            <a:off x="6671880" y="864360"/>
            <a:ext cx="2042280" cy="137124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>
            <a:off x="642924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6715080" y="64296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>
            <a:off x="62866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 flipH="1" flipV="1" rot="5400000">
            <a:off x="53928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6786720" y="811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>
            <a:off x="6786360" y="83412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3" name="Line 29"/>
          <p:cNvSpPr/>
          <p:nvPr/>
        </p:nvSpPr>
        <p:spPr>
          <a:xfrm>
            <a:off x="700056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4" name="CustomShape 30"/>
          <p:cNvSpPr/>
          <p:nvPr/>
        </p:nvSpPr>
        <p:spPr>
          <a:xfrm>
            <a:off x="7000920" y="150012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7000920" y="13114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4000320" y="131148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3"/>
          <p:cNvSpPr/>
          <p:nvPr/>
        </p:nvSpPr>
        <p:spPr>
          <a:xfrm>
            <a:off x="7143480" y="85716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8" name="CustomShape 34"/>
          <p:cNvSpPr/>
          <p:nvPr/>
        </p:nvSpPr>
        <p:spPr>
          <a:xfrm>
            <a:off x="7143840" y="1740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5"/>
          <p:cNvSpPr/>
          <p:nvPr/>
        </p:nvSpPr>
        <p:spPr>
          <a:xfrm>
            <a:off x="7000920" y="1500120"/>
            <a:ext cx="141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6"/>
          <p:cNvSpPr/>
          <p:nvPr/>
        </p:nvSpPr>
        <p:spPr>
          <a:xfrm>
            <a:off x="378720" y="2813760"/>
            <a:ext cx="2192040" cy="135828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401040" y="288540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528120" y="2864520"/>
            <a:ext cx="2042280" cy="137124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285840" y="264312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571320" y="264312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4292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 flipH="1" flipV="1" rot="5400000">
            <a:off x="-75024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64296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4"/>
          <p:cNvSpPr/>
          <p:nvPr/>
        </p:nvSpPr>
        <p:spPr>
          <a:xfrm>
            <a:off x="642600" y="2834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9" name="Line 45"/>
          <p:cNvSpPr/>
          <p:nvPr/>
        </p:nvSpPr>
        <p:spPr>
          <a:xfrm>
            <a:off x="85716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0" name="CustomShape 46"/>
          <p:cNvSpPr/>
          <p:nvPr/>
        </p:nvSpPr>
        <p:spPr>
          <a:xfrm>
            <a:off x="85716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7"/>
          <p:cNvSpPr/>
          <p:nvPr/>
        </p:nvSpPr>
        <p:spPr>
          <a:xfrm>
            <a:off x="100008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2" name="CustomShape 48"/>
          <p:cNvSpPr/>
          <p:nvPr/>
        </p:nvSpPr>
        <p:spPr>
          <a:xfrm>
            <a:off x="85716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100008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0"/>
          <p:cNvSpPr/>
          <p:nvPr/>
        </p:nvSpPr>
        <p:spPr>
          <a:xfrm>
            <a:off x="1000080" y="38577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51"/>
          <p:cNvSpPr/>
          <p:nvPr/>
        </p:nvSpPr>
        <p:spPr>
          <a:xfrm>
            <a:off x="170748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6" name="CustomShape 52"/>
          <p:cNvSpPr/>
          <p:nvPr/>
        </p:nvSpPr>
        <p:spPr>
          <a:xfrm>
            <a:off x="1714320" y="4026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1000080" y="3857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3521880" y="2813760"/>
            <a:ext cx="2192040" cy="135828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5"/>
          <p:cNvSpPr/>
          <p:nvPr/>
        </p:nvSpPr>
        <p:spPr>
          <a:xfrm>
            <a:off x="3544200" y="288540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3671640" y="2864520"/>
            <a:ext cx="2042280" cy="137124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3429000" y="264312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3714840" y="2643120"/>
            <a:ext cx="2142000" cy="16419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328608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0"/>
          <p:cNvSpPr/>
          <p:nvPr/>
        </p:nvSpPr>
        <p:spPr>
          <a:xfrm flipH="1" flipV="1" rot="5400000">
            <a:off x="239220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378612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62"/>
          <p:cNvSpPr/>
          <p:nvPr/>
        </p:nvSpPr>
        <p:spPr>
          <a:xfrm>
            <a:off x="3786120" y="2834640"/>
            <a:ext cx="648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7" name="Line 63"/>
          <p:cNvSpPr/>
          <p:nvPr/>
        </p:nvSpPr>
        <p:spPr>
          <a:xfrm>
            <a:off x="400032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8" name="CustomShape 64"/>
          <p:cNvSpPr/>
          <p:nvPr/>
        </p:nvSpPr>
        <p:spPr>
          <a:xfrm>
            <a:off x="400032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5"/>
          <p:cNvSpPr/>
          <p:nvPr/>
        </p:nvSpPr>
        <p:spPr>
          <a:xfrm>
            <a:off x="414324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0" name="CustomShape 66"/>
          <p:cNvSpPr/>
          <p:nvPr/>
        </p:nvSpPr>
        <p:spPr>
          <a:xfrm>
            <a:off x="400032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414324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8"/>
          <p:cNvSpPr/>
          <p:nvPr/>
        </p:nvSpPr>
        <p:spPr>
          <a:xfrm>
            <a:off x="485100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69"/>
          <p:cNvSpPr/>
          <p:nvPr/>
        </p:nvSpPr>
        <p:spPr>
          <a:xfrm>
            <a:off x="4857840" y="40262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0"/>
          <p:cNvSpPr/>
          <p:nvPr/>
        </p:nvSpPr>
        <p:spPr>
          <a:xfrm>
            <a:off x="4143240" y="38577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4857840" y="39290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2"/>
          <p:cNvSpPr/>
          <p:nvPr/>
        </p:nvSpPr>
        <p:spPr>
          <a:xfrm>
            <a:off x="450036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7" name="CustomShape 73"/>
          <p:cNvSpPr/>
          <p:nvPr/>
        </p:nvSpPr>
        <p:spPr>
          <a:xfrm rot="10800000">
            <a:off x="5571000" y="3932640"/>
            <a:ext cx="356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4"/>
          <p:cNvSpPr/>
          <p:nvPr/>
        </p:nvSpPr>
        <p:spPr>
          <a:xfrm>
            <a:off x="4500720" y="4240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5"/>
          <p:cNvSpPr/>
          <p:nvPr/>
        </p:nvSpPr>
        <p:spPr>
          <a:xfrm>
            <a:off x="6544800" y="2878560"/>
            <a:ext cx="1913400" cy="1319760"/>
          </a:xfrm>
          <a:custGeom>
            <a:avLst/>
            <a:gdLst/>
            <a:ah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6"/>
          <p:cNvSpPr/>
          <p:nvPr/>
        </p:nvSpPr>
        <p:spPr>
          <a:xfrm>
            <a:off x="6286680" y="442260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7"/>
          <p:cNvSpPr/>
          <p:nvPr/>
        </p:nvSpPr>
        <p:spPr>
          <a:xfrm flipH="1" flipV="1" rot="5400000">
            <a:off x="5392800" y="352836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8"/>
          <p:cNvSpPr/>
          <p:nvPr/>
        </p:nvSpPr>
        <p:spPr>
          <a:xfrm>
            <a:off x="6786720" y="28051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9"/>
          <p:cNvSpPr/>
          <p:nvPr/>
        </p:nvSpPr>
        <p:spPr>
          <a:xfrm>
            <a:off x="7000920" y="33051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0"/>
          <p:cNvSpPr/>
          <p:nvPr/>
        </p:nvSpPr>
        <p:spPr>
          <a:xfrm>
            <a:off x="7000920" y="34938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1"/>
          <p:cNvSpPr/>
          <p:nvPr/>
        </p:nvSpPr>
        <p:spPr>
          <a:xfrm>
            <a:off x="7143840" y="3733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2"/>
          <p:cNvSpPr/>
          <p:nvPr/>
        </p:nvSpPr>
        <p:spPr>
          <a:xfrm>
            <a:off x="7858080" y="4019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3"/>
          <p:cNvSpPr/>
          <p:nvPr/>
        </p:nvSpPr>
        <p:spPr>
          <a:xfrm>
            <a:off x="7143840" y="3850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4"/>
          <p:cNvSpPr/>
          <p:nvPr/>
        </p:nvSpPr>
        <p:spPr>
          <a:xfrm>
            <a:off x="7858080" y="3922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5"/>
          <p:cNvSpPr/>
          <p:nvPr/>
        </p:nvSpPr>
        <p:spPr>
          <a:xfrm>
            <a:off x="7500960" y="42339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6"/>
          <p:cNvSpPr/>
          <p:nvPr/>
        </p:nvSpPr>
        <p:spPr>
          <a:xfrm>
            <a:off x="7858080" y="3929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7"/>
          <p:cNvSpPr/>
          <p:nvPr/>
        </p:nvSpPr>
        <p:spPr>
          <a:xfrm>
            <a:off x="7500960" y="4240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8"/>
          <p:cNvSpPr/>
          <p:nvPr/>
        </p:nvSpPr>
        <p:spPr>
          <a:xfrm>
            <a:off x="6793200" y="2811600"/>
            <a:ext cx="214200" cy="5000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3" name="Line 89"/>
          <p:cNvSpPr/>
          <p:nvPr/>
        </p:nvSpPr>
        <p:spPr>
          <a:xfrm flipH="1">
            <a:off x="7006680" y="3344760"/>
            <a:ext cx="1440" cy="156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4" name="Line 90"/>
          <p:cNvSpPr/>
          <p:nvPr/>
        </p:nvSpPr>
        <p:spPr>
          <a:xfrm>
            <a:off x="7023600" y="3539160"/>
            <a:ext cx="126720" cy="201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5" name="Line 91"/>
          <p:cNvSpPr/>
          <p:nvPr/>
        </p:nvSpPr>
        <p:spPr>
          <a:xfrm flipH="1">
            <a:off x="7166520" y="3772800"/>
            <a:ext cx="16200" cy="78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6" name="Line 92"/>
          <p:cNvSpPr/>
          <p:nvPr/>
        </p:nvSpPr>
        <p:spPr>
          <a:xfrm>
            <a:off x="7150320" y="3857400"/>
            <a:ext cx="714240" cy="200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7" name="Line 93"/>
          <p:cNvSpPr/>
          <p:nvPr/>
        </p:nvSpPr>
        <p:spPr>
          <a:xfrm flipH="1" flipV="1">
            <a:off x="7864560" y="3967920"/>
            <a:ext cx="32400" cy="90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8" name="Line 94"/>
          <p:cNvSpPr/>
          <p:nvPr/>
        </p:nvSpPr>
        <p:spPr>
          <a:xfrm flipH="1">
            <a:off x="7523640" y="3935520"/>
            <a:ext cx="340920" cy="304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推向高维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357120" y="642960"/>
          <a:ext cx="4857120" cy="3078720"/>
        </p:xfrm>
        <a:graphic>
          <a:graphicData uri="http://schemas.openxmlformats.org/drawingml/2006/table">
            <a:tbl>
              <a:tblPr/>
              <a:tblGrid>
                <a:gridCol w="416160"/>
                <a:gridCol w="555120"/>
                <a:gridCol w="555120"/>
                <a:gridCol w="555120"/>
                <a:gridCol w="555120"/>
                <a:gridCol w="555120"/>
                <a:gridCol w="555120"/>
                <a:gridCol w="555120"/>
                <a:gridCol w="555480"/>
              </a:tblGrid>
              <a:tr h="70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游客类型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冰淇淋售价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鱼情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游客住址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是否是节假日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冰淇淋收入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钓鱼门票收入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公共卫生成本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6286680" y="57132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730480" y="78588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6000840" y="92880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7084800" y="78588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7442280" y="35712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7358040" y="92880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643880" y="50004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001000" y="71424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7929720" y="50004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6278040" y="167148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最小的</a:t>
            </a: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8533440" y="57132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34" descr=""/>
          <p:cNvPicPr/>
          <p:nvPr/>
        </p:nvPicPr>
        <p:blipFill>
          <a:blip r:embed="rId1"/>
          <a:stretch/>
        </p:blipFill>
        <p:spPr>
          <a:xfrm>
            <a:off x="214200" y="714240"/>
            <a:ext cx="3618360" cy="3618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导数的深刻理解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14280" y="37148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5070960" y="2432160"/>
            <a:ext cx="12848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1213560" y="2429640"/>
            <a:ext cx="1440" cy="1285560"/>
          </a:xfrm>
          <a:prstGeom prst="line">
            <a:avLst/>
          </a:prstGeom>
          <a:ln>
            <a:solidFill>
              <a:srgbClr val="ffff00"/>
            </a:solidFill>
          </a:ln>
        </p:spPr>
      </p:sp>
      <p:sp>
        <p:nvSpPr>
          <p:cNvPr id="207" name="CustomShape 5"/>
          <p:cNvSpPr/>
          <p:nvPr/>
        </p:nvSpPr>
        <p:spPr>
          <a:xfrm>
            <a:off x="2500200" y="2383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3714120" y="3857760"/>
            <a:ext cx="27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61160" y="67140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210" name="Line 8"/>
          <p:cNvSpPr/>
          <p:nvPr/>
        </p:nvSpPr>
        <p:spPr>
          <a:xfrm flipH="1">
            <a:off x="571320" y="857160"/>
            <a:ext cx="3429000" cy="357840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1794240" y="2130840"/>
            <a:ext cx="256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flipH="1" flipV="1" rot="5400000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flipH="1" flipV="1" rot="5400000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 descr=""/>
          <p:cNvPicPr/>
          <p:nvPr/>
        </p:nvPicPr>
        <p:blipFill>
          <a:blip r:embed="rId1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