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7960042-C724-4F63-97A4-401E46B7670A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0A2D9EF-0DEA-4140-8562-3A98B4625EEC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7720AB4-C27E-4A0C-81EC-F6A78E02F5A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CBB1A09-3641-4CA3-A127-D4052A3CF925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4029FE2-636E-4DFF-8B03-1EABE97CF779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6C4BD11-7530-4075-A7FE-22E594CE26C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537808-DED9-4866-8AD1-A78FAD55C20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67640" y="2283840"/>
            <a:ext cx="5889240" cy="8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黑体"/>
                <a:ea typeface="黑体"/>
              </a:rPr>
              <a:t>归一化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995480" y="666360"/>
            <a:ext cx="3413880" cy="365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归一化提升速度肉眼原理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归一化方法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批归一化 预测 问题解决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223560" y="142920"/>
            <a:ext cx="1780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面向什么问题？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1217880" y="642960"/>
            <a:ext cx="570600" cy="1427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432360" y="642960"/>
            <a:ext cx="63756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因素1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因素2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。。。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因素n</a:t>
            </a:r>
            <a:endParaRPr/>
          </a:p>
        </p:txBody>
      </p:sp>
      <p:sp>
        <p:nvSpPr>
          <p:cNvPr id="46" name="CustomShape 4"/>
          <p:cNvSpPr/>
          <p:nvPr/>
        </p:nvSpPr>
        <p:spPr>
          <a:xfrm>
            <a:off x="1983600" y="642960"/>
            <a:ext cx="90540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计算结果1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计算结果2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。。。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计算结果n</a:t>
            </a:r>
            <a:endParaRPr/>
          </a:p>
        </p:txBody>
      </p:sp>
      <p:sp>
        <p:nvSpPr>
          <p:cNvPr id="47" name="CustomShape 5"/>
          <p:cNvSpPr/>
          <p:nvPr/>
        </p:nvSpPr>
        <p:spPr>
          <a:xfrm>
            <a:off x="932040" y="71424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6"/>
          <p:cNvSpPr/>
          <p:nvPr/>
        </p:nvSpPr>
        <p:spPr>
          <a:xfrm>
            <a:off x="932040" y="107172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7"/>
          <p:cNvSpPr/>
          <p:nvPr/>
        </p:nvSpPr>
        <p:spPr>
          <a:xfrm>
            <a:off x="932040" y="150012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8"/>
          <p:cNvSpPr/>
          <p:nvPr/>
        </p:nvSpPr>
        <p:spPr>
          <a:xfrm>
            <a:off x="932040" y="185724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9"/>
          <p:cNvSpPr/>
          <p:nvPr/>
        </p:nvSpPr>
        <p:spPr>
          <a:xfrm>
            <a:off x="2789280" y="71424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0"/>
          <p:cNvSpPr/>
          <p:nvPr/>
        </p:nvSpPr>
        <p:spPr>
          <a:xfrm>
            <a:off x="2789280" y="107172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1"/>
          <p:cNvSpPr/>
          <p:nvPr/>
        </p:nvSpPr>
        <p:spPr>
          <a:xfrm>
            <a:off x="2789280" y="150012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2"/>
          <p:cNvSpPr/>
          <p:nvPr/>
        </p:nvSpPr>
        <p:spPr>
          <a:xfrm>
            <a:off x="2789280" y="185724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3"/>
          <p:cNvSpPr/>
          <p:nvPr/>
        </p:nvSpPr>
        <p:spPr>
          <a:xfrm>
            <a:off x="3855240" y="642960"/>
            <a:ext cx="905400" cy="136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真实结果1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真实结果2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。。。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真实结果n</a:t>
            </a:r>
            <a:endParaRPr/>
          </a:p>
        </p:txBody>
      </p:sp>
      <p:sp>
        <p:nvSpPr>
          <p:cNvPr id="56" name="CustomShape 14"/>
          <p:cNvSpPr/>
          <p:nvPr/>
        </p:nvSpPr>
        <p:spPr>
          <a:xfrm>
            <a:off x="3143160" y="642960"/>
            <a:ext cx="460440" cy="149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  <a:ea typeface="DejaVu Sans"/>
              </a:rPr>
              <a:t>尽  量  接  近 </a:t>
            </a:r>
            <a:endParaRPr/>
          </a:p>
        </p:txBody>
      </p:sp>
      <p:sp>
        <p:nvSpPr>
          <p:cNvPr id="57" name="CustomShape 15"/>
          <p:cNvSpPr/>
          <p:nvPr/>
        </p:nvSpPr>
        <p:spPr>
          <a:xfrm>
            <a:off x="6729480" y="642960"/>
            <a:ext cx="570600" cy="1427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58" name="CustomShape 16"/>
          <p:cNvSpPr/>
          <p:nvPr/>
        </p:nvSpPr>
        <p:spPr>
          <a:xfrm>
            <a:off x="5718600" y="1500120"/>
            <a:ext cx="7563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因素n+1</a:t>
            </a:r>
            <a:endParaRPr/>
          </a:p>
        </p:txBody>
      </p:sp>
      <p:sp>
        <p:nvSpPr>
          <p:cNvPr id="59" name="CustomShape 17"/>
          <p:cNvSpPr/>
          <p:nvPr/>
        </p:nvSpPr>
        <p:spPr>
          <a:xfrm>
            <a:off x="7506360" y="1500120"/>
            <a:ext cx="106092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Calibri"/>
                <a:ea typeface="DejaVu Sans"/>
              </a:rPr>
              <a:t>计算结果n+1</a:t>
            </a:r>
            <a:endParaRPr/>
          </a:p>
        </p:txBody>
      </p:sp>
      <p:sp>
        <p:nvSpPr>
          <p:cNvPr id="60" name="CustomShape 18"/>
          <p:cNvSpPr/>
          <p:nvPr/>
        </p:nvSpPr>
        <p:spPr>
          <a:xfrm>
            <a:off x="6429240" y="157176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19"/>
          <p:cNvSpPr/>
          <p:nvPr/>
        </p:nvSpPr>
        <p:spPr>
          <a:xfrm>
            <a:off x="71280" y="2143080"/>
            <a:ext cx="9001080" cy="144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62" name="Line 20"/>
          <p:cNvSpPr/>
          <p:nvPr/>
        </p:nvSpPr>
        <p:spPr>
          <a:xfrm flipH="1">
            <a:off x="5070960" y="285480"/>
            <a:ext cx="1800" cy="185760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63" name="CustomShape 21"/>
          <p:cNvSpPr/>
          <p:nvPr/>
        </p:nvSpPr>
        <p:spPr>
          <a:xfrm>
            <a:off x="615600" y="2714760"/>
            <a:ext cx="570600" cy="570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64" name="CustomShape 22"/>
          <p:cNvSpPr/>
          <p:nvPr/>
        </p:nvSpPr>
        <p:spPr>
          <a:xfrm>
            <a:off x="59760" y="2928960"/>
            <a:ext cx="2901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65" name="CustomShape 23"/>
          <p:cNvSpPr/>
          <p:nvPr/>
        </p:nvSpPr>
        <p:spPr>
          <a:xfrm>
            <a:off x="330120" y="307188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4"/>
          <p:cNvSpPr/>
          <p:nvPr/>
        </p:nvSpPr>
        <p:spPr>
          <a:xfrm>
            <a:off x="1414080" y="2928960"/>
            <a:ext cx="2962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ŷ</a:t>
            </a:r>
            <a:endParaRPr/>
          </a:p>
        </p:txBody>
      </p:sp>
      <p:sp>
        <p:nvSpPr>
          <p:cNvPr id="67" name="CustomShape 25"/>
          <p:cNvSpPr/>
          <p:nvPr/>
        </p:nvSpPr>
        <p:spPr>
          <a:xfrm>
            <a:off x="1771200" y="2500200"/>
            <a:ext cx="2962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endParaRPr/>
          </a:p>
        </p:txBody>
      </p:sp>
      <p:sp>
        <p:nvSpPr>
          <p:cNvPr id="68" name="CustomShape 26"/>
          <p:cNvSpPr/>
          <p:nvPr/>
        </p:nvSpPr>
        <p:spPr>
          <a:xfrm>
            <a:off x="1687320" y="3071880"/>
            <a:ext cx="64188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7"/>
          <p:cNvSpPr/>
          <p:nvPr/>
        </p:nvSpPr>
        <p:spPr>
          <a:xfrm>
            <a:off x="1973160" y="2643120"/>
            <a:ext cx="35604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28"/>
          <p:cNvSpPr/>
          <p:nvPr/>
        </p:nvSpPr>
        <p:spPr>
          <a:xfrm>
            <a:off x="2330280" y="2857680"/>
            <a:ext cx="49896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29"/>
          <p:cNvSpPr/>
          <p:nvPr/>
        </p:nvSpPr>
        <p:spPr>
          <a:xfrm>
            <a:off x="2791440" y="2714760"/>
            <a:ext cx="2610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endParaRPr/>
          </a:p>
        </p:txBody>
      </p:sp>
      <p:sp>
        <p:nvSpPr>
          <p:cNvPr id="72" name="CustomShape 30"/>
          <p:cNvSpPr/>
          <p:nvPr/>
        </p:nvSpPr>
        <p:spPr>
          <a:xfrm>
            <a:off x="2259000" y="2643120"/>
            <a:ext cx="70200" cy="570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1"/>
          <p:cNvSpPr/>
          <p:nvPr/>
        </p:nvSpPr>
        <p:spPr>
          <a:xfrm>
            <a:off x="607320" y="3814560"/>
            <a:ext cx="23205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求使得J最小的θ</a:t>
            </a:r>
            <a:endParaRPr/>
          </a:p>
        </p:txBody>
      </p:sp>
      <p:sp>
        <p:nvSpPr>
          <p:cNvPr id="74" name="Line 32"/>
          <p:cNvSpPr/>
          <p:nvPr/>
        </p:nvSpPr>
        <p:spPr>
          <a:xfrm flipH="1">
            <a:off x="3070800" y="2143800"/>
            <a:ext cx="1440" cy="2286000"/>
          </a:xfrm>
          <a:prstGeom prst="line">
            <a:avLst/>
          </a:prstGeom>
          <a:ln>
            <a:solidFill>
              <a:srgbClr val="4A7EBB"/>
            </a:solidFill>
          </a:ln>
        </p:spPr>
      </p:sp>
      <p:graphicFrame>
        <p:nvGraphicFramePr>
          <p:cNvPr id="75" name="Table 33"/>
          <p:cNvGraphicFramePr/>
          <p:nvPr/>
        </p:nvGraphicFramePr>
        <p:xfrm>
          <a:off x="3143160" y="2428920"/>
          <a:ext cx="1643040" cy="3141720"/>
        </p:xfrm>
        <a:graphic>
          <a:graphicData uri="http://schemas.openxmlformats.org/drawingml/2006/table">
            <a:tbl>
              <a:tblPr/>
              <a:tblGrid>
                <a:gridCol w="704160"/>
                <a:gridCol w="938880"/>
              </a:tblGrid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天气  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C000"/>
                          </a:solidFill>
                          <a:latin typeface="Calibri"/>
                        </a:rPr>
                        <a:t>冰淇淋销量 y</a:t>
                      </a:r>
                      <a:endParaRPr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75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Line 34"/>
          <p:cNvSpPr/>
          <p:nvPr/>
        </p:nvSpPr>
        <p:spPr>
          <a:xfrm flipH="1">
            <a:off x="4857480" y="2143080"/>
            <a:ext cx="1800" cy="228600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77" name="CustomShape 35"/>
          <p:cNvSpPr/>
          <p:nvPr/>
        </p:nvSpPr>
        <p:spPr>
          <a:xfrm>
            <a:off x="5001480" y="3999600"/>
            <a:ext cx="8553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36"/>
          <p:cNvSpPr/>
          <p:nvPr/>
        </p:nvSpPr>
        <p:spPr>
          <a:xfrm rot="5400000" flipH="1" flipV="1">
            <a:off x="4358160" y="3355560"/>
            <a:ext cx="12848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7"/>
          <p:cNvSpPr/>
          <p:nvPr/>
        </p:nvSpPr>
        <p:spPr>
          <a:xfrm>
            <a:off x="5097960" y="38120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8"/>
          <p:cNvSpPr/>
          <p:nvPr/>
        </p:nvSpPr>
        <p:spPr>
          <a:xfrm>
            <a:off x="5143680" y="35262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39"/>
          <p:cNvSpPr/>
          <p:nvPr/>
        </p:nvSpPr>
        <p:spPr>
          <a:xfrm>
            <a:off x="5357880" y="335772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40"/>
          <p:cNvSpPr/>
          <p:nvPr/>
        </p:nvSpPr>
        <p:spPr>
          <a:xfrm>
            <a:off x="5383440" y="29289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41"/>
          <p:cNvSpPr/>
          <p:nvPr/>
        </p:nvSpPr>
        <p:spPr>
          <a:xfrm flipH="1">
            <a:off x="5929200" y="2143080"/>
            <a:ext cx="1440" cy="2357280"/>
          </a:xfrm>
          <a:prstGeom prst="line">
            <a:avLst/>
          </a:prstGeom>
          <a:ln>
            <a:solidFill>
              <a:srgbClr val="4A7EBB"/>
            </a:solidFill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920320" y="14601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2491560" y="324612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 rot="5400000" flipH="1" flipV="1">
            <a:off x="1597680" y="235188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2991600" y="16286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 rot="10800000">
            <a:off x="6226560" y="2003760"/>
            <a:ext cx="713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4799160" y="194256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7"/>
          <p:cNvSpPr/>
          <p:nvPr/>
        </p:nvSpPr>
        <p:spPr>
          <a:xfrm flipV="1">
            <a:off x="3013200" y="1642320"/>
            <a:ext cx="498960" cy="1008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8"/>
          <p:cNvSpPr/>
          <p:nvPr/>
        </p:nvSpPr>
        <p:spPr>
          <a:xfrm>
            <a:off x="2259720" y="1273680"/>
            <a:ext cx="2610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endParaRPr/>
          </a:p>
        </p:txBody>
      </p:sp>
      <p:sp>
        <p:nvSpPr>
          <p:cNvPr id="92" name="CustomShape 9"/>
          <p:cNvSpPr/>
          <p:nvPr/>
        </p:nvSpPr>
        <p:spPr>
          <a:xfrm>
            <a:off x="220320" y="142920"/>
            <a:ext cx="1094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梯度下降</a:t>
            </a:r>
            <a:endParaRPr/>
          </a:p>
        </p:txBody>
      </p:sp>
      <p:sp>
        <p:nvSpPr>
          <p:cNvPr id="93" name="CustomShape 10"/>
          <p:cNvSpPr/>
          <p:nvPr/>
        </p:nvSpPr>
        <p:spPr>
          <a:xfrm>
            <a:off x="5076720" y="3143160"/>
            <a:ext cx="30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94" name="CustomShape 11"/>
          <p:cNvSpPr/>
          <p:nvPr/>
        </p:nvSpPr>
        <p:spPr>
          <a:xfrm>
            <a:off x="3553560" y="1202400"/>
            <a:ext cx="10414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θ减斜率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22480" y="142920"/>
            <a:ext cx="1551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实际收敛过程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378720" y="81360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401040" y="88524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528120" y="86436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28584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6"/>
          <p:cNvSpPr/>
          <p:nvPr/>
        </p:nvSpPr>
        <p:spPr>
          <a:xfrm>
            <a:off x="57132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7"/>
          <p:cNvSpPr/>
          <p:nvPr/>
        </p:nvSpPr>
        <p:spPr>
          <a:xfrm>
            <a:off x="142920" y="242892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8"/>
          <p:cNvSpPr/>
          <p:nvPr/>
        </p:nvSpPr>
        <p:spPr>
          <a:xfrm rot="5400000" flipH="1" flipV="1">
            <a:off x="-750240" y="153468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9"/>
          <p:cNvSpPr/>
          <p:nvPr/>
        </p:nvSpPr>
        <p:spPr>
          <a:xfrm>
            <a:off x="3521880" y="81360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0"/>
          <p:cNvSpPr/>
          <p:nvPr/>
        </p:nvSpPr>
        <p:spPr>
          <a:xfrm>
            <a:off x="3544200" y="88524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1"/>
          <p:cNvSpPr/>
          <p:nvPr/>
        </p:nvSpPr>
        <p:spPr>
          <a:xfrm>
            <a:off x="3671640" y="86436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2"/>
          <p:cNvSpPr/>
          <p:nvPr/>
        </p:nvSpPr>
        <p:spPr>
          <a:xfrm>
            <a:off x="342900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3"/>
          <p:cNvSpPr/>
          <p:nvPr/>
        </p:nvSpPr>
        <p:spPr>
          <a:xfrm>
            <a:off x="371484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4"/>
          <p:cNvSpPr/>
          <p:nvPr/>
        </p:nvSpPr>
        <p:spPr>
          <a:xfrm>
            <a:off x="3286080" y="242892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5"/>
          <p:cNvSpPr/>
          <p:nvPr/>
        </p:nvSpPr>
        <p:spPr>
          <a:xfrm rot="5400000" flipH="1" flipV="1">
            <a:off x="2392200" y="153468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6"/>
          <p:cNvSpPr/>
          <p:nvPr/>
        </p:nvSpPr>
        <p:spPr>
          <a:xfrm>
            <a:off x="3786120" y="8114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Line 17"/>
          <p:cNvSpPr/>
          <p:nvPr/>
        </p:nvSpPr>
        <p:spPr>
          <a:xfrm>
            <a:off x="3786120" y="83412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12" name="Line 18"/>
          <p:cNvSpPr/>
          <p:nvPr/>
        </p:nvSpPr>
        <p:spPr>
          <a:xfrm>
            <a:off x="4000320" y="82764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13" name="CustomShape 19"/>
          <p:cNvSpPr/>
          <p:nvPr/>
        </p:nvSpPr>
        <p:spPr>
          <a:xfrm rot="16200000" flipH="1">
            <a:off x="3892680" y="750960"/>
            <a:ext cx="5760" cy="20664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0"/>
          <p:cNvSpPr/>
          <p:nvPr/>
        </p:nvSpPr>
        <p:spPr>
          <a:xfrm>
            <a:off x="6522480" y="81360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1"/>
          <p:cNvSpPr/>
          <p:nvPr/>
        </p:nvSpPr>
        <p:spPr>
          <a:xfrm>
            <a:off x="6544800" y="88524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22"/>
          <p:cNvSpPr/>
          <p:nvPr/>
        </p:nvSpPr>
        <p:spPr>
          <a:xfrm>
            <a:off x="6671880" y="86436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3"/>
          <p:cNvSpPr/>
          <p:nvPr/>
        </p:nvSpPr>
        <p:spPr>
          <a:xfrm>
            <a:off x="642924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4"/>
          <p:cNvSpPr/>
          <p:nvPr/>
        </p:nvSpPr>
        <p:spPr>
          <a:xfrm>
            <a:off x="6715080" y="64296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5"/>
          <p:cNvSpPr/>
          <p:nvPr/>
        </p:nvSpPr>
        <p:spPr>
          <a:xfrm>
            <a:off x="6286680" y="242892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6"/>
          <p:cNvSpPr/>
          <p:nvPr/>
        </p:nvSpPr>
        <p:spPr>
          <a:xfrm rot="5400000" flipH="1" flipV="1">
            <a:off x="5392800" y="153468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7"/>
          <p:cNvSpPr/>
          <p:nvPr/>
        </p:nvSpPr>
        <p:spPr>
          <a:xfrm>
            <a:off x="6786720" y="8114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8"/>
          <p:cNvSpPr/>
          <p:nvPr/>
        </p:nvSpPr>
        <p:spPr>
          <a:xfrm>
            <a:off x="6786360" y="83412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23" name="Line 29"/>
          <p:cNvSpPr/>
          <p:nvPr/>
        </p:nvSpPr>
        <p:spPr>
          <a:xfrm>
            <a:off x="7000560" y="82764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24" name="CustomShape 30"/>
          <p:cNvSpPr/>
          <p:nvPr/>
        </p:nvSpPr>
        <p:spPr>
          <a:xfrm>
            <a:off x="7000920" y="150012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1"/>
          <p:cNvSpPr/>
          <p:nvPr/>
        </p:nvSpPr>
        <p:spPr>
          <a:xfrm>
            <a:off x="7000920" y="131148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2"/>
          <p:cNvSpPr/>
          <p:nvPr/>
        </p:nvSpPr>
        <p:spPr>
          <a:xfrm>
            <a:off x="4000320" y="131148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33"/>
          <p:cNvSpPr/>
          <p:nvPr/>
        </p:nvSpPr>
        <p:spPr>
          <a:xfrm>
            <a:off x="7143480" y="85716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28" name="CustomShape 34"/>
          <p:cNvSpPr/>
          <p:nvPr/>
        </p:nvSpPr>
        <p:spPr>
          <a:xfrm>
            <a:off x="7143840" y="17402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5"/>
          <p:cNvSpPr/>
          <p:nvPr/>
        </p:nvSpPr>
        <p:spPr>
          <a:xfrm>
            <a:off x="7000920" y="1500120"/>
            <a:ext cx="1418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6"/>
          <p:cNvSpPr/>
          <p:nvPr/>
        </p:nvSpPr>
        <p:spPr>
          <a:xfrm>
            <a:off x="378720" y="281376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7"/>
          <p:cNvSpPr/>
          <p:nvPr/>
        </p:nvSpPr>
        <p:spPr>
          <a:xfrm>
            <a:off x="401040" y="288540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8"/>
          <p:cNvSpPr/>
          <p:nvPr/>
        </p:nvSpPr>
        <p:spPr>
          <a:xfrm>
            <a:off x="528120" y="286452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9"/>
          <p:cNvSpPr/>
          <p:nvPr/>
        </p:nvSpPr>
        <p:spPr>
          <a:xfrm>
            <a:off x="285840" y="264312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0"/>
          <p:cNvSpPr/>
          <p:nvPr/>
        </p:nvSpPr>
        <p:spPr>
          <a:xfrm>
            <a:off x="571320" y="264312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1"/>
          <p:cNvSpPr/>
          <p:nvPr/>
        </p:nvSpPr>
        <p:spPr>
          <a:xfrm>
            <a:off x="142920" y="442908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2"/>
          <p:cNvSpPr/>
          <p:nvPr/>
        </p:nvSpPr>
        <p:spPr>
          <a:xfrm rot="5400000" flipH="1" flipV="1">
            <a:off x="-750240" y="353484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3"/>
          <p:cNvSpPr/>
          <p:nvPr/>
        </p:nvSpPr>
        <p:spPr>
          <a:xfrm>
            <a:off x="642960" y="28119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44"/>
          <p:cNvSpPr/>
          <p:nvPr/>
        </p:nvSpPr>
        <p:spPr>
          <a:xfrm>
            <a:off x="642600" y="2834640"/>
            <a:ext cx="684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39" name="Line 45"/>
          <p:cNvSpPr/>
          <p:nvPr/>
        </p:nvSpPr>
        <p:spPr>
          <a:xfrm>
            <a:off x="85716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40" name="CustomShape 46"/>
          <p:cNvSpPr/>
          <p:nvPr/>
        </p:nvSpPr>
        <p:spPr>
          <a:xfrm>
            <a:off x="857160" y="33120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47"/>
          <p:cNvSpPr/>
          <p:nvPr/>
        </p:nvSpPr>
        <p:spPr>
          <a:xfrm>
            <a:off x="100008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42" name="CustomShape 48"/>
          <p:cNvSpPr/>
          <p:nvPr/>
        </p:nvSpPr>
        <p:spPr>
          <a:xfrm>
            <a:off x="857160" y="350028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9"/>
          <p:cNvSpPr/>
          <p:nvPr/>
        </p:nvSpPr>
        <p:spPr>
          <a:xfrm>
            <a:off x="1000080" y="37404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0"/>
          <p:cNvSpPr/>
          <p:nvPr/>
        </p:nvSpPr>
        <p:spPr>
          <a:xfrm>
            <a:off x="1000080" y="385776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51"/>
          <p:cNvSpPr/>
          <p:nvPr/>
        </p:nvSpPr>
        <p:spPr>
          <a:xfrm>
            <a:off x="1707480" y="282780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46" name="CustomShape 52"/>
          <p:cNvSpPr/>
          <p:nvPr/>
        </p:nvSpPr>
        <p:spPr>
          <a:xfrm>
            <a:off x="1714320" y="40262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53"/>
          <p:cNvSpPr/>
          <p:nvPr/>
        </p:nvSpPr>
        <p:spPr>
          <a:xfrm>
            <a:off x="1000080" y="3857760"/>
            <a:ext cx="713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54"/>
          <p:cNvSpPr/>
          <p:nvPr/>
        </p:nvSpPr>
        <p:spPr>
          <a:xfrm>
            <a:off x="3521880" y="2813760"/>
            <a:ext cx="2192040" cy="135828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55"/>
          <p:cNvSpPr/>
          <p:nvPr/>
        </p:nvSpPr>
        <p:spPr>
          <a:xfrm>
            <a:off x="3544200" y="288540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56"/>
          <p:cNvSpPr/>
          <p:nvPr/>
        </p:nvSpPr>
        <p:spPr>
          <a:xfrm>
            <a:off x="3671640" y="2864520"/>
            <a:ext cx="2042280" cy="137124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57"/>
          <p:cNvSpPr/>
          <p:nvPr/>
        </p:nvSpPr>
        <p:spPr>
          <a:xfrm>
            <a:off x="3429000" y="264312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 w="255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58"/>
          <p:cNvSpPr/>
          <p:nvPr/>
        </p:nvSpPr>
        <p:spPr>
          <a:xfrm>
            <a:off x="3714840" y="2643120"/>
            <a:ext cx="2142000" cy="16419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59"/>
          <p:cNvSpPr/>
          <p:nvPr/>
        </p:nvSpPr>
        <p:spPr>
          <a:xfrm>
            <a:off x="3286080" y="442908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60"/>
          <p:cNvSpPr/>
          <p:nvPr/>
        </p:nvSpPr>
        <p:spPr>
          <a:xfrm rot="5400000" flipH="1" flipV="1">
            <a:off x="2392200" y="353484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61"/>
          <p:cNvSpPr/>
          <p:nvPr/>
        </p:nvSpPr>
        <p:spPr>
          <a:xfrm>
            <a:off x="3786120" y="28119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62"/>
          <p:cNvSpPr/>
          <p:nvPr/>
        </p:nvSpPr>
        <p:spPr>
          <a:xfrm>
            <a:off x="3786120" y="2834640"/>
            <a:ext cx="6480" cy="160092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57" name="Line 63"/>
          <p:cNvSpPr/>
          <p:nvPr/>
        </p:nvSpPr>
        <p:spPr>
          <a:xfrm>
            <a:off x="4000320" y="282780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58" name="CustomShape 64"/>
          <p:cNvSpPr/>
          <p:nvPr/>
        </p:nvSpPr>
        <p:spPr>
          <a:xfrm>
            <a:off x="4000320" y="33120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65"/>
          <p:cNvSpPr/>
          <p:nvPr/>
        </p:nvSpPr>
        <p:spPr>
          <a:xfrm>
            <a:off x="414324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60" name="CustomShape 66"/>
          <p:cNvSpPr/>
          <p:nvPr/>
        </p:nvSpPr>
        <p:spPr>
          <a:xfrm>
            <a:off x="4000320" y="350028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67"/>
          <p:cNvSpPr/>
          <p:nvPr/>
        </p:nvSpPr>
        <p:spPr>
          <a:xfrm>
            <a:off x="4143240" y="37404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68"/>
          <p:cNvSpPr/>
          <p:nvPr/>
        </p:nvSpPr>
        <p:spPr>
          <a:xfrm>
            <a:off x="4851000" y="2827800"/>
            <a:ext cx="648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63" name="CustomShape 69"/>
          <p:cNvSpPr/>
          <p:nvPr/>
        </p:nvSpPr>
        <p:spPr>
          <a:xfrm>
            <a:off x="4857840" y="40262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70"/>
          <p:cNvSpPr/>
          <p:nvPr/>
        </p:nvSpPr>
        <p:spPr>
          <a:xfrm>
            <a:off x="4143240" y="38577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71"/>
          <p:cNvSpPr/>
          <p:nvPr/>
        </p:nvSpPr>
        <p:spPr>
          <a:xfrm>
            <a:off x="4857840" y="39290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72"/>
          <p:cNvSpPr/>
          <p:nvPr/>
        </p:nvSpPr>
        <p:spPr>
          <a:xfrm>
            <a:off x="4500360" y="2827800"/>
            <a:ext cx="6840" cy="1601280"/>
          </a:xfrm>
          <a:prstGeom prst="line">
            <a:avLst/>
          </a:prstGeom>
          <a:ln>
            <a:solidFill>
              <a:srgbClr val="4A7EBB"/>
            </a:solidFill>
          </a:ln>
        </p:spPr>
      </p:sp>
      <p:sp>
        <p:nvSpPr>
          <p:cNvPr id="167" name="CustomShape 73"/>
          <p:cNvSpPr/>
          <p:nvPr/>
        </p:nvSpPr>
        <p:spPr>
          <a:xfrm rot="10800000">
            <a:off x="5571000" y="3932640"/>
            <a:ext cx="356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74"/>
          <p:cNvSpPr/>
          <p:nvPr/>
        </p:nvSpPr>
        <p:spPr>
          <a:xfrm>
            <a:off x="4500720" y="42404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75"/>
          <p:cNvSpPr/>
          <p:nvPr/>
        </p:nvSpPr>
        <p:spPr>
          <a:xfrm>
            <a:off x="6544800" y="2878560"/>
            <a:ext cx="1913400" cy="1319760"/>
          </a:xfrm>
          <a:custGeom>
            <a:avLst/>
            <a:gdLst/>
            <a:ahLst/>
            <a:cxnLst/>
            <a:rect l="0" t="0" r="r" b="b"/>
            <a:pathLst>
              <a:path w="4492488" h="1976784">
                <a:moveTo>
                  <a:pt x="0" y="13252"/>
                </a:moveTo>
                <a:cubicBezTo>
                  <a:pt x="748748" y="995017"/>
                  <a:pt x="1497496" y="1976783"/>
                  <a:pt x="2246244" y="1974574"/>
                </a:cubicBezTo>
                <a:cubicBezTo>
                  <a:pt x="2994992" y="1972365"/>
                  <a:pt x="4118113" y="327991"/>
                  <a:pt x="4492487" y="0"/>
                </a:cubicBezTo>
              </a:path>
            </a:pathLst>
          </a:custGeom>
          <a:noFill/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76"/>
          <p:cNvSpPr/>
          <p:nvPr/>
        </p:nvSpPr>
        <p:spPr>
          <a:xfrm>
            <a:off x="6286680" y="4422600"/>
            <a:ext cx="264204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7"/>
          <p:cNvSpPr/>
          <p:nvPr/>
        </p:nvSpPr>
        <p:spPr>
          <a:xfrm rot="5400000" flipH="1" flipV="1">
            <a:off x="5392800" y="3528360"/>
            <a:ext cx="1784160" cy="360"/>
          </a:xfrm>
          <a:prstGeom prst="straightConnector1">
            <a:avLst/>
          </a:pr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78"/>
          <p:cNvSpPr/>
          <p:nvPr/>
        </p:nvSpPr>
        <p:spPr>
          <a:xfrm>
            <a:off x="6786720" y="280512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79"/>
          <p:cNvSpPr/>
          <p:nvPr/>
        </p:nvSpPr>
        <p:spPr>
          <a:xfrm>
            <a:off x="7000920" y="330516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80"/>
          <p:cNvSpPr/>
          <p:nvPr/>
        </p:nvSpPr>
        <p:spPr>
          <a:xfrm>
            <a:off x="7000920" y="34938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81"/>
          <p:cNvSpPr/>
          <p:nvPr/>
        </p:nvSpPr>
        <p:spPr>
          <a:xfrm>
            <a:off x="7143840" y="373392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2"/>
          <p:cNvSpPr/>
          <p:nvPr/>
        </p:nvSpPr>
        <p:spPr>
          <a:xfrm>
            <a:off x="7858080" y="401940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83"/>
          <p:cNvSpPr/>
          <p:nvPr/>
        </p:nvSpPr>
        <p:spPr>
          <a:xfrm>
            <a:off x="7143840" y="385092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84"/>
          <p:cNvSpPr/>
          <p:nvPr/>
        </p:nvSpPr>
        <p:spPr>
          <a:xfrm>
            <a:off x="7858080" y="39222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85"/>
          <p:cNvSpPr/>
          <p:nvPr/>
        </p:nvSpPr>
        <p:spPr>
          <a:xfrm>
            <a:off x="7500960" y="423396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86"/>
          <p:cNvSpPr/>
          <p:nvPr/>
        </p:nvSpPr>
        <p:spPr>
          <a:xfrm>
            <a:off x="7858080" y="39290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87"/>
          <p:cNvSpPr/>
          <p:nvPr/>
        </p:nvSpPr>
        <p:spPr>
          <a:xfrm>
            <a:off x="7500960" y="4240440"/>
            <a:ext cx="44640" cy="44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88"/>
          <p:cNvSpPr/>
          <p:nvPr/>
        </p:nvSpPr>
        <p:spPr>
          <a:xfrm>
            <a:off x="6793200" y="2811600"/>
            <a:ext cx="214200" cy="50004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3" name="Line 89"/>
          <p:cNvSpPr/>
          <p:nvPr/>
        </p:nvSpPr>
        <p:spPr>
          <a:xfrm flipH="1">
            <a:off x="7006680" y="3344760"/>
            <a:ext cx="1440" cy="15624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4" name="Line 90"/>
          <p:cNvSpPr/>
          <p:nvPr/>
        </p:nvSpPr>
        <p:spPr>
          <a:xfrm>
            <a:off x="7023600" y="3539160"/>
            <a:ext cx="126720" cy="20124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5" name="Line 91"/>
          <p:cNvSpPr/>
          <p:nvPr/>
        </p:nvSpPr>
        <p:spPr>
          <a:xfrm flipH="1">
            <a:off x="7166520" y="3772800"/>
            <a:ext cx="16200" cy="781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6" name="Line 92"/>
          <p:cNvSpPr/>
          <p:nvPr/>
        </p:nvSpPr>
        <p:spPr>
          <a:xfrm>
            <a:off x="7150320" y="3857400"/>
            <a:ext cx="714240" cy="20088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7" name="Line 93"/>
          <p:cNvSpPr/>
          <p:nvPr/>
        </p:nvSpPr>
        <p:spPr>
          <a:xfrm flipH="1" flipV="1">
            <a:off x="7864560" y="3967920"/>
            <a:ext cx="32400" cy="9036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  <p:sp>
        <p:nvSpPr>
          <p:cNvPr id="188" name="Line 94"/>
          <p:cNvSpPr/>
          <p:nvPr/>
        </p:nvSpPr>
        <p:spPr>
          <a:xfrm flipH="1">
            <a:off x="7523640" y="3935520"/>
            <a:ext cx="340920" cy="3049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20320" y="142920"/>
            <a:ext cx="1094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推向高维</a:t>
            </a:r>
            <a:endParaRPr/>
          </a:p>
        </p:txBody>
      </p:sp>
      <p:graphicFrame>
        <p:nvGraphicFramePr>
          <p:cNvPr id="190" name="Table 2"/>
          <p:cNvGraphicFramePr/>
          <p:nvPr/>
        </p:nvGraphicFramePr>
        <p:xfrm>
          <a:off x="357120" y="642960"/>
          <a:ext cx="4857480" cy="3931920"/>
        </p:xfrm>
        <a:graphic>
          <a:graphicData uri="http://schemas.openxmlformats.org/drawingml/2006/table">
            <a:tbl>
              <a:tblPr/>
              <a:tblGrid>
                <a:gridCol w="416160"/>
                <a:gridCol w="555120"/>
                <a:gridCol w="555120"/>
                <a:gridCol w="555120"/>
                <a:gridCol w="555120"/>
                <a:gridCol w="555120"/>
                <a:gridCol w="555120"/>
                <a:gridCol w="555120"/>
                <a:gridCol w="555480"/>
              </a:tblGrid>
              <a:tr h="70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天气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游客类型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冰淇淋售价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鱼情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游客住址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FFFF"/>
                          </a:solidFill>
                          <a:latin typeface="Calibri"/>
                        </a:rPr>
                        <a:t>是否是节假日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C000"/>
                          </a:solidFill>
                          <a:latin typeface="Calibri"/>
                        </a:rPr>
                        <a:t>冰淇淋收入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C000"/>
                          </a:solidFill>
                          <a:latin typeface="Calibri"/>
                        </a:rPr>
                        <a:t>钓鱼门票收入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b="1" strike="noStrike">
                          <a:solidFill>
                            <a:srgbClr val="FFC000"/>
                          </a:solidFill>
                          <a:latin typeface="Calibri"/>
                        </a:rPr>
                        <a:t>公共卫生成本</a:t>
                      </a: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000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000" strike="noStrike">
                          <a:solidFill>
                            <a:srgbClr val="FFC000"/>
                          </a:solidFill>
                          <a:latin typeface="Calibri"/>
                        </a:rPr>
                        <a:t>。。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1" name="CustomShape 3"/>
          <p:cNvSpPr/>
          <p:nvPr/>
        </p:nvSpPr>
        <p:spPr>
          <a:xfrm>
            <a:off x="6286680" y="571320"/>
            <a:ext cx="570600" cy="5706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FFFFFF"/>
                </a:solidFill>
                <a:latin typeface="Calibri"/>
                <a:ea typeface="DejaVu Sans"/>
              </a:rPr>
              <a:t>θ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5730480" y="785880"/>
            <a:ext cx="2901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193" name="CustomShape 5"/>
          <p:cNvSpPr/>
          <p:nvPr/>
        </p:nvSpPr>
        <p:spPr>
          <a:xfrm>
            <a:off x="6000840" y="928800"/>
            <a:ext cx="114192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>
            <a:off x="7084800" y="785880"/>
            <a:ext cx="2962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ŷ</a:t>
            </a:r>
            <a:endParaRPr/>
          </a:p>
        </p:txBody>
      </p:sp>
      <p:sp>
        <p:nvSpPr>
          <p:cNvPr id="195" name="CustomShape 7"/>
          <p:cNvSpPr/>
          <p:nvPr/>
        </p:nvSpPr>
        <p:spPr>
          <a:xfrm>
            <a:off x="7442280" y="357120"/>
            <a:ext cx="2962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endParaRPr/>
          </a:p>
        </p:txBody>
      </p:sp>
      <p:sp>
        <p:nvSpPr>
          <p:cNvPr id="196" name="CustomShape 8"/>
          <p:cNvSpPr/>
          <p:nvPr/>
        </p:nvSpPr>
        <p:spPr>
          <a:xfrm>
            <a:off x="7358040" y="928800"/>
            <a:ext cx="64188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9"/>
          <p:cNvSpPr/>
          <p:nvPr/>
        </p:nvSpPr>
        <p:spPr>
          <a:xfrm>
            <a:off x="7643880" y="500040"/>
            <a:ext cx="35604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0"/>
          <p:cNvSpPr/>
          <p:nvPr/>
        </p:nvSpPr>
        <p:spPr>
          <a:xfrm>
            <a:off x="8001000" y="714240"/>
            <a:ext cx="498960" cy="141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1"/>
          <p:cNvSpPr/>
          <p:nvPr/>
        </p:nvSpPr>
        <p:spPr>
          <a:xfrm>
            <a:off x="7929720" y="500040"/>
            <a:ext cx="70200" cy="570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2"/>
          <p:cNvSpPr/>
          <p:nvPr/>
        </p:nvSpPr>
        <p:spPr>
          <a:xfrm>
            <a:off x="6278040" y="1671480"/>
            <a:ext cx="232056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求使得J最小的θ</a:t>
            </a:r>
            <a:endParaRPr/>
          </a:p>
        </p:txBody>
      </p:sp>
      <p:sp>
        <p:nvSpPr>
          <p:cNvPr id="201" name="CustomShape 13"/>
          <p:cNvSpPr/>
          <p:nvPr/>
        </p:nvSpPr>
        <p:spPr>
          <a:xfrm>
            <a:off x="8533440" y="571320"/>
            <a:ext cx="2610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图片 34"/>
          <p:cNvPicPr/>
          <p:nvPr/>
        </p:nvPicPr>
        <p:blipFill>
          <a:blip r:embed="rId3"/>
          <a:stretch/>
        </p:blipFill>
        <p:spPr>
          <a:xfrm>
            <a:off x="214200" y="714240"/>
            <a:ext cx="3618360" cy="3618360"/>
          </a:xfrm>
          <a:prstGeom prst="rect">
            <a:avLst/>
          </a:prstGeom>
          <a:ln>
            <a:noFill/>
          </a:ln>
        </p:spPr>
      </p:pic>
      <p:sp>
        <p:nvSpPr>
          <p:cNvPr id="203" name="CustomShape 1"/>
          <p:cNvSpPr/>
          <p:nvPr/>
        </p:nvSpPr>
        <p:spPr>
          <a:xfrm>
            <a:off x="223560" y="142920"/>
            <a:ext cx="1780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导数的深刻理解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1214280" y="371484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3"/>
          <p:cNvSpPr/>
          <p:nvPr/>
        </p:nvSpPr>
        <p:spPr>
          <a:xfrm rot="10800000">
            <a:off x="5070960" y="2432160"/>
            <a:ext cx="1284840" cy="360"/>
          </a:xfrm>
          <a:prstGeom prst="straightConnector1">
            <a:avLst/>
          </a:prstGeom>
          <a:noFill/>
          <a:ln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Line 4"/>
          <p:cNvSpPr/>
          <p:nvPr/>
        </p:nvSpPr>
        <p:spPr>
          <a:xfrm flipH="1">
            <a:off x="1213560" y="2429640"/>
            <a:ext cx="1440" cy="1285560"/>
          </a:xfrm>
          <a:prstGeom prst="line">
            <a:avLst/>
          </a:prstGeom>
          <a:ln>
            <a:solidFill>
              <a:srgbClr val="FFFF00"/>
            </a:solidFill>
          </a:ln>
        </p:spPr>
      </p:sp>
      <p:sp>
        <p:nvSpPr>
          <p:cNvPr id="207" name="CustomShape 5"/>
          <p:cNvSpPr/>
          <p:nvPr/>
        </p:nvSpPr>
        <p:spPr>
          <a:xfrm>
            <a:off x="2500200" y="23832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3714120" y="3857760"/>
            <a:ext cx="279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endParaRPr/>
          </a:p>
        </p:txBody>
      </p:sp>
      <p:sp>
        <p:nvSpPr>
          <p:cNvPr id="209" name="CustomShape 7"/>
          <p:cNvSpPr/>
          <p:nvPr/>
        </p:nvSpPr>
        <p:spPr>
          <a:xfrm>
            <a:off x="461160" y="671400"/>
            <a:ext cx="26100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endParaRPr/>
          </a:p>
        </p:txBody>
      </p:sp>
      <p:sp>
        <p:nvSpPr>
          <p:cNvPr id="210" name="Line 8"/>
          <p:cNvSpPr/>
          <p:nvPr/>
        </p:nvSpPr>
        <p:spPr>
          <a:xfrm flipH="1">
            <a:off x="571320" y="857160"/>
            <a:ext cx="3429000" cy="3578400"/>
          </a:xfrm>
          <a:prstGeom prst="line">
            <a:avLst/>
          </a:prstGeom>
          <a:ln w="19080">
            <a:solidFill>
              <a:srgbClr val="FFFF00"/>
            </a:solidFill>
            <a:round/>
          </a:ln>
        </p:spPr>
      </p:sp>
      <p:sp>
        <p:nvSpPr>
          <p:cNvPr id="211" name="CustomShape 9"/>
          <p:cNvSpPr/>
          <p:nvPr/>
        </p:nvSpPr>
        <p:spPr>
          <a:xfrm>
            <a:off x="1794240" y="2130840"/>
            <a:ext cx="256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36880" y="142920"/>
            <a:ext cx="4523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导数步进法推向高维（导数知识推向高维）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 rot="5400000" flipH="1" flipV="1">
            <a:off x="-535320" y="3532320"/>
            <a:ext cx="2068920" cy="360"/>
          </a:xfrm>
          <a:prstGeom prst="straightConnector1">
            <a:avLst/>
          </a:prstGeom>
          <a:noFill/>
          <a:ln w="31680">
            <a:solidFill>
              <a:srgbClr val="0070C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500040" y="4568760"/>
            <a:ext cx="2927880" cy="360"/>
          </a:xfrm>
          <a:prstGeom prst="straightConnector1">
            <a:avLst/>
          </a:prstGeom>
          <a:noFill/>
          <a:ln w="31680">
            <a:solidFill>
              <a:srgbClr val="0070C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4"/>
          <p:cNvSpPr/>
          <p:nvPr/>
        </p:nvSpPr>
        <p:spPr>
          <a:xfrm flipH="1">
            <a:off x="739440" y="40230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785880" y="4068720"/>
            <a:ext cx="2642040" cy="360"/>
          </a:xfrm>
          <a:prstGeom prst="straightConnector1">
            <a:avLst/>
          </a:prstGeom>
          <a:noFill/>
          <a:ln w="31680">
            <a:solidFill>
              <a:srgbClr val="FF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6"/>
          <p:cNvSpPr/>
          <p:nvPr/>
        </p:nvSpPr>
        <p:spPr>
          <a:xfrm rot="5400000" flipH="1" flipV="1">
            <a:off x="124200" y="3368520"/>
            <a:ext cx="1317240" cy="360"/>
          </a:xfrm>
          <a:prstGeom prst="straightConnector1">
            <a:avLst/>
          </a:prstGeom>
          <a:noFill/>
          <a:ln w="31680">
            <a:solidFill>
              <a:srgbClr val="FF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7"/>
          <p:cNvSpPr/>
          <p:nvPr/>
        </p:nvSpPr>
        <p:spPr>
          <a:xfrm flipH="1">
            <a:off x="2071080" y="35244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8"/>
          <p:cNvSpPr/>
          <p:nvPr/>
        </p:nvSpPr>
        <p:spPr>
          <a:xfrm flipV="1">
            <a:off x="785880" y="3568680"/>
            <a:ext cx="1284840" cy="476280"/>
          </a:xfrm>
          <a:prstGeom prst="straightConnector1">
            <a:avLst/>
          </a:prstGeom>
          <a:noFill/>
          <a:ln w="3168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9"/>
          <p:cNvSpPr/>
          <p:nvPr/>
        </p:nvSpPr>
        <p:spPr>
          <a:xfrm>
            <a:off x="795240" y="3840840"/>
            <a:ext cx="183240" cy="120600"/>
          </a:xfrm>
          <a:custGeom>
            <a:avLst/>
            <a:gdLst/>
            <a:ahLst/>
            <a:cxnLst/>
            <a:rect l="0" t="0" r="r" b="b"/>
            <a:pathLst>
              <a:path w="184151" h="121694">
                <a:moveTo>
                  <a:pt x="0" y="20093"/>
                </a:moveTo>
                <a:cubicBezTo>
                  <a:pt x="60280" y="0"/>
                  <a:pt x="24768" y="6181"/>
                  <a:pt x="107950" y="13743"/>
                </a:cubicBezTo>
                <a:cubicBezTo>
                  <a:pt x="139700" y="34910"/>
                  <a:pt x="122767" y="20093"/>
                  <a:pt x="152400" y="64543"/>
                </a:cubicBezTo>
                <a:cubicBezTo>
                  <a:pt x="156633" y="70893"/>
                  <a:pt x="162687" y="76353"/>
                  <a:pt x="165100" y="83593"/>
                </a:cubicBezTo>
                <a:cubicBezTo>
                  <a:pt x="167217" y="89943"/>
                  <a:pt x="168457" y="96656"/>
                  <a:pt x="171450" y="102643"/>
                </a:cubicBezTo>
                <a:cubicBezTo>
                  <a:pt x="174863" y="109469"/>
                  <a:pt x="184150" y="121693"/>
                  <a:pt x="184150" y="121693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0"/>
          <p:cNvSpPr/>
          <p:nvPr/>
        </p:nvSpPr>
        <p:spPr>
          <a:xfrm>
            <a:off x="1093680" y="3949560"/>
            <a:ext cx="119520" cy="119520"/>
          </a:xfrm>
          <a:custGeom>
            <a:avLst/>
            <a:gdLst/>
            <a:ahLst/>
            <a:cxnLst/>
            <a:rect l="0" t="0" r="r" b="b"/>
            <a:pathLst>
              <a:path w="38101" h="127001">
                <a:moveTo>
                  <a:pt x="0" y="127000"/>
                </a:moveTo>
                <a:cubicBezTo>
                  <a:pt x="6350" y="124883"/>
                  <a:pt x="13823" y="124831"/>
                  <a:pt x="19050" y="120650"/>
                </a:cubicBezTo>
                <a:cubicBezTo>
                  <a:pt x="30241" y="111698"/>
                  <a:pt x="33917" y="95099"/>
                  <a:pt x="38100" y="82550"/>
                </a:cubicBezTo>
                <a:cubicBezTo>
                  <a:pt x="35983" y="63500"/>
                  <a:pt x="36399" y="43995"/>
                  <a:pt x="31750" y="25400"/>
                </a:cubicBezTo>
                <a:cubicBezTo>
                  <a:pt x="29899" y="17996"/>
                  <a:pt x="25009" y="11118"/>
                  <a:pt x="19050" y="6350"/>
                </a:cubicBezTo>
                <a:cubicBezTo>
                  <a:pt x="13823" y="2169"/>
                  <a:pt x="0" y="0"/>
                  <a:pt x="0" y="0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1"/>
          <p:cNvSpPr/>
          <p:nvPr/>
        </p:nvSpPr>
        <p:spPr>
          <a:xfrm>
            <a:off x="4214880" y="3071880"/>
            <a:ext cx="460440" cy="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12"/>
          <p:cNvSpPr/>
          <p:nvPr/>
        </p:nvSpPr>
        <p:spPr>
          <a:xfrm>
            <a:off x="1571760" y="3558240"/>
            <a:ext cx="44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/>
          </a:p>
        </p:txBody>
      </p:sp>
      <p:pic>
        <p:nvPicPr>
          <p:cNvPr id="224" name="Picture 21"/>
          <p:cNvPicPr/>
          <p:nvPr/>
        </p:nvPicPr>
        <p:blipFill>
          <a:blip r:embed="rId3"/>
          <a:stretch/>
        </p:blipFill>
        <p:spPr>
          <a:xfrm>
            <a:off x="785880" y="500040"/>
            <a:ext cx="3084840" cy="21276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PresentationFormat>全屏显示(16:9)</PresentationFormat>
  <Paragraphs>128</Paragraphs>
  <Slides>9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深度技术论坛</cp:lastModifiedBy>
  <cp:revision>1</cp:revision>
  <dcterms:modified xsi:type="dcterms:W3CDTF">2018-04-08T05:49:43Z</dcterms:modified>
</cp:coreProperties>
</file>