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960042-C724-4F63-97A4-401E46B7670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A2D9EF-0DEA-4140-8562-3A98B4625EE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720AB4-C27E-4A0C-81EC-F6A78E02F5A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CBB1A09-3641-4CA3-A127-D4052A3CF92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029FE2-636E-4DFF-8B03-1EABE97CF77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VictoriaW/article/details/73166752" TargetMode="External"/><Relationship Id="rId2" Type="http://schemas.openxmlformats.org/officeDocument/2006/relationships/hyperlink" Target="https://zhuanlan.zhihu.com/p/25110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blog.csdn.net/victoriaw/article/details/7300063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黑体"/>
                <a:ea typeface="黑体"/>
              </a:rPr>
              <a:t>爆炸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000232" y="285734"/>
            <a:ext cx="3413880" cy="36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https://zhuanlan.zhihu.com/p/25110150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3"/>
              </a:rPr>
              <a:t>https://blog.csdn.net/VictoriaW/article/details/73166752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4"/>
              </a:rPr>
              <a:t>https://blog.csdn.net/victoriaw/article/details/73000632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https://www.tensorflow.org/api_docs/python/tf/contrib/layers/xavier_initializer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714494"/>
            <a:ext cx="5167306" cy="290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906943" y="2000246"/>
            <a:ext cx="42370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肉眼看，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越小，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越小，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越大</a:t>
            </a:r>
            <a:endParaRPr lang="en-US" altLang="zh-CN" dirty="0" smtClean="0"/>
          </a:p>
          <a:p>
            <a:r>
              <a:rPr lang="zh-CN" altLang="en-US" dirty="0" smtClean="0"/>
              <a:t>这样可以保证不爆炸、也不消失。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randn</a:t>
            </a:r>
            <a:r>
              <a:rPr lang="zh-CN" altLang="en-US" dirty="0" smtClean="0"/>
              <a:t>是高斯分布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均匀分布用</a:t>
            </a:r>
            <a:r>
              <a:rPr lang="en-US" altLang="zh-CN" dirty="0" smtClean="0"/>
              <a:t>uniform</a:t>
            </a:r>
          </a:p>
          <a:p>
            <a:endParaRPr lang="en-US" altLang="zh-CN" dirty="0"/>
          </a:p>
          <a:p>
            <a:r>
              <a:rPr lang="zh-CN" altLang="en-US" dirty="0" smtClean="0"/>
              <a:t>注意参数归一化的前提是输入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归一化</a:t>
            </a:r>
            <a:endParaRPr lang="en-US" altLang="zh-CN" dirty="0" smtClean="0"/>
          </a:p>
          <a:p>
            <a:r>
              <a:rPr lang="zh-CN" altLang="en-US" dirty="0" smtClean="0"/>
              <a:t>即输入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要均值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方差</a:t>
            </a:r>
            <a:r>
              <a:rPr lang="en-US" altLang="zh-CN" dirty="0" smtClean="0"/>
              <a:t>1.</a:t>
            </a:r>
            <a:r>
              <a:rPr lang="zh-CN" altLang="en-US" dirty="0" smtClean="0"/>
              <a:t>这是各种参数归</a:t>
            </a:r>
            <a:endParaRPr lang="en-US" altLang="zh-CN" dirty="0" smtClean="0"/>
          </a:p>
          <a:p>
            <a:r>
              <a:rPr lang="zh-CN" altLang="en-US" dirty="0" smtClean="0"/>
              <a:t>一化的理论中提到的前提。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23560" y="142920"/>
            <a:ext cx="178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面向什么问题？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217880" y="642960"/>
            <a:ext cx="570600" cy="142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432360" y="642960"/>
            <a:ext cx="6375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因素n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1983600" y="642960"/>
            <a:ext cx="90540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计算结果n</a:t>
            </a:r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932040" y="714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932040" y="10717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932040" y="15001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932040" y="1857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2789280" y="714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2789280" y="10717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1"/>
          <p:cNvSpPr/>
          <p:nvPr/>
        </p:nvSpPr>
        <p:spPr>
          <a:xfrm>
            <a:off x="2789280" y="15001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2789280" y="1857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3855240" y="642960"/>
            <a:ext cx="90540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真实结果n</a:t>
            </a:r>
            <a:endParaRPr/>
          </a:p>
        </p:txBody>
      </p:sp>
      <p:sp>
        <p:nvSpPr>
          <p:cNvPr id="56" name="CustomShape 14"/>
          <p:cNvSpPr/>
          <p:nvPr/>
        </p:nvSpPr>
        <p:spPr>
          <a:xfrm>
            <a:off x="3143160" y="642960"/>
            <a:ext cx="46044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  <a:ea typeface="DejaVu Sans"/>
              </a:rPr>
              <a:t>尽  量  接  近 </a:t>
            </a:r>
            <a:endParaRPr/>
          </a:p>
        </p:txBody>
      </p:sp>
      <p:sp>
        <p:nvSpPr>
          <p:cNvPr id="57" name="CustomShape 15"/>
          <p:cNvSpPr/>
          <p:nvPr/>
        </p:nvSpPr>
        <p:spPr>
          <a:xfrm>
            <a:off x="6729480" y="642960"/>
            <a:ext cx="570600" cy="142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58" name="CustomShape 16"/>
          <p:cNvSpPr/>
          <p:nvPr/>
        </p:nvSpPr>
        <p:spPr>
          <a:xfrm>
            <a:off x="5718600" y="1500120"/>
            <a:ext cx="7563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因素n+1</a:t>
            </a:r>
            <a:endParaRPr/>
          </a:p>
        </p:txBody>
      </p:sp>
      <p:sp>
        <p:nvSpPr>
          <p:cNvPr id="59" name="CustomShape 17"/>
          <p:cNvSpPr/>
          <p:nvPr/>
        </p:nvSpPr>
        <p:spPr>
          <a:xfrm>
            <a:off x="7506360" y="1500120"/>
            <a:ext cx="10609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计算结果n+1</a:t>
            </a:r>
            <a:endParaRPr/>
          </a:p>
        </p:txBody>
      </p:sp>
      <p:sp>
        <p:nvSpPr>
          <p:cNvPr id="60" name="CustomShape 18"/>
          <p:cNvSpPr/>
          <p:nvPr/>
        </p:nvSpPr>
        <p:spPr>
          <a:xfrm>
            <a:off x="6429240" y="157176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9"/>
          <p:cNvSpPr/>
          <p:nvPr/>
        </p:nvSpPr>
        <p:spPr>
          <a:xfrm>
            <a:off x="71280" y="2143080"/>
            <a:ext cx="9001080" cy="144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2" name="Line 20"/>
          <p:cNvSpPr/>
          <p:nvPr/>
        </p:nvSpPr>
        <p:spPr>
          <a:xfrm flipH="1">
            <a:off x="5070960" y="285480"/>
            <a:ext cx="1800" cy="18576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3" name="CustomShape 21"/>
          <p:cNvSpPr/>
          <p:nvPr/>
        </p:nvSpPr>
        <p:spPr>
          <a:xfrm>
            <a:off x="615600" y="2714760"/>
            <a:ext cx="570600" cy="57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64" name="CustomShape 22"/>
          <p:cNvSpPr/>
          <p:nvPr/>
        </p:nvSpPr>
        <p:spPr>
          <a:xfrm>
            <a:off x="59760" y="2928960"/>
            <a:ext cx="2901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65" name="CustomShape 23"/>
          <p:cNvSpPr/>
          <p:nvPr/>
        </p:nvSpPr>
        <p:spPr>
          <a:xfrm>
            <a:off x="330120" y="307188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4"/>
          <p:cNvSpPr/>
          <p:nvPr/>
        </p:nvSpPr>
        <p:spPr>
          <a:xfrm>
            <a:off x="1414080" y="292896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ŷ</a:t>
            </a:r>
            <a:endParaRPr/>
          </a:p>
        </p:txBody>
      </p:sp>
      <p:sp>
        <p:nvSpPr>
          <p:cNvPr id="67" name="CustomShape 25"/>
          <p:cNvSpPr/>
          <p:nvPr/>
        </p:nvSpPr>
        <p:spPr>
          <a:xfrm>
            <a:off x="1771200" y="250020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/>
          </a:p>
        </p:txBody>
      </p:sp>
      <p:sp>
        <p:nvSpPr>
          <p:cNvPr id="68" name="CustomShape 26"/>
          <p:cNvSpPr/>
          <p:nvPr/>
        </p:nvSpPr>
        <p:spPr>
          <a:xfrm>
            <a:off x="1687320" y="307188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7"/>
          <p:cNvSpPr/>
          <p:nvPr/>
        </p:nvSpPr>
        <p:spPr>
          <a:xfrm>
            <a:off x="1973160" y="2643120"/>
            <a:ext cx="35604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8"/>
          <p:cNvSpPr/>
          <p:nvPr/>
        </p:nvSpPr>
        <p:spPr>
          <a:xfrm>
            <a:off x="2330280" y="2857680"/>
            <a:ext cx="49896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9"/>
          <p:cNvSpPr/>
          <p:nvPr/>
        </p:nvSpPr>
        <p:spPr>
          <a:xfrm>
            <a:off x="2791440" y="271476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72" name="CustomShape 30"/>
          <p:cNvSpPr/>
          <p:nvPr/>
        </p:nvSpPr>
        <p:spPr>
          <a:xfrm>
            <a:off x="2259000" y="2643120"/>
            <a:ext cx="70200" cy="57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1"/>
          <p:cNvSpPr/>
          <p:nvPr/>
        </p:nvSpPr>
        <p:spPr>
          <a:xfrm>
            <a:off x="607320" y="3814560"/>
            <a:ext cx="2320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求使得J最小的θ</a:t>
            </a:r>
            <a:endParaRPr/>
          </a:p>
        </p:txBody>
      </p:sp>
      <p:sp>
        <p:nvSpPr>
          <p:cNvPr id="74" name="Line 32"/>
          <p:cNvSpPr/>
          <p:nvPr/>
        </p:nvSpPr>
        <p:spPr>
          <a:xfrm flipH="1">
            <a:off x="3070800" y="2143800"/>
            <a:ext cx="1440" cy="2286000"/>
          </a:xfrm>
          <a:prstGeom prst="line">
            <a:avLst/>
          </a:prstGeom>
          <a:ln>
            <a:solidFill>
              <a:srgbClr val="4A7EBB"/>
            </a:solidFill>
          </a:ln>
        </p:spPr>
      </p:sp>
      <p:graphicFrame>
        <p:nvGraphicFramePr>
          <p:cNvPr id="75" name="Table 33"/>
          <p:cNvGraphicFramePr/>
          <p:nvPr/>
        </p:nvGraphicFramePr>
        <p:xfrm>
          <a:off x="3143160" y="2428920"/>
          <a:ext cx="1643040" cy="3141720"/>
        </p:xfrm>
        <a:graphic>
          <a:graphicData uri="http://schemas.openxmlformats.org/drawingml/2006/table">
            <a:tbl>
              <a:tblPr/>
              <a:tblGrid>
                <a:gridCol w="704160"/>
                <a:gridCol w="938880"/>
              </a:tblGrid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天气  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冰淇淋销量 y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34"/>
          <p:cNvSpPr/>
          <p:nvPr/>
        </p:nvSpPr>
        <p:spPr>
          <a:xfrm flipH="1">
            <a:off x="4857480" y="2143080"/>
            <a:ext cx="1800" cy="2286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77" name="CustomShape 35"/>
          <p:cNvSpPr/>
          <p:nvPr/>
        </p:nvSpPr>
        <p:spPr>
          <a:xfrm>
            <a:off x="5001480" y="3999600"/>
            <a:ext cx="8553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6"/>
          <p:cNvSpPr/>
          <p:nvPr/>
        </p:nvSpPr>
        <p:spPr>
          <a:xfrm rot="5400000" flipH="1" flipV="1">
            <a:off x="4358160" y="3355560"/>
            <a:ext cx="12848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7"/>
          <p:cNvSpPr/>
          <p:nvPr/>
        </p:nvSpPr>
        <p:spPr>
          <a:xfrm>
            <a:off x="5097960" y="38120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8"/>
          <p:cNvSpPr/>
          <p:nvPr/>
        </p:nvSpPr>
        <p:spPr>
          <a:xfrm>
            <a:off x="5143680" y="35262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9"/>
          <p:cNvSpPr/>
          <p:nvPr/>
        </p:nvSpPr>
        <p:spPr>
          <a:xfrm>
            <a:off x="5357880" y="33577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0"/>
          <p:cNvSpPr/>
          <p:nvPr/>
        </p:nvSpPr>
        <p:spPr>
          <a:xfrm>
            <a:off x="5383440" y="2928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41"/>
          <p:cNvSpPr/>
          <p:nvPr/>
        </p:nvSpPr>
        <p:spPr>
          <a:xfrm flipH="1">
            <a:off x="5929200" y="2143080"/>
            <a:ext cx="1440" cy="2357280"/>
          </a:xfrm>
          <a:prstGeom prst="line">
            <a:avLst/>
          </a:prstGeom>
          <a:ln>
            <a:solidFill>
              <a:srgbClr val="4A7EBB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920320" y="14601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2491560" y="32461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 rot="5400000" flipH="1" flipV="1">
            <a:off x="1597680" y="23518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991600" y="16286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 rot="10800000">
            <a:off x="6226560" y="2003760"/>
            <a:ext cx="713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4799160" y="19425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 flipV="1">
            <a:off x="3013200" y="1642320"/>
            <a:ext cx="498960" cy="1008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2259720" y="127368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220320" y="142920"/>
            <a:ext cx="1094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梯度下降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5076720" y="3143160"/>
            <a:ext cx="30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53560" y="1202400"/>
            <a:ext cx="104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θ减斜率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2480" y="142920"/>
            <a:ext cx="1551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实际收敛过程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37872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40104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52812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858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57132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14292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 rot="5400000" flipH="1" flipV="1">
            <a:off x="-75024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352188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354420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>
            <a:off x="367164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2"/>
          <p:cNvSpPr/>
          <p:nvPr/>
        </p:nvSpPr>
        <p:spPr>
          <a:xfrm>
            <a:off x="342900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3"/>
          <p:cNvSpPr/>
          <p:nvPr/>
        </p:nvSpPr>
        <p:spPr>
          <a:xfrm>
            <a:off x="37148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4"/>
          <p:cNvSpPr/>
          <p:nvPr/>
        </p:nvSpPr>
        <p:spPr>
          <a:xfrm>
            <a:off x="32860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5"/>
          <p:cNvSpPr/>
          <p:nvPr/>
        </p:nvSpPr>
        <p:spPr>
          <a:xfrm rot="5400000" flipH="1" flipV="1">
            <a:off x="23922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6"/>
          <p:cNvSpPr/>
          <p:nvPr/>
        </p:nvSpPr>
        <p:spPr>
          <a:xfrm>
            <a:off x="3786120" y="811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7"/>
          <p:cNvSpPr/>
          <p:nvPr/>
        </p:nvSpPr>
        <p:spPr>
          <a:xfrm>
            <a:off x="3786120" y="83412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2" name="Line 18"/>
          <p:cNvSpPr/>
          <p:nvPr/>
        </p:nvSpPr>
        <p:spPr>
          <a:xfrm>
            <a:off x="400032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3" name="CustomShape 19"/>
          <p:cNvSpPr/>
          <p:nvPr/>
        </p:nvSpPr>
        <p:spPr>
          <a:xfrm rot="16200000" flipH="1">
            <a:off x="3892680" y="750960"/>
            <a:ext cx="5760" cy="2066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0"/>
          <p:cNvSpPr/>
          <p:nvPr/>
        </p:nvSpPr>
        <p:spPr>
          <a:xfrm>
            <a:off x="652248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1"/>
          <p:cNvSpPr/>
          <p:nvPr/>
        </p:nvSpPr>
        <p:spPr>
          <a:xfrm>
            <a:off x="654480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2"/>
          <p:cNvSpPr/>
          <p:nvPr/>
        </p:nvSpPr>
        <p:spPr>
          <a:xfrm>
            <a:off x="667188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3"/>
          <p:cNvSpPr/>
          <p:nvPr/>
        </p:nvSpPr>
        <p:spPr>
          <a:xfrm>
            <a:off x="64292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4"/>
          <p:cNvSpPr/>
          <p:nvPr/>
        </p:nvSpPr>
        <p:spPr>
          <a:xfrm>
            <a:off x="671508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5"/>
          <p:cNvSpPr/>
          <p:nvPr/>
        </p:nvSpPr>
        <p:spPr>
          <a:xfrm>
            <a:off x="62866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6"/>
          <p:cNvSpPr/>
          <p:nvPr/>
        </p:nvSpPr>
        <p:spPr>
          <a:xfrm rot="5400000" flipH="1" flipV="1">
            <a:off x="53928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7"/>
          <p:cNvSpPr/>
          <p:nvPr/>
        </p:nvSpPr>
        <p:spPr>
          <a:xfrm>
            <a:off x="6786720" y="811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8"/>
          <p:cNvSpPr/>
          <p:nvPr/>
        </p:nvSpPr>
        <p:spPr>
          <a:xfrm>
            <a:off x="6786360" y="83412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3" name="Line 29"/>
          <p:cNvSpPr/>
          <p:nvPr/>
        </p:nvSpPr>
        <p:spPr>
          <a:xfrm>
            <a:off x="700056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4" name="CustomShape 30"/>
          <p:cNvSpPr/>
          <p:nvPr/>
        </p:nvSpPr>
        <p:spPr>
          <a:xfrm>
            <a:off x="7000920" y="150012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1"/>
          <p:cNvSpPr/>
          <p:nvPr/>
        </p:nvSpPr>
        <p:spPr>
          <a:xfrm>
            <a:off x="7000920" y="13114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2"/>
          <p:cNvSpPr/>
          <p:nvPr/>
        </p:nvSpPr>
        <p:spPr>
          <a:xfrm>
            <a:off x="4000320" y="131148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33"/>
          <p:cNvSpPr/>
          <p:nvPr/>
        </p:nvSpPr>
        <p:spPr>
          <a:xfrm>
            <a:off x="7143480" y="85716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8" name="CustomShape 34"/>
          <p:cNvSpPr/>
          <p:nvPr/>
        </p:nvSpPr>
        <p:spPr>
          <a:xfrm>
            <a:off x="7143840" y="1740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5"/>
          <p:cNvSpPr/>
          <p:nvPr/>
        </p:nvSpPr>
        <p:spPr>
          <a:xfrm>
            <a:off x="7000920" y="1500120"/>
            <a:ext cx="1418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6"/>
          <p:cNvSpPr/>
          <p:nvPr/>
        </p:nvSpPr>
        <p:spPr>
          <a:xfrm>
            <a:off x="378720" y="281376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7"/>
          <p:cNvSpPr/>
          <p:nvPr/>
        </p:nvSpPr>
        <p:spPr>
          <a:xfrm>
            <a:off x="401040" y="288540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8"/>
          <p:cNvSpPr/>
          <p:nvPr/>
        </p:nvSpPr>
        <p:spPr>
          <a:xfrm>
            <a:off x="528120" y="286452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9"/>
          <p:cNvSpPr/>
          <p:nvPr/>
        </p:nvSpPr>
        <p:spPr>
          <a:xfrm>
            <a:off x="28584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0"/>
          <p:cNvSpPr/>
          <p:nvPr/>
        </p:nvSpPr>
        <p:spPr>
          <a:xfrm>
            <a:off x="57132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1"/>
          <p:cNvSpPr/>
          <p:nvPr/>
        </p:nvSpPr>
        <p:spPr>
          <a:xfrm>
            <a:off x="14292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2"/>
          <p:cNvSpPr/>
          <p:nvPr/>
        </p:nvSpPr>
        <p:spPr>
          <a:xfrm rot="5400000" flipH="1" flipV="1">
            <a:off x="-75024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3"/>
          <p:cNvSpPr/>
          <p:nvPr/>
        </p:nvSpPr>
        <p:spPr>
          <a:xfrm>
            <a:off x="64296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44"/>
          <p:cNvSpPr/>
          <p:nvPr/>
        </p:nvSpPr>
        <p:spPr>
          <a:xfrm>
            <a:off x="642600" y="2834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39" name="Line 45"/>
          <p:cNvSpPr/>
          <p:nvPr/>
        </p:nvSpPr>
        <p:spPr>
          <a:xfrm>
            <a:off x="85716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0" name="CustomShape 46"/>
          <p:cNvSpPr/>
          <p:nvPr/>
        </p:nvSpPr>
        <p:spPr>
          <a:xfrm>
            <a:off x="85716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47"/>
          <p:cNvSpPr/>
          <p:nvPr/>
        </p:nvSpPr>
        <p:spPr>
          <a:xfrm>
            <a:off x="100008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2" name="CustomShape 48"/>
          <p:cNvSpPr/>
          <p:nvPr/>
        </p:nvSpPr>
        <p:spPr>
          <a:xfrm>
            <a:off x="85716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100008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0"/>
          <p:cNvSpPr/>
          <p:nvPr/>
        </p:nvSpPr>
        <p:spPr>
          <a:xfrm>
            <a:off x="1000080" y="38577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51"/>
          <p:cNvSpPr/>
          <p:nvPr/>
        </p:nvSpPr>
        <p:spPr>
          <a:xfrm>
            <a:off x="170748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6" name="CustomShape 52"/>
          <p:cNvSpPr/>
          <p:nvPr/>
        </p:nvSpPr>
        <p:spPr>
          <a:xfrm>
            <a:off x="1714320" y="4026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1000080" y="3857760"/>
            <a:ext cx="713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4"/>
          <p:cNvSpPr/>
          <p:nvPr/>
        </p:nvSpPr>
        <p:spPr>
          <a:xfrm>
            <a:off x="3521880" y="281376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5"/>
          <p:cNvSpPr/>
          <p:nvPr/>
        </p:nvSpPr>
        <p:spPr>
          <a:xfrm>
            <a:off x="3544200" y="288540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3671640" y="286452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7"/>
          <p:cNvSpPr/>
          <p:nvPr/>
        </p:nvSpPr>
        <p:spPr>
          <a:xfrm>
            <a:off x="342900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371484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9"/>
          <p:cNvSpPr/>
          <p:nvPr/>
        </p:nvSpPr>
        <p:spPr>
          <a:xfrm>
            <a:off x="328608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0"/>
          <p:cNvSpPr/>
          <p:nvPr/>
        </p:nvSpPr>
        <p:spPr>
          <a:xfrm rot="5400000" flipH="1" flipV="1">
            <a:off x="239220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1"/>
          <p:cNvSpPr/>
          <p:nvPr/>
        </p:nvSpPr>
        <p:spPr>
          <a:xfrm>
            <a:off x="378612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62"/>
          <p:cNvSpPr/>
          <p:nvPr/>
        </p:nvSpPr>
        <p:spPr>
          <a:xfrm>
            <a:off x="3786120" y="2834640"/>
            <a:ext cx="648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7" name="Line 63"/>
          <p:cNvSpPr/>
          <p:nvPr/>
        </p:nvSpPr>
        <p:spPr>
          <a:xfrm>
            <a:off x="400032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8" name="CustomShape 64"/>
          <p:cNvSpPr/>
          <p:nvPr/>
        </p:nvSpPr>
        <p:spPr>
          <a:xfrm>
            <a:off x="400032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65"/>
          <p:cNvSpPr/>
          <p:nvPr/>
        </p:nvSpPr>
        <p:spPr>
          <a:xfrm>
            <a:off x="414324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0" name="CustomShape 66"/>
          <p:cNvSpPr/>
          <p:nvPr/>
        </p:nvSpPr>
        <p:spPr>
          <a:xfrm>
            <a:off x="400032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414324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68"/>
          <p:cNvSpPr/>
          <p:nvPr/>
        </p:nvSpPr>
        <p:spPr>
          <a:xfrm>
            <a:off x="485100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3" name="CustomShape 69"/>
          <p:cNvSpPr/>
          <p:nvPr/>
        </p:nvSpPr>
        <p:spPr>
          <a:xfrm>
            <a:off x="4857840" y="40262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0"/>
          <p:cNvSpPr/>
          <p:nvPr/>
        </p:nvSpPr>
        <p:spPr>
          <a:xfrm>
            <a:off x="4143240" y="38577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4857840" y="39290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72"/>
          <p:cNvSpPr/>
          <p:nvPr/>
        </p:nvSpPr>
        <p:spPr>
          <a:xfrm>
            <a:off x="450036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7" name="CustomShape 73"/>
          <p:cNvSpPr/>
          <p:nvPr/>
        </p:nvSpPr>
        <p:spPr>
          <a:xfrm rot="10800000">
            <a:off x="5571000" y="3932640"/>
            <a:ext cx="356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74"/>
          <p:cNvSpPr/>
          <p:nvPr/>
        </p:nvSpPr>
        <p:spPr>
          <a:xfrm>
            <a:off x="4500720" y="4240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5"/>
          <p:cNvSpPr/>
          <p:nvPr/>
        </p:nvSpPr>
        <p:spPr>
          <a:xfrm>
            <a:off x="6544800" y="287856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6"/>
          <p:cNvSpPr/>
          <p:nvPr/>
        </p:nvSpPr>
        <p:spPr>
          <a:xfrm>
            <a:off x="6286680" y="442260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7"/>
          <p:cNvSpPr/>
          <p:nvPr/>
        </p:nvSpPr>
        <p:spPr>
          <a:xfrm rot="5400000" flipH="1" flipV="1">
            <a:off x="5392800" y="352836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8"/>
          <p:cNvSpPr/>
          <p:nvPr/>
        </p:nvSpPr>
        <p:spPr>
          <a:xfrm>
            <a:off x="6786720" y="28051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9"/>
          <p:cNvSpPr/>
          <p:nvPr/>
        </p:nvSpPr>
        <p:spPr>
          <a:xfrm>
            <a:off x="7000920" y="33051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0"/>
          <p:cNvSpPr/>
          <p:nvPr/>
        </p:nvSpPr>
        <p:spPr>
          <a:xfrm>
            <a:off x="7000920" y="34938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1"/>
          <p:cNvSpPr/>
          <p:nvPr/>
        </p:nvSpPr>
        <p:spPr>
          <a:xfrm>
            <a:off x="7143840" y="3733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2"/>
          <p:cNvSpPr/>
          <p:nvPr/>
        </p:nvSpPr>
        <p:spPr>
          <a:xfrm>
            <a:off x="7858080" y="4019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3"/>
          <p:cNvSpPr/>
          <p:nvPr/>
        </p:nvSpPr>
        <p:spPr>
          <a:xfrm>
            <a:off x="7143840" y="3850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4"/>
          <p:cNvSpPr/>
          <p:nvPr/>
        </p:nvSpPr>
        <p:spPr>
          <a:xfrm>
            <a:off x="7858080" y="3922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5"/>
          <p:cNvSpPr/>
          <p:nvPr/>
        </p:nvSpPr>
        <p:spPr>
          <a:xfrm>
            <a:off x="7500960" y="42339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86"/>
          <p:cNvSpPr/>
          <p:nvPr/>
        </p:nvSpPr>
        <p:spPr>
          <a:xfrm>
            <a:off x="7858080" y="39290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7"/>
          <p:cNvSpPr/>
          <p:nvPr/>
        </p:nvSpPr>
        <p:spPr>
          <a:xfrm>
            <a:off x="7500960" y="4240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88"/>
          <p:cNvSpPr/>
          <p:nvPr/>
        </p:nvSpPr>
        <p:spPr>
          <a:xfrm>
            <a:off x="6793200" y="2811600"/>
            <a:ext cx="214200" cy="5000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3" name="Line 89"/>
          <p:cNvSpPr/>
          <p:nvPr/>
        </p:nvSpPr>
        <p:spPr>
          <a:xfrm flipH="1">
            <a:off x="7006680" y="3344760"/>
            <a:ext cx="1440" cy="156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4" name="Line 90"/>
          <p:cNvSpPr/>
          <p:nvPr/>
        </p:nvSpPr>
        <p:spPr>
          <a:xfrm>
            <a:off x="7023600" y="3539160"/>
            <a:ext cx="126720" cy="201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5" name="Line 91"/>
          <p:cNvSpPr/>
          <p:nvPr/>
        </p:nvSpPr>
        <p:spPr>
          <a:xfrm flipH="1">
            <a:off x="7166520" y="3772800"/>
            <a:ext cx="16200" cy="781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6" name="Line 92"/>
          <p:cNvSpPr/>
          <p:nvPr/>
        </p:nvSpPr>
        <p:spPr>
          <a:xfrm>
            <a:off x="7150320" y="3857400"/>
            <a:ext cx="714240" cy="2008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7" name="Line 93"/>
          <p:cNvSpPr/>
          <p:nvPr/>
        </p:nvSpPr>
        <p:spPr>
          <a:xfrm flipH="1" flipV="1">
            <a:off x="7864560" y="3967920"/>
            <a:ext cx="32400" cy="903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8" name="Line 94"/>
          <p:cNvSpPr/>
          <p:nvPr/>
        </p:nvSpPr>
        <p:spPr>
          <a:xfrm flipH="1">
            <a:off x="7523640" y="3935520"/>
            <a:ext cx="340920" cy="3049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20320" y="142920"/>
            <a:ext cx="1094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推向高维</a:t>
            </a:r>
            <a:endParaRPr/>
          </a:p>
        </p:txBody>
      </p:sp>
      <p:graphicFrame>
        <p:nvGraphicFramePr>
          <p:cNvPr id="190" name="Table 2"/>
          <p:cNvGraphicFramePr/>
          <p:nvPr/>
        </p:nvGraphicFramePr>
        <p:xfrm>
          <a:off x="357120" y="642960"/>
          <a:ext cx="4857480" cy="3931920"/>
        </p:xfrm>
        <a:graphic>
          <a:graphicData uri="http://schemas.openxmlformats.org/drawingml/2006/table">
            <a:tbl>
              <a:tblPr/>
              <a:tblGrid>
                <a:gridCol w="416160"/>
                <a:gridCol w="555120"/>
                <a:gridCol w="555120"/>
                <a:gridCol w="555120"/>
                <a:gridCol w="555120"/>
                <a:gridCol w="555120"/>
                <a:gridCol w="555120"/>
                <a:gridCol w="555120"/>
                <a:gridCol w="555480"/>
              </a:tblGrid>
              <a:tr h="70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天气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游客类型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冰淇淋售价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鱼情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游客住址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是否是节假日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冰淇淋收入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钓鱼门票收入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公共卫生成本</a:t>
                      </a: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6286680" y="571320"/>
            <a:ext cx="570600" cy="57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5730480" y="785880"/>
            <a:ext cx="2901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6000840" y="92880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7084800" y="78588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ŷ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7442280" y="35712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7358040" y="92880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7643880" y="500040"/>
            <a:ext cx="35604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8001000" y="714240"/>
            <a:ext cx="49896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7929720" y="500040"/>
            <a:ext cx="70200" cy="57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2"/>
          <p:cNvSpPr/>
          <p:nvPr/>
        </p:nvSpPr>
        <p:spPr>
          <a:xfrm>
            <a:off x="6278040" y="1671480"/>
            <a:ext cx="2320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求使得J最小的θ</a:t>
            </a:r>
            <a:endParaRPr/>
          </a:p>
        </p:txBody>
      </p:sp>
      <p:sp>
        <p:nvSpPr>
          <p:cNvPr id="201" name="CustomShape 13"/>
          <p:cNvSpPr/>
          <p:nvPr/>
        </p:nvSpPr>
        <p:spPr>
          <a:xfrm>
            <a:off x="8533440" y="57132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图片 34"/>
          <p:cNvPicPr/>
          <p:nvPr/>
        </p:nvPicPr>
        <p:blipFill>
          <a:blip r:embed="rId3"/>
          <a:stretch/>
        </p:blipFill>
        <p:spPr>
          <a:xfrm>
            <a:off x="214200" y="714240"/>
            <a:ext cx="3618360" cy="361836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223560" y="142920"/>
            <a:ext cx="178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导数的深刻理解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1214280" y="37148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"/>
          <p:cNvSpPr/>
          <p:nvPr/>
        </p:nvSpPr>
        <p:spPr>
          <a:xfrm rot="10800000">
            <a:off x="5070960" y="2432160"/>
            <a:ext cx="1284840" cy="3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4"/>
          <p:cNvSpPr/>
          <p:nvPr/>
        </p:nvSpPr>
        <p:spPr>
          <a:xfrm flipH="1">
            <a:off x="1213560" y="2429640"/>
            <a:ext cx="1440" cy="1285560"/>
          </a:xfrm>
          <a:prstGeom prst="line">
            <a:avLst/>
          </a:prstGeom>
          <a:ln>
            <a:solidFill>
              <a:srgbClr val="FFFF00"/>
            </a:solidFill>
          </a:ln>
        </p:spPr>
      </p:sp>
      <p:sp>
        <p:nvSpPr>
          <p:cNvPr id="207" name="CustomShape 5"/>
          <p:cNvSpPr/>
          <p:nvPr/>
        </p:nvSpPr>
        <p:spPr>
          <a:xfrm>
            <a:off x="2500200" y="2383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3714120" y="3857760"/>
            <a:ext cx="27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209" name="CustomShape 7"/>
          <p:cNvSpPr/>
          <p:nvPr/>
        </p:nvSpPr>
        <p:spPr>
          <a:xfrm>
            <a:off x="461160" y="67140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210" name="Line 8"/>
          <p:cNvSpPr/>
          <p:nvPr/>
        </p:nvSpPr>
        <p:spPr>
          <a:xfrm flipH="1">
            <a:off x="571320" y="857160"/>
            <a:ext cx="3429000" cy="3578400"/>
          </a:xfrm>
          <a:prstGeom prst="line">
            <a:avLst/>
          </a:prstGeom>
          <a:ln w="19080">
            <a:solidFill>
              <a:srgbClr val="FFFF00"/>
            </a:solidFill>
            <a:round/>
          </a:ln>
        </p:spPr>
      </p:sp>
      <p:sp>
        <p:nvSpPr>
          <p:cNvPr id="211" name="CustomShape 9"/>
          <p:cNvSpPr/>
          <p:nvPr/>
        </p:nvSpPr>
        <p:spPr>
          <a:xfrm>
            <a:off x="1794240" y="2130840"/>
            <a:ext cx="25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36880" y="142920"/>
            <a:ext cx="4523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导数步进法推向高维（导数知识推向高维）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 rot="5400000" flipH="1" flipV="1">
            <a:off x="-535320" y="3532320"/>
            <a:ext cx="206892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500040" y="4568760"/>
            <a:ext cx="292788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739440" y="40230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785880" y="4068720"/>
            <a:ext cx="26420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 rot="5400000" flipH="1" flipV="1">
            <a:off x="124200" y="3368520"/>
            <a:ext cx="13172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 flipH="1">
            <a:off x="2071080" y="35244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flipV="1">
            <a:off x="785880" y="3568680"/>
            <a:ext cx="1284840" cy="476280"/>
          </a:xfrm>
          <a:prstGeom prst="straightConnector1">
            <a:avLst/>
          </a:prstGeom>
          <a:noFill/>
          <a:ln w="3168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795240" y="3840840"/>
            <a:ext cx="183240" cy="120600"/>
          </a:xfrm>
          <a:custGeom>
            <a:avLst/>
            <a:gdLst/>
            <a:ahLst/>
            <a:cxnLst/>
            <a:rect l="0" t="0" r="r" b="b"/>
            <a:pathLst>
              <a:path w="184151" h="121694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1093680" y="3949560"/>
            <a:ext cx="119520" cy="119520"/>
          </a:xfrm>
          <a:custGeom>
            <a:avLst/>
            <a:gdLst/>
            <a:ahLst/>
            <a:cxnLst/>
            <a:rect l="0" t="0" r="r" b="b"/>
            <a:pathLst>
              <a:path w="38101" h="127001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4214880" y="3071880"/>
            <a:ext cx="460440" cy="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1571760" y="3558240"/>
            <a:ext cx="44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  <p:pic>
        <p:nvPicPr>
          <p:cNvPr id="224" name="Picture 21"/>
          <p:cNvPicPr/>
          <p:nvPr/>
        </p:nvPicPr>
        <p:blipFill>
          <a:blip r:embed="rId3"/>
          <a:stretch/>
        </p:blipFill>
        <p:spPr>
          <a:xfrm>
            <a:off x="785880" y="500040"/>
            <a:ext cx="3084840" cy="2127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218</Words>
  <PresentationFormat>全屏显示(16:9)</PresentationFormat>
  <Paragraphs>137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深度技术论坛</cp:lastModifiedBy>
  <cp:revision>4</cp:revision>
  <dcterms:modified xsi:type="dcterms:W3CDTF">2018-04-08T14:36:57Z</dcterms:modified>
</cp:coreProperties>
</file>