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76" r:id="rId2"/>
  </p:sldMasterIdLst>
  <p:notesMasterIdLst>
    <p:notesMasterId r:id="rId7"/>
  </p:notesMasterIdLst>
  <p:handoutMasterIdLst>
    <p:handoutMasterId r:id="rId8"/>
  </p:handoutMasterIdLst>
  <p:sldIdLst>
    <p:sldId id="323" r:id="rId3"/>
    <p:sldId id="376" r:id="rId4"/>
    <p:sldId id="289" r:id="rId5"/>
    <p:sldId id="319" r:id="rId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orient="horz" pos="2573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lert, Britta" initials="RB" lastIdx="10" clrIdx="0">
    <p:extLst>
      <p:ext uri="{19B8F6BF-5375-455C-9EA6-DF929625EA0E}">
        <p15:presenceInfo xmlns:p15="http://schemas.microsoft.com/office/powerpoint/2012/main" userId="S-1-5-21-2060669501-2121649333-1835987162-3942" providerId="AD"/>
      </p:ext>
    </p:extLst>
  </p:cmAuthor>
  <p:cmAuthor id="2" name="Tobias" initials="T" lastIdx="2" clrIdx="1">
    <p:extLst>
      <p:ext uri="{19B8F6BF-5375-455C-9EA6-DF929625EA0E}">
        <p15:presenceInfo xmlns:p15="http://schemas.microsoft.com/office/powerpoint/2012/main" userId="S::tobias.meyer@iwes.fraunhofer.de::6895f072-7953-48d4-9b96-c34c2b433b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E2001A"/>
    <a:srgbClr val="B1C800"/>
    <a:srgbClr val="FFDC00"/>
    <a:srgbClr val="C7CACC"/>
    <a:srgbClr val="9E1C22"/>
    <a:srgbClr val="25BAE2"/>
    <a:srgbClr val="1A8D6A"/>
    <a:srgbClr val="179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3" autoAdjust="0"/>
    <p:restoredTop sz="82907" autoAdjust="0"/>
  </p:normalViewPr>
  <p:slideViewPr>
    <p:cSldViewPr snapToGrid="0" snapToObjects="1">
      <p:cViewPr varScale="1">
        <p:scale>
          <a:sx n="214" d="100"/>
          <a:sy n="214" d="100"/>
        </p:scale>
        <p:origin x="210" y="174"/>
      </p:cViewPr>
      <p:guideLst>
        <p:guide orient="horz" pos="2890"/>
        <p:guide orient="horz" pos="25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D17C-C997-3244-B308-48641205EA08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7F81-AF3F-8645-B9A4-EF649E14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766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E74DE-5CE5-5649-91C8-3125B41113E6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6FDC-2C8F-BC41-9CD1-C76009350B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9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Ausblick: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Finanzierungsmodell ein stochastischer Ansatz in Form einer Monte-Carlo-Simulation das deterministische Modell ersetzen. Dies ermöglicht eine detailgetreuere Abbildung unterschiedlicher Kostentreiber und Unsicherheiten könnten besser einbezogen und quantifiziert werden 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Nachlaufeffekte mit modelliert werden, die ebenfalls Einfluss auf den erzielbaren Gewinn eines Offshore-Windparks und zeitgleich auf die Lastertragskapazitäten der Windenergieanlage haben 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in der Sensitivitätsanalyse aufgezeigt, hat auch die Modellierung des Zusammenhangs zwischen erfahrenen Lasten und Ausfallraten einen Einfluss auf das Gesamtergebnis. Dieser Zusammenhang könnte durch Felddaten-basierte Analysen bestimmt werden, um die lastabhängigen O&amp;M-Kosten noch besser abbilden zu können. </a:t>
            </a:r>
          </a:p>
          <a:p>
            <a:pPr marL="171450" indent="-171450">
              <a:buFontTx/>
              <a:buChar char="-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Veröffentlichung basierend auf Grundidee?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26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gi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gi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gif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>
            <a:extLst>
              <a:ext uri="{FF2B5EF4-FFF2-40B4-BE49-F238E27FC236}">
                <a16:creationId xmlns:a16="http://schemas.microsoft.com/office/drawing/2014/main" id="{43C5831D-63F3-814F-8C4E-26B913697780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0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C8B6AC-7EFA-C443-9593-56D0290574FC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7687F3-032B-0E40-8796-7CC069B0B6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6" name="object 28">
            <a:extLst>
              <a:ext uri="{FF2B5EF4-FFF2-40B4-BE49-F238E27FC236}">
                <a16:creationId xmlns:a16="http://schemas.microsoft.com/office/drawing/2014/main" id="{7446D051-661F-2544-858B-26E991CF794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C7C6F4BF-FB70-104F-9177-9180674DA13D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08841A1-DE0F-7948-A402-60B06F23E358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F0EED506-A8E6-1F4A-A808-1DC7D712E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3420792"/>
            <a:ext cx="8280000" cy="360000"/>
          </a:xfrm>
          <a:prstGeom prst="rect">
            <a:avLst/>
          </a:prstGeom>
        </p:spPr>
        <p:txBody>
          <a:bodyPr lIns="90000" tIns="0"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Referentenname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76B1193B-7740-8249-B416-D8D673A37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85200"/>
            <a:ext cx="8280000" cy="103911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700"/>
              </a:lnSpc>
              <a:buNone/>
              <a:defRPr sz="3600" b="0" i="0">
                <a:solidFill>
                  <a:schemeClr val="tx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Vortragstitel bearbeiten</a:t>
            </a:r>
          </a:p>
          <a:p>
            <a:pPr lvl="0"/>
            <a:r>
              <a:rPr lang="de-DE" dirty="0"/>
              <a:t>Vortragstitel Folgezeile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1333768-425A-9C4C-8073-5E328C3C78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814440"/>
            <a:ext cx="8280000" cy="360000"/>
          </a:xfrm>
          <a:prstGeom prst="rect">
            <a:avLst/>
          </a:prstGeom>
        </p:spPr>
        <p:txBody>
          <a:bodyPr tIns="0" rIns="90000"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Datum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244791-D993-4BC3-BEB1-9F8EF78C9784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7B40C9-9050-4CCD-B787-B3326E2C74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4880B81C-2268-4C8E-8A06-343C08E0067C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11C48BE3-3EFC-4D8E-BC9E-5B08B3D22C9A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D9876836-ACB7-4A90-AE4E-B71A45FDB2DD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7DFB8E-2915-4694-B330-F1C0ECF032C6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EE3C8CA-687F-4656-823E-4224E14D5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0" name="object 28">
            <a:extLst>
              <a:ext uri="{FF2B5EF4-FFF2-40B4-BE49-F238E27FC236}">
                <a16:creationId xmlns:a16="http://schemas.microsoft.com/office/drawing/2014/main" id="{209D416D-123F-44CD-82DB-54548166BF82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406A0E0A-F592-4E2C-BD7E-407D6A28B90C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4D0C9327-F14D-4F6C-B45C-7CC120B8296E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33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7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>
            <a:extLst>
              <a:ext uri="{FF2B5EF4-FFF2-40B4-BE49-F238E27FC236}">
                <a16:creationId xmlns:a16="http://schemas.microsoft.com/office/drawing/2014/main" id="{43C5831D-63F3-814F-8C4E-26B913697780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0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C8B6AC-7EFA-C443-9593-56D0290574FC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7687F3-032B-0E40-8796-7CC069B0B6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6" name="object 28">
            <a:extLst>
              <a:ext uri="{FF2B5EF4-FFF2-40B4-BE49-F238E27FC236}">
                <a16:creationId xmlns:a16="http://schemas.microsoft.com/office/drawing/2014/main" id="{7446D051-661F-2544-858B-26E991CF794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C7C6F4BF-FB70-104F-9177-9180674DA13D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08841A1-DE0F-7948-A402-60B06F23E358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F0EED506-A8E6-1F4A-A808-1DC7D712E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3420792"/>
            <a:ext cx="8280000" cy="360000"/>
          </a:xfrm>
          <a:prstGeom prst="rect">
            <a:avLst/>
          </a:prstGeom>
        </p:spPr>
        <p:txBody>
          <a:bodyPr lIns="90000"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Referentenname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76B1193B-7740-8249-B416-D8D673A37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85200"/>
            <a:ext cx="8280000" cy="103911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700"/>
              </a:lnSpc>
              <a:spcBef>
                <a:spcPts val="864"/>
              </a:spcBef>
              <a:spcAft>
                <a:spcPts val="0"/>
              </a:spcAft>
              <a:buNone/>
              <a:defRPr sz="3600" b="0" i="0">
                <a:solidFill>
                  <a:schemeClr val="tx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Vortragstitel bearbeiten</a:t>
            </a:r>
          </a:p>
          <a:p>
            <a:pPr lvl="0"/>
            <a:r>
              <a:rPr lang="de-DE" dirty="0"/>
              <a:t>Vortragstitel Folgezeile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1333768-425A-9C4C-8073-5E328C3C78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814440"/>
            <a:ext cx="8280000" cy="360000"/>
          </a:xfrm>
          <a:prstGeom prst="rect">
            <a:avLst/>
          </a:prstGeom>
        </p:spPr>
        <p:txBody>
          <a:bodyPr tIns="0" rIns="90000"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Datum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244791-D993-4BC3-BEB1-9F8EF78C9784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7B40C9-9050-4CCD-B787-B3326E2C74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4880B81C-2268-4C8E-8A06-343C08E0067C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11C48BE3-3EFC-4D8E-BC9E-5B08B3D22C9A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D9876836-ACB7-4A90-AE4E-B71A45FDB2DD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7DFB8E-2915-4694-B330-F1C0ECF032C6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EE3C8CA-687F-4656-823E-4224E14D5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0" name="object 28">
            <a:extLst>
              <a:ext uri="{FF2B5EF4-FFF2-40B4-BE49-F238E27FC236}">
                <a16:creationId xmlns:a16="http://schemas.microsoft.com/office/drawing/2014/main" id="{209D416D-123F-44CD-82DB-54548166BF82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406A0E0A-F592-4E2C-BD7E-407D6A28B90C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4D0C9327-F14D-4F6C-B45C-7CC120B8296E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62599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 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 7" descr="Overlay_form_weiss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0" name="Grafik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14000" y="407283"/>
            <a:ext cx="7499852" cy="1258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6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9761C28B-5734-9641-A26B-C245BB74C00B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2CC0CAFF-D3FC-1744-9726-29755BA6F5A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9" name="Bild 6">
            <a:extLst>
              <a:ext uri="{FF2B5EF4-FFF2-40B4-BE49-F238E27FC236}">
                <a16:creationId xmlns:a16="http://schemas.microsoft.com/office/drawing/2014/main" id="{BE7709F1-FE63-4226-A54E-25D396161C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Bild 7" descr="Overlay_form_weiss.png">
            <a:extLst>
              <a:ext uri="{FF2B5EF4-FFF2-40B4-BE49-F238E27FC236}">
                <a16:creationId xmlns:a16="http://schemas.microsoft.com/office/drawing/2014/main" id="{D8C0CB76-7402-4293-8ECD-708B94845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5" name="Grafik 7">
            <a:extLst>
              <a:ext uri="{FF2B5EF4-FFF2-40B4-BE49-F238E27FC236}">
                <a16:creationId xmlns:a16="http://schemas.microsoft.com/office/drawing/2014/main" id="{C0BFC36A-608D-42BD-92C1-0B326F8DFE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81FE61F3-356E-4238-A4FA-2ED2F75A98E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25B2C1D-627D-44B3-94F5-0AE9A1CBEAD8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18" name="Bild 6">
            <a:extLst>
              <a:ext uri="{FF2B5EF4-FFF2-40B4-BE49-F238E27FC236}">
                <a16:creationId xmlns:a16="http://schemas.microsoft.com/office/drawing/2014/main" id="{F7EBDA6A-8382-49E9-B376-70D7E340B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9" name="Bild 7" descr="Overlay_form_weiss.png">
            <a:extLst>
              <a:ext uri="{FF2B5EF4-FFF2-40B4-BE49-F238E27FC236}">
                <a16:creationId xmlns:a16="http://schemas.microsoft.com/office/drawing/2014/main" id="{31DFEE6C-D554-4589-A810-7603DB81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20" name="Grafik 7">
            <a:extLst>
              <a:ext uri="{FF2B5EF4-FFF2-40B4-BE49-F238E27FC236}">
                <a16:creationId xmlns:a16="http://schemas.microsoft.com/office/drawing/2014/main" id="{A17AC05C-71F6-4356-9205-C5EB0163A5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object 28">
            <a:extLst>
              <a:ext uri="{FF2B5EF4-FFF2-40B4-BE49-F238E27FC236}">
                <a16:creationId xmlns:a16="http://schemas.microsoft.com/office/drawing/2014/main" id="{0E620518-CB6B-41AB-B7FB-34580CDC99F8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45E193AA-80C8-4756-AB07-996A03BB8E56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0711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kein Inhalt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67875"/>
            <a:ext cx="9144000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0" name="object 28"/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EB6E49-DBC6-4246-8C42-80D7A311D536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BE236B-9B51-445A-94F8-A214DBE94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399B9843-B48C-45B9-85C9-88B13B2E9A0A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F521A03-97B2-411C-8033-641AA692F477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6529D3B8-41DF-4C36-96F7-CADDFB9A7E80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E832EF-CC1F-484C-950E-C080DA308B19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10B8AFF-282D-4092-B8A2-854A51463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2" name="object 28">
            <a:extLst>
              <a:ext uri="{FF2B5EF4-FFF2-40B4-BE49-F238E27FC236}">
                <a16:creationId xmlns:a16="http://schemas.microsoft.com/office/drawing/2014/main" id="{9FD6BBC9-5511-467C-8A76-815D5683372B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153BCDDD-20CE-4B57-9F5C-C31BE3402E10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35664A8F-7F94-461B-B41F-136E59AF5999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399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84000" y="1543050"/>
            <a:ext cx="3060000" cy="30448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0" baseline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7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lvl1pPr>
            <a:lvl2pPr marL="360000" indent="-180000">
              <a:lnSpc>
                <a:spcPts val="18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mtClean="0"/>
            </a:lvl2pPr>
            <a:lvl3pPr marL="504000" indent="-144000">
              <a:lnSpc>
                <a:spcPts val="18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1439863" algn="l"/>
              </a:tabLst>
              <a:defRPr lang="de-DE" sz="1200" smtClean="0"/>
            </a:lvl3pPr>
            <a:lvl4pPr marL="648000" indent="-144000">
              <a:lnSpc>
                <a:spcPts val="18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z="1200" smtClean="0">
                <a:solidFill>
                  <a:schemeClr val="bg1">
                    <a:lumMod val="50000"/>
                  </a:schemeClr>
                </a:solidFill>
              </a:defRPr>
            </a:lvl4pPr>
            <a:lvl5pPr marL="792000" indent="-144000">
              <a:lnSpc>
                <a:spcPts val="18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z="1200" smtClean="0">
                <a:solidFill>
                  <a:schemeClr val="bg1">
                    <a:lumMod val="50000"/>
                  </a:schemeClr>
                </a:solidFill>
              </a:defRPr>
            </a:lvl5pPr>
            <a:lvl8pPr marL="3200400" indent="0">
              <a:buNone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3CB7E309-8E8F-CC4F-837D-529AEF7A520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A1A1410D-E9A2-124F-9428-735755601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B99D358-2E53-7C45-93D7-CEB1E18B01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B41144-082D-4AE8-8356-FADF78CF7A5C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1261AB-5D42-4BE5-9548-2A9A8AB00C3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1CFEEA61-38E8-48C8-AB0E-59AC5D63B99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3ABC2F3-CD84-4444-8252-E665DD0B0DEE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6AD11A42-9392-47C0-82A4-3E5FF521475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A3EC4-ABB3-4766-A60E-D76C3D9FAED1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2F75EDD-6112-4CD2-B1D8-2E54A4A3E32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object 28">
            <a:extLst>
              <a:ext uri="{FF2B5EF4-FFF2-40B4-BE49-F238E27FC236}">
                <a16:creationId xmlns:a16="http://schemas.microsoft.com/office/drawing/2014/main" id="{48C83786-EA3B-438F-8C88-15C721E1416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F837FD29-A96E-4777-ABF1-2171B3D61C02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7DB93714-9C4A-48BE-BF99-670F95C26235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600083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570974" y="1543051"/>
            <a:ext cx="4573026" cy="304482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44825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buFontTx/>
              <a:buBlip>
                <a:blip r:embed="rId2"/>
              </a:buBlip>
              <a:tabLst>
                <a:tab pos="442913" algn="l"/>
              </a:tabLst>
              <a:defRPr lang="de-DE" dirty="0" smtClean="0"/>
            </a:lvl1pPr>
            <a:lvl2pPr marL="360000" indent="-180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>
                <a:tab pos="442913" algn="l"/>
              </a:tabLst>
              <a:defRPr/>
            </a:lvl2pPr>
            <a:lvl3pPr marL="504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3pPr>
            <a:lvl4pPr marL="648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792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  <a:lvl7pPr marL="936000" indent="0">
              <a:buNone/>
              <a:defRPr/>
            </a:lvl7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6BCD4AB-E991-AA4E-91B9-C24D977D3402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EA2486AA-76A7-1B46-BD3D-3F63C1E1005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659ECF50-1C6E-5041-9D7E-1D0AA2C2A474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2F13BE6-13F8-F848-9C79-90FDB78935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29C372F2-8CD7-364C-B1DF-95D4991AC5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439E15-03CE-491D-A6FF-B60BA54C5670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B13BC63-A6E6-4A1F-92E6-BF8DFE3E86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6518B70-4F1D-405A-BB55-E8458AC1B627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FBF205B0-A147-4652-AA9E-C3A5D57168F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88886C39-EFAB-4535-8D7E-FDE0BEC530B0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F5375AE-AF7F-483C-BA77-13599F2F12E4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AA61A6F-A1F6-4649-A17A-5C0767955F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D49CE8D-B79E-4559-9CD4-B6E7F617F7D1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A9F051B5-FDE8-4F04-BF4B-6B92F4ED64BF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887656F3-CD5D-48E5-8FD8-DEAB1C8F8C81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0860467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orient="horz" pos="305">
          <p15:clr>
            <a:srgbClr val="FBAE40"/>
          </p15:clr>
        </p15:guide>
        <p15:guide id="11" pos="5420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76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9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3315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b="0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1pPr>
            <a:lvl2pPr marL="360000" indent="-180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rgbClr val="FFFFFF"/>
                </a:solidFill>
              </a:defRPr>
            </a:lvl2pPr>
            <a:lvl3pPr marL="504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648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4pPr>
            <a:lvl5pPr marL="792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444AC29F-CD2D-3745-9FEB-CBB7E8C09606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F6168013-D7B9-5347-AC1A-E3387943367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21A41C7-4CD9-984E-8DA2-D0450F49F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723A646-9A52-1145-B553-75837485DC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463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65660-C709-4B35-83A8-73FD7FF20286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0474278-7D10-4AFD-A441-A875005D68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B672E8E3-C32C-4E7E-8B27-E50629920F2E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0BAEFA56-8FAA-4588-B4C9-D0F497C8B531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E3AFBFEE-A9AB-4B6C-95A9-AB9FD7FC7CED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C8E5B4-1B29-457F-9BB3-43F9E24114B3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AC52CBB-2A33-434C-A50E-8CE1A1986E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EF00E144-4BB7-42FE-987A-F9A595075DF0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3F9B27DB-C01D-4184-BB55-62C2248AEAB1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F01A03C1-A836-4513-9CFD-3EE11100322F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875387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/ Seite 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AF2AB427-ECD5-2342-9C4B-1C1C51A3179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8FAC2-B45C-412E-BB4B-281EE0C67DB1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AABF75C-D07F-44E6-AB51-8A87EB43D2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2" name="object 28">
            <a:extLst>
              <a:ext uri="{FF2B5EF4-FFF2-40B4-BE49-F238E27FC236}">
                <a16:creationId xmlns:a16="http://schemas.microsoft.com/office/drawing/2014/main" id="{2A2FC5E5-7B93-45C7-A230-67DA1049D235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52B2A956-82A6-4403-9130-D184A947BC3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434818A-A617-4332-9489-4E6B1620CEEF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10BD1C4-EC05-4673-9D8E-55AB4B7E02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EE82E339-00D3-4AB2-94FE-00CB7066F57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D528AAD9-42AD-4CD6-9F8B-743BB946F388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6373137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orient="horz" pos="2890">
          <p15:clr>
            <a:srgbClr val="FBAE40"/>
          </p15:clr>
        </p15:guide>
        <p15:guide id="10" pos="340">
          <p15:clr>
            <a:srgbClr val="FBAE40"/>
          </p15:clr>
        </p15:guide>
        <p15:guide id="11" pos="5420">
          <p15:clr>
            <a:srgbClr val="FBAE40"/>
          </p15:clr>
        </p15:guide>
        <p15:guide id="12" orient="horz" pos="30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8">
            <a:extLst>
              <a:ext uri="{FF2B5EF4-FFF2-40B4-BE49-F238E27FC236}">
                <a16:creationId xmlns:a16="http://schemas.microsoft.com/office/drawing/2014/main" id="{1141D864-7830-483E-A673-B576F1C2B2B7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06981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891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 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 7" descr="Overlay_form_weiss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0" name="Grafik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14000" y="407283"/>
            <a:ext cx="7499852" cy="1258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6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9761C28B-5734-9641-A26B-C245BB74C00B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2CC0CAFF-D3FC-1744-9726-29755BA6F5A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9" name="Bild 6">
            <a:extLst>
              <a:ext uri="{FF2B5EF4-FFF2-40B4-BE49-F238E27FC236}">
                <a16:creationId xmlns:a16="http://schemas.microsoft.com/office/drawing/2014/main" id="{BE7709F1-FE63-4226-A54E-25D396161C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Bild 7" descr="Overlay_form_weiss.png">
            <a:extLst>
              <a:ext uri="{FF2B5EF4-FFF2-40B4-BE49-F238E27FC236}">
                <a16:creationId xmlns:a16="http://schemas.microsoft.com/office/drawing/2014/main" id="{D8C0CB76-7402-4293-8ECD-708B94845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5" name="Grafik 7">
            <a:extLst>
              <a:ext uri="{FF2B5EF4-FFF2-40B4-BE49-F238E27FC236}">
                <a16:creationId xmlns:a16="http://schemas.microsoft.com/office/drawing/2014/main" id="{C0BFC36A-608D-42BD-92C1-0B326F8DFE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81FE61F3-356E-4238-A4FA-2ED2F75A98E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25B2C1D-627D-44B3-94F5-0AE9A1CBEAD8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18" name="Bild 6">
            <a:extLst>
              <a:ext uri="{FF2B5EF4-FFF2-40B4-BE49-F238E27FC236}">
                <a16:creationId xmlns:a16="http://schemas.microsoft.com/office/drawing/2014/main" id="{F7EBDA6A-8382-49E9-B376-70D7E340B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9" name="Bild 7" descr="Overlay_form_weiss.png">
            <a:extLst>
              <a:ext uri="{FF2B5EF4-FFF2-40B4-BE49-F238E27FC236}">
                <a16:creationId xmlns:a16="http://schemas.microsoft.com/office/drawing/2014/main" id="{31DFEE6C-D554-4589-A810-7603DB81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20" name="Grafik 7">
            <a:extLst>
              <a:ext uri="{FF2B5EF4-FFF2-40B4-BE49-F238E27FC236}">
                <a16:creationId xmlns:a16="http://schemas.microsoft.com/office/drawing/2014/main" id="{A17AC05C-71F6-4356-9205-C5EB0163A5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object 28">
            <a:extLst>
              <a:ext uri="{FF2B5EF4-FFF2-40B4-BE49-F238E27FC236}">
                <a16:creationId xmlns:a16="http://schemas.microsoft.com/office/drawing/2014/main" id="{0E620518-CB6B-41AB-B7FB-34580CDC99F8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45E193AA-80C8-4756-AB07-996A03BB8E56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421950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kein Inhalt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67875"/>
            <a:ext cx="9144000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0" name="object 28"/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EB6E49-DBC6-4246-8C42-80D7A311D536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BE236B-9B51-445A-94F8-A214DBE94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399B9843-B48C-45B9-85C9-88B13B2E9A0A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F521A03-97B2-411C-8033-641AA692F477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E832EF-CC1F-484C-950E-C080DA308B19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10B8AFF-282D-4092-B8A2-854A51463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2" name="object 28">
            <a:extLst>
              <a:ext uri="{FF2B5EF4-FFF2-40B4-BE49-F238E27FC236}">
                <a16:creationId xmlns:a16="http://schemas.microsoft.com/office/drawing/2014/main" id="{9FD6BBC9-5511-467C-8A76-815D5683372B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153BCDDD-20CE-4B57-9F5C-C31BE3402E10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966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5"/>
          <p:cNvSpPr>
            <a:spLocks noGrp="1"/>
          </p:cNvSpPr>
          <p:nvPr>
            <p:ph sz="quarter" idx="14"/>
          </p:nvPr>
        </p:nvSpPr>
        <p:spPr>
          <a:xfrm>
            <a:off x="431799" y="1543050"/>
            <a:ext cx="8280201" cy="3044825"/>
          </a:xfrm>
          <a:prstGeom prst="rect">
            <a:avLst/>
          </a:prstGeom>
        </p:spPr>
        <p:txBody>
          <a:bodyPr vert="horz"/>
          <a:lstStyle>
            <a:lvl1pPr marL="180975" indent="-1809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 b="0" i="0">
                <a:latin typeface="Frutiger LT Com 55 Roman" panose="020B0503030504020204" pitchFamily="34" charset="0"/>
              </a:defRPr>
            </a:lvl1pPr>
            <a:lvl2pPr marL="270000" indent="-180975">
              <a:spcBef>
                <a:spcPts val="600"/>
              </a:spcBef>
              <a:buFontTx/>
              <a:buBlip>
                <a:blip r:embed="rId2"/>
              </a:buBlip>
              <a:defRPr>
                <a:latin typeface="Frutiger LT Com 55 Roman" panose="020B0503030504020204" pitchFamily="34" charset="0"/>
              </a:defRPr>
            </a:lvl2pPr>
            <a:lvl3pPr marL="360000" indent="-180975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="0" i="0">
                <a:latin typeface="Frutiger LT Com 55 Roman" panose="020B0503030504020204" pitchFamily="34" charset="0"/>
              </a:defRPr>
            </a:lvl3pPr>
            <a:lvl4pPr marL="450000" indent="-1800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3CB7E309-8E8F-CC4F-837D-529AEF7A520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A1A1410D-E9A2-124F-9428-735755601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B99D358-2E53-7C45-93D7-CEB1E18B01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B41144-082D-4AE8-8356-FADF78CF7A5C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1261AB-5D42-4BE5-9548-2A9A8AB00C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1CFEEA61-38E8-48C8-AB0E-59AC5D63B99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6AD11A42-9392-47C0-82A4-3E5FF521475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A3EC4-ABB3-4766-A60E-D76C3D9FAED1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2F75EDD-6112-4CD2-B1D8-2E54A4A3E3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object 28">
            <a:extLst>
              <a:ext uri="{FF2B5EF4-FFF2-40B4-BE49-F238E27FC236}">
                <a16:creationId xmlns:a16="http://schemas.microsoft.com/office/drawing/2014/main" id="{48C83786-EA3B-438F-8C88-15C721E1416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7DB93714-9C4A-48BE-BF99-670F95C26235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4338282"/>
            <a:ext cx="8712200" cy="365938"/>
          </a:xfrm>
          <a:prstGeom prst="rect">
            <a:avLst/>
          </a:prstGeom>
        </p:spPr>
        <p:txBody>
          <a:bodyPr anchor="b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Quellenangabe kommt hierhin</a:t>
            </a:r>
          </a:p>
        </p:txBody>
      </p:sp>
    </p:spTree>
    <p:extLst>
      <p:ext uri="{BB962C8B-B14F-4D97-AF65-F5344CB8AC3E}">
        <p14:creationId xmlns:p14="http://schemas.microsoft.com/office/powerpoint/2010/main" val="375230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>
          <p15:clr>
            <a:srgbClr val="FBAE40"/>
          </p15:clr>
        </p15:guide>
        <p15:guide id="10" pos="5420">
          <p15:clr>
            <a:srgbClr val="FBAE40"/>
          </p15:clr>
        </p15:guide>
        <p15:guide id="11" orient="horz" pos="305">
          <p15:clr>
            <a:srgbClr val="FBAE40"/>
          </p15:clr>
        </p15:guide>
        <p15:guide id="12" orient="horz" pos="2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84000" y="1543050"/>
            <a:ext cx="3060000" cy="30448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0" baseline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7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  <a:prstGeom prst="rect">
            <a:avLst/>
          </a:prstGeom>
        </p:spPr>
        <p:txBody>
          <a:bodyPr vert="horz"/>
          <a:lstStyle>
            <a:lvl1pPr marL="180975" indent="-1809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 b="0" i="0">
                <a:latin typeface="Frutiger LT Com 55 Roman" panose="020B0503030504020204" pitchFamily="34" charset="0"/>
              </a:defRPr>
            </a:lvl1pPr>
            <a:lvl2pPr marL="270000" indent="-180975">
              <a:spcBef>
                <a:spcPts val="600"/>
              </a:spcBef>
              <a:buFontTx/>
              <a:buBlip>
                <a:blip r:embed="rId2"/>
              </a:buBlip>
              <a:defRPr>
                <a:latin typeface="Frutiger LT Com 55 Roman" panose="020B0503030504020204" pitchFamily="34" charset="0"/>
              </a:defRPr>
            </a:lvl2pPr>
            <a:lvl3pPr marL="360000" indent="-180975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="0" i="0">
                <a:latin typeface="Frutiger LT Com 55 Roman" panose="020B0503030504020204" pitchFamily="34" charset="0"/>
              </a:defRPr>
            </a:lvl3pPr>
            <a:lvl4pPr marL="450000" indent="-1800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lang="de-DE" dirty="0" smtClean="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3CB7E309-8E8F-CC4F-837D-529AEF7A520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A1A1410D-E9A2-124F-9428-735755601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B99D358-2E53-7C45-93D7-CEB1E18B01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B41144-082D-4AE8-8356-FADF78CF7A5C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1261AB-5D42-4BE5-9548-2A9A8AB00C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1CFEEA61-38E8-48C8-AB0E-59AC5D63B99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6AD11A42-9392-47C0-82A4-3E5FF521475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A3EC4-ABB3-4766-A60E-D76C3D9FAED1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2F75EDD-6112-4CD2-B1D8-2E54A4A3E3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object 28">
            <a:extLst>
              <a:ext uri="{FF2B5EF4-FFF2-40B4-BE49-F238E27FC236}">
                <a16:creationId xmlns:a16="http://schemas.microsoft.com/office/drawing/2014/main" id="{48C83786-EA3B-438F-8C88-15C721E1416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7DB93714-9C4A-48BE-BF99-670F95C26235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4338282"/>
            <a:ext cx="8712200" cy="365938"/>
          </a:xfrm>
          <a:prstGeom prst="rect">
            <a:avLst/>
          </a:prstGeom>
        </p:spPr>
        <p:txBody>
          <a:bodyPr anchor="b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Quellenangabe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698949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570974" y="1543051"/>
            <a:ext cx="4573026" cy="304482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448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800"/>
              </a:lnSpc>
              <a:spcBef>
                <a:spcPts val="1200"/>
              </a:spcBef>
              <a:buFontTx/>
              <a:buNone/>
              <a:defRPr b="0" i="0">
                <a:latin typeface="Frutiger LT Com 55 Roman" panose="020B0503030504020204" pitchFamily="34" charset="77"/>
              </a:defRPr>
            </a:lvl1pPr>
            <a:lvl2pPr marL="180975" indent="-180975">
              <a:buFont typeface="Wingdings" charset="2"/>
              <a:buChar char="§"/>
              <a:defRPr/>
            </a:lvl2pPr>
            <a:lvl3pPr marL="361950" indent="-180975">
              <a:buFont typeface="Lucida Grande"/>
              <a:buChar char="–"/>
              <a:defRPr/>
            </a:lvl3pPr>
            <a:lvl4pPr marL="539750" indent="-177800">
              <a:buFont typeface="Arial"/>
              <a:buChar char="•"/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6BCD4AB-E991-AA4E-91B9-C24D977D3402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EA2486AA-76A7-1B46-BD3D-3F63C1E1005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659ECF50-1C6E-5041-9D7E-1D0AA2C2A474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2F13BE6-13F8-F848-9C79-90FDB78935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29C372F2-8CD7-364C-B1DF-95D4991AC5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439E15-03CE-491D-A6FF-B60BA54C5670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B13BC63-A6E6-4A1F-92E6-BF8DFE3E86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7" name="object 28">
            <a:extLst>
              <a:ext uri="{FF2B5EF4-FFF2-40B4-BE49-F238E27FC236}">
                <a16:creationId xmlns:a16="http://schemas.microsoft.com/office/drawing/2014/main" id="{FBF205B0-A147-4652-AA9E-C3A5D57168F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88886C39-EFAB-4535-8D7E-FDE0BEC530B0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F5375AE-AF7F-483C-BA77-13599F2F12E4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AA61A6F-A1F6-4649-A17A-5C0767955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6" name="object 28">
            <a:extLst>
              <a:ext uri="{FF2B5EF4-FFF2-40B4-BE49-F238E27FC236}">
                <a16:creationId xmlns:a16="http://schemas.microsoft.com/office/drawing/2014/main" id="{A9F051B5-FDE8-4F04-BF4B-6B92F4ED64BF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887656F3-CD5D-48E5-8FD8-DEAB1C8F8C81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19865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orient="horz" pos="305" userDrawn="1">
          <p15:clr>
            <a:srgbClr val="FBAE40"/>
          </p15:clr>
        </p15:guide>
        <p15:guide id="11" pos="5420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76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9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3315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0" indent="0">
              <a:lnSpc>
                <a:spcPts val="1800"/>
              </a:lnSpc>
              <a:spcBef>
                <a:spcPts val="1200"/>
              </a:spcBef>
              <a:buFontTx/>
              <a:buNone/>
              <a:defRPr b="0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1pPr>
            <a:lvl2pPr marL="180975" indent="-180975">
              <a:buFont typeface="Wingdings" charset="2"/>
              <a:buChar char="§"/>
              <a:defRPr>
                <a:solidFill>
                  <a:srgbClr val="FFFFFF"/>
                </a:solidFill>
              </a:defRPr>
            </a:lvl2pPr>
            <a:lvl3pPr marL="361950" indent="-180975">
              <a:buFont typeface="Symbol" charset="2"/>
              <a:buChar char="-"/>
              <a:defRPr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444AC29F-CD2D-3745-9FEB-CBB7E8C09606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F6168013-D7B9-5347-AC1A-E3387943367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21A41C7-4CD9-984E-8DA2-D0450F49F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bIns="0"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723A646-9A52-1145-B553-75837485DC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463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65660-C709-4B35-83A8-73FD7FF20286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0474278-7D10-4AFD-A441-A875005D68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B672E8E3-C32C-4E7E-8B27-E50629920F2E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0BAEFA56-8FAA-4588-B4C9-D0F497C8B531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E3AFBFEE-A9AB-4B6C-95A9-AB9FD7FC7CED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C8E5B4-1B29-457F-9BB3-43F9E24114B3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AC52CBB-2A33-434C-A50E-8CE1A1986E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EF00E144-4BB7-42FE-987A-F9A595075DF0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3F9B27DB-C01D-4184-BB55-62C2248AEAB1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F01A03C1-A836-4513-9CFD-3EE11100322F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30355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/ Seite 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AF2AB427-ECD5-2342-9C4B-1C1C51A3179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8FAC2-B45C-412E-BB4B-281EE0C67DB1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AABF75C-D07F-44E6-AB51-8A87EB43D2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2" name="object 28">
            <a:extLst>
              <a:ext uri="{FF2B5EF4-FFF2-40B4-BE49-F238E27FC236}">
                <a16:creationId xmlns:a16="http://schemas.microsoft.com/office/drawing/2014/main" id="{2A2FC5E5-7B93-45C7-A230-67DA1049D235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52B2A956-82A6-4403-9130-D184A947BC3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434818A-A617-4332-9489-4E6B1620CEEF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10BD1C4-EC05-4673-9D8E-55AB4B7E02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EE82E339-00D3-4AB2-94FE-00CB7066F57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D528AAD9-42AD-4CD6-9F8B-743BB946F388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53743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2890" userDrawn="1">
          <p15:clr>
            <a:srgbClr val="FBAE40"/>
          </p15:clr>
        </p15:guide>
        <p15:guide id="10" pos="340" userDrawn="1">
          <p15:clr>
            <a:srgbClr val="FBAE40"/>
          </p15:clr>
        </p15:guide>
        <p15:guide id="11" pos="5420" userDrawn="1">
          <p15:clr>
            <a:srgbClr val="FBAE40"/>
          </p15:clr>
        </p15:guide>
        <p15:guide id="12" orient="horz" pos="3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8">
            <a:extLst>
              <a:ext uri="{FF2B5EF4-FFF2-40B4-BE49-F238E27FC236}">
                <a16:creationId xmlns:a16="http://schemas.microsoft.com/office/drawing/2014/main" id="{1141D864-7830-483E-A673-B576F1C2B2B7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/>
              <a:t>‹Nr.›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91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5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chemeClr val="tx1"/>
          </a:solidFill>
          <a:latin typeface="Frutiger LT Std 65 Bold"/>
          <a:ea typeface="+mj-ea"/>
          <a:cs typeface="Frutiger LT Std 65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/>
          </a:solidFill>
          <a:latin typeface="Frutiger LT Std 45 Light"/>
          <a:ea typeface="+mn-ea"/>
          <a:cs typeface="Frutiger LT Std 45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Frutiger LT Std 45 Light"/>
          <a:ea typeface="+mn-ea"/>
          <a:cs typeface="Frutiger LT Std 45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/>
          </a:solidFill>
          <a:latin typeface="Frutiger LT Std 45 Light"/>
          <a:ea typeface="+mn-ea"/>
          <a:cs typeface="Frutiger LT Std 45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Frutiger LT Std 45 Light"/>
          <a:ea typeface="+mn-ea"/>
          <a:cs typeface="Frutiger LT Std 45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Frutiger LT Std 45 Light"/>
          <a:ea typeface="+mn-ea"/>
          <a:cs typeface="Frutiger LT Std 45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3AEE33AB-FE52-4B44-B942-671B19C8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85200"/>
            <a:ext cx="11520000" cy="43200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479DF-8E17-4D53-BEED-B7FF72F3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44400"/>
            <a:ext cx="5652000" cy="30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85D1D4-7B27-4E88-821B-0C8B57FCC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4788000"/>
            <a:ext cx="2894400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ts val="1240"/>
              </a:lnSpc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©</a:t>
            </a:r>
            <a:r>
              <a:rPr lang="de-DE" spc="-100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 </a:t>
            </a:r>
            <a:r>
              <a:rPr lang="de-DE" spc="-50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2021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 Fraunhofer IWES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1D8931-3B2A-40F2-B2AE-6A27B7A5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8000" y="4788000"/>
            <a:ext cx="1580400" cy="14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Frutiger LT Com 55 Roman" panose="020B0503030504020204" pitchFamily="34" charset="0"/>
              </a:defRPr>
            </a:lvl1pPr>
          </a:lstStyle>
          <a:p>
            <a:fld id="{2D71629A-709B-4FB2-86ED-276F1B25CD4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1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Frutiger LT Com 65 Bold" panose="020B0803030504020204" pitchFamily="34" charset="0"/>
          <a:ea typeface="+mj-ea"/>
          <a:cs typeface="Frutiger LT Std 65 Bold"/>
        </a:defRPr>
      </a:lvl1pPr>
    </p:titleStyle>
    <p:bodyStyle>
      <a:lvl1pPr marL="180000" indent="-180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defRPr sz="15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1pPr>
      <a:lvl2pPr marL="360000" indent="-180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5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2pPr>
      <a:lvl3pPr marL="504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3pPr>
      <a:lvl4pPr marL="648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chemeClr val="bg1">
              <a:lumMod val="50000"/>
            </a:schemeClr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4pPr>
      <a:lvl5pPr marL="792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rgbClr val="7E7E7E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5pPr>
      <a:lvl6pPr marL="936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kern="1200">
          <a:solidFill>
            <a:srgbClr val="7E7E7E"/>
          </a:solidFill>
          <a:latin typeface="Frutiger LT Com 55 Roman" panose="020B0503030504020204" pitchFamily="34" charset="0"/>
          <a:ea typeface="+mn-ea"/>
          <a:cs typeface="+mn-cs"/>
        </a:defRPr>
      </a:lvl6pPr>
      <a:lvl7pPr marL="1080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lang="de-DE" sz="1200" kern="1200" dirty="0">
          <a:solidFill>
            <a:srgbClr val="7E7E7E"/>
          </a:solidFill>
          <a:latin typeface="Frutiger LT Com 55 Roman" panose="020B0503030504020204" pitchFamily="34" charset="0"/>
          <a:ea typeface="+mn-ea"/>
          <a:cs typeface="+mn-cs"/>
        </a:defRPr>
      </a:lvl7pPr>
      <a:lvl8pPr marL="1224000" indent="-144000" algn="l" defTabSz="457200" rtl="0" eaLnBrk="1" latinLnBrk="0" hangingPunct="1"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kern="1200">
          <a:solidFill>
            <a:schemeClr val="bg1">
              <a:lumMod val="50000"/>
            </a:schemeClr>
          </a:solidFill>
          <a:latin typeface="Frutiger LT Com 55 Roman" panose="020B0503030504020204" pitchFamily="34" charset="0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5">
          <p15:clr>
            <a:srgbClr val="F26B43"/>
          </p15:clr>
        </p15:guide>
        <p15:guide id="2" pos="340">
          <p15:clr>
            <a:srgbClr val="F26B43"/>
          </p15:clr>
        </p15:guide>
        <p15:guide id="3" orient="horz" pos="2890">
          <p15:clr>
            <a:srgbClr val="F26B43"/>
          </p15:clr>
        </p15:guide>
        <p15:guide id="4" pos="54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svg"/><Relationship Id="rId7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draußen, Person, surfend, Wasser enthält.&#10;&#10;&#10;&#10;Automatisch generierte Beschreibung">
            <a:extLst>
              <a:ext uri="{FF2B5EF4-FFF2-40B4-BE49-F238E27FC236}">
                <a16:creationId xmlns:a16="http://schemas.microsoft.com/office/drawing/2014/main" id="{DA40A0DA-47B9-EF43-ACE7-62AAE21330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" r="3"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BD2A4-44A3-504A-B900-38D23F63C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00" y="3685647"/>
            <a:ext cx="8280000" cy="360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8E998-026F-4E49-9D9B-420091D7F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450055"/>
            <a:ext cx="8280000" cy="1039119"/>
          </a:xfrm>
        </p:spPr>
        <p:txBody>
          <a:bodyPr anchor="b"/>
          <a:lstStyle/>
          <a:p>
            <a:r>
              <a:rPr lang="de-DE" sz="2400"/>
              <a:t>Job Interview Task: Data Processing with Python</a:t>
            </a:r>
            <a:endParaRPr lang="de-DE" sz="24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4F25E-E89A-1741-8DB8-0ED8BB183C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079295"/>
            <a:ext cx="8280000" cy="360000"/>
          </a:xfrm>
        </p:spPr>
        <p:txBody>
          <a:bodyPr>
            <a:normAutofit lnSpcReduction="10000"/>
          </a:bodyPr>
          <a:lstStyle/>
          <a:p>
            <a:r>
              <a:rPr lang="de-DE"/>
              <a:t>2021/02/15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83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31799" y="1543050"/>
            <a:ext cx="8280201" cy="3044825"/>
          </a:xfrm>
        </p:spPr>
        <p:txBody>
          <a:bodyPr/>
          <a:lstStyle/>
          <a:p>
            <a:r>
              <a:rPr lang="de-DE" sz="1200"/>
              <a:t>Read in the provided input.csv file, it includes time series for different sensors of a wind turbine</a:t>
            </a:r>
          </a:p>
          <a:p>
            <a:r>
              <a:rPr lang="de-DE" sz="1200"/>
              <a:t>Reformat the data so that the first row includes the sensor name (from line 7) and the unit (from line 8) in the format &lt;sensorname&gt;_[&lt;unit&gt;] (excluding &lt; and &gt;), remove the rest of the header,</a:t>
            </a:r>
          </a:p>
          <a:p>
            <a:r>
              <a:rPr lang="de-DE" sz="1200"/>
              <a:t>Create a figure with 3 subplots showing one timeseries per subplot, with title, legend and axis titles. Save that figure as *.eps,</a:t>
            </a:r>
          </a:p>
          <a:p>
            <a:r>
              <a:rPr lang="de-DE" sz="1200"/>
              <a:t>Save your reformatted data as output.csv, separated with ;</a:t>
            </a:r>
          </a:p>
          <a:p>
            <a:r>
              <a:rPr lang="en-US" sz="1200"/>
              <a:t>Create functions that can be launched from other modules</a:t>
            </a:r>
            <a:r>
              <a:rPr lang="de-DE" sz="1200"/>
              <a:t>. Create a main-function to start your program,</a:t>
            </a:r>
          </a:p>
          <a:p>
            <a:r>
              <a:rPr lang="en-US" sz="1200"/>
              <a:t>Provide your code with documentation within the code,</a:t>
            </a:r>
          </a:p>
          <a:p>
            <a:r>
              <a:rPr lang="en-US" sz="1200"/>
              <a:t>Use python, preferrably with standard libraries for your task, in addition to that, you can use every open-source software that you like, e.g. IDEs,</a:t>
            </a:r>
          </a:p>
          <a:p>
            <a:r>
              <a:rPr lang="en-US" sz="1200"/>
              <a:t>Use PEP8 as coding-style,</a:t>
            </a:r>
          </a:p>
          <a:p>
            <a:r>
              <a:rPr lang="en-US" sz="1200"/>
              <a:t>You may use object-oriented programming for your task, if you like.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Task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7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168235"/>
            <a:ext cx="8064500" cy="341964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567CFEC-A35B-44D8-9B77-5FC818028884}"/>
              </a:ext>
            </a:extLst>
          </p:cNvPr>
          <p:cNvSpPr txBox="1">
            <a:spLocks/>
          </p:cNvSpPr>
          <p:nvPr/>
        </p:nvSpPr>
        <p:spPr>
          <a:xfrm>
            <a:off x="432000" y="385201"/>
            <a:ext cx="8772740" cy="440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2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j-ea"/>
                <a:cs typeface="+mj-cs"/>
              </a:rPr>
              <a:t>Thanks a lot for your attention!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65 Bold" panose="020B08030305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56725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751" y="1292737"/>
            <a:ext cx="4326650" cy="2864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l" defTabSz="4572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Federal Republic of Germany</a:t>
            </a:r>
          </a:p>
          <a:p>
            <a:pPr marL="9525" marR="0" lvl="0" indent="0" algn="l" defTabSz="4572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Federal Ministry for Economic Affairs and Energy</a:t>
            </a:r>
          </a:p>
          <a:p>
            <a:pPr marL="9525" marR="0" lvl="0" indent="0" algn="l" defTabSz="4572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Federal Ministry of Education and Research</a:t>
            </a:r>
          </a:p>
          <a:p>
            <a:pPr marL="9525" marR="0" lvl="0" indent="0" algn="l" defTabSz="4572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European Regional Development Fund (ERDF):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 </a:t>
            </a:r>
          </a:p>
          <a:p>
            <a:pPr marL="9525" marR="0" lvl="0" indent="0" algn="l" defTabSz="4572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Federal State of Bremen</a:t>
            </a:r>
          </a:p>
          <a:p>
            <a:pPr marL="324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351473" algn="l"/>
              </a:tabLst>
              <a:defRPr/>
            </a:pP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55 Roman" panose="020B0503030504020204" pitchFamily="34" charset="77"/>
                <a:ea typeface="+mn-ea"/>
                <a:cs typeface="Frutiger LT Com 45 Light"/>
              </a:rPr>
              <a:t>Senator of Civil Engineering, Environment and Transportation</a:t>
            </a:r>
          </a:p>
          <a:p>
            <a:pPr marL="324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351473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55 Roman" panose="020B0503030504020204" pitchFamily="34" charset="77"/>
                <a:ea typeface="+mn-ea"/>
                <a:cs typeface="Frutiger LT Com 45 Light"/>
              </a:rPr>
              <a:t>Senator of Economy, Labor and Ports</a:t>
            </a:r>
          </a:p>
          <a:p>
            <a:pPr marL="324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351473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55 Roman" panose="020B0503030504020204" pitchFamily="34" charset="77"/>
                <a:ea typeface="+mn-ea"/>
                <a:cs typeface="Frutiger LT Com 45 Light"/>
              </a:rPr>
              <a:t>Senator of Science, Health and Consumer Protection</a:t>
            </a:r>
          </a:p>
          <a:p>
            <a:pPr marL="324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351473" algn="l"/>
              </a:tabLst>
              <a:defRPr/>
            </a:pPr>
            <a:r>
              <a:rPr kumimoji="0" lang="de-DE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55 Roman" panose="020B0503030504020204" pitchFamily="34" charset="77"/>
                <a:ea typeface="+mn-ea"/>
                <a:cs typeface="Frutiger LT Com 45 Light"/>
              </a:rPr>
              <a:t>Bremerhavener Gesellschaft für Investitionsförderung und Stadtentwicklung mbH</a:t>
            </a:r>
          </a:p>
          <a:p>
            <a:pPr marL="179546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Federal State of Lower Saxony</a:t>
            </a:r>
          </a:p>
          <a:p>
            <a:pPr marL="17954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Frutiger LT Com 45 Light"/>
              </a:rPr>
              <a:t>Free and Hanseatic City of Hamburg 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1CC16004-5568-F044-88D5-21E443B0980C}"/>
              </a:ext>
            </a:extLst>
          </p:cNvPr>
          <p:cNvSpPr txBox="1">
            <a:spLocks/>
          </p:cNvSpPr>
          <p:nvPr/>
        </p:nvSpPr>
        <p:spPr>
          <a:xfrm>
            <a:off x="431999" y="385200"/>
            <a:ext cx="4140001" cy="43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</a:rPr>
              <a:t>Acknowledgements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A8F0EBE-8315-9A4B-9DDD-EA5EA232B549}"/>
              </a:ext>
            </a:extLst>
          </p:cNvPr>
          <p:cNvSpPr txBox="1">
            <a:spLocks/>
          </p:cNvSpPr>
          <p:nvPr/>
        </p:nvSpPr>
        <p:spPr>
          <a:xfrm>
            <a:off x="431999" y="817201"/>
            <a:ext cx="4140001" cy="355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" marR="0" lvl="0" indent="0" algn="l" defTabSz="457200" rtl="0" eaLnBrk="1" fontAlgn="auto" latinLnBrk="0" hangingPunct="1">
              <a:lnSpc>
                <a:spcPts val="17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</a:rPr>
              <a:t>Fraunhofer IWES is funded by: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040064-CBC8-BB43-A2E0-1AE4829F0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384" y="877540"/>
            <a:ext cx="1321887" cy="684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F697C6F-1DF2-EA42-9F26-59E13C052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54" y="877540"/>
            <a:ext cx="1329571" cy="684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9B7CD03-1A6E-4AFF-85FD-C1937FDF6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12" y="1805881"/>
            <a:ext cx="2906292" cy="5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F3BF98-9305-47F7-843F-69648F811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149" y="3456926"/>
            <a:ext cx="1285875" cy="63579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7887F4E-4BEA-4EED-AE14-17DFF44AA5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9342" y="3350961"/>
            <a:ext cx="1228725" cy="8477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9055888-B32E-42FA-B81E-43C68DCD6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1255" y="2448352"/>
            <a:ext cx="1433703" cy="89354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87187A8-657E-43EB-8F9E-610562DEF1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474" y="2614286"/>
            <a:ext cx="1937385" cy="5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865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-Design-IWES2019-gobasil">
  <a:themeElements>
    <a:clrScheme name="Office-Design-IWES2019-gobasil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1BBAE2"/>
      </a:hlink>
      <a:folHlink>
        <a:srgbClr val="B1C800"/>
      </a:folHlink>
    </a:clrScheme>
    <a:fontScheme name="Fraunhofer Frutiger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4" id="{5C5C3CD6-92CD-4494-B0CA-B9146AA32E50}" vid="{29163AFA-DCC8-411A-8D2C-CF9B151C61C8}"/>
    </a:ext>
  </a:extLst>
</a:theme>
</file>

<file path=ppt/theme/theme2.xml><?xml version="1.0" encoding="utf-8"?>
<a:theme xmlns:a="http://schemas.openxmlformats.org/drawingml/2006/main" name="1_Office-Design-IWES2019-gobasil">
  <a:themeElements>
    <a:clrScheme name="Office-Design-IWES2019-gobasil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1BBAE2"/>
      </a:hlink>
      <a:folHlink>
        <a:srgbClr val="B1C800"/>
      </a:folHlink>
    </a:clrScheme>
    <a:fontScheme name="Office-Design-IWES2019-gobasil">
      <a:majorFont>
        <a:latin typeface="Frutiger LT Com 65 Bold"/>
        <a:ea typeface=""/>
        <a:cs typeface=""/>
      </a:majorFont>
      <a:minorFont>
        <a:latin typeface="Frutiger 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9_0050_IWES_Powerpoint-Template_EN_V4_Win" id="{54A5FE32-A70C-43FD-B496-8164B9994992}" vid="{EE5F340C-DB92-455A-9300-EA9FCE4AE8A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DEU_21022019 SW</Template>
  <TotalTime>0</TotalTime>
  <Words>378</Words>
  <Application>Microsoft Office PowerPoint</Application>
  <PresentationFormat>Bildschirmpräsentation (16:9)</PresentationFormat>
  <Paragraphs>35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6" baseType="lpstr">
      <vt:lpstr>Arial</vt:lpstr>
      <vt:lpstr>Calibri</vt:lpstr>
      <vt:lpstr>Frutiger LT Com 45 Light</vt:lpstr>
      <vt:lpstr>Frutiger LT Com 55 Roman</vt:lpstr>
      <vt:lpstr>Frutiger LT Com 65 Bold</vt:lpstr>
      <vt:lpstr>Frutiger LT Std 45 Light</vt:lpstr>
      <vt:lpstr>Frutiger LT Std 65 Bold</vt:lpstr>
      <vt:lpstr>Lucida Grande</vt:lpstr>
      <vt:lpstr>Symbol</vt:lpstr>
      <vt:lpstr>Wingdings</vt:lpstr>
      <vt:lpstr>Office-Design-IWES2019-gobasil</vt:lpstr>
      <vt:lpstr>1_Office-Design-IWES2019-gobasil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Fraunhofer IWES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IWES Powerpoint Template DE</dc:subject>
  <dc:creator>Walgern, Julia</dc:creator>
  <cp:keywords/>
  <dc:description>190130 lz</dc:description>
  <cp:lastModifiedBy>Fricke, Johannes</cp:lastModifiedBy>
  <cp:revision>201</cp:revision>
  <cp:lastPrinted>2018-03-05T10:05:58Z</cp:lastPrinted>
  <dcterms:created xsi:type="dcterms:W3CDTF">2020-05-08T07:25:58Z</dcterms:created>
  <dcterms:modified xsi:type="dcterms:W3CDTF">2021-11-04T09:14:53Z</dcterms:modified>
  <cp:category/>
</cp:coreProperties>
</file>