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4" r:id="rId12"/>
    <p:sldId id="335" r:id="rId13"/>
    <p:sldId id="365" r:id="rId14"/>
    <p:sldId id="366" r:id="rId15"/>
    <p:sldId id="329" r:id="rId16"/>
    <p:sldId id="339" r:id="rId17"/>
    <p:sldId id="340" r:id="rId18"/>
    <p:sldId id="341" r:id="rId19"/>
    <p:sldId id="342" r:id="rId20"/>
    <p:sldId id="355" r:id="rId21"/>
    <p:sldId id="343" r:id="rId22"/>
    <p:sldId id="360" r:id="rId23"/>
    <p:sldId id="362" r:id="rId24"/>
    <p:sldId id="363" r:id="rId25"/>
    <p:sldId id="347" r:id="rId26"/>
    <p:sldId id="359" r:id="rId27"/>
    <p:sldId id="348" r:id="rId28"/>
    <p:sldId id="330" r:id="rId29"/>
    <p:sldId id="349" r:id="rId30"/>
    <p:sldId id="354" r:id="rId31"/>
    <p:sldId id="351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If you want you can save the newly structured </a:t>
            </a:r>
            <a:r>
              <a:rPr lang="en-US" dirty="0" err="1"/>
              <a:t>DataFrame</a:t>
            </a:r>
            <a:r>
              <a:rPr lang="en-US" dirty="0"/>
              <a:t> for future use</a:t>
            </a:r>
          </a:p>
          <a:p>
            <a:r>
              <a:rPr lang="en-US" dirty="0" err="1"/>
              <a:t>libsvm</a:t>
            </a:r>
            <a:r>
              <a:rPr lang="en-US" dirty="0"/>
              <a:t> is a good format choice for vectorized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Processed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2339247"/>
            <a:ext cx="8020050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# write</a:t>
            </a:r>
          </a:p>
          <a:p>
            <a:r>
              <a:rPr lang="en-US" sz="1600" b="1" dirty="0" err="1"/>
              <a:t>dfML.write.format</a:t>
            </a:r>
            <a:r>
              <a:rPr lang="en-US" sz="1600" b="1" dirty="0"/>
              <a:t>('</a:t>
            </a:r>
            <a:r>
              <a:rPr lang="en-US" sz="1600" b="1" dirty="0" err="1"/>
              <a:t>libsvm</a:t>
            </a:r>
            <a:r>
              <a:rPr lang="en-US" sz="1600" b="1" dirty="0"/>
              <a:t>').save('</a:t>
            </a:r>
            <a:r>
              <a:rPr lang="en-US" sz="1600" b="1" dirty="0" err="1"/>
              <a:t>testsave</a:t>
            </a:r>
            <a:r>
              <a:rPr lang="en-US" sz="1600" b="1" dirty="0"/>
              <a:t>')</a:t>
            </a:r>
          </a:p>
          <a:p>
            <a:endParaRPr lang="en-US" sz="1600" b="1" dirty="0"/>
          </a:p>
          <a:p>
            <a:r>
              <a:rPr lang="en-US" sz="1600" b="1" dirty="0"/>
              <a:t># read</a:t>
            </a:r>
          </a:p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spark.read.format</a:t>
            </a:r>
            <a:r>
              <a:rPr lang="en-US" sz="1600" b="1" dirty="0"/>
              <a:t>('</a:t>
            </a:r>
            <a:r>
              <a:rPr lang="en-US" sz="1600" b="1" dirty="0" err="1"/>
              <a:t>libsvm</a:t>
            </a:r>
            <a:r>
              <a:rPr lang="en-US" sz="1600" b="1" dirty="0"/>
              <a:t>').load('</a:t>
            </a:r>
            <a:r>
              <a:rPr lang="en-US" sz="1600" b="1" dirty="0" err="1"/>
              <a:t>testsave</a:t>
            </a:r>
            <a:r>
              <a:rPr lang="en-US" sz="1600" b="1" dirty="0"/>
              <a:t>')</a:t>
            </a:r>
          </a:p>
          <a:p>
            <a:r>
              <a:rPr lang="en-US" sz="1600" b="1" dirty="0" err="1"/>
              <a:t>x.printSchema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display(x)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Split the data into training and testing sets using the </a:t>
            </a:r>
            <a:r>
              <a:rPr lang="en-US" dirty="0" err="1"/>
              <a:t>randomSplit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2339247"/>
            <a:ext cx="80200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train, test = </a:t>
            </a:r>
            <a:r>
              <a:rPr lang="en-US" sz="1600" b="1" dirty="0" err="1"/>
              <a:t>dfML.randomSplit</a:t>
            </a:r>
            <a:r>
              <a:rPr lang="en-US" sz="1600" b="1" dirty="0"/>
              <a:t>([.7,.3], seed = 1000)</a:t>
            </a:r>
          </a:p>
          <a:p>
            <a:r>
              <a:rPr lang="en-US" sz="1600" b="1" dirty="0"/>
              <a:t>print (</a:t>
            </a:r>
            <a:r>
              <a:rPr lang="en-US" sz="1600" b="1" dirty="0" err="1"/>
              <a:t>f'Training</a:t>
            </a:r>
            <a:r>
              <a:rPr lang="en-US" sz="1600" b="1" dirty="0"/>
              <a:t> set row count {</a:t>
            </a:r>
            <a:r>
              <a:rPr lang="en-US" sz="1600" b="1" dirty="0" err="1"/>
              <a:t>train.count</a:t>
            </a:r>
            <a:r>
              <a:rPr lang="en-US" sz="1600" b="1" dirty="0"/>
              <a:t>()}')</a:t>
            </a:r>
          </a:p>
          <a:p>
            <a:r>
              <a:rPr lang="en-US" sz="1600" b="1" dirty="0"/>
              <a:t>print (</a:t>
            </a:r>
            <a:r>
              <a:rPr lang="en-US" sz="1600" b="1" dirty="0" err="1"/>
              <a:t>f'Testing</a:t>
            </a:r>
            <a:r>
              <a:rPr lang="en-US" sz="1600" b="1" dirty="0"/>
              <a:t> set row count {</a:t>
            </a:r>
            <a:r>
              <a:rPr lang="en-US" sz="1600" b="1" dirty="0" err="1"/>
              <a:t>test.count</a:t>
            </a:r>
            <a:r>
              <a:rPr lang="en-US" sz="1600" b="1" dirty="0"/>
              <a:t>()}')</a:t>
            </a:r>
          </a:p>
          <a:p>
            <a:r>
              <a:rPr lang="en-US" sz="1600" b="1" dirty="0"/>
              <a:t>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save the results of the trained model for future use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399" y="1564752"/>
            <a:ext cx="6987201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DecisionTreeClassifier</a:t>
            </a:r>
            <a:endParaRPr lang="en-US" sz="1600" b="1" dirty="0"/>
          </a:p>
          <a:p>
            <a:r>
              <a:rPr lang="en-US" sz="1600" b="1" dirty="0" err="1"/>
              <a:t>dt</a:t>
            </a:r>
            <a:r>
              <a:rPr lang="en-US" sz="1600" b="1" dirty="0"/>
              <a:t> = </a:t>
            </a:r>
            <a:r>
              <a:rPr lang="en-US" sz="1600" b="1" dirty="0" err="1"/>
              <a:t>DecisionTreeClassifier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\</a:t>
            </a:r>
            <a:br>
              <a:rPr lang="en-US" sz="1600" b="1" dirty="0"/>
            </a:br>
            <a:r>
              <a:rPr lang="en-US" sz="1600" b="1" dirty="0"/>
              <a:t>                      </a:t>
            </a:r>
            <a:r>
              <a:rPr lang="en-US" sz="1600" b="1" dirty="0" err="1"/>
              <a:t>labelCol</a:t>
            </a:r>
            <a:r>
              <a:rPr lang="en-US" sz="1600" b="1" dirty="0"/>
              <a:t> = 'label', </a:t>
            </a:r>
            <a:r>
              <a:rPr lang="en-US" sz="1600" b="1" dirty="0" err="1"/>
              <a:t>maxDepth</a:t>
            </a:r>
            <a:r>
              <a:rPr lang="en-US" sz="1600" b="1" dirty="0"/>
              <a:t> = 3)</a:t>
            </a:r>
          </a:p>
          <a:p>
            <a:r>
              <a:rPr lang="en-US" sz="1600" b="1" dirty="0" err="1"/>
              <a:t>dtModel</a:t>
            </a:r>
            <a:r>
              <a:rPr lang="en-US" sz="1600" b="1" dirty="0"/>
              <a:t> = </a:t>
            </a:r>
            <a:r>
              <a:rPr lang="en-US" sz="1600" b="1" dirty="0" err="1"/>
              <a:t>dt.fit</a:t>
            </a:r>
            <a:r>
              <a:rPr lang="en-US" sz="1600" b="1" dirty="0"/>
              <a:t>(train)</a:t>
            </a:r>
          </a:p>
          <a:p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E5CD-165E-B34E-B117-7F67A4984FF7}"/>
              </a:ext>
            </a:extLst>
          </p:cNvPr>
          <p:cNvSpPr txBox="1"/>
          <p:nvPr/>
        </p:nvSpPr>
        <p:spPr>
          <a:xfrm>
            <a:off x="898853" y="3691922"/>
            <a:ext cx="730660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filename1 = </a:t>
            </a:r>
            <a:r>
              <a:rPr lang="en-US" sz="1600" b="1" dirty="0" err="1"/>
              <a:t>filename.replace</a:t>
            </a:r>
            <a:r>
              <a:rPr lang="en-US" sz="1600" b="1" dirty="0"/>
              <a:t>('.','_') + '_</a:t>
            </a:r>
            <a:r>
              <a:rPr lang="en-US" sz="1600" b="1" dirty="0" err="1"/>
              <a:t>DT_trainedModel</a:t>
            </a:r>
            <a:r>
              <a:rPr lang="en-US" sz="1600" b="1" dirty="0"/>
              <a:t>'</a:t>
            </a:r>
          </a:p>
          <a:p>
            <a:r>
              <a:rPr lang="en-US" sz="1600" b="1" dirty="0" err="1"/>
              <a:t>dtModel.write</a:t>
            </a:r>
            <a:r>
              <a:rPr lang="en-US" sz="1600" b="1" dirty="0"/>
              <a:t>().overwrite().save(filename1)</a:t>
            </a:r>
          </a:p>
          <a:p>
            <a:endParaRPr lang="en-US" sz="1600" b="1" dirty="0"/>
          </a:p>
          <a:p>
            <a:r>
              <a:rPr lang="en-US" sz="1600" b="1" dirty="0"/>
              <a:t># load a saved trained model</a:t>
            </a:r>
          </a:p>
          <a:p>
            <a:r>
              <a:rPr lang="en-US" sz="1600" b="1" dirty="0"/>
              <a:t>dtModel2 = </a:t>
            </a:r>
            <a:r>
              <a:rPr lang="en-US" sz="1600" b="1" dirty="0" err="1"/>
              <a:t>DecisionTreeClassifier.load</a:t>
            </a:r>
            <a:r>
              <a:rPr lang="en-US" sz="1600" b="1" dirty="0"/>
              <a:t>(filename1)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train the model you want to make predictions on the reserved test set and compare them to the known labels to see how well it did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(test)</a:t>
            </a:r>
          </a:p>
          <a:p>
            <a:r>
              <a:rPr lang="en-US" dirty="0"/>
              <a:t>There are a lot of measures to see how good of a job it did</a:t>
            </a:r>
          </a:p>
          <a:p>
            <a:pPr lvl="1"/>
            <a:r>
              <a:rPr lang="en-US" dirty="0"/>
              <a:t>for convenience we have wrapped them into a helper function in the </a:t>
            </a:r>
            <a:r>
              <a:rPr lang="en-US" dirty="0" err="1"/>
              <a:t>pyspark_helpers</a:t>
            </a:r>
            <a:r>
              <a:rPr lang="en-US" dirty="0"/>
              <a:t> package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predict_and_evaluate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return the predicted results and show how well it did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3691922"/>
            <a:ext cx="7921176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dtPredictions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dtLog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pyh.predict_and_evaluate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dtModel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03706-5455-A14F-BF36-1C493E586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416769"/>
            <a:ext cx="3037386" cy="1911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62F1B-AAD5-BC4F-BEB4-6146BB36C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2" y="4407343"/>
            <a:ext cx="2264136" cy="1920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F3C7-486D-344A-A65E-ED7FB1498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26" y="4780802"/>
            <a:ext cx="2747960" cy="10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345519" y="1504177"/>
            <a:ext cx="8255556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LogisticRegression</a:t>
            </a:r>
            <a:endParaRPr lang="en-US" sz="1600" b="1" dirty="0"/>
          </a:p>
          <a:p>
            <a:r>
              <a:rPr lang="en-US" sz="1600" b="1" dirty="0" err="1"/>
              <a:t>lr</a:t>
            </a:r>
            <a:r>
              <a:rPr lang="en-US" sz="1600" b="1" dirty="0"/>
              <a:t> = </a:t>
            </a:r>
            <a:r>
              <a:rPr lang="en-US" sz="1600" b="1" dirty="0" err="1"/>
              <a:t>LogisticRegression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\</a:t>
            </a:r>
            <a:br>
              <a:rPr lang="en-US" sz="1600" b="1" dirty="0"/>
            </a:br>
            <a:r>
              <a:rPr lang="en-US" sz="1600" b="1" dirty="0"/>
              <a:t>           </a:t>
            </a:r>
            <a:r>
              <a:rPr lang="en-US" sz="1600" b="1" dirty="0" err="1"/>
              <a:t>labelCol</a:t>
            </a:r>
            <a:r>
              <a:rPr lang="en-US" sz="1600" b="1" dirty="0"/>
              <a:t> = 'label', </a:t>
            </a:r>
            <a:r>
              <a:rPr lang="en-US" sz="1600" b="1" dirty="0" err="1"/>
              <a:t>maxIter</a:t>
            </a:r>
            <a:r>
              <a:rPr lang="en-US" sz="1600" b="1" dirty="0"/>
              <a:t>=10)</a:t>
            </a:r>
          </a:p>
          <a:p>
            <a:r>
              <a:rPr lang="en-US" sz="1600" b="1" dirty="0" err="1"/>
              <a:t>lrModel</a:t>
            </a:r>
            <a:r>
              <a:rPr lang="en-US" sz="1600" b="1" dirty="0"/>
              <a:t> = </a:t>
            </a:r>
            <a:r>
              <a:rPr lang="en-US" sz="1600" b="1" dirty="0" err="1"/>
              <a:t>lr.fit</a:t>
            </a:r>
            <a:r>
              <a:rPr lang="en-US" sz="1600" b="1" dirty="0"/>
              <a:t>(train)</a:t>
            </a:r>
          </a:p>
          <a:p>
            <a:r>
              <a:rPr lang="en-US" sz="1600" b="1" dirty="0" err="1"/>
              <a:t>lrPredictions</a:t>
            </a:r>
            <a:r>
              <a:rPr lang="en-US" sz="1600" b="1" dirty="0"/>
              <a:t>, </a:t>
            </a:r>
            <a:r>
              <a:rPr lang="en-US" sz="1600" b="1" dirty="0" err="1"/>
              <a:t>lrLog</a:t>
            </a:r>
            <a:r>
              <a:rPr lang="en-US" sz="1600" b="1" dirty="0"/>
              <a:t> = </a:t>
            </a:r>
            <a:r>
              <a:rPr lang="en-US" sz="1600" b="1" dirty="0" err="1"/>
              <a:t>pyh.predict_and_evaluate</a:t>
            </a:r>
            <a:r>
              <a:rPr lang="en-US" sz="1600" b="1" dirty="0"/>
              <a:t>(</a:t>
            </a:r>
            <a:r>
              <a:rPr lang="en-US" sz="1600" b="1" dirty="0" err="1"/>
              <a:t>lrModel</a:t>
            </a:r>
            <a:r>
              <a:rPr lang="en-US" sz="1600" b="1" dirty="0"/>
              <a:t>, test)</a:t>
            </a:r>
          </a:p>
          <a:p>
            <a:endParaRPr lang="en-US" sz="16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013FA-EB00-5749-B79A-143CC0A9448F}"/>
              </a:ext>
            </a:extLst>
          </p:cNvPr>
          <p:cNvSpPr txBox="1">
            <a:spLocks/>
          </p:cNvSpPr>
          <p:nvPr/>
        </p:nvSpPr>
        <p:spPr bwMode="auto">
          <a:xfrm>
            <a:off x="600347" y="1013518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Has some additional measurements to see how well it did</a:t>
            </a:r>
          </a:p>
          <a:p>
            <a:pPr lvl="1"/>
            <a:endParaRPr lang="en-US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78AEF-4FD6-B84C-8BED-CE6D24570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9" y="3373013"/>
            <a:ext cx="4176377" cy="2713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70A4C-3FC9-5A4B-B31A-628A1C32B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2" y="3381715"/>
            <a:ext cx="4079657" cy="26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 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5DEF6-59A0-0141-B52A-E8BCE18B4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2596037"/>
            <a:ext cx="4991091" cy="36321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A235F6-DCD7-4AA0-BF70-085984F5C2FD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1564" y="2943616"/>
            <a:ext cx="4275461" cy="27613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how to use pipelines to improve performance and chain together multiple steps in the ML 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1588198"/>
            <a:ext cx="7327045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RandomForestClassifier</a:t>
            </a:r>
            <a:endParaRPr lang="en-US" sz="1600" b="1" dirty="0"/>
          </a:p>
          <a:p>
            <a:r>
              <a:rPr lang="en-US" sz="1600" b="1" dirty="0" err="1"/>
              <a:t>rf</a:t>
            </a:r>
            <a:r>
              <a:rPr lang="en-US" sz="1600" b="1" dirty="0"/>
              <a:t> = </a:t>
            </a:r>
            <a:r>
              <a:rPr lang="en-US" sz="1600" b="1" dirty="0" err="1"/>
              <a:t>RandomForestClassifier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\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b="1" dirty="0" err="1"/>
              <a:t>labelCol</a:t>
            </a:r>
            <a:r>
              <a:rPr lang="en-US" sz="1600" b="1" dirty="0"/>
              <a:t> = 'label')</a:t>
            </a:r>
          </a:p>
          <a:p>
            <a:r>
              <a:rPr lang="en-US" sz="1600" b="1" dirty="0" err="1"/>
              <a:t>rfModel</a:t>
            </a:r>
            <a:r>
              <a:rPr lang="en-US" sz="1600" b="1" dirty="0"/>
              <a:t> = </a:t>
            </a:r>
            <a:r>
              <a:rPr lang="en-US" sz="1600" b="1" dirty="0" err="1"/>
              <a:t>rf.fit</a:t>
            </a:r>
            <a:r>
              <a:rPr lang="en-US" sz="1600" b="1" dirty="0"/>
              <a:t>(train)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7834710" cy="460244"/>
          </a:xfrm>
        </p:spPr>
        <p:txBody>
          <a:bodyPr/>
          <a:lstStyle/>
          <a:p>
            <a:r>
              <a:rPr lang="en-US" dirty="0"/>
              <a:t>Need to dummy encode categorical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08421" y="1615858"/>
            <a:ext cx="7687469" cy="378565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MultilayerPerceptronClassifier</a:t>
            </a:r>
            <a:endParaRPr lang="en-US" sz="1600" b="1" dirty="0"/>
          </a:p>
          <a:p>
            <a:r>
              <a:rPr lang="en-US" sz="1600" b="1" dirty="0"/>
              <a:t>from </a:t>
            </a:r>
            <a:r>
              <a:rPr lang="en-US" sz="1600" b="1" dirty="0" err="1"/>
              <a:t>pyspark.ml.evaluation</a:t>
            </a:r>
            <a:r>
              <a:rPr lang="en-US" sz="1600" b="1" dirty="0"/>
              <a:t> import </a:t>
            </a:r>
            <a:r>
              <a:rPr lang="en-US" sz="1600" b="1" dirty="0" err="1"/>
              <a:t>MulticlassClassificationEvaluator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# specify layers for the neural network:</a:t>
            </a:r>
          </a:p>
          <a:p>
            <a:r>
              <a:rPr lang="en-US" sz="1600" b="1" dirty="0"/>
              <a:t># input layer of size 13 (features), two intermediate of size 5 and 4</a:t>
            </a:r>
          </a:p>
          <a:p>
            <a:r>
              <a:rPr lang="en-US" sz="1600" b="1" dirty="0"/>
              <a:t># and output of size 2 (classes)</a:t>
            </a:r>
          </a:p>
          <a:p>
            <a:r>
              <a:rPr lang="en-US" sz="1600" b="1" dirty="0"/>
              <a:t>layers = [13, 5, 4, 2]</a:t>
            </a:r>
          </a:p>
          <a:p>
            <a:endParaRPr lang="en-US" sz="1600" b="1" dirty="0"/>
          </a:p>
          <a:p>
            <a:r>
              <a:rPr lang="en-US" sz="1600" b="1" dirty="0" err="1"/>
              <a:t>nn</a:t>
            </a:r>
            <a:r>
              <a:rPr lang="en-US" sz="1600" b="1" dirty="0"/>
              <a:t> = </a:t>
            </a:r>
            <a:r>
              <a:rPr lang="en-US" sz="1600" b="1" dirty="0" err="1"/>
              <a:t>MultilayerPerceptronClassifier</a:t>
            </a:r>
            <a:r>
              <a:rPr lang="en-US" sz="1600" b="1" dirty="0"/>
              <a:t>(</a:t>
            </a:r>
            <a:r>
              <a:rPr lang="en-US" sz="1600" b="1" dirty="0" err="1"/>
              <a:t>maxIter</a:t>
            </a:r>
            <a:r>
              <a:rPr lang="en-US" sz="1600" b="1" dirty="0"/>
              <a:t>=100, layers=layers, </a:t>
            </a:r>
            <a:r>
              <a:rPr lang="en-US" sz="1600" b="1" dirty="0" err="1"/>
              <a:t>blockSize</a:t>
            </a:r>
            <a:r>
              <a:rPr lang="en-US" sz="1600" b="1" dirty="0"/>
              <a:t>=128, seed=1234)</a:t>
            </a:r>
          </a:p>
          <a:p>
            <a:r>
              <a:rPr lang="en-US" sz="1600" b="1" dirty="0" err="1"/>
              <a:t>nnModel</a:t>
            </a:r>
            <a:r>
              <a:rPr lang="en-US" sz="1600" b="1" dirty="0"/>
              <a:t> = </a:t>
            </a:r>
            <a:r>
              <a:rPr lang="en-US" sz="1600" b="1" dirty="0" err="1"/>
              <a:t>nn.fit</a:t>
            </a:r>
            <a:r>
              <a:rPr lang="en-US" sz="1600" b="1" dirty="0"/>
              <a:t>(train)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62378"/>
              </p:ext>
            </p:extLst>
          </p:nvPr>
        </p:nvGraphicFramePr>
        <p:xfrm>
          <a:off x="2880360" y="1447543"/>
          <a:ext cx="3383280" cy="10972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Pipelines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Most transformation occur on one column at a time in a </a:t>
            </a:r>
            <a:r>
              <a:rPr lang="en-US" sz="1700" dirty="0" err="1"/>
              <a:t>DataFrame</a:t>
            </a:r>
            <a:endParaRPr lang="en-US" sz="1700" dirty="0"/>
          </a:p>
          <a:p>
            <a:r>
              <a:rPr lang="en-US" sz="1700" dirty="0"/>
              <a:t>Because the data are partitioned among many nodes it means that wide operations have to shuffle around a lot of data to process that one column</a:t>
            </a:r>
          </a:p>
          <a:p>
            <a:r>
              <a:rPr lang="en-US" sz="1700" dirty="0"/>
              <a:t>Then you do a transformation on another column and the whole process starts all over again</a:t>
            </a:r>
          </a:p>
          <a:p>
            <a:r>
              <a:rPr lang="en-US" sz="1700" dirty="0"/>
              <a:t>If you have a lot of categorical columns to </a:t>
            </a:r>
            <a:r>
              <a:rPr lang="en-US" sz="1700" dirty="0" err="1"/>
              <a:t>OneHotEncode</a:t>
            </a:r>
            <a:r>
              <a:rPr lang="en-US" sz="1700" dirty="0"/>
              <a:t>, each one is done sequentially after the other, then you do the same thing again to scale the numeric features, and again to bundle them all up into a Vector</a:t>
            </a:r>
          </a:p>
          <a:p>
            <a:r>
              <a:rPr lang="en-US" sz="1700" dirty="0"/>
              <a:t>Pipelines allow a more elegant and efficient mechanism to chain together many transformation steps so that they can be optimized and run together in parallel instead of sequentially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Existing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Create a Python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of the steps you want to do in the order you want them done</a:t>
            </a:r>
          </a:p>
          <a:p>
            <a:r>
              <a:rPr lang="en-US" dirty="0"/>
              <a:t>Create a pipeline object and pass it the list of stages</a:t>
            </a:r>
          </a:p>
          <a:p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/>
              <a:t> on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pipline</a:t>
            </a:r>
            <a:r>
              <a:rPr lang="en-US" dirty="0"/>
              <a:t> object</a:t>
            </a:r>
          </a:p>
          <a:p>
            <a:r>
              <a:rPr lang="en-US" dirty="0"/>
              <a:t>Watch the performance improvement</a:t>
            </a:r>
          </a:p>
          <a:p>
            <a:r>
              <a:rPr lang="en-US" dirty="0"/>
              <a:t>As always a custom helper function makes things easier to use instead of building it from scratch each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Pipeline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B91B7-B630-7F4D-AD55-0AF768DA615B}"/>
              </a:ext>
            </a:extLst>
          </p:cNvPr>
          <p:cNvSpPr txBox="1"/>
          <p:nvPr/>
        </p:nvSpPr>
        <p:spPr>
          <a:xfrm>
            <a:off x="235131" y="1707526"/>
            <a:ext cx="8582298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tokenizer = Tokenizer(</a:t>
            </a:r>
            <a:r>
              <a:rPr lang="en-US" b="1" dirty="0" err="1"/>
              <a:t>inputCol</a:t>
            </a:r>
            <a:r>
              <a:rPr lang="en-US" b="1" dirty="0"/>
              <a:t>="text", </a:t>
            </a:r>
            <a:r>
              <a:rPr lang="en-US" b="1" dirty="0" err="1"/>
              <a:t>outputCol</a:t>
            </a:r>
            <a:r>
              <a:rPr lang="en-US" b="1" dirty="0"/>
              <a:t>="words")</a:t>
            </a:r>
          </a:p>
          <a:p>
            <a:r>
              <a:rPr lang="en-US" b="1" dirty="0" err="1"/>
              <a:t>hashingTF</a:t>
            </a:r>
            <a:r>
              <a:rPr lang="en-US" b="1" dirty="0"/>
              <a:t> = </a:t>
            </a:r>
            <a:r>
              <a:rPr lang="en-US" b="1" dirty="0" err="1"/>
              <a:t>HashingTF</a:t>
            </a:r>
            <a:r>
              <a:rPr lang="en-US" b="1" dirty="0"/>
              <a:t>(</a:t>
            </a:r>
            <a:r>
              <a:rPr lang="en-US" b="1" dirty="0" err="1"/>
              <a:t>inputCol</a:t>
            </a:r>
            <a:r>
              <a:rPr lang="en-US" b="1" dirty="0"/>
              <a:t>=</a:t>
            </a:r>
            <a:r>
              <a:rPr lang="en-US" b="1" dirty="0" err="1"/>
              <a:t>tokenizer.getOutputCol</a:t>
            </a:r>
            <a:r>
              <a:rPr lang="en-US" b="1" dirty="0"/>
              <a:t>(), </a:t>
            </a:r>
            <a:r>
              <a:rPr lang="en-US" b="1" dirty="0" err="1"/>
              <a:t>outputCol</a:t>
            </a:r>
            <a:r>
              <a:rPr lang="en-US" b="1" dirty="0"/>
              <a:t>="features")</a:t>
            </a:r>
          </a:p>
          <a:p>
            <a:r>
              <a:rPr lang="en-US" b="1" dirty="0" err="1"/>
              <a:t>lr</a:t>
            </a:r>
            <a:r>
              <a:rPr lang="en-US" b="1" dirty="0"/>
              <a:t> = </a:t>
            </a:r>
            <a:r>
              <a:rPr lang="en-US" b="1" dirty="0" err="1"/>
              <a:t>LogisticRegression</a:t>
            </a:r>
            <a:r>
              <a:rPr lang="en-US" b="1" dirty="0"/>
              <a:t>(</a:t>
            </a:r>
            <a:r>
              <a:rPr lang="en-US" b="1" dirty="0" err="1"/>
              <a:t>maxIter</a:t>
            </a:r>
            <a:r>
              <a:rPr lang="en-US" b="1" dirty="0"/>
              <a:t>=10, </a:t>
            </a:r>
            <a:r>
              <a:rPr lang="en-US" b="1" dirty="0" err="1"/>
              <a:t>regParam</a:t>
            </a:r>
            <a:r>
              <a:rPr lang="en-US" b="1" dirty="0"/>
              <a:t>=0.001)</a:t>
            </a:r>
          </a:p>
          <a:p>
            <a:r>
              <a:rPr lang="en-US" b="1" dirty="0"/>
              <a:t>pipeline = Pipeline(stages=[tokenizer, </a:t>
            </a:r>
            <a:r>
              <a:rPr lang="en-US" b="1" dirty="0" err="1"/>
              <a:t>hashingTF</a:t>
            </a:r>
            <a:r>
              <a:rPr lang="en-US" b="1" dirty="0"/>
              <a:t>, </a:t>
            </a:r>
            <a:r>
              <a:rPr lang="en-US" b="1" dirty="0" err="1"/>
              <a:t>lr</a:t>
            </a:r>
            <a:r>
              <a:rPr lang="en-US" b="1" dirty="0"/>
              <a:t>])</a:t>
            </a:r>
          </a:p>
          <a:p>
            <a:endParaRPr lang="en-US" b="1" dirty="0"/>
          </a:p>
          <a:p>
            <a:r>
              <a:rPr lang="en-US" b="1" dirty="0"/>
              <a:t># Fit the pipeline to training documents.</a:t>
            </a:r>
          </a:p>
          <a:p>
            <a:r>
              <a:rPr lang="en-US" b="1" dirty="0"/>
              <a:t>model = </a:t>
            </a:r>
            <a:r>
              <a:rPr lang="en-US" b="1" dirty="0" err="1"/>
              <a:t>pipeline.fit</a:t>
            </a:r>
            <a:r>
              <a:rPr lang="en-US" b="1" dirty="0"/>
              <a:t>(training)</a:t>
            </a:r>
          </a:p>
          <a:p>
            <a:endParaRPr lang="en-US" b="1" dirty="0"/>
          </a:p>
          <a:p>
            <a:r>
              <a:rPr lang="en-US" b="1" dirty="0"/>
              <a:t># Prepare test documents, which are unlabeled (id, text) tuples.</a:t>
            </a:r>
          </a:p>
          <a:p>
            <a:endParaRPr lang="en-US" b="1" dirty="0"/>
          </a:p>
          <a:p>
            <a:r>
              <a:rPr lang="en-US" b="1" dirty="0"/>
              <a:t># Make predictions on test documents and print columns of interest.</a:t>
            </a:r>
          </a:p>
          <a:p>
            <a:r>
              <a:rPr lang="en-US" b="1" dirty="0"/>
              <a:t>prediction = </a:t>
            </a:r>
            <a:r>
              <a:rPr lang="en-US" b="1" dirty="0" err="1"/>
              <a:t>model.transform</a:t>
            </a:r>
            <a:r>
              <a:rPr lang="en-US" b="1" dirty="0"/>
              <a:t>(test)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r>
              <a:rPr lang="en-US" dirty="0"/>
              <a:t>The dataset is whether borrowers defaulted on a loan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keep the following numerical and categorical features and try to predict whether they default yes/no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1942657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tokenizer = Tokenizer(</a:t>
            </a:r>
            <a:r>
              <a:rPr lang="en-US" b="1" dirty="0" err="1"/>
              <a:t>inputCol</a:t>
            </a:r>
            <a:r>
              <a:rPr lang="en-US" b="1" dirty="0"/>
              <a:t>="text", </a:t>
            </a:r>
            <a:r>
              <a:rPr lang="en-US" b="1" dirty="0" err="1"/>
              <a:t>outputCol</a:t>
            </a:r>
            <a:r>
              <a:rPr lang="en-US" b="1" dirty="0"/>
              <a:t>="words")</a:t>
            </a:r>
          </a:p>
          <a:p>
            <a:r>
              <a:rPr lang="en-US" b="1" dirty="0" err="1"/>
              <a:t>hashingTF</a:t>
            </a:r>
            <a:r>
              <a:rPr lang="en-US" b="1" dirty="0"/>
              <a:t> = </a:t>
            </a:r>
            <a:r>
              <a:rPr lang="en-US" b="1" dirty="0" err="1"/>
              <a:t>HashingTF</a:t>
            </a:r>
            <a:r>
              <a:rPr lang="en-US" b="1" dirty="0"/>
              <a:t>(</a:t>
            </a:r>
            <a:r>
              <a:rPr lang="en-US" b="1" dirty="0" err="1"/>
              <a:t>inputCol</a:t>
            </a:r>
            <a:r>
              <a:rPr lang="en-US" b="1" dirty="0"/>
              <a:t>=</a:t>
            </a:r>
            <a:r>
              <a:rPr lang="en-US" b="1" dirty="0" err="1"/>
              <a:t>tokenizer.getOutputCol</a:t>
            </a:r>
            <a:r>
              <a:rPr lang="en-US" b="1" dirty="0"/>
              <a:t>(), </a:t>
            </a:r>
            <a:r>
              <a:rPr lang="en-US" b="1" dirty="0" err="1"/>
              <a:t>outputCol</a:t>
            </a:r>
            <a:r>
              <a:rPr lang="en-US" b="1" dirty="0"/>
              <a:t>="features")</a:t>
            </a:r>
          </a:p>
          <a:p>
            <a:r>
              <a:rPr lang="en-US" b="1" dirty="0" err="1"/>
              <a:t>lr</a:t>
            </a:r>
            <a:r>
              <a:rPr lang="en-US" b="1" dirty="0"/>
              <a:t> = </a:t>
            </a:r>
            <a:r>
              <a:rPr lang="en-US" b="1" dirty="0" err="1"/>
              <a:t>LogisticRegression</a:t>
            </a:r>
            <a:r>
              <a:rPr lang="en-US" b="1" dirty="0"/>
              <a:t>(</a:t>
            </a:r>
            <a:r>
              <a:rPr lang="en-US" b="1" dirty="0" err="1"/>
              <a:t>maxIter</a:t>
            </a:r>
            <a:r>
              <a:rPr lang="en-US" b="1" dirty="0"/>
              <a:t>=10, </a:t>
            </a:r>
            <a:r>
              <a:rPr lang="en-US" b="1" dirty="0" err="1"/>
              <a:t>regParam</a:t>
            </a:r>
            <a:r>
              <a:rPr lang="en-US" b="1" dirty="0"/>
              <a:t>=0.001)</a:t>
            </a:r>
          </a:p>
          <a:p>
            <a:r>
              <a:rPr lang="en-US" b="1" dirty="0"/>
              <a:t>pipeline = Pipeline(stages=[tokenizer, </a:t>
            </a:r>
            <a:r>
              <a:rPr lang="en-US" b="1" dirty="0" err="1"/>
              <a:t>hashingTF</a:t>
            </a:r>
            <a:r>
              <a:rPr lang="en-US" b="1" dirty="0"/>
              <a:t>, </a:t>
            </a:r>
            <a:r>
              <a:rPr lang="en-US" b="1" dirty="0" err="1"/>
              <a:t>lr</a:t>
            </a:r>
            <a:r>
              <a:rPr lang="en-US" b="1" dirty="0"/>
              <a:t>])</a:t>
            </a:r>
          </a:p>
          <a:p>
            <a:endParaRPr lang="en-US" b="1" dirty="0"/>
          </a:p>
          <a:p>
            <a:r>
              <a:rPr lang="en-US" b="1" dirty="0"/>
              <a:t># Fit the pipeline to training documents.</a:t>
            </a:r>
          </a:p>
          <a:p>
            <a:r>
              <a:rPr lang="en-US" b="1" dirty="0"/>
              <a:t>model = </a:t>
            </a:r>
            <a:r>
              <a:rPr lang="en-US" b="1" dirty="0" err="1"/>
              <a:t>pipeline.fit</a:t>
            </a:r>
            <a:r>
              <a:rPr lang="en-US" b="1" dirty="0"/>
              <a:t>(training)</a:t>
            </a:r>
          </a:p>
          <a:p>
            <a:endParaRPr lang="en-US" b="1" dirty="0"/>
          </a:p>
          <a:p>
            <a:r>
              <a:rPr lang="en-US" b="1" dirty="0"/>
              <a:t># Prepare test documents, which are unlabeled (id, text) tuples.</a:t>
            </a:r>
          </a:p>
          <a:p>
            <a:r>
              <a:rPr lang="en-US" b="1" dirty="0"/>
              <a:t>test = </a:t>
            </a:r>
            <a:r>
              <a:rPr lang="en-US" b="1" dirty="0" err="1"/>
              <a:t>spark.createDataFrame</a:t>
            </a:r>
            <a:r>
              <a:rPr lang="en-US" b="1" dirty="0"/>
              <a:t>([</a:t>
            </a:r>
          </a:p>
          <a:p>
            <a:r>
              <a:rPr lang="en-US" b="1" dirty="0"/>
              <a:t>    (4, "spark </a:t>
            </a:r>
            <a:r>
              <a:rPr lang="en-US" b="1" dirty="0" err="1"/>
              <a:t>i</a:t>
            </a:r>
            <a:r>
              <a:rPr lang="en-US" b="1" dirty="0"/>
              <a:t> j k"),</a:t>
            </a:r>
          </a:p>
          <a:p>
            <a:r>
              <a:rPr lang="en-US" b="1" dirty="0"/>
              <a:t>    (5, "l m n"),</a:t>
            </a:r>
          </a:p>
          <a:p>
            <a:r>
              <a:rPr lang="en-US" b="1" dirty="0"/>
              <a:t>    (6, "spark </a:t>
            </a:r>
            <a:r>
              <a:rPr lang="en-US" b="1" dirty="0" err="1"/>
              <a:t>hadoop</a:t>
            </a:r>
            <a:r>
              <a:rPr lang="en-US" b="1" dirty="0"/>
              <a:t> spark"),</a:t>
            </a:r>
          </a:p>
          <a:p>
            <a:r>
              <a:rPr lang="en-US" b="1" dirty="0"/>
              <a:t>    (7, "apache </a:t>
            </a:r>
            <a:r>
              <a:rPr lang="en-US" b="1" dirty="0" err="1"/>
              <a:t>hadoop</a:t>
            </a:r>
            <a:r>
              <a:rPr lang="en-US" b="1" dirty="0"/>
              <a:t>")</a:t>
            </a:r>
          </a:p>
          <a:p>
            <a:r>
              <a:rPr lang="en-US" b="1" dirty="0"/>
              <a:t>], ["id", "text"])</a:t>
            </a:r>
          </a:p>
          <a:p>
            <a:endParaRPr lang="en-US" b="1" dirty="0"/>
          </a:p>
          <a:p>
            <a:r>
              <a:rPr lang="en-US" b="1" dirty="0"/>
              <a:t># Make predictions on test documents and print columns of interest.</a:t>
            </a:r>
          </a:p>
          <a:p>
            <a:r>
              <a:rPr lang="en-US" b="1" dirty="0"/>
              <a:t>prediction = </a:t>
            </a:r>
            <a:r>
              <a:rPr lang="en-US" b="1" dirty="0" err="1"/>
              <a:t>model.transform</a:t>
            </a:r>
            <a:r>
              <a:rPr lang="en-US" b="1" dirty="0"/>
              <a:t>(test)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12803-6614-AD49-83F2-D3BC541C0055}"/>
              </a:ext>
            </a:extLst>
          </p:cNvPr>
          <p:cNvSpPr txBox="1"/>
          <p:nvPr/>
        </p:nvSpPr>
        <p:spPr>
          <a:xfrm>
            <a:off x="581025" y="3963046"/>
            <a:ext cx="7800622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 err="1"/>
              <a:t>numeric_features</a:t>
            </a:r>
            <a:r>
              <a:rPr lang="en-US" b="1" dirty="0"/>
              <a:t> = ['</a:t>
            </a:r>
            <a:r>
              <a:rPr lang="en-US" b="1" dirty="0" err="1"/>
              <a:t>age','balance</a:t>
            </a:r>
            <a:r>
              <a:rPr lang="en-US" b="1" dirty="0"/>
              <a:t>', 'duration', '</a:t>
            </a:r>
            <a:r>
              <a:rPr lang="en-US" b="1" dirty="0" err="1"/>
              <a:t>pdays</a:t>
            </a:r>
            <a:r>
              <a:rPr lang="en-US" b="1" dirty="0"/>
              <a:t>']</a:t>
            </a:r>
          </a:p>
          <a:p>
            <a:r>
              <a:rPr lang="en-US" b="1" dirty="0" err="1"/>
              <a:t>categorical_features</a:t>
            </a:r>
            <a:r>
              <a:rPr lang="en-US" b="1" dirty="0"/>
              <a:t> = ['job', 'marital', 'education', 'housing', 'loan', 'contact', 'campaign', '</a:t>
            </a:r>
            <a:r>
              <a:rPr lang="en-US" b="1" dirty="0" err="1"/>
              <a:t>poutcome</a:t>
            </a:r>
            <a:r>
              <a:rPr lang="en-US" b="1" dirty="0"/>
              <a:t>', 'deposit']</a:t>
            </a:r>
          </a:p>
          <a:p>
            <a:r>
              <a:rPr lang="en-US" b="1" dirty="0" err="1"/>
              <a:t>target_label</a:t>
            </a:r>
            <a:r>
              <a:rPr lang="en-US" b="1" dirty="0"/>
              <a:t> = 'default'</a:t>
            </a:r>
          </a:p>
          <a:p>
            <a:endParaRPr lang="en-US" b="1" dirty="0"/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dfRawFile.select</a:t>
            </a:r>
            <a:r>
              <a:rPr lang="en-US" b="1" dirty="0"/>
              <a:t>(</a:t>
            </a:r>
            <a:r>
              <a:rPr lang="en-US" b="1" dirty="0" err="1"/>
              <a:t>numeric_features</a:t>
            </a:r>
            <a:r>
              <a:rPr lang="en-US" b="1" dirty="0"/>
              <a:t> + </a:t>
            </a:r>
            <a:r>
              <a:rPr lang="en-US" b="1" dirty="0" err="1"/>
              <a:t>categorical_features</a:t>
            </a:r>
            <a:r>
              <a:rPr lang="en-US" b="1" dirty="0"/>
              <a:t> + [</a:t>
            </a:r>
            <a:r>
              <a:rPr lang="en-US" b="1" dirty="0" err="1"/>
              <a:t>target_label</a:t>
            </a:r>
            <a:r>
              <a:rPr lang="en-US" b="1" dirty="0"/>
              <a:t>])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Scatter plots are helpful to explore the numerical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pyh.describe_numeric_features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)</a:t>
            </a:r>
          </a:p>
          <a:p>
            <a:r>
              <a:rPr lang="en-US" sz="1600" b="1" dirty="0" err="1"/>
              <a:t>pyh.scatter_matrix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)</a:t>
            </a:r>
          </a:p>
          <a:p>
            <a:endParaRPr lang="en-US" sz="1600" b="1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DCC9-373A-C04A-8EB8-C5E359BC1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638696"/>
            <a:ext cx="3221980" cy="37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Use the helper function we saw earlier in the regression chapter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pyh.MakeMLDataFrame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categorical_features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, </a:t>
            </a:r>
            <a:r>
              <a:rPr lang="en-US" sz="1600" b="1" dirty="0" err="1"/>
              <a:t>target_label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dfML</a:t>
            </a:r>
            <a:r>
              <a:rPr lang="en-US" sz="1600" b="1" dirty="0"/>
              <a:t>)</a:t>
            </a:r>
          </a:p>
          <a:p>
            <a:r>
              <a:rPr lang="en-US" sz="1600" b="1" dirty="0" err="1"/>
              <a:t>dfML.printSchema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dfML.groupBy</a:t>
            </a:r>
            <a:r>
              <a:rPr lang="en-US" sz="1600" b="1" dirty="0"/>
              <a:t>('label').count())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5758-E743-0548-AEB2-62DAB78C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28" y="3394061"/>
            <a:ext cx="43942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B7B0A-54C6-2046-8030-F495E641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3213463"/>
            <a:ext cx="2965625" cy="30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5219</TotalTime>
  <Words>1883</Words>
  <Application>Microsoft Macintosh PowerPoint</Application>
  <PresentationFormat>On-screen Show (4:3)</PresentationFormat>
  <Paragraphs>251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7:  Pipelines</vt:lpstr>
      <vt:lpstr>Chapter Objectives</vt:lpstr>
      <vt:lpstr>Chapter Concepts</vt:lpstr>
      <vt:lpstr>Problem with Existing Techniques</vt:lpstr>
      <vt:lpstr>Steps to Pipeline</vt:lpstr>
      <vt:lpstr>Pipeline Example</vt:lpstr>
      <vt:lpstr>Preparing the Data</vt:lpstr>
      <vt:lpstr>Explore Numerical Features</vt:lpstr>
      <vt:lpstr>Change Categorical Column</vt:lpstr>
      <vt:lpstr>Saving Processed Data</vt:lpstr>
      <vt:lpstr>Splitting the Data</vt:lpstr>
      <vt:lpstr>Chapter Concepts</vt:lpstr>
      <vt:lpstr>Decision Trees</vt:lpstr>
      <vt:lpstr>Apply Decision Tree</vt:lpstr>
      <vt:lpstr>Interpret the Results</vt:lpstr>
      <vt:lpstr>Logistic Regression</vt:lpstr>
      <vt:lpstr>Logistic Regression (continued)</vt:lpstr>
      <vt:lpstr>Apply Logistic Regression</vt:lpstr>
      <vt:lpstr>ROC Curve</vt:lpstr>
      <vt:lpstr>Random Forest</vt:lpstr>
      <vt:lpstr>Apply Random Forest</vt:lpstr>
      <vt:lpstr>Neural Networks</vt:lpstr>
      <vt:lpstr>Neural Network Visualized</vt:lpstr>
      <vt:lpstr>Apply Neural Network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164</cp:revision>
  <dcterms:created xsi:type="dcterms:W3CDTF">2019-05-09T17:36:01Z</dcterms:created>
  <dcterms:modified xsi:type="dcterms:W3CDTF">2019-10-14T22:30:07Z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