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5"/>
  </p:notesMasterIdLst>
  <p:handoutMasterIdLst>
    <p:handoutMasterId r:id="rId36"/>
  </p:handoutMasterIdLst>
  <p:sldIdLst>
    <p:sldId id="257" r:id="rId6"/>
    <p:sldId id="306" r:id="rId7"/>
    <p:sldId id="385" r:id="rId8"/>
    <p:sldId id="260" r:id="rId9"/>
    <p:sldId id="367" r:id="rId10"/>
    <p:sldId id="346" r:id="rId11"/>
    <p:sldId id="381" r:id="rId12"/>
    <p:sldId id="307" r:id="rId13"/>
    <p:sldId id="316" r:id="rId14"/>
    <p:sldId id="321" r:id="rId15"/>
    <p:sldId id="334" r:id="rId16"/>
    <p:sldId id="323" r:id="rId17"/>
    <p:sldId id="324" r:id="rId18"/>
    <p:sldId id="325" r:id="rId19"/>
    <p:sldId id="326" r:id="rId20"/>
    <p:sldId id="327" r:id="rId21"/>
    <p:sldId id="309" r:id="rId22"/>
    <p:sldId id="310" r:id="rId23"/>
    <p:sldId id="311" r:id="rId24"/>
    <p:sldId id="312" r:id="rId25"/>
    <p:sldId id="318" r:id="rId26"/>
    <p:sldId id="372" r:id="rId27"/>
    <p:sldId id="373" r:id="rId28"/>
    <p:sldId id="375" r:id="rId29"/>
    <p:sldId id="374" r:id="rId30"/>
    <p:sldId id="377" r:id="rId31"/>
    <p:sldId id="376" r:id="rId32"/>
    <p:sldId id="378" r:id="rId33"/>
    <p:sldId id="380" r:id="rId34"/>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0" autoAdjust="0"/>
    <p:restoredTop sz="83659" autoAdjust="0"/>
  </p:normalViewPr>
  <p:slideViewPr>
    <p:cSldViewPr snapToGrid="0">
      <p:cViewPr varScale="1">
        <p:scale>
          <a:sx n="82" d="100"/>
          <a:sy n="82" d="100"/>
        </p:scale>
        <p:origin x="96" y="606"/>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455DS: Spark for Data Scientists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455DS: Spark for Data Scientists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455DS: Spark for Data Scientists</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for Data Scientists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1100" y="1449564"/>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dirty="0"/>
              <a:t>Spark package designed for working with structured data which is built on top of Spark Core</a:t>
            </a:r>
          </a:p>
          <a:p>
            <a:r>
              <a:rPr lang="x-none" altLang="x-none"/>
              <a:t>Provides a </a:t>
            </a:r>
            <a:r>
              <a:rPr lang="x-none" altLang="x-none" dirty="0"/>
              <a:t>SQL-like interface for working with structured data</a:t>
            </a:r>
          </a:p>
          <a:p>
            <a:r>
              <a:rPr lang="x-none" altLang="x-none" dirty="0"/>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545595"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576263" lvl="1" indent="-347663">
              <a:buFont typeface="+mj-lt"/>
              <a:buAutoNum type="arabicPeriod"/>
            </a:pPr>
            <a:r>
              <a:rPr lang="en-US" dirty="0"/>
              <a:t>Create a Spark context</a:t>
            </a:r>
          </a:p>
          <a:p>
            <a:pPr marL="804863" lvl="2">
              <a:buFont typeface="+mj-lt"/>
              <a:buAutoNum type="alphaLcPeriod"/>
            </a:pPr>
            <a:r>
              <a:rPr lang="en-US" dirty="0"/>
              <a:t> Automatically provided in the shells via the variable </a:t>
            </a:r>
            <a:r>
              <a:rPr lang="en-US" dirty="0">
                <a:latin typeface="Courier New" panose="02070309020205020404" pitchFamily="49" charset="0"/>
                <a:cs typeface="Courier New" panose="02070309020205020404" pitchFamily="49" charset="0"/>
              </a:rPr>
              <a:t>sc</a:t>
            </a:r>
            <a:endParaRPr lang="en-US" dirty="0"/>
          </a:p>
          <a:p>
            <a:pPr marL="576263" lvl="1" indent="-347663">
              <a:buFont typeface="+mj-lt"/>
              <a:buAutoNum type="arabicPeriod"/>
            </a:pPr>
            <a:r>
              <a:rPr lang="en-US" dirty="0"/>
              <a:t>Import data as RDDs</a:t>
            </a:r>
          </a:p>
          <a:p>
            <a:pPr marL="576263" lvl="1" indent="-347663">
              <a:buFont typeface="+mj-lt"/>
              <a:buAutoNum type="arabicPeriod"/>
            </a:pPr>
            <a:r>
              <a:rPr lang="en-US" dirty="0"/>
              <a:t>Transform and perform actions on RDDs</a:t>
            </a:r>
          </a:p>
          <a:p>
            <a:pPr marL="576263" lvl="1" indent="-347663">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3"/>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4"/>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5"/>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pic>
        <p:nvPicPr>
          <p:cNvPr id="2050" name="Picture 2" descr="mage result for Driver Executors"/>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a:xfrm>
            <a:off x="1397789" y="3280348"/>
            <a:ext cx="6348422" cy="3046391"/>
          </a:xfrm>
        </p:spPr>
      </p:pic>
      <p:sp>
        <p:nvSpPr>
          <p:cNvPr id="3" name="Title 2"/>
          <p:cNvSpPr>
            <a:spLocks noGrp="1"/>
          </p:cNvSpPr>
          <p:nvPr>
            <p:ph type="title"/>
          </p:nvPr>
        </p:nvSpPr>
        <p:spPr/>
        <p:txBody>
          <a:bodyPr/>
          <a:lstStyle/>
          <a:p>
            <a:r>
              <a:rPr lang="en-US" dirty="0"/>
              <a:t>Spark’s Basic Architecture</a:t>
            </a:r>
          </a:p>
        </p:txBody>
      </p:sp>
    </p:spTree>
    <p:extLst>
      <p:ext uri="{BB962C8B-B14F-4D97-AF65-F5344CB8AC3E}">
        <p14:creationId xmlns:p14="http://schemas.microsoft.com/office/powerpoint/2010/main" val="50325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To start PySpark on the VM:</a:t>
            </a:r>
          </a:p>
          <a:p>
            <a:pPr lvl="1">
              <a:spcAft>
                <a:spcPts val="600"/>
              </a:spcAft>
            </a:pPr>
            <a:r>
              <a:rPr lang="en-US" dirty="0"/>
              <a:t>Open a terminal window and type the following commands:</a:t>
            </a:r>
          </a:p>
          <a:p>
            <a:pPr marL="457200" lvl="2" indent="0">
              <a:buNone/>
            </a:pPr>
            <a:r>
              <a:rPr lang="en-US" sz="1500" dirty="0">
                <a:latin typeface="Courier New" panose="02070309020205020404" pitchFamily="49" charset="0"/>
                <a:cs typeface="Courier New" panose="02070309020205020404" pitchFamily="49" charset="0"/>
              </a:rPr>
              <a:t>cd ~/ROI</a:t>
            </a:r>
          </a:p>
          <a:p>
            <a:pPr marL="457200" lvl="2" indent="0">
              <a:buNone/>
            </a:pPr>
            <a:r>
              <a:rPr lang="en-US" sz="1500" dirty="0">
                <a:latin typeface="Courier New" panose="02070309020205020404" pitchFamily="49" charset="0"/>
                <a:cs typeface="Courier New" panose="02070309020205020404" pitchFamily="49" charset="0"/>
              </a:rPr>
              <a:t>pyspark </a:t>
            </a:r>
          </a:p>
          <a:p>
            <a:pPr marL="457200" lvl="2" indent="0">
              <a:buNone/>
            </a:pPr>
            <a:r>
              <a:rPr lang="en-US" sz="1500" dirty="0">
                <a:latin typeface="Courier New" panose="02070309020205020404" pitchFamily="49" charset="0"/>
                <a:cs typeface="Courier New" panose="02070309020205020404" pitchFamily="49" charset="0"/>
              </a:rPr>
              <a:t>sc</a:t>
            </a:r>
          </a:p>
          <a:p>
            <a:pPr marL="457200" lvl="2" indent="0">
              <a:buNone/>
            </a:pPr>
            <a:r>
              <a:rPr lang="en-US" sz="1500" dirty="0">
                <a:latin typeface="Courier New" panose="02070309020205020404" pitchFamily="49" charset="0"/>
                <a:cs typeface="Courier New" panose="02070309020205020404" pitchFamily="49" charset="0"/>
              </a:rPr>
              <a:t>spark</a:t>
            </a:r>
          </a:p>
          <a:p>
            <a:pPr marL="457200" lvl="2" indent="0">
              <a:buNone/>
            </a:pPr>
            <a:r>
              <a:rPr lang="en-US" sz="1500" dirty="0">
                <a:latin typeface="Courier New" panose="02070309020205020404" pitchFamily="49" charset="0"/>
                <a:cs typeface="Courier New" panose="02070309020205020404" pitchFamily="49" charset="0"/>
              </a:rPr>
              <a:t>x = sc.textFile('/home/student/ROI/Spark/datasets/text/shakespeare.txt')</a:t>
            </a:r>
          </a:p>
          <a:p>
            <a:pPr marL="457200" lvl="2" indent="0">
              <a:buNone/>
            </a:pPr>
            <a:r>
              <a:rPr lang="en-US" sz="1500" dirty="0">
                <a:latin typeface="Courier New" panose="02070309020205020404" pitchFamily="49" charset="0"/>
                <a:cs typeface="Courier New" panose="02070309020205020404" pitchFamily="49" charset="0"/>
              </a:rPr>
              <a:t>x.count()</a:t>
            </a:r>
          </a:p>
          <a:p>
            <a:pPr marL="457200" lvl="2" indent="0">
              <a:buNone/>
            </a:pPr>
            <a:r>
              <a:rPr lang="en-US" sz="1500" dirty="0">
                <a:latin typeface="Courier New" panose="02070309020205020404" pitchFamily="49" charset="0"/>
                <a:cs typeface="Courier New" panose="02070309020205020404" pitchFamily="49" charset="0"/>
              </a:rPr>
              <a:t>x.take(10)</a:t>
            </a:r>
            <a:endParaRPr lang="en-US" sz="1500" dirty="0"/>
          </a:p>
          <a:p>
            <a:r>
              <a:rPr lang="en-US" dirty="0"/>
              <a:t>To write a Python program from scratch, you have to initialize </a:t>
            </a:r>
            <a:r>
              <a:rPr lang="en-US" dirty="0">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manually</a:t>
            </a:r>
          </a:p>
          <a:p>
            <a:pPr lvl="1">
              <a:spcAft>
                <a:spcPts val="600"/>
              </a:spcAft>
            </a:pPr>
            <a:r>
              <a:rPr lang="en-US" dirty="0">
                <a:latin typeface="Courier New" panose="02070309020205020404" pitchFamily="49" charset="0"/>
                <a:cs typeface="Courier New" panose="02070309020205020404" pitchFamily="49" charset="0"/>
              </a:rPr>
              <a:t>initspark.py</a:t>
            </a:r>
            <a:r>
              <a:rPr lang="en-US" dirty="0"/>
              <a:t> is a helper module you can copy and use in your own scripts</a:t>
            </a:r>
          </a:p>
          <a:p>
            <a:pPr marL="461963" lvl="1" indent="0">
              <a:buNone/>
            </a:pPr>
            <a:r>
              <a:rPr lang="en-US" sz="1600" dirty="0">
                <a:latin typeface="Courier New" panose="02070309020205020404" pitchFamily="49" charset="0"/>
                <a:cs typeface="Courier New" panose="02070309020205020404" pitchFamily="49" charset="0"/>
              </a:rPr>
              <a:t>from initspark import *</a:t>
            </a:r>
          </a:p>
          <a:p>
            <a:pPr marL="461963" lvl="1" indent="0">
              <a:buNone/>
            </a:pPr>
            <a:r>
              <a:rPr lang="en-US" sz="1600" dirty="0">
                <a:latin typeface="Courier New" panose="02070309020205020404" pitchFamily="49" charset="0"/>
                <a:cs typeface="Courier New" panose="02070309020205020404" pitchFamily="49" charset="0"/>
              </a:rPr>
              <a:t>sc, spark, conf = initspark()</a:t>
            </a:r>
          </a:p>
          <a:p>
            <a:pPr marL="457200" lvl="2" indent="0">
              <a:buNone/>
            </a:pPr>
            <a:r>
              <a:rPr lang="en-US" sz="1600" dirty="0">
                <a:latin typeface="Courier New" panose="02070309020205020404" pitchFamily="49" charset="0"/>
                <a:cs typeface="Courier New" panose="02070309020205020404" pitchFamily="49" charset="0"/>
              </a:rPr>
              <a:t>sc, spark, conf = initspark(appname = 'appname', servername = 'sparkservername', cassandra = '127.0.0.1')</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PySpark</a:t>
            </a:r>
          </a:p>
        </p:txBody>
      </p:sp>
    </p:spTree>
    <p:extLst>
      <p:ext uri="{BB962C8B-B14F-4D97-AF65-F5344CB8AC3E}">
        <p14:creationId xmlns:p14="http://schemas.microsoft.com/office/powerpoint/2010/main" val="875306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sz="1600" dirty="0">
                <a:latin typeface="Courier New" panose="02070309020205020404" pitchFamily="49" charset="0"/>
                <a:cs typeface="Courier New" panose="02070309020205020404" pitchFamily="49" charset="0"/>
              </a:rPr>
              <a:t>  x = sc.parallelize(range(1, 11))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x.collect()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x.take(5)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sc.textFile('hdfs://localhost:9000/categories').collect(</a:t>
            </a:r>
            <a:r>
              <a:rPr lang="en-US" dirty="0">
                <a:latin typeface="Courier New" panose="02070309020205020404" pitchFamily="49" charset="0"/>
                <a:cs typeface="Courier New" panose="02070309020205020404" pitchFamily="49" charset="0"/>
              </a:rPr>
              <a:t>)  </a:t>
            </a:r>
          </a:p>
          <a:p>
            <a:pPr>
              <a:spcAft>
                <a:spcPts val="600"/>
              </a:spcAft>
            </a:pPr>
            <a:r>
              <a:rPr lang="en-US" dirty="0"/>
              <a:t>Load a local file</a:t>
            </a:r>
            <a:br>
              <a:rPr lang="en-US" dirty="0"/>
            </a:b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northwind/CSV/categories/categories.csv')</a:t>
            </a:r>
            <a:endParaRPr lang="en-US" dirty="0">
              <a:latin typeface="Courier New" panose="02070309020205020404" pitchFamily="49" charset="0"/>
              <a:cs typeface="Courier New" panose="02070309020205020404" pitchFamily="49" charset="0"/>
            </a:endParaRPr>
          </a:p>
          <a:p>
            <a:pPr>
              <a:spcAft>
                <a:spcPts val="600"/>
              </a:spcAft>
            </a:pPr>
            <a:r>
              <a:rPr lang="en-US" dirty="0"/>
              <a:t>Load a local folder</a:t>
            </a:r>
          </a:p>
          <a:p>
            <a:pPr marL="228600" lvl="1" indent="0">
              <a:buNone/>
            </a:pP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a:t>
            </a:r>
          </a:p>
          <a:p>
            <a:pPr>
              <a:spcAft>
                <a:spcPts val="600"/>
              </a:spcAft>
            </a:pPr>
            <a:r>
              <a:rPr lang="en-US" dirty="0"/>
              <a:t>Load a hdfs folder</a:t>
            </a:r>
          </a:p>
          <a:p>
            <a:pPr marL="228600" lvl="1" indent="0">
              <a:buNone/>
            </a:pPr>
            <a:r>
              <a:rPr lang="en-US" sz="1600" dirty="0">
                <a:latin typeface="Courier New" panose="02070309020205020404" pitchFamily="49" charset="0"/>
                <a:cs typeface="Courier New" panose="02070309020205020404" pitchFamily="49" charset="0"/>
              </a:rPr>
              <a:t>x = sc.textFile('hdfs://localhost:9000/categories')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Load Data</a:t>
            </a:r>
          </a:p>
        </p:txBody>
      </p:sp>
    </p:spTree>
    <p:extLst>
      <p:ext uri="{BB962C8B-B14F-4D97-AF65-F5344CB8AC3E}">
        <p14:creationId xmlns:p14="http://schemas.microsoft.com/office/powerpoint/2010/main" val="3079920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a:xfrm>
            <a:off x="581024" y="1155614"/>
            <a:ext cx="8105775" cy="5072616"/>
          </a:xfrm>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rPr>
              <a:t> </a:t>
            </a:r>
            <a:r>
              <a:rPr lang="en-US" dirty="0"/>
              <a:t>returns the entire RDD as a Python list to the client</a:t>
            </a:r>
          </a:p>
          <a:p>
            <a:pPr lvl="1"/>
            <a:r>
              <a:rPr lang="en-US" dirty="0">
                <a:latin typeface="Courier New" panose="02070309020205020404" pitchFamily="49" charset="0"/>
                <a:cs typeface="Courier New" panose="02070309020205020404" pitchFamily="49" charset="0"/>
              </a:rPr>
              <a:t>rdd.count()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a:t>
            </a:r>
            <a:r>
              <a:rPr lang="en-US" dirty="0">
                <a:latin typeface="+mj-lt"/>
                <a:cs typeface="Courier New" panose="02070309020205020404" pitchFamily="49" charset="0"/>
              </a:rPr>
              <a:t> –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the opposite of </a:t>
            </a:r>
            <a:r>
              <a:rPr lang="en-US" dirty="0">
                <a:latin typeface="Courier New" panose="02070309020205020404" pitchFamily="49" charset="0"/>
                <a:cs typeface="Courier New" panose="02070309020205020404" pitchFamily="49" charset="0"/>
              </a:rPr>
              <a:t>takeOrdered</a:t>
            </a:r>
          </a:p>
          <a:p>
            <a:pPr lvl="1"/>
            <a:r>
              <a:rPr lang="en-US" dirty="0">
                <a:latin typeface="Courier New" panose="02070309020205020404" pitchFamily="49" charset="0"/>
                <a:cs typeface="Courier New" panose="02070309020205020404" pitchFamily="49" charset="0"/>
              </a:rPr>
              <a:t>rdd.takeSample(replacement, count, seed)</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a:t>
            </a:r>
            <a:r>
              <a:rPr lang="en-US" dirty="0">
                <a:latin typeface="+mj-lt"/>
                <a:cs typeface="Courier New" panose="02070309020205020404" pitchFamily="49" charset="0"/>
              </a:rPr>
              <a:t>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rdd.saveAsPickleFile()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09894"/>
            <a:ext cx="8297800" cy="5072616"/>
          </a:xfrm>
        </p:spPr>
        <p:txBody>
          <a:bodyPr/>
          <a:lstStyle/>
          <a:p>
            <a:r>
              <a:rPr lang="en-US" sz="1750" dirty="0"/>
              <a:t>Transformations are used to create a recipe of changes you want to make to the data</a:t>
            </a:r>
          </a:p>
          <a:p>
            <a:pPr lvl="1"/>
            <a:r>
              <a:rPr lang="en-US" sz="1750" dirty="0"/>
              <a:t>String parsing, data conversion, calculations</a:t>
            </a:r>
          </a:p>
          <a:p>
            <a:pPr lvl="1"/>
            <a:r>
              <a:rPr lang="en-US" sz="1750" dirty="0"/>
              <a:t>Filtering</a:t>
            </a:r>
          </a:p>
          <a:p>
            <a:pPr lvl="1"/>
            <a:r>
              <a:rPr lang="en-US" sz="1750" dirty="0"/>
              <a:t>Matching</a:t>
            </a:r>
          </a:p>
          <a:p>
            <a:pPr lvl="1"/>
            <a:r>
              <a:rPr lang="en-US" sz="1750" dirty="0"/>
              <a:t>Sorting</a:t>
            </a:r>
          </a:p>
          <a:p>
            <a:pPr lvl="1"/>
            <a:r>
              <a:rPr lang="en-US" sz="1750" dirty="0"/>
              <a:t>Aggregating</a:t>
            </a:r>
          </a:p>
          <a:p>
            <a:r>
              <a:rPr lang="en-US" sz="1750" dirty="0"/>
              <a:t>Some useful transformations:</a:t>
            </a:r>
          </a:p>
          <a:p>
            <a:pPr lvl="1"/>
            <a:r>
              <a:rPr lang="en-US" sz="1750" dirty="0"/>
              <a:t>Narrow transformations</a:t>
            </a:r>
          </a:p>
          <a:p>
            <a:pPr lvl="2"/>
            <a:r>
              <a:rPr lang="en-US" sz="1750" dirty="0">
                <a:latin typeface="Courier New" panose="02070309020205020404" pitchFamily="49" charset="0"/>
                <a:cs typeface="Courier New" panose="02070309020205020404" pitchFamily="49" charset="0"/>
              </a:rPr>
              <a:t>rdd.map()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each element of the RDD</a:t>
            </a:r>
          </a:p>
          <a:p>
            <a:pPr lvl="2"/>
            <a:r>
              <a:rPr lang="en-US" sz="1750" dirty="0">
                <a:latin typeface="Courier New" panose="02070309020205020404" pitchFamily="49" charset="0"/>
                <a:cs typeface="Courier New" panose="02070309020205020404" pitchFamily="49" charset="0"/>
              </a:rPr>
              <a:t>rdd.flatMap()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and flattens the elements</a:t>
            </a:r>
          </a:p>
          <a:p>
            <a:pPr lvl="2"/>
            <a:r>
              <a:rPr lang="en-US" sz="1750" dirty="0">
                <a:latin typeface="Courier New" panose="02070309020205020404" pitchFamily="49" charset="0"/>
                <a:cs typeface="Courier New" panose="02070309020205020404" pitchFamily="49" charset="0"/>
              </a:rPr>
              <a:t>rdd.filter()</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determine if an element is returned</a:t>
            </a:r>
          </a:p>
          <a:p>
            <a:pPr lvl="1"/>
            <a:r>
              <a:rPr lang="en-US" sz="1750" dirty="0"/>
              <a:t>Wide transformations</a:t>
            </a:r>
          </a:p>
          <a:p>
            <a:pPr lvl="2"/>
            <a:r>
              <a:rPr lang="en-US" sz="1750" dirty="0">
                <a:latin typeface="Courier New" panose="02070309020205020404" pitchFamily="49" charset="0"/>
                <a:cs typeface="Courier New" panose="02070309020205020404" pitchFamily="49" charset="0"/>
              </a:rPr>
              <a:t>rdd.sortBy()</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orders the RDD</a:t>
            </a:r>
          </a:p>
          <a:p>
            <a:pPr lvl="2"/>
            <a:r>
              <a:rPr lang="en-US" sz="1750" dirty="0">
                <a:latin typeface="Courier New" panose="02070309020205020404" pitchFamily="49" charset="0"/>
                <a:cs typeface="Courier New" panose="02070309020205020404" pitchFamily="49" charset="0"/>
              </a:rPr>
              <a:t>rdd.groupBy()</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t> accumulates items with a key into a tuple of the key and list of the items</a:t>
            </a:r>
          </a:p>
          <a:p>
            <a:pPr lvl="2"/>
            <a:r>
              <a:rPr lang="en-US" sz="1750" dirty="0">
                <a:latin typeface="Courier New" panose="02070309020205020404" pitchFamily="49" charset="0"/>
                <a:cs typeface="Courier New" panose="02070309020205020404" pitchFamily="49" charset="0"/>
              </a:rPr>
              <a:t>rdd.reduce()</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runs a function on items for a key to return an aggregated value</a:t>
            </a:r>
          </a:p>
          <a:p>
            <a:pPr lvl="2"/>
            <a:r>
              <a:rPr lang="en-US" sz="1750" dirty="0">
                <a:latin typeface="Courier New" panose="02070309020205020404" pitchFamily="49" charset="0"/>
                <a:cs typeface="Courier New" panose="02070309020205020404" pitchFamily="49" charset="0"/>
              </a:rPr>
              <a:t>rdd.join()</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matches elements in one RDD to another</a:t>
            </a:r>
          </a:p>
          <a:p>
            <a:pPr lvl="2"/>
            <a:endParaRPr lang="en-US" sz="1750" dirty="0"/>
          </a:p>
        </p:txBody>
      </p:sp>
      <p:sp>
        <p:nvSpPr>
          <p:cNvPr id="2" name="Title 1"/>
          <p:cNvSpPr>
            <a:spLocks noGrp="1"/>
          </p:cNvSpPr>
          <p:nvPr>
            <p:ph type="title"/>
          </p:nvPr>
        </p:nvSpPr>
        <p:spPr/>
        <p:txBody>
          <a:bodyPr/>
          <a:lstStyle/>
          <a:p>
            <a:r>
              <a:rPr lang="en-US" dirty="0"/>
              <a:t>Transformations</a:t>
            </a:r>
          </a:p>
        </p:txBody>
      </p:sp>
    </p:spTree>
    <p:extLst>
      <p:ext uri="{BB962C8B-B14F-4D97-AF65-F5344CB8AC3E}">
        <p14:creationId xmlns:p14="http://schemas.microsoft.com/office/powerpoint/2010/main" val="3750436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basics of Hadoop</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Jupyter with the latest lesson on the VM:</a:t>
            </a:r>
          </a:p>
          <a:p>
            <a:pPr lvl="1"/>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sudo bash</a:t>
            </a:r>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pPr marL="228600" lvl="1" indent="0">
              <a:buNone/>
            </a:pPr>
            <a:endParaRPr lang="en-US" dirty="0">
              <a:latin typeface="Courier New" panose="02070309020205020404" pitchFamily="49" charset="0"/>
              <a:cs typeface="Courier New" panose="02070309020205020404" pitchFamily="49" charset="0"/>
            </a:endParaRPr>
          </a:p>
          <a:p>
            <a:pPr marL="228600" lvl="1"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Jupyter</a:t>
            </a:r>
          </a:p>
        </p:txBody>
      </p:sp>
    </p:spTree>
    <p:extLst>
      <p:ext uri="{BB962C8B-B14F-4D97-AF65-F5344CB8AC3E}">
        <p14:creationId xmlns:p14="http://schemas.microsoft.com/office/powerpoint/2010/main" val="130289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 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a:t>NameNode</a:t>
            </a:r>
            <a:r>
              <a:rPr lang="en-US" dirty="0"/>
              <a:t> (controller) stores file system metadata</a:t>
            </a:r>
          </a:p>
          <a:p>
            <a:pPr lvl="1">
              <a:defRPr/>
            </a:pPr>
            <a:r>
              <a:rPr lang="en-US" b="1" dirty="0"/>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To start Hadoop on the VM:</a:t>
            </a:r>
          </a:p>
          <a:p>
            <a:pPr lvl="1">
              <a:spcAft>
                <a:spcPts val="600"/>
              </a:spcAft>
            </a:pPr>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sudo bash </a:t>
            </a:r>
          </a:p>
          <a:p>
            <a:pPr marL="457200" lvl="2" indent="0">
              <a:buNone/>
            </a:pPr>
            <a:r>
              <a:rPr lang="en-US" dirty="0">
                <a:latin typeface="Courier New" panose="02070309020205020404" pitchFamily="49" charset="0"/>
                <a:cs typeface="Courier New" panose="02070309020205020404" pitchFamily="49" charset="0"/>
              </a:rPr>
              <a:t>start-hadoop</a:t>
            </a:r>
          </a:p>
          <a:p>
            <a:pPr marL="457200" lvl="2" indent="0">
              <a:buNone/>
            </a:pPr>
            <a:r>
              <a:rPr lang="en-US" dirty="0">
                <a:latin typeface="Courier New" panose="02070309020205020404" pitchFamily="49" charset="0"/>
                <a:cs typeface="Courier New" panose="02070309020205020404" pitchFamily="49" charset="0"/>
              </a:rPr>
              <a:t>jps</a:t>
            </a:r>
          </a:p>
          <a:p>
            <a:pPr>
              <a:spcAft>
                <a:spcPts val="600"/>
              </a:spcAft>
            </a:pPr>
            <a:r>
              <a:rPr lang="en-US" dirty="0"/>
              <a:t>From a command line, enter the following commands:</a:t>
            </a:r>
          </a:p>
          <a:p>
            <a:pPr marL="228600" lvl="1" indent="0">
              <a:buNone/>
            </a:pPr>
            <a:r>
              <a:rPr lang="en-US" sz="1600" dirty="0">
                <a:latin typeface="Courier New" panose="02070309020205020404" pitchFamily="49" charset="0"/>
                <a:cs typeface="Courier New" panose="02070309020205020404" pitchFamily="49" charset="0"/>
              </a:rPr>
              <a:t>hdfs</a:t>
            </a:r>
          </a:p>
          <a:p>
            <a:pPr marL="228600" lvl="1" indent="0">
              <a:buNone/>
            </a:pPr>
            <a:r>
              <a:rPr lang="en-US" sz="1600" dirty="0">
                <a:latin typeface="Courier New" panose="02070309020205020404" pitchFamily="49" charset="0"/>
                <a:cs typeface="Courier New" panose="02070309020205020404" pitchFamily="49" charset="0"/>
              </a:rPr>
              <a:t>hdfs dfs</a:t>
            </a:r>
          </a:p>
          <a:p>
            <a:pPr marL="228600" lvl="1" indent="0">
              <a:buNone/>
            </a:pPr>
            <a:r>
              <a:rPr lang="en-US" sz="1600" dirty="0">
                <a:latin typeface="Courier New" panose="02070309020205020404" pitchFamily="49" charset="0"/>
                <a:cs typeface="Courier New" panose="02070309020205020404" pitchFamily="49" charset="0"/>
              </a:rPr>
              <a:t>hdfs dfs –ls /</a:t>
            </a:r>
          </a:p>
          <a:p>
            <a:pPr marL="228600" lvl="1" indent="0">
              <a:buNone/>
            </a:pPr>
            <a:r>
              <a:rPr lang="en-US" sz="1600" dirty="0">
                <a:latin typeface="Courier New" panose="02070309020205020404" pitchFamily="49" charset="0"/>
                <a:cs typeface="Courier New" panose="02070309020205020404" pitchFamily="49" charset="0"/>
              </a:rPr>
              <a:t>hdfs dfs –put ~/ROI/Spark/datasets/northwind/CSV/categories /</a:t>
            </a:r>
          </a:p>
          <a:p>
            <a:pPr marL="228600" lvl="1" indent="0">
              <a:buNone/>
            </a:pPr>
            <a:r>
              <a:rPr lang="en-US" sz="1600"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2.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3.xml><?xml version="1.0" encoding="utf-8"?>
<ds:datastoreItem xmlns:ds="http://schemas.openxmlformats.org/officeDocument/2006/customXml" ds:itemID="{F47B9207-CE5C-49AD-B414-15CBFA246D65}">
  <ds:schemaRefs>
    <ds:schemaRef ds:uri="037063e9-a85e-4c78-8627-f1a9315663e5"/>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027ed24f-5970-4294-be5c-0919c5aaa214"/>
    <ds:schemaRef ds:uri="http://www.w3.org/XML/1998/namespace"/>
  </ds:schemaRefs>
</ds:datastoreItem>
</file>

<file path=customXml/itemProps4.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5236</TotalTime>
  <Words>2353</Words>
  <Application>Microsoft Office PowerPoint</Application>
  <PresentationFormat>On-screen Show (4:3)</PresentationFormat>
  <Paragraphs>264</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Schoolbook</vt:lpstr>
      <vt:lpstr>Courier New</vt:lpstr>
      <vt:lpstr>Tahoma</vt:lpstr>
      <vt:lpstr>Wingdings</vt:lpstr>
      <vt:lpstr>ROI Standard Theme</vt:lpstr>
      <vt:lpstr>Chapter 1:  Introduction to Spark</vt:lpstr>
      <vt:lpstr>Chapter Objectives</vt:lpstr>
      <vt:lpstr>Start Jupyter</vt:lpstr>
      <vt:lpstr>About HDFS—I</vt:lpstr>
      <vt:lpstr>About HDFS—II</vt:lpstr>
      <vt:lpstr>Core HDFS Services</vt:lpstr>
      <vt:lpstr>Start Hadoop</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Linda Karsen</cp:lastModifiedBy>
  <cp:revision>132</cp:revision>
  <dcterms:created xsi:type="dcterms:W3CDTF">2018-05-01T18:57:33Z</dcterms:created>
  <dcterms:modified xsi:type="dcterms:W3CDTF">2019-11-15T17:43:45Z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