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4" r:id="rId7"/>
    <p:sldId id="265" r:id="rId8"/>
    <p:sldId id="262" r:id="rId9"/>
    <p:sldId id="263" r:id="rId10"/>
    <p:sldId id="259" r:id="rId11"/>
    <p:sldId id="261" r:id="rId12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6196" autoAdjust="0"/>
  </p:normalViewPr>
  <p:slideViewPr>
    <p:cSldViewPr snapToGrid="0">
      <p:cViewPr varScale="1">
        <p:scale>
          <a:sx n="87" d="100"/>
          <a:sy n="87" d="100"/>
        </p:scale>
        <p:origin x="84" y="180"/>
      </p:cViewPr>
      <p:guideLst>
        <p:guide orient="horz" pos="840"/>
        <p:guide pos="480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0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0-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5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9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8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8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1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455DS: Spark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0-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itraining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051110"/>
            <a:ext cx="7772400" cy="2667302"/>
          </a:xfrm>
        </p:spPr>
        <p:txBody>
          <a:bodyPr/>
          <a:lstStyle/>
          <a:p>
            <a:r>
              <a:rPr lang="en-US" sz="24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course materials are copyright protected materials. They may not be reproduced or distributed and may only be used by students attending the </a:t>
            </a:r>
            <a:r>
              <a:rPr lang="en-US" sz="2400" i="1" cap="none" dirty="0">
                <a:solidFill>
                  <a:srgbClr val="800000"/>
                </a:solidFill>
              </a:rPr>
              <a:t>Spark for Data Scientists</a:t>
            </a:r>
            <a:r>
              <a:rPr lang="en-US" sz="24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course.</a:t>
            </a:r>
          </a:p>
        </p:txBody>
      </p:sp>
    </p:spTree>
    <p:extLst>
      <p:ext uri="{BB962C8B-B14F-4D97-AF65-F5344CB8AC3E}">
        <p14:creationId xmlns:p14="http://schemas.microsoft.com/office/powerpoint/2010/main" val="133970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977125C-E6F4-4085-B5FD-B5E92B7A8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ROI leads the industry in designing and delivering customized technology and management training solutions</a:t>
            </a:r>
          </a:p>
          <a:p>
            <a:r>
              <a:rPr lang="en-US" dirty="0"/>
              <a:t>Meet your instructor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Contact info</a:t>
            </a:r>
          </a:p>
          <a:p>
            <a:r>
              <a:rPr lang="en-US" dirty="0"/>
              <a:t>Let’s get started!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1334598-81C7-4B70-8D66-685959B2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pic>
        <p:nvPicPr>
          <p:cNvPr id="6" name="Picture 4" descr="Image result for business welcome">
            <a:extLst>
              <a:ext uri="{FF2B5EF4-FFF2-40B4-BE49-F238E27FC236}">
                <a16:creationId xmlns:a16="http://schemas.microsoft.com/office/drawing/2014/main" id="{9A671BC4-64EB-440F-9EB2-9BEF3B91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0" y="2658467"/>
            <a:ext cx="3043699" cy="375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3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course, we will:</a:t>
            </a:r>
          </a:p>
          <a:p>
            <a:r>
              <a:rPr lang="en-US" dirty="0"/>
              <a:t>Explore the Spark platform for using the power of clusters to solve complex queries</a:t>
            </a:r>
          </a:p>
          <a:p>
            <a:r>
              <a:rPr lang="en-US" dirty="0"/>
              <a:t>Start with RDDs and see how they evolved into DataFrames</a:t>
            </a:r>
          </a:p>
          <a:p>
            <a:r>
              <a:rPr lang="en-US" dirty="0"/>
              <a:t>Use DataFrames and SparkSQL to run queries on virtually any kind of data</a:t>
            </a:r>
          </a:p>
          <a:p>
            <a:r>
              <a:rPr lang="en-US" dirty="0"/>
              <a:t>Take Datasets and see how they can be transformed for running machine learning algorithms</a:t>
            </a:r>
          </a:p>
          <a:p>
            <a:r>
              <a:rPr lang="en-US" dirty="0"/>
              <a:t>Discover the basic machine learning models of Cluster, Regression, and Classification</a:t>
            </a:r>
          </a:p>
          <a:p>
            <a:r>
              <a:rPr lang="en-US" dirty="0"/>
              <a:t>Investigate Deep Learning</a:t>
            </a:r>
          </a:p>
          <a:p>
            <a:r>
              <a:rPr lang="en-US" dirty="0"/>
              <a:t>Build Pipelines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119004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0	Introduction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1	Introduction to Spark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2	DataFrames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3	Spark SQL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4	Cluster Analysis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5	Regression Analysis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6	Classification Models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7	Pipelines and Pandas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8	Deep Learning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9	Course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</p:spTree>
    <p:extLst>
      <p:ext uri="{BB962C8B-B14F-4D97-AF65-F5344CB8AC3E}">
        <p14:creationId xmlns:p14="http://schemas.microsoft.com/office/powerpoint/2010/main" val="52158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of class _____________</a:t>
            </a:r>
          </a:p>
          <a:p>
            <a:endParaRPr lang="en-US" dirty="0"/>
          </a:p>
          <a:p>
            <a:r>
              <a:rPr lang="en-US" dirty="0"/>
              <a:t>Morning breaks approximately on the hour</a:t>
            </a:r>
          </a:p>
          <a:p>
            <a:endParaRPr lang="en-US" dirty="0"/>
          </a:p>
          <a:p>
            <a:r>
              <a:rPr lang="en-US" dirty="0"/>
              <a:t>Lunch _____________</a:t>
            </a:r>
          </a:p>
          <a:p>
            <a:endParaRPr lang="en-US" dirty="0"/>
          </a:p>
          <a:p>
            <a:r>
              <a:rPr lang="en-US" dirty="0"/>
              <a:t>Afternoon breaks approximately on the hour</a:t>
            </a:r>
          </a:p>
          <a:p>
            <a:endParaRPr lang="en-US" dirty="0"/>
          </a:p>
          <a:p>
            <a:r>
              <a:rPr lang="en-US" dirty="0"/>
              <a:t>Class end _____________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</p:spTree>
    <p:extLst>
      <p:ext uri="{BB962C8B-B14F-4D97-AF65-F5344CB8AC3E}">
        <p14:creationId xmlns:p14="http://schemas.microsoft.com/office/powerpoint/2010/main" val="376230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B9E1387-A1A2-44AB-A8B2-2271004E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pPr eaLnBrk="1" hangingPunct="1"/>
            <a:r>
              <a:rPr lang="en-US" dirty="0"/>
              <a:t>ROI’s Training Curricula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CE7E2613-FB47-4357-9904-E67A33DB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46" y="6052633"/>
            <a:ext cx="80639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/>
            <a:r>
              <a:rPr lang="en-US" sz="1400" dirty="0">
                <a:solidFill>
                  <a:schemeClr val="accent4"/>
                </a:solidFill>
              </a:rPr>
              <a:t>Please visit our website at </a:t>
            </a:r>
            <a:r>
              <a:rPr lang="en-US" sz="1400" u="sng" dirty="0">
                <a:solidFill>
                  <a:schemeClr val="accent2"/>
                </a:solidFill>
                <a:hlinkClick r:id="rId3"/>
              </a:rPr>
              <a:t>www.ROItraining.com</a:t>
            </a:r>
            <a:r>
              <a:rPr lang="en-US" sz="1400" dirty="0">
                <a:solidFill>
                  <a:schemeClr val="accent4"/>
                </a:solidFill>
              </a:rPr>
              <a:t> for a complete list of offerings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A5C21A-0743-4E14-86E7-9FA3FBE64C25}"/>
              </a:ext>
            </a:extLst>
          </p:cNvPr>
          <p:cNvGraphicFramePr>
            <a:graphicFrameLocks noGrp="1"/>
          </p:cNvGraphicFramePr>
          <p:nvPr/>
        </p:nvGraphicFramePr>
        <p:xfrm>
          <a:off x="4557265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.NET and Visual Studio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38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Networking and IPv6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91005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Oracle and SQL Server Databases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900946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OpenStack and Docker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32764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Project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038659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Python and Perl Programming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70171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Security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910788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SharePoint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3068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Analysis and Design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62237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Engineering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26598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UNIX and Linux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75760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Web and Mobile Apps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78500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Windows and Windows Server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0291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79AE5C-39EC-42B0-AF75-C28E99E75FF5}"/>
              </a:ext>
            </a:extLst>
          </p:cNvPr>
          <p:cNvGraphicFramePr>
            <a:graphicFrameLocks noGrp="1"/>
          </p:cNvGraphicFramePr>
          <p:nvPr/>
        </p:nvGraphicFramePr>
        <p:xfrm>
          <a:off x="490400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Agile Development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00166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Amazon Web Services (AWS)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603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8067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Big Data and Data Analytics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41511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Business Analysis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23218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Cloud Computing and Virtualization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063781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 and VBA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4346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Google Cloud Platform (GCP)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228017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ITIL</a:t>
                      </a:r>
                      <a:r>
                        <a:rPr lang="en-US" sz="1700" baseline="30000" dirty="0">
                          <a:effectLst/>
                        </a:rPr>
                        <a:t>®</a:t>
                      </a:r>
                      <a:r>
                        <a:rPr lang="en-US" sz="1700" dirty="0">
                          <a:effectLst/>
                        </a:rPr>
                        <a:t> and IT Service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01945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22326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Leadership and Management Skills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50839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Machine Learning and Neural Networks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865944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Microsoft Exchange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576917"/>
                  </a:ext>
                </a:extLst>
              </a:tr>
            </a:tbl>
          </a:graphicData>
        </a:graphic>
      </p:graphicFrame>
      <p:pic>
        <p:nvPicPr>
          <p:cNvPr id="10" name="Picture 9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F07B42D6-B8FB-4750-A87F-D1EC68CD4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18" y="3601894"/>
            <a:ext cx="1703641" cy="24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1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9"/>
          <p:cNvSpPr>
            <a:spLocks noGrp="1" noChangeArrowheads="1"/>
          </p:cNvSpPr>
          <p:nvPr>
            <p:ph idx="1"/>
          </p:nvPr>
        </p:nvSpPr>
        <p:spPr>
          <a:xfrm>
            <a:off x="595423" y="1147479"/>
            <a:ext cx="4356824" cy="5065062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dirty="0"/>
              <a:t>Please introduce yourself stating:</a:t>
            </a:r>
          </a:p>
          <a:p>
            <a:pPr eaLnBrk="1" hangingPunct="1">
              <a:buFont typeface="Arial" pitchFamily="34" charset="0"/>
              <a:buBlip>
                <a:blip r:embed="rId3"/>
              </a:buBlip>
              <a:defRPr/>
            </a:pPr>
            <a:r>
              <a:rPr dirty="0"/>
              <a:t>Name</a:t>
            </a:r>
          </a:p>
          <a:p>
            <a:r>
              <a:rPr lang="en-US" dirty="0"/>
              <a:t>Position or role</a:t>
            </a:r>
          </a:p>
          <a:p>
            <a:r>
              <a:rPr lang="en-US" dirty="0"/>
              <a:t>Expectations or a question you’d like answered during this class</a:t>
            </a:r>
          </a:p>
          <a:p>
            <a:pPr>
              <a:defRPr/>
            </a:pPr>
            <a:endParaRPr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Student Introductions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01" y="1961450"/>
            <a:ext cx="3446052" cy="2293309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60451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3f1ded34-099e-46dd-b0de-95a90e7e1e5f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3370</TotalTime>
  <Words>274</Words>
  <Application>Microsoft Office PowerPoint</Application>
  <PresentationFormat>On-screen Show (4:3)</PresentationFormat>
  <Paragraphs>73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Wingdings</vt:lpstr>
      <vt:lpstr>ROI Standard Theme</vt:lpstr>
      <vt:lpstr>Introduction</vt:lpstr>
      <vt:lpstr>The following course materials are copyright protected materials. They may not be reproduced or distributed and may only be used by students attending the Spark for Data Scientists course.</vt:lpstr>
      <vt:lpstr>Welcome!</vt:lpstr>
      <vt:lpstr>Course Objectives</vt:lpstr>
      <vt:lpstr>Course Contents</vt:lpstr>
      <vt:lpstr>Class Schedule</vt:lpstr>
      <vt:lpstr>ROI’s Training Curricula</vt:lpstr>
      <vt:lpstr>Student Introductions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50</cp:revision>
  <dcterms:created xsi:type="dcterms:W3CDTF">2019-05-09T17:36:01Z</dcterms:created>
  <dcterms:modified xsi:type="dcterms:W3CDTF">2019-10-30T16:45:51Z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