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25"/>
  </p:notesMasterIdLst>
  <p:handoutMasterIdLst>
    <p:handoutMasterId r:id="rId26"/>
  </p:handoutMasterIdLst>
  <p:sldIdLst>
    <p:sldId id="257" r:id="rId6"/>
    <p:sldId id="306" r:id="rId7"/>
    <p:sldId id="307" r:id="rId8"/>
    <p:sldId id="316" r:id="rId9"/>
    <p:sldId id="381" r:id="rId10"/>
    <p:sldId id="382" r:id="rId11"/>
    <p:sldId id="383" r:id="rId12"/>
    <p:sldId id="384" r:id="rId13"/>
    <p:sldId id="385" r:id="rId14"/>
    <p:sldId id="386" r:id="rId15"/>
    <p:sldId id="390" r:id="rId16"/>
    <p:sldId id="391" r:id="rId17"/>
    <p:sldId id="387" r:id="rId18"/>
    <p:sldId id="392" r:id="rId19"/>
    <p:sldId id="388" r:id="rId20"/>
    <p:sldId id="389" r:id="rId21"/>
    <p:sldId id="393" r:id="rId22"/>
    <p:sldId id="394" r:id="rId23"/>
    <p:sldId id="395" r:id="rId24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0" autoAdjust="0"/>
    <p:restoredTop sz="83659" autoAdjust="0"/>
  </p:normalViewPr>
  <p:slideViewPr>
    <p:cSldViewPr snapToGrid="0">
      <p:cViewPr varScale="1">
        <p:scale>
          <a:sx n="86" d="100"/>
          <a:sy n="86" d="100"/>
        </p:scale>
        <p:origin x="102" y="204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455DS: Spark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2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2-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455DS: Spark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02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40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88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29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87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50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92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21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08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06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52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5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7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5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1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6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2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2-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6DF46-865A-4F0D-9888-4580557E96B8}"/>
              </a:ext>
            </a:extLst>
          </p:cNvPr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455DS: Spark for Data Scientists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</a:t>
            </a:r>
            <a:r>
              <a:rPr lang="en-US" dirty="0"/>
              <a:t>2</a:t>
            </a:r>
            <a:r>
              <a:rPr lang="en-US" sz="3600" dirty="0">
                <a:effectLst/>
              </a:rPr>
              <a:t>: </a:t>
            </a:r>
            <a:br>
              <a:rPr lang="en-US" sz="3600" dirty="0">
                <a:effectLst/>
              </a:rPr>
            </a:br>
            <a:r>
              <a:rPr lang="en-US" dirty="0"/>
              <a:t>DataFrames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DataFrames can be filtered like a SQL table using either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They are the exact same method with different aliases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df3.filter(df3.Amount &lt; 4000).show()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df3.filter('Amount &lt; 4000').count()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df3.where('Amount &lt; 4000').count()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df3.where(df3.Amount &lt; 4000).count()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df3.where((df3.Amount &gt; 3000) &amp; (df3.Amount &lt; 4000)).count()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df3.where('Amount &gt; 3000 and Amount &lt; 3000').count()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</a:t>
            </a:r>
          </a:p>
        </p:txBody>
      </p:sp>
    </p:spTree>
    <p:extLst>
      <p:ext uri="{BB962C8B-B14F-4D97-AF65-F5344CB8AC3E}">
        <p14:creationId xmlns:p14="http://schemas.microsoft.com/office/powerpoint/2010/main" val="163981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dirty="0"/>
              <a:t> methods are different aliases for the same function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df.sort(df.Amount).show()</a:t>
            </a:r>
            <a:endParaRPr lang="en-US" dirty="0"/>
          </a:p>
          <a:p>
            <a:r>
              <a:rPr lang="en-US" dirty="0"/>
              <a:t>They sort a DataFrame in ascending order or descending order if you pass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ascending = False </a:t>
            </a:r>
            <a:r>
              <a:rPr lang="en-US" dirty="0"/>
              <a:t>parameter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df.sort(df.Amount, ascending = False).show()</a:t>
            </a:r>
          </a:p>
          <a:p>
            <a:r>
              <a:rPr lang="en-US" dirty="0"/>
              <a:t>You can sort on multiple columns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df.select('City', 'Amount').orderBy(df.City, df.Amount).show()</a:t>
            </a:r>
          </a:p>
          <a:p>
            <a:r>
              <a:rPr lang="en-US" dirty="0"/>
              <a:t>Custom sort functions can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withColumn</a:t>
            </a:r>
            <a:r>
              <a:rPr lang="en-US" dirty="0"/>
              <a:t> method</a:t>
            </a:r>
            <a:br>
              <a:rPr lang="en-US" dirty="0"/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174500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DataFrames can be joined to other DataFrames just as you would in SQL and all the expected types are supported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FULL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 = sc.parallelize([(1, 'Alpha'), (2, 'Beta'), (3, 'Delta')]).toDF('ID:int, code:string')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tab2 = sc.parallelize([(100, 'One', 1), (101, 'Two', 2), (102, 'Three', 1), (103, 'Four', 4)])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.toDF('ID:int, name:string, parentID:int')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tab2.parentID, 'left').show()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tab2.parentID, 'right').show()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tab2.parentID, 'full').show()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832165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 in Spark works a little differently—the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/>
              <a:t> method creates a grouped DataFrame which can then have aggregate methods called on it</a:t>
            </a:r>
          </a:p>
          <a:p>
            <a:pPr marL="228600" lvl="1" indent="0">
              <a:buNone/>
            </a:pPr>
            <a:br>
              <a:rPr lang="en-US" sz="1200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tab3 = sc.parallelize([(1, 10), (1, 20), (1, 30), (2, 40), (2,50)]).toDF('groupID:int, amount:int')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tab3.groupby('groupID')</a:t>
            </a:r>
            <a:endParaRPr lang="en-US" dirty="0"/>
          </a:p>
          <a:p>
            <a:r>
              <a:rPr lang="en-US" dirty="0"/>
              <a:t>There are various different syntaxes to accomplish the same results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Call the method after grouping</a:t>
            </a:r>
          </a:p>
          <a:p>
            <a:pPr lvl="1" indent="0"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x.max().show()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dirty="0"/>
              <a:t> method with a dictionary</a:t>
            </a:r>
          </a:p>
          <a:p>
            <a:pPr lvl="1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x.agg({'amount':'sum', 'amount':'max'}).show()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dirty="0"/>
              <a:t> method with the function names</a:t>
            </a:r>
          </a:p>
          <a:p>
            <a:pPr lvl="1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 import functions as F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x.agg(F.sum('amount'), F.max('amount')).show()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and Aggregating</a:t>
            </a:r>
          </a:p>
        </p:txBody>
      </p:sp>
    </p:spTree>
    <p:extLst>
      <p:ext uri="{BB962C8B-B14F-4D97-AF65-F5344CB8AC3E}">
        <p14:creationId xmlns:p14="http://schemas.microsoft.com/office/powerpoint/2010/main" val="276248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file formats directly supported for reading and writing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parquet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jdbc</a:t>
            </a:r>
          </a:p>
          <a:p>
            <a:r>
              <a:rPr lang="en-US" dirty="0"/>
              <a:t>Other formats can be loaded using custom Java classes</a:t>
            </a:r>
          </a:p>
          <a:p>
            <a:pPr lvl="1"/>
            <a:r>
              <a:rPr lang="en-US" dirty="0"/>
              <a:t>Cassandra</a:t>
            </a:r>
          </a:p>
          <a:p>
            <a:pPr lvl="1"/>
            <a:r>
              <a:rPr lang="en-US" dirty="0"/>
              <a:t>Mongo</a:t>
            </a:r>
          </a:p>
          <a:p>
            <a:pPr lvl="1"/>
            <a:r>
              <a:rPr lang="en-US" dirty="0"/>
              <a:t>HBase</a:t>
            </a:r>
          </a:p>
          <a:p>
            <a:pPr lvl="1"/>
            <a:r>
              <a:rPr lang="en-US" dirty="0"/>
              <a:t>AVRO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</p:spTree>
    <p:extLst>
      <p:ext uri="{BB962C8B-B14F-4D97-AF65-F5344CB8AC3E}">
        <p14:creationId xmlns:p14="http://schemas.microsoft.com/office/powerpoint/2010/main" val="856217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different syntaxes that you will see but they all do the same thing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/>
              <a:t> parameter can also be used to indicate different separators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en-US" dirty="0"/>
              <a:t> for tab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filename = '/home/student/ROI/Spark/datasets/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finance/CreditCard.csv'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spark.read.load(filename, format = 'csv',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sep = ',', inferSchema = True, header = True)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spark.read.format('csv').option('header','true').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option('inferSchema','true').load(filename)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spark.read.csv(filename, header = True,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inferSchema = True)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CSV Files</a:t>
            </a:r>
          </a:p>
        </p:txBody>
      </p:sp>
    </p:spTree>
    <p:extLst>
      <p:ext uri="{BB962C8B-B14F-4D97-AF65-F5344CB8AC3E}">
        <p14:creationId xmlns:p14="http://schemas.microsoft.com/office/powerpoint/2010/main" val="926687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480679" cy="5072616"/>
          </a:xfrm>
        </p:spPr>
        <p:txBody>
          <a:bodyPr/>
          <a:lstStyle/>
          <a:p>
            <a:r>
              <a:rPr lang="en-US" dirty="0"/>
              <a:t>The write method on a DataFrame can be used just like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/>
              <a:t> function using many different options</a:t>
            </a:r>
          </a:p>
          <a:p>
            <a:r>
              <a:rPr lang="en-US" dirty="0"/>
              <a:t>Some options are built in, such as: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jdbc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json spark.read.json(filename)     df.write.json(file)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orc spark.read.orc(filename)       df.write.orc(file)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parquet spark.read.parquet(file)   df.write.parquet(file)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 spark.read.text(file)         df.write.text(file)</a:t>
            </a:r>
          </a:p>
          <a:p>
            <a:r>
              <a:rPr lang="en-US" dirty="0"/>
              <a:t>Other formats can use the option to supply a custom Java class that can be downloaded and installed on the computer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AVRO:</a:t>
            </a:r>
          </a:p>
          <a:p>
            <a:pPr lvl="1" indent="0">
              <a:spcAft>
                <a:spcPts val="6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spark.read.format("com.databricks.spark.avro").load("kv.avro")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+mn-lt"/>
                <a:cs typeface="Courier New" panose="02070309020205020404" pitchFamily="49" charset="0"/>
              </a:rPr>
              <a:t>Cassandra:</a:t>
            </a:r>
          </a:p>
          <a:p>
            <a:pPr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spark.read.format("org.apache.spark.sql.cassandra").options(table = table_name, keyspace = keys_space_name).load()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Files</a:t>
            </a:r>
          </a:p>
        </p:txBody>
      </p:sp>
    </p:spTree>
    <p:extLst>
      <p:ext uri="{BB962C8B-B14F-4D97-AF65-F5344CB8AC3E}">
        <p14:creationId xmlns:p14="http://schemas.microsoft.com/office/powerpoint/2010/main" val="4135539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7F11C9-892C-4A32-919F-9BED09AC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standard SQL is supported by Spark </a:t>
            </a:r>
          </a:p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dirty="0"/>
              <a:t> function in combination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withColumn</a:t>
            </a:r>
            <a:r>
              <a:rPr lang="en-US" dirty="0"/>
              <a:t>, you can add calculated columns to a DataFrame if you can code the calculation as standard SQL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expr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x2.withColumn('uppername', expr('upper(name)')).show()</a:t>
            </a:r>
          </a:p>
          <a:p>
            <a:r>
              <a:rPr lang="en-US" dirty="0"/>
              <a:t>Sometimes you just want to easily rename a column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withColumnRenamed(oldname, newname)</a:t>
            </a:r>
          </a:p>
          <a:p>
            <a:r>
              <a:rPr lang="en-US" dirty="0"/>
              <a:t>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collect()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toLocalIterator()</a:t>
            </a:r>
            <a:r>
              <a:rPr lang="en-US" dirty="0"/>
              <a:t> method will return all the results to the driver node, but it does it as a generator instead of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</a:t>
            </a:r>
          </a:p>
          <a:p>
            <a:r>
              <a:rPr lang="en-US" dirty="0"/>
              <a:t>Just like SQL there are 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unionAll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subtract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/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intersect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Useful Methods</a:t>
            </a:r>
          </a:p>
        </p:txBody>
      </p:sp>
    </p:spTree>
    <p:extLst>
      <p:ext uri="{BB962C8B-B14F-4D97-AF65-F5344CB8AC3E}">
        <p14:creationId xmlns:p14="http://schemas.microsoft.com/office/powerpoint/2010/main" val="1785131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425815" cy="5072616"/>
          </a:xfrm>
        </p:spPr>
        <p:txBody>
          <a:bodyPr/>
          <a:lstStyle/>
          <a:p>
            <a:r>
              <a:rPr lang="en-US" dirty="0"/>
              <a:t>Sometimes it is necessary to write complex functions using Python</a:t>
            </a:r>
          </a:p>
          <a:p>
            <a:pPr>
              <a:spcAft>
                <a:spcPts val="600"/>
              </a:spcAft>
            </a:pPr>
            <a:r>
              <a:rPr lang="en-US" dirty="0"/>
              <a:t>Import the helper functions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pyspark.sql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udf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pyspark.sql.types import *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to_date</a:t>
            </a:r>
          </a:p>
          <a:p>
            <a:pPr>
              <a:spcAft>
                <a:spcPts val="600"/>
              </a:spcAft>
            </a:pPr>
            <a:r>
              <a:rPr lang="en-US" dirty="0"/>
              <a:t>Write whatever custom function you need: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city(x):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x[:x.find(',')]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country(x):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x[x.find(',') + 1 :]</a:t>
            </a:r>
          </a:p>
          <a:p>
            <a:pPr>
              <a:spcAft>
                <a:spcPts val="600"/>
              </a:spcAft>
            </a:pPr>
            <a:r>
              <a:rPr lang="en-US" dirty="0"/>
              <a:t>Call the built-in function or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udf</a:t>
            </a:r>
            <a:r>
              <a:rPr lang="en-US" dirty="0"/>
              <a:t> function to wrap and call your UDF: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df4.withColumn('City', udf(city, StringType())(df4.CityCountry)) \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.withColumn('Country', udf(country, StringType())(df4.CityCountry)) \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.withColumn('Date', to_date(df4.Date, 'dd-MMM-yy')) \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.drop(df4.CityCountry)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3221363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Introduced DataFrames</a:t>
            </a:r>
          </a:p>
          <a:p>
            <a:r>
              <a:rPr lang="en-US" dirty="0"/>
              <a:t>Shown how to create a structured object using DataFrames</a:t>
            </a:r>
          </a:p>
          <a:p>
            <a:r>
              <a:rPr lang="en-US" dirty="0"/>
              <a:t>Applied transformations and actions on DataFrames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413395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Introduce DataFrames</a:t>
            </a:r>
          </a:p>
          <a:p>
            <a:r>
              <a:rPr lang="en-US" dirty="0"/>
              <a:t>Show how to create a structured object using DataFrames</a:t>
            </a:r>
          </a:p>
          <a:p>
            <a:r>
              <a:rPr lang="en-US" dirty="0"/>
              <a:t>Apply transformations and actions on DataFrames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88050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introduced a more feature rich and easier to use version of RDDs known as a DataFrame</a:t>
            </a:r>
          </a:p>
          <a:p>
            <a:pPr lvl="1"/>
            <a:r>
              <a:rPr lang="en-US" dirty="0"/>
              <a:t>Modeled to be similar to Pandas DataFrame so it is easily familiar</a:t>
            </a:r>
          </a:p>
          <a:p>
            <a:pPr lvl="1"/>
            <a:r>
              <a:rPr lang="en-US" dirty="0"/>
              <a:t>Is an RDD but has column names and data types</a:t>
            </a:r>
          </a:p>
          <a:p>
            <a:pPr lvl="1"/>
            <a:r>
              <a:rPr lang="en-US" dirty="0"/>
              <a:t>Has transformations and actions that are easier to use than RDD versions</a:t>
            </a:r>
          </a:p>
          <a:p>
            <a:pPr lvl="1"/>
            <a:r>
              <a:rPr lang="en-US" dirty="0"/>
              <a:t>Attempts to be more SQL-like for even more familiarity</a:t>
            </a:r>
          </a:p>
          <a:p>
            <a:pPr lvl="1"/>
            <a:r>
              <a:rPr lang="en-US" dirty="0"/>
              <a:t>Can read and write many more file formats than basic RDDs could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DataFrames</a:t>
            </a:r>
          </a:p>
        </p:txBody>
      </p:sp>
    </p:spTree>
    <p:extLst>
      <p:ext uri="{BB962C8B-B14F-4D97-AF65-F5344CB8AC3E}">
        <p14:creationId xmlns:p14="http://schemas.microsoft.com/office/powerpoint/2010/main" val="169016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introduced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lang="en-US" dirty="0"/>
              <a:t>, simply called spark in PySpark</a:t>
            </a:r>
          </a:p>
          <a:p>
            <a:pPr lvl="1"/>
            <a:r>
              <a:rPr lang="en-US" dirty="0"/>
              <a:t>Provides easier access to the different spark contexts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spark.sparkContext</a:t>
            </a:r>
            <a:r>
              <a:rPr lang="en-US" dirty="0"/>
              <a:t> is the same as the old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</a:p>
          <a:p>
            <a:pPr>
              <a:spcAft>
                <a:spcPts val="600"/>
              </a:spcAft>
            </a:pPr>
            <a:r>
              <a:rPr lang="en-US" dirty="0"/>
              <a:t>Once we have the spark context, we can start using DataFrames</a:t>
            </a:r>
          </a:p>
          <a:p>
            <a:pPr indent="0">
              <a:spcAft>
                <a:spcPts val="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sc.parallelize([(1,'alpha'),(2,'beta')])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x0 = spark.createDataFrame(x)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x0.show()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_1|   _2|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DataFrame</a:t>
            </a:r>
          </a:p>
        </p:txBody>
      </p:sp>
    </p:spTree>
    <p:extLst>
      <p:ext uri="{BB962C8B-B14F-4D97-AF65-F5344CB8AC3E}">
        <p14:creationId xmlns:p14="http://schemas.microsoft.com/office/powerpoint/2010/main" val="16382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To make the DataFrame more useful, column names can be applied</a:t>
            </a:r>
          </a:p>
          <a:p>
            <a:pPr indent="0">
              <a:spcAft>
                <a:spcPts val="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 = spark.createDataFrame(x, schema = ['ID', 'Name'])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x1.describe()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ID| Name|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DataFrame[summary: string, ID: string, Name: string]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Names</a:t>
            </a:r>
          </a:p>
        </p:txBody>
      </p:sp>
    </p:spTree>
    <p:extLst>
      <p:ext uri="{BB962C8B-B14F-4D97-AF65-F5344CB8AC3E}">
        <p14:creationId xmlns:p14="http://schemas.microsoft.com/office/powerpoint/2010/main" val="418595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the DataFrame even more useful, a schema with data types can be applied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 = spark.createDataFrame(x, 'ID:int, Name:string')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print(x2)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ID| Name|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DataFrame[ID: int, Name: string]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Schemas</a:t>
            </a:r>
          </a:p>
        </p:txBody>
      </p:sp>
    </p:spTree>
    <p:extLst>
      <p:ext uri="{BB962C8B-B14F-4D97-AF65-F5344CB8AC3E}">
        <p14:creationId xmlns:p14="http://schemas.microsoft.com/office/powerpoint/2010/main" val="95133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288655" cy="5072616"/>
          </a:xfrm>
        </p:spPr>
        <p:txBody>
          <a:bodyPr/>
          <a:lstStyle/>
          <a:p>
            <a:r>
              <a:rPr lang="en-US" dirty="0"/>
              <a:t>An existing RDD can also be turned into a DataFrame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toDF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Using the credit card csv file from before:</a:t>
            </a:r>
          </a:p>
          <a:p>
            <a:pPr lvl="1" indent="0">
              <a:buNone/>
            </a:pPr>
            <a:br>
              <a:rPr lang="en-US" dirty="0"/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cc = sc.textFile ('/home/student/ROI/Spark/datasets/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finance/CreditCard.csv')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cc.first()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cc = cc.filter(lambda x : x != first)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import datetime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cc = cc.map(lambda x : x.split(','))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cc = cc.map(lambda x : (x[0][1:], x[1][1:-1], 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datetime.datetime.strptime(x[2], '%d-%b-%y').date(), 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x[3], x[4], x[5], float(x[6])))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df = cc.toDF()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df.show()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df = cc.toDF(['City', 'Country', 'Date', 'CardType', 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'TranType', 'Gender', 'Amount'])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df.show()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RDD to DataFrame</a:t>
            </a:r>
          </a:p>
        </p:txBody>
      </p:sp>
    </p:spTree>
    <p:extLst>
      <p:ext uri="{BB962C8B-B14F-4D97-AF65-F5344CB8AC3E}">
        <p14:creationId xmlns:p14="http://schemas.microsoft.com/office/powerpoint/2010/main" val="137088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DataFrames have methods with names similar to SQL commands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df.select('City', 'Country', 'Amount').show(10)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df.select('City', 'Country').distinct().show()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df.sort(df.Amount).show()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df.sort(df.Amount, ascending = False).show()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df.select('City', 'Amount').orderBy(df.City).show()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Columns</a:t>
            </a:r>
          </a:p>
        </p:txBody>
      </p:sp>
    </p:spTree>
    <p:extLst>
      <p:ext uri="{BB962C8B-B14F-4D97-AF65-F5344CB8AC3E}">
        <p14:creationId xmlns:p14="http://schemas.microsoft.com/office/powerpoint/2010/main" val="177456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columns can be added to a DataFrame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df2 = df.withColumn('Discount', df.Amount * .03)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df2.show()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Columns can be removed when not needed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 = df2.drop(df2.Country)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Columns</a:t>
            </a:r>
          </a:p>
        </p:txBody>
      </p:sp>
    </p:spTree>
    <p:extLst>
      <p:ext uri="{BB962C8B-B14F-4D97-AF65-F5344CB8AC3E}">
        <p14:creationId xmlns:p14="http://schemas.microsoft.com/office/powerpoint/2010/main" val="2611173546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8.potx" id="{900E982A-6F6D-46E3-A51B-434C7FD8C934}" vid="{3DFECD56-42D8-427A-8AD4-90EAB329F8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EVEA5JW6U4JV-6-9770</_dlc_DocId>
    <_dlc_DocIdUrl xmlns="037063e9-a85e-4c78-8627-f1a9315663e5">
      <Url>https://portal.roitraining.com/Courses/_layouts/DocIdRedir.aspx?ID=EVEA5JW6U4JV-6-9770</Url>
      <Description>EVEA5JW6U4JV-6-9770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Props1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8E0886B-5092-4138-9EEE-28D3BFD5A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47B9207-CE5C-49AD-B414-15CBFA246D65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037063e9-a85e-4c78-8627-f1a9315663e5"/>
    <ds:schemaRef ds:uri="http://schemas.openxmlformats.org/package/2006/metadata/core-properties"/>
    <ds:schemaRef ds:uri="http://purl.org/dc/terms/"/>
    <ds:schemaRef ds:uri="027ed24f-5970-4294-be5c-0919c5aaa21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6730</TotalTime>
  <Words>927</Words>
  <Application>Microsoft Office PowerPoint</Application>
  <PresentationFormat>On-screen Show (4:3)</PresentationFormat>
  <Paragraphs>133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Tahoma</vt:lpstr>
      <vt:lpstr>Wingdings</vt:lpstr>
      <vt:lpstr>ROI Standard Theme</vt:lpstr>
      <vt:lpstr>Chapter 2:  DataFrames</vt:lpstr>
      <vt:lpstr>Chapter Objectives</vt:lpstr>
      <vt:lpstr>DataFrames</vt:lpstr>
      <vt:lpstr>Make a DataFrame</vt:lpstr>
      <vt:lpstr>Column Names</vt:lpstr>
      <vt:lpstr>Schemas</vt:lpstr>
      <vt:lpstr>Convert RDD to DataFrame</vt:lpstr>
      <vt:lpstr>Selecting Columns</vt:lpstr>
      <vt:lpstr>Calculated Columns</vt:lpstr>
      <vt:lpstr>Filtering Data</vt:lpstr>
      <vt:lpstr>Sorting</vt:lpstr>
      <vt:lpstr>JOIN</vt:lpstr>
      <vt:lpstr>Grouping and Aggregating</vt:lpstr>
      <vt:lpstr>Reading Files</vt:lpstr>
      <vt:lpstr>Reading CSV Files</vt:lpstr>
      <vt:lpstr>Writing Files</vt:lpstr>
      <vt:lpstr>Miscellaneous Useful Methods</vt:lpstr>
      <vt:lpstr>User Defined Functions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Christel</dc:creator>
  <cp:lastModifiedBy>Christel Silva</cp:lastModifiedBy>
  <cp:revision>148</cp:revision>
  <dcterms:created xsi:type="dcterms:W3CDTF">2018-05-01T18:57:33Z</dcterms:created>
  <dcterms:modified xsi:type="dcterms:W3CDTF">2019-10-30T16:43:32Z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94db8d63-42a4-4cc7-aebd-4c1ecf8375ef</vt:lpwstr>
  </property>
</Properties>
</file>