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9"/>
  </p:notesMasterIdLst>
  <p:handoutMasterIdLst>
    <p:handoutMasterId r:id="rId10"/>
  </p:handoutMasterIdLst>
  <p:sldIdLst>
    <p:sldId id="257" r:id="rId5"/>
    <p:sldId id="258" r:id="rId6"/>
    <p:sldId id="259" r:id="rId7"/>
    <p:sldId id="261" r:id="rId8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6196" autoAdjust="0"/>
  </p:normalViewPr>
  <p:slideViewPr>
    <p:cSldViewPr snapToGrid="0">
      <p:cViewPr varScale="1">
        <p:scale>
          <a:sx n="81" d="100"/>
          <a:sy n="81" d="100"/>
        </p:scale>
        <p:origin x="102" y="318"/>
      </p:cViewPr>
      <p:guideLst>
        <p:guide orient="horz" pos="840"/>
        <p:guide pos="480"/>
        <p:guide orient="horz" pos="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1032" y="108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 defTabSz="920750"/>
            <a:r>
              <a:rPr lang="en-US" dirty="0">
                <a:latin typeface="Tahoma" pitchFamily="34" charset="0"/>
              </a:rPr>
              <a:t>455DS: Spark for Data Scientists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9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9-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455DS: Spark for Data Scientists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11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582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413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455DS: Spark for Data Scientists</a:t>
            </a:r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9-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itraining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roitraining" TargetMode="External"/><Relationship Id="rId13" Type="http://schemas.openxmlformats.org/officeDocument/2006/relationships/image" Target="../media/image17.png"/><Relationship Id="rId3" Type="http://schemas.openxmlformats.org/officeDocument/2006/relationships/hyperlink" Target="http://www.roitraining.com/" TargetMode="External"/><Relationship Id="rId7" Type="http://schemas.openxmlformats.org/officeDocument/2006/relationships/image" Target="../media/image4.png"/><Relationship Id="rId12" Type="http://schemas.openxmlformats.org/officeDocument/2006/relationships/hyperlink" Target="https://www.linkedin.com/company/roi-train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hyperlink" Target="https://www.instagram.com/roitraining/" TargetMode="External"/><Relationship Id="rId5" Type="http://schemas.openxmlformats.org/officeDocument/2006/relationships/image" Target="../media/image2.png"/><Relationship Id="rId10" Type="http://schemas.openxmlformats.org/officeDocument/2006/relationships/hyperlink" Target="https://www.facebook.com/ROITraining/timeline/" TargetMode="External"/><Relationship Id="rId4" Type="http://schemas.openxmlformats.org/officeDocument/2006/relationships/image" Target="../media/image15.jpeg"/><Relationship Id="rId9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Course 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Spark for Data Scientists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81024" y="1155614"/>
            <a:ext cx="8078343" cy="50726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this course, we have: </a:t>
            </a:r>
          </a:p>
          <a:p>
            <a:r>
              <a:rPr lang="en-US" dirty="0"/>
              <a:t>Explored the Spark platform for using the power of clusters to solve complex queries</a:t>
            </a:r>
          </a:p>
          <a:p>
            <a:r>
              <a:rPr lang="en-US" dirty="0"/>
              <a:t>Started with RDDs and seen how they evolved into DataFrames</a:t>
            </a:r>
          </a:p>
          <a:p>
            <a:r>
              <a:rPr lang="en-US" dirty="0"/>
              <a:t>Used DataFrames and SparkSQL to run queries on virtually any kind of data</a:t>
            </a:r>
          </a:p>
          <a:p>
            <a:r>
              <a:rPr lang="en-US" dirty="0"/>
              <a:t>Taken Datasets and seen how they can be transformed for running machine learning algorithms</a:t>
            </a:r>
          </a:p>
          <a:p>
            <a:r>
              <a:rPr lang="en-US" dirty="0"/>
              <a:t>Discovered the basic machine learning models of Cluster, Regression, and Classification</a:t>
            </a:r>
          </a:p>
          <a:p>
            <a:r>
              <a:rPr lang="en-US" dirty="0"/>
              <a:t>Investigated Deep Learning</a:t>
            </a:r>
          </a:p>
          <a:p>
            <a:r>
              <a:rPr lang="en-US" dirty="0"/>
              <a:t>Built Pipelines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Summary</a:t>
            </a:r>
          </a:p>
        </p:txBody>
      </p:sp>
    </p:spTree>
    <p:extLst>
      <p:ext uri="{BB962C8B-B14F-4D97-AF65-F5344CB8AC3E}">
        <p14:creationId xmlns:p14="http://schemas.microsoft.com/office/powerpoint/2010/main" val="168548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B9E1387-A1A2-44AB-A8B2-2271004E0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</p:spPr>
        <p:txBody>
          <a:bodyPr/>
          <a:lstStyle/>
          <a:p>
            <a:pPr eaLnBrk="1" hangingPunct="1"/>
            <a:r>
              <a:rPr lang="en-US" dirty="0"/>
              <a:t>ROI’s Training Curricula</a:t>
            </a:r>
          </a:p>
        </p:txBody>
      </p:sp>
      <p:sp>
        <p:nvSpPr>
          <p:cNvPr id="16" name="Text Box 4">
            <a:extLst>
              <a:ext uri="{FF2B5EF4-FFF2-40B4-BE49-F238E27FC236}">
                <a16:creationId xmlns:a16="http://schemas.microsoft.com/office/drawing/2014/main" id="{CE7E2613-FB47-4357-9904-E67A33DBB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46" y="6052633"/>
            <a:ext cx="806390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ctr"/>
            <a:r>
              <a:rPr lang="en-US" sz="1400" dirty="0">
                <a:solidFill>
                  <a:schemeClr val="accent4"/>
                </a:solidFill>
              </a:rPr>
              <a:t>Please visit our website at </a:t>
            </a:r>
            <a:r>
              <a:rPr lang="en-US" sz="1400" u="sng" dirty="0">
                <a:solidFill>
                  <a:schemeClr val="accent2"/>
                </a:solidFill>
                <a:hlinkClick r:id="rId3"/>
              </a:rPr>
              <a:t>www.ROItraining.com</a:t>
            </a:r>
            <a:r>
              <a:rPr lang="en-US" sz="1400" dirty="0">
                <a:solidFill>
                  <a:schemeClr val="accent4"/>
                </a:solidFill>
              </a:rPr>
              <a:t> for a complete list of offerings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1A5C21A-0743-4E14-86E7-9FA3FBE64C25}"/>
              </a:ext>
            </a:extLst>
          </p:cNvPr>
          <p:cNvGraphicFramePr>
            <a:graphicFrameLocks noGrp="1"/>
          </p:cNvGraphicFramePr>
          <p:nvPr/>
        </p:nvGraphicFramePr>
        <p:xfrm>
          <a:off x="4557265" y="1333500"/>
          <a:ext cx="4023360" cy="4398264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4023360">
                  <a:extLst>
                    <a:ext uri="{9D8B030D-6E8A-4147-A177-3AD203B41FA5}">
                      <a16:colId xmlns:a16="http://schemas.microsoft.com/office/drawing/2014/main" val="869997397"/>
                    </a:ext>
                  </a:extLst>
                </a:gridCol>
              </a:tblGrid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.NET and Visual Studio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643831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Networking and IPv6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9100522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Oracle and SQL Server Databases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09009462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OpenStack and Docker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2327645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Project Management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20386598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Python and Perl Programming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701714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Security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09107885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SharePoint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71306817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Software Analysis and Design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36223717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Software Engineering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22265987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UNIX and Linux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81757609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Web and Mobile Apps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9785005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Windows and Windows Server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02911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F79AE5C-39EC-42B0-AF75-C28E99E75FF5}"/>
              </a:ext>
            </a:extLst>
          </p:cNvPr>
          <p:cNvGraphicFramePr>
            <a:graphicFrameLocks noGrp="1"/>
          </p:cNvGraphicFramePr>
          <p:nvPr/>
        </p:nvGraphicFramePr>
        <p:xfrm>
          <a:off x="490400" y="1333500"/>
          <a:ext cx="4023360" cy="4398264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4023360">
                  <a:extLst>
                    <a:ext uri="{9D8B030D-6E8A-4147-A177-3AD203B41FA5}">
                      <a16:colId xmlns:a16="http://schemas.microsoft.com/office/drawing/2014/main" val="869997397"/>
                    </a:ext>
                  </a:extLst>
                </a:gridCol>
              </a:tblGrid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Agile Development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8001666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Amazon Web Services (AWS)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69660399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Azure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9806722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Big Data and Data Analytics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4151176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Business Analysis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27232188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Cloud Computing and Virtualization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80637818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Excel and VBA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4434631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Google Cloud Platform (GCP)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72280173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ITIL</a:t>
                      </a:r>
                      <a:r>
                        <a:rPr lang="en-US" sz="1700" baseline="30000" dirty="0">
                          <a:effectLst/>
                        </a:rPr>
                        <a:t>®</a:t>
                      </a:r>
                      <a:r>
                        <a:rPr lang="en-US" sz="1700" dirty="0">
                          <a:effectLst/>
                        </a:rPr>
                        <a:t> and IT Service Management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0019451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Java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07223265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Leadership and Management Skills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95083938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Machine Learning and Neural Networks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58659447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Microsoft Exchange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23576917"/>
                  </a:ext>
                </a:extLst>
              </a:tr>
            </a:tbl>
          </a:graphicData>
        </a:graphic>
      </p:graphicFrame>
      <p:pic>
        <p:nvPicPr>
          <p:cNvPr id="10" name="Picture 9" descr="A group of people around each other&#10;&#10;Description automatically generated">
            <a:extLst>
              <a:ext uri="{FF2B5EF4-FFF2-40B4-BE49-F238E27FC236}">
                <a16:creationId xmlns:a16="http://schemas.microsoft.com/office/drawing/2014/main" id="{9530CFD6-10BF-4E3C-BD53-B9F6175745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18" y="3601894"/>
            <a:ext cx="1703641" cy="247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816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2">
            <a:extLst>
              <a:ext uri="{FF2B5EF4-FFF2-40B4-BE49-F238E27FC236}">
                <a16:creationId xmlns:a16="http://schemas.microsoft.com/office/drawing/2014/main" id="{49DD6D48-E847-4159-9906-59D9DBEC0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</p:spPr>
        <p:txBody>
          <a:bodyPr/>
          <a:lstStyle/>
          <a:p>
            <a:r>
              <a:rPr lang="en-US" dirty="0"/>
              <a:t>Ways to Stay in Touch</a:t>
            </a:r>
          </a:p>
        </p:txBody>
      </p:sp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858C3A12-03B2-4067-A672-A6E270AD5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4260" y="2446205"/>
            <a:ext cx="3696266" cy="444817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hlinkClick r:id="rId3"/>
              </a:rPr>
              <a:t>ROITraining.com</a:t>
            </a:r>
            <a:endParaRPr lang="en-US" sz="2200" dirty="0"/>
          </a:p>
          <a:p>
            <a:pPr marL="2743200" indent="0">
              <a:buNone/>
            </a:pPr>
            <a:endParaRPr lang="en-US" sz="2000" dirty="0"/>
          </a:p>
        </p:txBody>
      </p:sp>
      <p:pic>
        <p:nvPicPr>
          <p:cNvPr id="21" name="Picture 20">
            <a:hlinkClick r:id="rId3"/>
            <a:extLst>
              <a:ext uri="{FF2B5EF4-FFF2-40B4-BE49-F238E27FC236}">
                <a16:creationId xmlns:a16="http://schemas.microsoft.com/office/drawing/2014/main" id="{C863A748-AB26-403A-8AA2-7BE6C12C2D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788" y="1365745"/>
            <a:ext cx="4544424" cy="1127018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BC3E5D4E-8C0B-46F8-9A5D-298683DD0545}"/>
              </a:ext>
            </a:extLst>
          </p:cNvPr>
          <p:cNvGrpSpPr/>
          <p:nvPr/>
        </p:nvGrpSpPr>
        <p:grpSpPr>
          <a:xfrm>
            <a:off x="1065797" y="3667311"/>
            <a:ext cx="7012406" cy="2251958"/>
            <a:chOff x="1065797" y="3667311"/>
            <a:chExt cx="7012406" cy="2251958"/>
          </a:xfrm>
        </p:grpSpPr>
        <p:sp>
          <p:nvSpPr>
            <p:cNvPr id="53" name="Content Placeholder 2">
              <a:extLst>
                <a:ext uri="{FF2B5EF4-FFF2-40B4-BE49-F238E27FC236}">
                  <a16:creationId xmlns:a16="http://schemas.microsoft.com/office/drawing/2014/main" id="{9CFE4368-4631-4E35-9B0E-6BBF8F5C8DF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907505" y="3690739"/>
              <a:ext cx="2128550" cy="917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0000" tIns="46800" rIns="90000" bIns="46800" numCol="1" anchor="t" anchorCtr="0" compatLnSpc="1">
              <a:prstTxWarp prst="textNoShape">
                <a:avLst/>
              </a:prstTxWarp>
            </a:bodyPr>
            <a:lstStyle>
              <a:lvl1pPr marL="228600" indent="-228600" algn="l" defTabSz="457200" rtl="0" eaLnBrk="1" fontAlgn="base" hangingPunct="1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Blip>
                  <a:blip r:embed="rId5"/>
                </a:buBlip>
                <a:defRPr lang="en-US" b="0" i="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  <a:lvl2pPr marL="4572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Char char="–"/>
                <a:defRPr lang="en-US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2pPr>
              <a:lvl3pPr marL="6858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Wingdings" pitchFamily="2" charset="2"/>
                <a:buBlip>
                  <a:blip r:embed="rId6"/>
                </a:buBlip>
                <a:defRPr lang="en-US" sz="18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3pPr>
              <a:lvl4pPr marL="9144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Char char="–"/>
                <a:defRPr lang="en-US" sz="18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4pPr>
              <a:lvl5pPr marL="1147763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Blip>
                  <a:blip r:embed="rId7"/>
                </a:buBlip>
                <a:defRPr lang="en-US" sz="1800" dirty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5pPr>
              <a:lvl6pPr marL="25146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9718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4290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8862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>
                <a:spcBef>
                  <a:spcPts val="600"/>
                </a:spcBef>
                <a:buNone/>
              </a:pPr>
              <a:r>
                <a:rPr lang="en-US" sz="2200" dirty="0"/>
                <a:t>Follow us!</a:t>
              </a:r>
            </a:p>
            <a:p>
              <a:pPr marL="0" indent="0">
                <a:spcBef>
                  <a:spcPts val="600"/>
                </a:spcBef>
                <a:buNone/>
              </a:pPr>
              <a:r>
                <a:rPr lang="en-US" sz="1800" dirty="0">
                  <a:solidFill>
                    <a:schemeClr val="accent2"/>
                  </a:solidFill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@ROITraining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pic>
          <p:nvPicPr>
            <p:cNvPr id="54" name="Picture 4" descr="Image result for square social media icons transparent">
              <a:hlinkClick r:id="rId8"/>
              <a:extLst>
                <a:ext uri="{FF2B5EF4-FFF2-40B4-BE49-F238E27FC236}">
                  <a16:creationId xmlns:a16="http://schemas.microsoft.com/office/drawing/2014/main" id="{A12ACBC9-0590-4283-BC9E-AD211041203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27" t="7639" r="52039" b="56316"/>
            <a:stretch/>
          </p:blipFill>
          <p:spPr bwMode="auto">
            <a:xfrm>
              <a:off x="1093230" y="3674862"/>
              <a:ext cx="870536" cy="858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Content Placeholder 2">
              <a:extLst>
                <a:ext uri="{FF2B5EF4-FFF2-40B4-BE49-F238E27FC236}">
                  <a16:creationId xmlns:a16="http://schemas.microsoft.com/office/drawing/2014/main" id="{2A55CAE6-09EC-4637-8B70-E8BD3ADBA4D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907505" y="5017872"/>
              <a:ext cx="1647892" cy="901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0000" tIns="46800" rIns="90000" bIns="46800" numCol="1" anchor="t" anchorCtr="0" compatLnSpc="1">
              <a:prstTxWarp prst="textNoShape">
                <a:avLst/>
              </a:prstTxWarp>
            </a:bodyPr>
            <a:lstStyle>
              <a:lvl1pPr marL="228600" indent="-228600" algn="l" defTabSz="457200" rtl="0" eaLnBrk="1" fontAlgn="base" hangingPunct="1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Blip>
                  <a:blip r:embed="rId5"/>
                </a:buBlip>
                <a:defRPr lang="en-US" b="0" i="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  <a:lvl2pPr marL="4572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Char char="–"/>
                <a:defRPr lang="en-US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2pPr>
              <a:lvl3pPr marL="6858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Wingdings" pitchFamily="2" charset="2"/>
                <a:buBlip>
                  <a:blip r:embed="rId6"/>
                </a:buBlip>
                <a:defRPr lang="en-US" sz="18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3pPr>
              <a:lvl4pPr marL="9144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Char char="–"/>
                <a:defRPr lang="en-US" sz="18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4pPr>
              <a:lvl5pPr marL="1147763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Blip>
                  <a:blip r:embed="rId7"/>
                </a:buBlip>
                <a:defRPr lang="en-US" sz="1800" dirty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5pPr>
              <a:lvl6pPr marL="25146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9718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4290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8862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200" dirty="0"/>
                <a:t>Like us!</a:t>
              </a:r>
            </a:p>
            <a:p>
              <a:pPr marL="0" indent="0">
                <a:spcBef>
                  <a:spcPts val="600"/>
                </a:spcBef>
                <a:buNone/>
              </a:pPr>
              <a:r>
                <a:rPr lang="en-US" sz="1800" dirty="0">
                  <a:solidFill>
                    <a:schemeClr val="accent2"/>
                  </a:solidFill>
                  <a:hlinkClick r:id="rId1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/ROITraining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pic>
          <p:nvPicPr>
            <p:cNvPr id="52" name="Picture 4" descr="Image result for square social media icons transparent">
              <a:hlinkClick r:id="rId10"/>
              <a:extLst>
                <a:ext uri="{FF2B5EF4-FFF2-40B4-BE49-F238E27FC236}">
                  <a16:creationId xmlns:a16="http://schemas.microsoft.com/office/drawing/2014/main" id="{C601B78F-BBE3-4349-888C-21E459F53CC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5" t="6773" r="76511" b="55576"/>
            <a:stretch/>
          </p:blipFill>
          <p:spPr bwMode="auto">
            <a:xfrm>
              <a:off x="1065797" y="4974684"/>
              <a:ext cx="905553" cy="896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Content Placeholder 2">
              <a:extLst>
                <a:ext uri="{FF2B5EF4-FFF2-40B4-BE49-F238E27FC236}">
                  <a16:creationId xmlns:a16="http://schemas.microsoft.com/office/drawing/2014/main" id="{F5A0678E-1898-42CB-AF7C-7CF314FFCD4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646285" y="5017872"/>
              <a:ext cx="2015529" cy="853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0000" tIns="46800" rIns="90000" bIns="46800" numCol="1" anchor="t" anchorCtr="0" compatLnSpc="1">
              <a:prstTxWarp prst="textNoShape">
                <a:avLst/>
              </a:prstTxWarp>
            </a:bodyPr>
            <a:lstStyle>
              <a:lvl1pPr marL="228600" indent="-228600" algn="l" defTabSz="457200" rtl="0" eaLnBrk="1" fontAlgn="base" hangingPunct="1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Blip>
                  <a:blip r:embed="rId5"/>
                </a:buBlip>
                <a:defRPr lang="en-US" b="0" i="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  <a:lvl2pPr marL="4572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Char char="–"/>
                <a:defRPr lang="en-US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2pPr>
              <a:lvl3pPr marL="6858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Wingdings" pitchFamily="2" charset="2"/>
                <a:buBlip>
                  <a:blip r:embed="rId6"/>
                </a:buBlip>
                <a:defRPr lang="en-US" sz="18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3pPr>
              <a:lvl4pPr marL="9144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Char char="–"/>
                <a:defRPr lang="en-US" sz="18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4pPr>
              <a:lvl5pPr marL="1147763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Blip>
                  <a:blip r:embed="rId7"/>
                </a:buBlip>
                <a:defRPr lang="en-US" sz="1800" dirty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5pPr>
              <a:lvl6pPr marL="25146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9718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4290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8862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200" dirty="0"/>
                <a:t>Follow us!</a:t>
              </a:r>
            </a:p>
            <a:p>
              <a:pPr marL="0" indent="0">
                <a:spcBef>
                  <a:spcPts val="600"/>
                </a:spcBef>
                <a:buNone/>
              </a:pPr>
              <a:r>
                <a:rPr lang="en-US" sz="1800" dirty="0">
                  <a:solidFill>
                    <a:schemeClr val="accent2"/>
                  </a:solidFill>
                  <a:hlinkClick r:id="rId1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/roitraining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sp>
          <p:nvSpPr>
            <p:cNvPr id="62" name="Content Placeholder 2">
              <a:extLst>
                <a:ext uri="{FF2B5EF4-FFF2-40B4-BE49-F238E27FC236}">
                  <a16:creationId xmlns:a16="http://schemas.microsoft.com/office/drawing/2014/main" id="{7EFFFFBE-F163-42C9-99EF-624D75E7CE9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646285" y="3690739"/>
              <a:ext cx="2431918" cy="758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0000" tIns="46800" rIns="90000" bIns="46800" numCol="1" anchor="t" anchorCtr="0" compatLnSpc="1">
              <a:prstTxWarp prst="textNoShape">
                <a:avLst/>
              </a:prstTxWarp>
            </a:bodyPr>
            <a:lstStyle>
              <a:lvl1pPr marL="228600" indent="-228600" algn="l" defTabSz="457200" rtl="0" eaLnBrk="1" fontAlgn="base" hangingPunct="1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Blip>
                  <a:blip r:embed="rId5"/>
                </a:buBlip>
                <a:defRPr lang="en-US" b="0" i="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  <a:lvl2pPr marL="4572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Char char="–"/>
                <a:defRPr lang="en-US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2pPr>
              <a:lvl3pPr marL="6858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Wingdings" pitchFamily="2" charset="2"/>
                <a:buBlip>
                  <a:blip r:embed="rId6"/>
                </a:buBlip>
                <a:defRPr lang="en-US" sz="18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3pPr>
              <a:lvl4pPr marL="9144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Char char="–"/>
                <a:defRPr lang="en-US" sz="18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4pPr>
              <a:lvl5pPr marL="1147763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Blip>
                  <a:blip r:embed="rId7"/>
                </a:buBlip>
                <a:defRPr lang="en-US" sz="1800" dirty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5pPr>
              <a:lvl6pPr marL="25146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9718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4290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8862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200" dirty="0"/>
                <a:t>Connect with us!</a:t>
              </a:r>
            </a:p>
            <a:p>
              <a:pPr marL="0" indent="0">
                <a:spcBef>
                  <a:spcPts val="600"/>
                </a:spcBef>
                <a:buNone/>
              </a:pPr>
              <a:r>
                <a:rPr lang="en-US" sz="1800" dirty="0">
                  <a:solidFill>
                    <a:schemeClr val="accent2"/>
                  </a:solidFill>
                  <a:hlinkClick r:id="rId1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/company/roi-training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pic>
          <p:nvPicPr>
            <p:cNvPr id="63" name="Picture 4" descr="Image result for square social media icons transparent">
              <a:hlinkClick r:id="rId12"/>
              <a:extLst>
                <a:ext uri="{FF2B5EF4-FFF2-40B4-BE49-F238E27FC236}">
                  <a16:creationId xmlns:a16="http://schemas.microsoft.com/office/drawing/2014/main" id="{43EA5533-8D9C-4DD4-910F-4F3F41F1DC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36" t="57258" r="27130" b="5188"/>
            <a:stretch/>
          </p:blipFill>
          <p:spPr bwMode="auto">
            <a:xfrm>
              <a:off x="4823325" y="3667311"/>
              <a:ext cx="870536" cy="894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hlinkClick r:id="rId11"/>
              <a:extLst>
                <a:ext uri="{FF2B5EF4-FFF2-40B4-BE49-F238E27FC236}">
                  <a16:creationId xmlns:a16="http://schemas.microsoft.com/office/drawing/2014/main" id="{1C9BFBBB-07FD-4474-97A9-A0BA75765B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1613" y="5011370"/>
              <a:ext cx="822960" cy="822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50258761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9" id="{389074E3-CA38-4095-9CE4-E37CAAC77ED2}" vid="{84FBF689-B339-44DD-89F3-2AF727095E1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58D7A746750E48B9E257CBBD401C71" ma:contentTypeVersion="5" ma:contentTypeDescription="Create a new document." ma:contentTypeScope="" ma:versionID="9b104746e7bcdc89d5c9d8909bc79033">
  <xsd:schema xmlns:xsd="http://www.w3.org/2001/XMLSchema" xmlns:xs="http://www.w3.org/2001/XMLSchema" xmlns:p="http://schemas.microsoft.com/office/2006/metadata/properties" xmlns:ns2="3f1ded34-099e-46dd-b0de-95a90e7e1e5f" targetNamespace="http://schemas.microsoft.com/office/2006/metadata/properties" ma:root="true" ma:fieldsID="39039af933a2d9dca5a96354c4c2b0ed" ns2:_="">
    <xsd:import namespace="3f1ded34-099e-46dd-b0de-95a90e7e1e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ded34-099e-46dd-b0de-95a90e7e1e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7B9207-CE5C-49AD-B414-15CBFA246D65}">
  <ds:schemaRefs>
    <ds:schemaRef ds:uri="http://schemas.microsoft.com/office/2006/metadata/properties"/>
    <ds:schemaRef ds:uri="http://purl.org/dc/terms/"/>
    <ds:schemaRef ds:uri="3f1ded34-099e-46dd-b0de-95a90e7e1e5f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751EBC6-C433-43E6-8F46-C6D6D677B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1ded34-099e-46dd-b0de-95a90e7e1e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 Standard Theme</Template>
  <TotalTime>3346</TotalTime>
  <Words>222</Words>
  <Application>Microsoft Office PowerPoint</Application>
  <PresentationFormat>On-screen Show (4:3)</PresentationFormat>
  <Paragraphs>49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Tahoma</vt:lpstr>
      <vt:lpstr>Wingdings</vt:lpstr>
      <vt:lpstr>ROI Standard Theme</vt:lpstr>
      <vt:lpstr>Course Summary</vt:lpstr>
      <vt:lpstr>Course Summary</vt:lpstr>
      <vt:lpstr>ROI’s Training Curricula</vt:lpstr>
      <vt:lpstr>Ways to Stay in Touch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creator>Microsoft Office User</dc:creator>
  <cp:lastModifiedBy>Christel Silva</cp:lastModifiedBy>
  <cp:revision>45</cp:revision>
  <dcterms:created xsi:type="dcterms:W3CDTF">2019-05-09T17:36:01Z</dcterms:created>
  <dcterms:modified xsi:type="dcterms:W3CDTF">2019-10-30T16:45:23Z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0x0101004C58D7A746750E48B9E257CBBD401C71</vt:lpwstr>
  </property>
  <property fmtid="{D5CDD505-2E9C-101B-9397-08002B2CF9AE}" pid="3" name="_dlc_DocIdItemGuid">
    <vt:lpwstr>efe1617a-9da3-4619-949c-4364c39c08ba</vt:lpwstr>
  </property>
</Properties>
</file>