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378" r:id="rId7"/>
    <p:sldId id="281" r:id="rId8"/>
    <p:sldId id="331" r:id="rId9"/>
    <p:sldId id="364" r:id="rId10"/>
    <p:sldId id="372" r:id="rId11"/>
    <p:sldId id="332" r:id="rId12"/>
    <p:sldId id="374" r:id="rId13"/>
    <p:sldId id="375" r:id="rId14"/>
    <p:sldId id="376" r:id="rId15"/>
    <p:sldId id="377" r:id="rId16"/>
    <p:sldId id="373" r:id="rId17"/>
    <p:sldId id="352" r:id="rId18"/>
    <p:sldId id="379" r:id="rId19"/>
    <p:sldId id="365" r:id="rId20"/>
    <p:sldId id="371" r:id="rId21"/>
    <p:sldId id="380" r:id="rId22"/>
    <p:sldId id="370" r:id="rId23"/>
    <p:sldId id="368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2202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0942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4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84176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766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7915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5: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indexes are good for some algorithms such as Naive Bayes and Decision Trees, but ones that use distance calculations would get distorted</a:t>
            </a:r>
          </a:p>
          <a:p>
            <a:r>
              <a:rPr lang="en-US" dirty="0"/>
              <a:t>Need to re-encode this as One-Hot Encoding which creates a separate column for each unique value and fills the columns with zeros and ones</a:t>
            </a:r>
          </a:p>
          <a:p>
            <a:r>
              <a:rPr lang="en-US" dirty="0"/>
              <a:t>In Spark, this column needs to be a single Vector column, unlike Pandas which makes a lot of unique columns</a:t>
            </a:r>
          </a:p>
          <a:p>
            <a:r>
              <a:rPr lang="en-US" dirty="0"/>
              <a:t>Sparse vectors are hard to interpret visually, but they are not meant for human eyes</a:t>
            </a:r>
          </a:p>
          <a:p>
            <a:r>
              <a:rPr lang="en-US" dirty="0"/>
              <a:t>Must first re-encode data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98005" y="4470256"/>
            <a:ext cx="754799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OneHotEncoderEstimator</a:t>
            </a:r>
          </a:p>
          <a:p>
            <a:r>
              <a:rPr lang="en-US" sz="1600" b="1" dirty="0"/>
              <a:t>encoder = OneHotEncoderEstimator(inputCols=[col + '_Index'], outputCols=[col+'_Vector'])</a:t>
            </a:r>
          </a:p>
          <a:p>
            <a:r>
              <a:rPr lang="en-US" sz="1600" b="1" dirty="0"/>
              <a:t>display(encoder.fit(df).transform(df))</a:t>
            </a:r>
          </a:p>
        </p:txBody>
      </p:sp>
    </p:spTree>
    <p:extLst>
      <p:ext uri="{BB962C8B-B14F-4D97-AF65-F5344CB8AC3E}">
        <p14:creationId xmlns:p14="http://schemas.microsoft.com/office/powerpoint/2010/main" val="15027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SparseVector</a:t>
            </a:r>
            <a:r>
              <a:rPr lang="en-US" dirty="0"/>
              <a:t>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Helper function to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11237" y="5668035"/>
            <a:ext cx="6121527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display(pyh.OneHotEncode(df, ['TOWN', 'TRACT']))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395E-C655-9948-B8AB-77F6DCE9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6" y="1554547"/>
            <a:ext cx="5377108" cy="33647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1378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</a:t>
            </a:r>
            <a:r>
              <a:rPr lang="en-US" dirty="0"/>
              <a:t> all categorical data, then assemble all the features into one vector and the target variable into another</a:t>
            </a:r>
          </a:p>
          <a:p>
            <a:r>
              <a:rPr lang="en-US" dirty="0"/>
              <a:t>Spark provides the VectorAssembler class to do this</a:t>
            </a:r>
          </a:p>
          <a:p>
            <a:r>
              <a:rPr lang="en-US" dirty="0"/>
              <a:t>Our helper function makes the whole process more convenient</a:t>
            </a:r>
          </a:p>
          <a:p>
            <a:r>
              <a:rPr lang="en-US" dirty="0"/>
              <a:t>Just pass in a DataFrame, list of categorical, numeric, and target columns and it returns a DataFrame with the two columns needed for machine learning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3830468"/>
            <a:ext cx="8020050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pyh.AssembleFeatures(df, categorical_features, numeric_features, target_label = 'target', target_is_categorical = False))</a:t>
            </a:r>
          </a:p>
        </p:txBody>
      </p:sp>
    </p:spTree>
    <p:extLst>
      <p:ext uri="{BB962C8B-B14F-4D97-AF65-F5344CB8AC3E}">
        <p14:creationId xmlns:p14="http://schemas.microsoft.com/office/powerpoint/2010/main" val="54991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you want to take a look at the numerical features and get standard measurements like min, max, mean, std</a:t>
            </a:r>
          </a:p>
          <a:p>
            <a:pPr lvl="1"/>
            <a:r>
              <a:rPr lang="en-US" dirty="0"/>
              <a:t>DataFrames have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describe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method which makes that easy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provided helper functions make that easier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93169" y="2566471"/>
            <a:ext cx="695766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numeric_features = ['totalvolume','PLU4046', 'PLU4225', 'PLU4770', 'smallbags', 'largebags', 'xlargebags']</a:t>
            </a:r>
          </a:p>
          <a:p>
            <a:r>
              <a:rPr lang="en-US" sz="1600" b="1" dirty="0"/>
              <a:t>display(df.select(numeric)describe())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90E70-2AC7-3249-9B37-0B05DC62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5" y="3673634"/>
            <a:ext cx="7968611" cy="178606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58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69783" cy="5072616"/>
          </a:xfrm>
        </p:spPr>
        <p:txBody>
          <a:bodyPr/>
          <a:lstStyle/>
          <a:p>
            <a:r>
              <a:rPr lang="en-US" dirty="0"/>
              <a:t>Data must be in a DataFrame of two vectorized objects</a:t>
            </a:r>
          </a:p>
          <a:p>
            <a:pPr lvl="1"/>
            <a:r>
              <a:rPr lang="en-US" dirty="0"/>
              <a:t>Features will contain all the independent variables</a:t>
            </a:r>
          </a:p>
          <a:p>
            <a:pPr lvl="1"/>
            <a:r>
              <a:rPr lang="en-US" dirty="0"/>
              <a:t>Target will be the dependent variable we are trying to predict</a:t>
            </a:r>
          </a:p>
          <a:p>
            <a:r>
              <a:rPr lang="en-US" dirty="0"/>
              <a:t>The provided helper functions make that easier </a:t>
            </a:r>
          </a:p>
          <a:p>
            <a:r>
              <a:rPr lang="en-US" dirty="0"/>
              <a:t>Then split the data into a train and test set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73129" y="3053226"/>
            <a:ext cx="7597742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pyspark_helpers as pyh</a:t>
            </a:r>
          </a:p>
          <a:p>
            <a:endParaRPr lang="en-US" sz="1600" b="1" dirty="0"/>
          </a:p>
          <a:p>
            <a:r>
              <a:rPr lang="en-US" sz="1600" b="1" dirty="0"/>
              <a:t>numeric_features = ['CRIM', 'ZN', 'INDUS', 'CHAS', 'NOX', \</a:t>
            </a:r>
            <a:br>
              <a:rPr lang="en-US" sz="1600" b="1" dirty="0"/>
            </a:br>
            <a:r>
              <a:rPr lang="en-US" sz="1600" b="1" dirty="0"/>
              <a:t>             'RM', 'AGE', 'DIS', 'RAD', 'TAX', 'PTRATIO']</a:t>
            </a:r>
          </a:p>
          <a:p>
            <a:r>
              <a:rPr lang="en-US" sz="1600" b="1" dirty="0"/>
              <a:t>categorical_features = ['TOWN', 'TRACT']</a:t>
            </a:r>
          </a:p>
          <a:p>
            <a:r>
              <a:rPr lang="en-US" sz="1600" b="1" dirty="0"/>
              <a:t>target_label = 'MEDV'</a:t>
            </a:r>
          </a:p>
          <a:p>
            <a:r>
              <a:rPr lang="en-US" sz="1600" b="1" dirty="0"/>
              <a:t>df = dfRaw.select(categorical_features + numeric_features + [target_label])</a:t>
            </a:r>
          </a:p>
          <a:p>
            <a:r>
              <a:rPr lang="en-US" sz="1600" b="1" dirty="0"/>
              <a:t>dfML = pyh.MakeMLDataFrame(df, categorical_features, \</a:t>
            </a:r>
            <a:br>
              <a:rPr lang="en-US" sz="1600" b="1" dirty="0"/>
            </a:br>
            <a:r>
              <a:rPr lang="en-US" sz="1600" b="1" dirty="0"/>
              <a:t>       numeric_features, target_label, False)</a:t>
            </a:r>
          </a:p>
          <a:p>
            <a:endParaRPr lang="en-US" sz="1600" b="1" dirty="0"/>
          </a:p>
          <a:p>
            <a:r>
              <a:rPr lang="en-US" sz="1600" b="1" dirty="0"/>
              <a:t>train, test = dfML.randomSplit([.7,.3], seed = 1000)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482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9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1C69DA-61D6-42AA-87D7-6EB1D44C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Create and instance of the regression class</a:t>
            </a:r>
          </a:p>
          <a:p>
            <a:r>
              <a:rPr lang="en-US" dirty="0"/>
              <a:t>There are several to choose from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GeneralizedLinearRegression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DecisionTreeRegressor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GBTRegressor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AFTSurvivalRegression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IsotonicRegression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4854C-E32F-4448-BFAF-59B8CFA17DEA}"/>
              </a:ext>
            </a:extLst>
          </p:cNvPr>
          <p:cNvSpPr txBox="1"/>
          <p:nvPr/>
        </p:nvSpPr>
        <p:spPr>
          <a:xfrm>
            <a:off x="278296" y="3992710"/>
            <a:ext cx="858740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pyspark.ml.regression</a:t>
            </a:r>
            <a:r>
              <a:rPr lang="en-US" sz="1600" b="1" dirty="0"/>
              <a:t> import </a:t>
            </a:r>
            <a:r>
              <a:rPr lang="en-US" sz="1600" b="1" dirty="0" err="1"/>
              <a:t>LinearRegression</a:t>
            </a:r>
            <a:endParaRPr lang="en-US" sz="1600" b="1" dirty="0"/>
          </a:p>
          <a:p>
            <a:r>
              <a:rPr lang="en-US" sz="1600" b="1" dirty="0" err="1"/>
              <a:t>lr</a:t>
            </a:r>
            <a:r>
              <a:rPr lang="en-US" sz="1600" b="1" dirty="0"/>
              <a:t> = </a:t>
            </a:r>
            <a:r>
              <a:rPr lang="en-US" sz="1600" b="1" dirty="0" err="1"/>
              <a:t>LinearRegression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</a:t>
            </a:r>
            <a:r>
              <a:rPr lang="en-US" sz="1600" b="1" dirty="0" err="1"/>
              <a:t>labelCol</a:t>
            </a:r>
            <a:r>
              <a:rPr lang="en-US" sz="1600" b="1" dirty="0"/>
              <a:t>='target', \</a:t>
            </a:r>
            <a:br>
              <a:rPr lang="en-US" sz="1600" b="1" dirty="0"/>
            </a:br>
            <a:r>
              <a:rPr lang="en-US" sz="1600" b="1" dirty="0"/>
              <a:t>     </a:t>
            </a:r>
            <a:r>
              <a:rPr lang="en-US" sz="1600" b="1" dirty="0" err="1"/>
              <a:t>maxIter</a:t>
            </a:r>
            <a:r>
              <a:rPr lang="en-US" sz="1600" b="1" dirty="0"/>
              <a:t>=10, </a:t>
            </a:r>
            <a:r>
              <a:rPr lang="en-US" sz="1600" b="1" dirty="0" err="1"/>
              <a:t>regParam</a:t>
            </a:r>
            <a:r>
              <a:rPr lang="en-US" sz="1600" b="1" dirty="0"/>
              <a:t>=0.3, </a:t>
            </a:r>
            <a:r>
              <a:rPr lang="en-US" sz="1600" b="1" dirty="0" err="1"/>
              <a:t>elasticNetParam</a:t>
            </a:r>
            <a:r>
              <a:rPr lang="en-US" sz="1600" b="1" dirty="0"/>
              <a:t>=0.8)</a:t>
            </a:r>
          </a:p>
          <a:p>
            <a:r>
              <a:rPr lang="en-US" sz="1600" b="1" dirty="0" err="1"/>
              <a:t>lrModel</a:t>
            </a:r>
            <a:r>
              <a:rPr lang="en-US" sz="1600" b="1" dirty="0"/>
              <a:t> = </a:t>
            </a:r>
            <a:r>
              <a:rPr lang="en-US" sz="1600" b="1" dirty="0" err="1"/>
              <a:t>lr.fit</a:t>
            </a:r>
            <a:r>
              <a:rPr lang="en-US" sz="1600" b="1" dirty="0"/>
              <a:t>(train)</a:t>
            </a:r>
          </a:p>
          <a:p>
            <a:r>
              <a:rPr lang="en-US" sz="1600" b="1" dirty="0"/>
              <a:t>print("Coefficients: " + </a:t>
            </a:r>
            <a:r>
              <a:rPr lang="en-US" sz="1600" b="1" dirty="0" err="1"/>
              <a:t>str</a:t>
            </a:r>
            <a:r>
              <a:rPr lang="en-US" sz="1600" b="1" dirty="0"/>
              <a:t>(</a:t>
            </a:r>
            <a:r>
              <a:rPr lang="en-US" sz="1600" b="1" dirty="0" err="1"/>
              <a:t>lrModel.coefficients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print("Intercept: " + </a:t>
            </a:r>
            <a:r>
              <a:rPr lang="en-US" sz="1600" b="1" dirty="0" err="1"/>
              <a:t>str</a:t>
            </a:r>
            <a:r>
              <a:rPr lang="en-US" sz="1600" b="1" dirty="0"/>
              <a:t>(</a:t>
            </a:r>
            <a:r>
              <a:rPr lang="en-US" sz="1600" b="1" dirty="0" err="1"/>
              <a:t>lrModel.intercept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print("Root Mean Squared Error: {}\</a:t>
            </a:r>
            <a:r>
              <a:rPr lang="en-US" sz="1600" b="1" dirty="0" err="1"/>
              <a:t>nR</a:t>
            </a:r>
            <a:r>
              <a:rPr lang="en-US" sz="1600" b="1" dirty="0"/>
              <a:t> Squared (R2) {}" \</a:t>
            </a:r>
            <a:br>
              <a:rPr lang="en-US" sz="1600" b="1" dirty="0"/>
            </a:br>
            <a:r>
              <a:rPr lang="en-US" sz="1600" b="1" dirty="0"/>
              <a:t>  .format(</a:t>
            </a:r>
            <a:r>
              <a:rPr lang="en-US" sz="1600" b="1" dirty="0" err="1"/>
              <a:t>lrModel.summary.rootMeanSquaredError</a:t>
            </a:r>
            <a:r>
              <a:rPr lang="en-US" sz="1600" b="1" dirty="0"/>
              <a:t>, lrModel.summary.r2))</a:t>
            </a:r>
          </a:p>
        </p:txBody>
      </p:sp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9870B-0B40-4452-B30B-3A97D1767273}"/>
              </a:ext>
            </a:extLst>
          </p:cNvPr>
          <p:cNvSpPr txBox="1"/>
          <p:nvPr/>
        </p:nvSpPr>
        <p:spPr>
          <a:xfrm>
            <a:off x="344110" y="1073005"/>
            <a:ext cx="8455781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lrPredictions</a:t>
            </a:r>
            <a:r>
              <a:rPr lang="en-US" sz="1600" b="1" dirty="0"/>
              <a:t> = </a:t>
            </a:r>
            <a:r>
              <a:rPr lang="en-US" sz="1600" b="1" dirty="0" err="1"/>
              <a:t>lrModel.transform</a:t>
            </a:r>
            <a:r>
              <a:rPr lang="en-US" sz="1600" b="1" dirty="0"/>
              <a:t>(test)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lrPredictions.select</a:t>
            </a:r>
            <a:r>
              <a:rPr lang="en-US" sz="1600" b="1" dirty="0"/>
              <a:t>("</a:t>
            </a:r>
            <a:r>
              <a:rPr lang="en-US" sz="1600" b="1" dirty="0" err="1"/>
              <a:t>prediction","target","features</a:t>
            </a:r>
            <a:r>
              <a:rPr lang="en-US" sz="1600" b="1" dirty="0"/>
              <a:t>"), 30)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pyspark.ml.evaluation</a:t>
            </a:r>
            <a:r>
              <a:rPr lang="en-US" sz="1600" b="1" dirty="0"/>
              <a:t> import </a:t>
            </a:r>
            <a:r>
              <a:rPr lang="en-US" sz="1600" b="1" dirty="0" err="1"/>
              <a:t>RegressionEvaluator</a:t>
            </a:r>
            <a:endParaRPr lang="en-US" sz="1600" b="1" dirty="0"/>
          </a:p>
          <a:p>
            <a:r>
              <a:rPr lang="en-US" sz="1600" b="1" dirty="0" err="1"/>
              <a:t>lrEvaluator</a:t>
            </a:r>
            <a:r>
              <a:rPr lang="en-US" sz="1600" b="1" dirty="0"/>
              <a:t> = </a:t>
            </a:r>
            <a:r>
              <a:rPr lang="en-US" sz="1600" b="1" dirty="0" err="1"/>
              <a:t>RegressionEvaluator</a:t>
            </a:r>
            <a:r>
              <a:rPr lang="en-US" sz="1600" b="1" dirty="0"/>
              <a:t>(</a:t>
            </a:r>
            <a:r>
              <a:rPr lang="en-US" sz="1600" b="1" dirty="0" err="1"/>
              <a:t>predictionCol</a:t>
            </a:r>
            <a:r>
              <a:rPr lang="en-US" sz="1600" b="1" dirty="0"/>
              <a:t>="prediction", \</a:t>
            </a:r>
            <a:br>
              <a:rPr lang="en-US" sz="1600" b="1" dirty="0"/>
            </a:br>
            <a:r>
              <a:rPr lang="en-US" sz="1600" b="1" dirty="0"/>
              <a:t>            </a:t>
            </a:r>
            <a:r>
              <a:rPr lang="en-US" sz="1600" b="1" dirty="0" err="1"/>
              <a:t>labelCol</a:t>
            </a:r>
            <a:r>
              <a:rPr lang="en-US" sz="1600" b="1" dirty="0"/>
              <a:t>="target",</a:t>
            </a:r>
            <a:r>
              <a:rPr lang="en-US" sz="1600" b="1" dirty="0" err="1"/>
              <a:t>metricName</a:t>
            </a:r>
            <a:r>
              <a:rPr lang="en-US" sz="1600" b="1" dirty="0"/>
              <a:t>="r2")</a:t>
            </a:r>
          </a:p>
          <a:p>
            <a:r>
              <a:rPr lang="en-US" sz="1600" b="1" dirty="0" err="1"/>
              <a:t>testResult</a:t>
            </a:r>
            <a:r>
              <a:rPr lang="en-US" sz="1600" b="1" dirty="0"/>
              <a:t> = </a:t>
            </a:r>
            <a:r>
              <a:rPr lang="en-US" sz="1600" b="1" dirty="0" err="1"/>
              <a:t>lrModel.evaluate</a:t>
            </a:r>
            <a:r>
              <a:rPr lang="en-US" sz="1600" b="1" dirty="0"/>
              <a:t>(test)</a:t>
            </a:r>
          </a:p>
          <a:p>
            <a:r>
              <a:rPr lang="en-US" sz="1600" b="1" dirty="0"/>
              <a:t>print("Root Mean Squared Error on Test set: {}" \</a:t>
            </a:r>
            <a:br>
              <a:rPr lang="en-US" sz="1600" b="1" dirty="0"/>
            </a:br>
            <a:r>
              <a:rPr lang="en-US" sz="1600" b="1" dirty="0"/>
              <a:t>            .format(</a:t>
            </a:r>
            <a:r>
              <a:rPr lang="en-US" sz="1600" b="1" dirty="0" err="1"/>
              <a:t>testResult.rootMeanSquaredError</a:t>
            </a:r>
            <a:r>
              <a:rPr lang="en-US" sz="1600" b="1" dirty="0"/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62BB6-15FE-48C1-8292-E7713B9F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3295732"/>
            <a:ext cx="7447722" cy="85972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9145C-9172-4758-9D49-9D543ADDE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4270360"/>
            <a:ext cx="6146800" cy="20574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4564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91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Explore data preparation</a:t>
            </a:r>
          </a:p>
          <a:p>
            <a:r>
              <a:rPr lang="en-US" dirty="0"/>
              <a:t>Train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Explored data preparation</a:t>
            </a:r>
          </a:p>
          <a:p>
            <a:r>
              <a:rPr lang="en-US" dirty="0"/>
              <a:t>Trained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83578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7977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distributed, except for</a:t>
            </a:r>
            <a:br>
              <a:rPr lang="en-US" dirty="0"/>
            </a:br>
            <a:r>
              <a:rPr lang="en-US" dirty="0"/>
              <a:t>some outliers, so let’s try comparing </a:t>
            </a:r>
            <a:br>
              <a:rPr lang="en-US" dirty="0"/>
            </a:br>
            <a:r>
              <a:rPr lang="en-US" dirty="0"/>
              <a:t>the model with them and then </a:t>
            </a:r>
            <a:br>
              <a:rPr lang="en-US" dirty="0"/>
            </a:br>
            <a:r>
              <a:rPr lang="en-US" dirty="0"/>
              <a:t>later filter 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38324" y="1659349"/>
            <a:ext cx="44673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sns.distplot(df.toPandas()['MEDV'])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ACC50-CACE-BB49-B401-828716DB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23" y="3048389"/>
            <a:ext cx="4059443" cy="286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3C264-9E30-3E41-A082-B3B46009FD87}"/>
              </a:ext>
            </a:extLst>
          </p:cNvPr>
          <p:cNvSpPr txBox="1"/>
          <p:nvPr/>
        </p:nvSpPr>
        <p:spPr>
          <a:xfrm>
            <a:off x="566900" y="5098778"/>
            <a:ext cx="4144065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dfRaw = dfRaw.where('MEDV &lt; 48')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cannot stay as string, so it must be converted to a numeric format and then into a vector format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dirty="0"/>
              <a:t> has a class which will transform a column into indexed numbers for each unique string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convenience, use this helper function</a:t>
            </a:r>
            <a:br>
              <a:rPr lang="en-US" dirty="0"/>
            </a:br>
            <a:r>
              <a:rPr lang="en-US" dirty="0"/>
              <a:t>we made: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display(pyh.StringIndexEncode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(df, ['TOWN', 'TRACT']))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883" y="2594982"/>
            <a:ext cx="875023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StringIndexer</a:t>
            </a:r>
          </a:p>
          <a:p>
            <a:r>
              <a:rPr lang="en-US" sz="1600" b="1" dirty="0"/>
              <a:t>indexer = StringIndexer(inputCol = col, outputCol = col+'_Index')</a:t>
            </a:r>
          </a:p>
          <a:p>
            <a:r>
              <a:rPr lang="en-US" sz="1600" b="1" dirty="0"/>
              <a:t>x = indexer.fit(df).transform(df).select(col, col+'_Index').distinct()</a:t>
            </a:r>
          </a:p>
          <a:p>
            <a:r>
              <a:rPr lang="en-US" sz="1600" b="1" dirty="0"/>
              <a:t>display(x.orderBy(col))</a:t>
            </a:r>
          </a:p>
          <a:p>
            <a:r>
              <a:rPr lang="en-US" sz="1600" b="1" dirty="0"/>
              <a:t>display(x.orderBy(col+'_Index'))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8C606-13E3-DB4B-84AC-AB5D8EAE19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8" y="4047470"/>
            <a:ext cx="1885887" cy="224476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5BF25-B13C-2948-8AA5-879CB46E3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92" y="4041076"/>
            <a:ext cx="1692734" cy="22511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35732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f1ded34-099e-46dd-b0de-95a90e7e1e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6498</TotalTime>
  <Words>1073</Words>
  <Application>Microsoft Office PowerPoint</Application>
  <PresentationFormat>On-screen Show (4:3)</PresentationFormat>
  <Paragraphs>157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Wingdings</vt:lpstr>
      <vt:lpstr>ROI Standard Theme</vt:lpstr>
      <vt:lpstr>Chapter 5: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Chapter Concepts</vt:lpstr>
      <vt:lpstr>Dataset</vt:lpstr>
      <vt:lpstr>Convert Categorical Features</vt:lpstr>
      <vt:lpstr>One-Hot Encoding</vt:lpstr>
      <vt:lpstr>One-Hot Encoding (continued)</vt:lpstr>
      <vt:lpstr>Putting It All Together</vt:lpstr>
      <vt:lpstr>Explore Numerical Features</vt:lpstr>
      <vt:lpstr>Prepare the Data</vt:lpstr>
      <vt:lpstr>Chapter Concepts</vt:lpstr>
      <vt:lpstr>Run the Model</vt:lpstr>
      <vt:lpstr>Run the Test</vt:lpstr>
      <vt:lpstr>Chapter Concepts</vt:lpstr>
      <vt:lpstr>Next Steps</vt:lpstr>
      <vt:lpstr>Chapter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149</cp:revision>
  <dcterms:created xsi:type="dcterms:W3CDTF">2019-05-09T17:36:01Z</dcterms:created>
  <dcterms:modified xsi:type="dcterms:W3CDTF">2019-10-16T16:32:10Z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