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33"/>
  </p:notesMasterIdLst>
  <p:handoutMasterIdLst>
    <p:handoutMasterId r:id="rId34"/>
  </p:handoutMasterIdLst>
  <p:sldIdLst>
    <p:sldId id="257" r:id="rId5"/>
    <p:sldId id="258" r:id="rId6"/>
    <p:sldId id="256" r:id="rId7"/>
    <p:sldId id="281" r:id="rId8"/>
    <p:sldId id="331" r:id="rId9"/>
    <p:sldId id="332" r:id="rId10"/>
    <p:sldId id="334" r:id="rId11"/>
    <p:sldId id="364" r:id="rId12"/>
    <p:sldId id="335" r:id="rId13"/>
    <p:sldId id="365" r:id="rId14"/>
    <p:sldId id="366" r:id="rId15"/>
    <p:sldId id="329" r:id="rId16"/>
    <p:sldId id="339" r:id="rId17"/>
    <p:sldId id="340" r:id="rId18"/>
    <p:sldId id="341" r:id="rId19"/>
    <p:sldId id="342" r:id="rId20"/>
    <p:sldId id="355" r:id="rId21"/>
    <p:sldId id="343" r:id="rId22"/>
    <p:sldId id="360" r:id="rId23"/>
    <p:sldId id="362" r:id="rId24"/>
    <p:sldId id="363" r:id="rId25"/>
    <p:sldId id="347" r:id="rId26"/>
    <p:sldId id="359" r:id="rId27"/>
    <p:sldId id="348" r:id="rId28"/>
    <p:sldId id="330" r:id="rId29"/>
    <p:sldId id="349" r:id="rId30"/>
    <p:sldId id="354" r:id="rId31"/>
    <p:sldId id="351" r:id="rId32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1" autoAdjust="0"/>
    <p:restoredTop sz="96625" autoAdjust="0"/>
  </p:normalViewPr>
  <p:slideViewPr>
    <p:cSldViewPr snapToGrid="0">
      <p:cViewPr varScale="1">
        <p:scale>
          <a:sx n="105" d="100"/>
          <a:sy n="105" d="100"/>
        </p:scale>
        <p:origin x="2238" y="114"/>
      </p:cViewPr>
      <p:guideLst>
        <p:guide orient="horz" pos="840"/>
        <p:guide pos="480"/>
        <p:guide orient="horz"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3384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455DS: Spark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6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6-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455DS: Spark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37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80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577659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55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24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5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96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87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98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67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70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00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9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634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64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561715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80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404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24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6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07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6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455DS: Spark for Data Scientists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6-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6: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Classification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If you want, you can save the newly structured DataFrame for future use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libsvm</a:t>
            </a:r>
            <a:r>
              <a:rPr lang="en-US" dirty="0"/>
              <a:t> is a good format choice for vectorized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Processed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314420" y="2128233"/>
            <a:ext cx="6515161" cy="1815882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# write</a:t>
            </a:r>
          </a:p>
          <a:p>
            <a:r>
              <a:rPr lang="en-US" sz="1600" b="1" dirty="0"/>
              <a:t>dfML.write.format('libsvm').save('testsave')</a:t>
            </a:r>
          </a:p>
          <a:p>
            <a:endParaRPr lang="en-US" sz="1600" b="1" dirty="0"/>
          </a:p>
          <a:p>
            <a:r>
              <a:rPr lang="en-US" sz="1600" b="1" dirty="0"/>
              <a:t># read</a:t>
            </a:r>
          </a:p>
          <a:p>
            <a:r>
              <a:rPr lang="en-US" sz="1600" b="1" dirty="0"/>
              <a:t>dfML = spark.read.format('libsvm').load('testsave')</a:t>
            </a:r>
          </a:p>
          <a:p>
            <a:r>
              <a:rPr lang="en-US" sz="1600" b="1" dirty="0"/>
              <a:t>x.printSchema()</a:t>
            </a:r>
          </a:p>
          <a:p>
            <a:r>
              <a:rPr lang="en-US" sz="1600" b="1" dirty="0"/>
              <a:t>display(x)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1765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Split the data into training and testing sets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randomSplit</a:t>
            </a:r>
            <a:r>
              <a:rPr lang="en-US" dirty="0"/>
              <a:t> function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273389" y="1706205"/>
            <a:ext cx="6597223" cy="830997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train, test = dfML.randomSplit([.7,.3], seed = 1000)</a:t>
            </a:r>
          </a:p>
          <a:p>
            <a:r>
              <a:rPr lang="en-US" sz="1600" b="1" dirty="0"/>
              <a:t>print (f'Training set row count {train.count()}')</a:t>
            </a:r>
          </a:p>
          <a:p>
            <a:r>
              <a:rPr lang="en-US" sz="1600" b="1" dirty="0"/>
              <a:t>print (f'Testing set row count {test.count()}')   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0293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EA5BD6C-686D-429B-9A55-C7F447E42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1812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Classification 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937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split up based on some factor among the independent variables, then evaluated for how good a job it did</a:t>
            </a:r>
          </a:p>
          <a:p>
            <a:r>
              <a:rPr lang="en-US" dirty="0"/>
              <a:t>Recursively keeps applying this algorithm over and over until it comes up with a good set of rules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It’s easy </a:t>
            </a:r>
          </a:p>
          <a:p>
            <a:pPr lvl="1"/>
            <a:r>
              <a:rPr lang="en-US" dirty="0"/>
              <a:t>Performs well with categorical data and continuous data</a:t>
            </a:r>
          </a:p>
          <a:p>
            <a:pPr lvl="1"/>
            <a:r>
              <a:rPr lang="en-US" dirty="0"/>
              <a:t>Transparency lets you see how it made its choices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Calculations take a lot longer as you add more and more columns</a:t>
            </a:r>
          </a:p>
          <a:p>
            <a:pPr lvl="1"/>
            <a:r>
              <a:rPr lang="en-US" dirty="0"/>
              <a:t>Becomes difficult to understand the decision tree as it gets larger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86723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module, create a model and train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can save the results of the trained model for future use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Decision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78400" y="1611644"/>
            <a:ext cx="6987201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pyspark.ml.classification import DecisionTreeClassifier</a:t>
            </a:r>
          </a:p>
          <a:p>
            <a:r>
              <a:rPr lang="en-US" sz="1600" b="1" dirty="0"/>
              <a:t>dt = DecisionTreeClassifier(featuresCol = 'features', \</a:t>
            </a:r>
            <a:br>
              <a:rPr lang="en-US" sz="1600" b="1" dirty="0"/>
            </a:br>
            <a:r>
              <a:rPr lang="en-US" sz="1600" b="1" dirty="0"/>
              <a:t>                      labelCol = 'label', maxDepth = 3)</a:t>
            </a:r>
          </a:p>
          <a:p>
            <a:r>
              <a:rPr lang="en-US" sz="1600" b="1" dirty="0"/>
              <a:t>dtModel = dt.fit(train)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AAE5CD-165E-B34E-B117-7F67A4984FF7}"/>
              </a:ext>
            </a:extLst>
          </p:cNvPr>
          <p:cNvSpPr txBox="1"/>
          <p:nvPr/>
        </p:nvSpPr>
        <p:spPr>
          <a:xfrm>
            <a:off x="918697" y="3645030"/>
            <a:ext cx="7306606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filename1 = filename.replace('.','_') + '_DT_trainedModel'</a:t>
            </a:r>
          </a:p>
          <a:p>
            <a:r>
              <a:rPr lang="en-US" sz="1600" b="1" dirty="0"/>
              <a:t>dtModel.write().overwrite().save(filename1)</a:t>
            </a:r>
          </a:p>
          <a:p>
            <a:endParaRPr lang="en-US" sz="1600" b="1" dirty="0"/>
          </a:p>
          <a:p>
            <a:r>
              <a:rPr lang="en-US" sz="1600" b="1" dirty="0"/>
              <a:t># load a saved trained model</a:t>
            </a:r>
          </a:p>
          <a:p>
            <a:r>
              <a:rPr lang="en-US" sz="1600" b="1" dirty="0"/>
              <a:t>dtModel2 = DecisionTreeClassifier.load(filename1)</a:t>
            </a:r>
          </a:p>
        </p:txBody>
      </p:sp>
    </p:spTree>
    <p:extLst>
      <p:ext uri="{BB962C8B-B14F-4D97-AF65-F5344CB8AC3E}">
        <p14:creationId xmlns:p14="http://schemas.microsoft.com/office/powerpoint/2010/main" val="1121951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you train the model, you want to make predictions on the reserved test set and compare them to the known labels to see how well it did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predictions = model.transform(test)</a:t>
            </a:r>
          </a:p>
          <a:p>
            <a:r>
              <a:rPr lang="en-US" dirty="0"/>
              <a:t>There are a lot of measures to see how good of a job it did</a:t>
            </a:r>
          </a:p>
          <a:p>
            <a:pPr lvl="1"/>
            <a:r>
              <a:rPr lang="en-US" dirty="0"/>
              <a:t>For convenience, we have wrapped them into a helper function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pyspark_helpers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/>
              <a:t>package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predict_and_evaluate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/>
              <a:t>will return the predicted results and show how well it did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611412" y="3691922"/>
            <a:ext cx="7921176" cy="338554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de-DE" sz="1600" b="1" dirty="0">
                <a:latin typeface="Courier New" charset="0"/>
                <a:ea typeface="Courier New" charset="0"/>
                <a:cs typeface="Courier New" charset="0"/>
              </a:rPr>
              <a:t>dtPredictions, dtLog = pyh.predict_and_evaluate(dtModel, test)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903706-5455-A14F-BF36-1C493E5866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4314558"/>
            <a:ext cx="3037386" cy="1911459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A62F1B-AAD5-BC4F-BEB4-6146BB36C3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911" y="4314558"/>
            <a:ext cx="2264136" cy="1920885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D3F3C7-486D-344A-A65E-ED7FB1498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681" y="4657970"/>
            <a:ext cx="2747960" cy="1080173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50312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alternative to categorizing, but with a twist</a:t>
            </a:r>
          </a:p>
          <a:p>
            <a:pPr lvl="1"/>
            <a:r>
              <a:rPr lang="en-US" dirty="0"/>
              <a:t>Not only predicts a value but predicts the probability of its occurrence</a:t>
            </a:r>
          </a:p>
          <a:p>
            <a:pPr lvl="1"/>
            <a:r>
              <a:rPr lang="en-US" dirty="0"/>
              <a:t>Allows you to change a probability threshold to favor false positives or false negatives</a:t>
            </a:r>
          </a:p>
          <a:p>
            <a:r>
              <a:rPr lang="en-US" dirty="0"/>
              <a:t>The math behind it involves logarithms and finding coefficients of the independent variables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A6951-86A4-F141-9EFB-B27DEBE37D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33" y="3194912"/>
            <a:ext cx="4535841" cy="3116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8E956D-8AEC-8344-A3E7-C6FD47BD3D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15" y="3062508"/>
            <a:ext cx="2904247" cy="5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09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needs to be dummy encoded skipping one value as a reference value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Works better in cases with low signal to noise ratio </a:t>
            </a:r>
          </a:p>
          <a:p>
            <a:pPr lvl="1"/>
            <a:r>
              <a:rPr lang="en-US" dirty="0"/>
              <a:t>Allows for tweaking of false positives and false negatives</a:t>
            </a:r>
          </a:p>
          <a:p>
            <a:pPr lvl="1"/>
            <a:r>
              <a:rPr lang="en-US" dirty="0"/>
              <a:t>Transparency lets you see how it made its choices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Does not perform well with too many features (independent variables) </a:t>
            </a:r>
          </a:p>
          <a:p>
            <a:pPr lvl="1"/>
            <a:r>
              <a:rPr lang="en-US" dirty="0"/>
              <a:t>Not good with large number of categorical values within a feature because of dummy encoding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(continued)</a:t>
            </a:r>
          </a:p>
        </p:txBody>
      </p:sp>
    </p:spTree>
    <p:extLst>
      <p:ext uri="{BB962C8B-B14F-4D97-AF65-F5344CB8AC3E}">
        <p14:creationId xmlns:p14="http://schemas.microsoft.com/office/powerpoint/2010/main" val="1191356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6013FA-EB00-5749-B79A-143CC0A9448F}"/>
              </a:ext>
            </a:extLst>
          </p:cNvPr>
          <p:cNvSpPr txBox="1">
            <a:spLocks/>
          </p:cNvSpPr>
          <p:nvPr/>
        </p:nvSpPr>
        <p:spPr bwMode="auto">
          <a:xfrm>
            <a:off x="56197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28600" indent="-228600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3"/>
              </a:buBlip>
              <a:defRPr b="0" i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685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Blip>
                <a:blip r:embed="rId4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9144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147763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Blip>
                <a:blip r:embed="rId5"/>
              </a:buBlip>
              <a:defRPr sz="18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kern="0" dirty="0"/>
              <a:t>Has some additional measurements to see how well it did</a:t>
            </a:r>
          </a:p>
          <a:p>
            <a:pPr lvl="1"/>
            <a:endParaRPr lang="en-US" sz="1800" kern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714131" y="1644853"/>
            <a:ext cx="7825466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pyspark.ml.classification import LogisticRegression</a:t>
            </a:r>
          </a:p>
          <a:p>
            <a:r>
              <a:rPr lang="en-US" sz="1600" b="1" dirty="0"/>
              <a:t>lr = LogisticRegression(featuresCol = 'features', \</a:t>
            </a:r>
            <a:br>
              <a:rPr lang="en-US" sz="1600" b="1" dirty="0"/>
            </a:br>
            <a:r>
              <a:rPr lang="en-US" sz="1600" b="1" dirty="0"/>
              <a:t>           labelCol = 'label', maxIter=10)</a:t>
            </a:r>
          </a:p>
          <a:p>
            <a:r>
              <a:rPr lang="en-US" sz="1600" b="1" dirty="0"/>
              <a:t>lrModel = lr.fit(train)</a:t>
            </a:r>
          </a:p>
          <a:p>
            <a:r>
              <a:rPr lang="en-US" sz="1600" b="1" dirty="0"/>
              <a:t>lrPredictions, lrLog = pyh.predict_and_evaluate(lrModel, test)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D78AEF-4FD6-B84C-8BED-CE6D24570EC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5"/>
          <a:stretch/>
        </p:blipFill>
        <p:spPr>
          <a:xfrm>
            <a:off x="345519" y="3197168"/>
            <a:ext cx="4176377" cy="26478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C70A4C-3FC9-5A4B-B31A-628A1C32BF8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7" b="-1"/>
          <a:stretch/>
        </p:blipFill>
        <p:spPr>
          <a:xfrm>
            <a:off x="4659682" y="3243263"/>
            <a:ext cx="4079657" cy="260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6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F8D37269-C780-4390-9BB6-45E3C752C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155614"/>
            <a:ext cx="8020050" cy="5072616"/>
          </a:xfrm>
        </p:spPr>
        <p:txBody>
          <a:bodyPr/>
          <a:lstStyle/>
          <a:p>
            <a:r>
              <a:rPr lang="en-US" dirty="0"/>
              <a:t>Shows the tradeoff between accuracy and sensitivity in adjusting the False Positives</a:t>
            </a:r>
          </a:p>
          <a:p>
            <a:r>
              <a:rPr lang="en-US" dirty="0"/>
              <a:t>The closer the curve is to the left or top border, the more accurate it is</a:t>
            </a:r>
          </a:p>
          <a:p>
            <a:r>
              <a:rPr lang="en-US" dirty="0"/>
              <a:t>The closer to the 45-degree line, the less accurate it is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F308CBEA-3E47-4C79-8AF8-4A918604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290495"/>
            <a:ext cx="7002463" cy="627062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EEEA04-9273-4D9D-855D-DDE0FBEBB58F}"/>
              </a:ext>
            </a:extLst>
          </p:cNvPr>
          <p:cNvGrpSpPr/>
          <p:nvPr/>
        </p:nvGrpSpPr>
        <p:grpSpPr>
          <a:xfrm>
            <a:off x="2076455" y="2723362"/>
            <a:ext cx="4991091" cy="3632193"/>
            <a:chOff x="1050925" y="2596037"/>
            <a:chExt cx="4991091" cy="363219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EF4CEDF-AA7A-4C82-915D-5819E7D2E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925" y="2596037"/>
              <a:ext cx="4991091" cy="363219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FBFD249-7FD6-48F0-A6FC-DB54F778413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555745" y="2930200"/>
              <a:ext cx="4252913" cy="2767013"/>
            </a:xfrm>
            <a:prstGeom prst="line">
              <a:avLst/>
            </a:prstGeom>
            <a:solidFill>
              <a:srgbClr val="00B8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470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Understand the use cases for Classification models</a:t>
            </a:r>
          </a:p>
          <a:p>
            <a:r>
              <a:rPr lang="en-US" dirty="0"/>
              <a:t>Discuss and compare various algorithms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Neural Network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Decision Trees on randomly selected samples of the training set</a:t>
            </a:r>
          </a:p>
          <a:p>
            <a:r>
              <a:rPr lang="en-US" dirty="0"/>
              <a:t>Performs multiple iterations and gets prediction results</a:t>
            </a:r>
          </a:p>
          <a:p>
            <a:r>
              <a:rPr lang="en-US" dirty="0"/>
              <a:t>Votes on the best random sample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Often highly accurate due to the strength of multiple predictions</a:t>
            </a:r>
          </a:p>
          <a:p>
            <a:pPr lvl="1"/>
            <a:r>
              <a:rPr lang="en-US" dirty="0"/>
              <a:t>Usually does not suffer from overfitting</a:t>
            </a:r>
          </a:p>
          <a:p>
            <a:pPr lvl="1"/>
            <a:r>
              <a:rPr lang="en-US" dirty="0"/>
              <a:t>Can see the relative feature importance which is useful in revising the model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Slow to generate because of multiple iterations</a:t>
            </a:r>
          </a:p>
          <a:p>
            <a:pPr lvl="1"/>
            <a:r>
              <a:rPr lang="en-US" dirty="0"/>
              <a:t>Compared to a Decision Tree you cannot really see the path of the tree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412271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module, create a model and train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Random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044548" y="1669223"/>
            <a:ext cx="7054905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pyspark.ml.classification import RandomForestClassifier</a:t>
            </a:r>
          </a:p>
          <a:p>
            <a:r>
              <a:rPr lang="en-US" sz="1600" b="1" dirty="0"/>
              <a:t>rf = RandomForestClassifier(featuresCol = 'features', \</a:t>
            </a:r>
            <a:br>
              <a:rPr lang="en-US" sz="1600" b="1" dirty="0"/>
            </a:br>
            <a:r>
              <a:rPr lang="en-US" sz="1600" b="1" dirty="0"/>
              <a:t>    labelCol = 'label')</a:t>
            </a:r>
          </a:p>
          <a:p>
            <a:r>
              <a:rPr lang="en-US" sz="1600" b="1" dirty="0"/>
              <a:t>rfModel = rf.fit(train)</a:t>
            </a:r>
          </a:p>
        </p:txBody>
      </p:sp>
    </p:spTree>
    <p:extLst>
      <p:ext uri="{BB962C8B-B14F-4D97-AF65-F5344CB8AC3E}">
        <p14:creationId xmlns:p14="http://schemas.microsoft.com/office/powerpoint/2010/main" val="3391049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Simulates the way the human brain solves </a:t>
            </a:r>
          </a:p>
          <a:p>
            <a:pPr lvl="1"/>
            <a:r>
              <a:rPr lang="en-US" dirty="0"/>
              <a:t>Uses a perceptron, algorithm, or function run in multiple layers</a:t>
            </a:r>
          </a:p>
          <a:p>
            <a:r>
              <a:rPr lang="en-US" dirty="0"/>
              <a:t>Not only predicts a value but predicts the probability of its occurrence</a:t>
            </a:r>
          </a:p>
          <a:p>
            <a:pPr lvl="1"/>
            <a:r>
              <a:rPr lang="en-US" dirty="0"/>
              <a:t>Allows you to change a probability threshold to favor false positives or false negatives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Often perform better than others which can be important where accuracy is desired (predicting cancer) </a:t>
            </a:r>
          </a:p>
          <a:p>
            <a:pPr lvl="1"/>
            <a:r>
              <a:rPr lang="en-US" dirty="0"/>
              <a:t>Good for unusual data like image, video, audio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Black box, you don’t know how it made its decision</a:t>
            </a:r>
          </a:p>
          <a:p>
            <a:pPr lvl="1"/>
            <a:r>
              <a:rPr lang="en-US" dirty="0"/>
              <a:t>Not appropriate in cases where transparency is important</a:t>
            </a:r>
          </a:p>
          <a:p>
            <a:pPr lvl="1"/>
            <a:r>
              <a:rPr lang="en-US" dirty="0"/>
              <a:t>Require a lot more data to train than other models</a:t>
            </a:r>
          </a:p>
          <a:p>
            <a:pPr lvl="1"/>
            <a:r>
              <a:rPr lang="en-US" dirty="0"/>
              <a:t>Computationally expensive</a:t>
            </a:r>
          </a:p>
          <a:p>
            <a:r>
              <a:rPr lang="en-US" dirty="0"/>
              <a:t>Cool visualization of Neural Network from Google</a:t>
            </a:r>
          </a:p>
          <a:p>
            <a:pPr lvl="1"/>
            <a:r>
              <a:rPr lang="en-US" dirty="0">
                <a:latin typeface="+mj-lt"/>
                <a:ea typeface="Courier New" charset="0"/>
                <a:cs typeface="Courier New" charset="0"/>
                <a:hlinkClick r:id="rId3"/>
              </a:rPr>
              <a:t>https://playground.tensorflow.org/</a:t>
            </a:r>
            <a:r>
              <a:rPr lang="en-US" dirty="0">
                <a:latin typeface="+mj-lt"/>
                <a:ea typeface="Courier New" charset="0"/>
                <a:cs typeface="Courier New" charset="0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588352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01679-1448-8D4B-A5B5-C85B842C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Visualized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CE1283-5E06-4F8A-B916-AFD66BE827AD}"/>
              </a:ext>
            </a:extLst>
          </p:cNvPr>
          <p:cNvGrpSpPr/>
          <p:nvPr/>
        </p:nvGrpSpPr>
        <p:grpSpPr>
          <a:xfrm>
            <a:off x="2474547" y="1060088"/>
            <a:ext cx="4194906" cy="5298851"/>
            <a:chOff x="2106431" y="1060088"/>
            <a:chExt cx="4194906" cy="5298851"/>
          </a:xfrm>
        </p:grpSpPr>
        <p:sp>
          <p:nvSpPr>
            <p:cNvPr id="4" name="Donut 3">
              <a:extLst>
                <a:ext uri="{FF2B5EF4-FFF2-40B4-BE49-F238E27FC236}">
                  <a16:creationId xmlns:a16="http://schemas.microsoft.com/office/drawing/2014/main" id="{D193F625-E6ED-3940-906C-C9B3C56C000A}"/>
                </a:ext>
              </a:extLst>
            </p:cNvPr>
            <p:cNvSpPr/>
            <p:nvPr/>
          </p:nvSpPr>
          <p:spPr bwMode="auto">
            <a:xfrm>
              <a:off x="3468068" y="2413932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" name="Donut 4">
              <a:extLst>
                <a:ext uri="{FF2B5EF4-FFF2-40B4-BE49-F238E27FC236}">
                  <a16:creationId xmlns:a16="http://schemas.microsoft.com/office/drawing/2014/main" id="{AE1CE1CB-CA55-524C-B09D-1352E07630AA}"/>
                </a:ext>
              </a:extLst>
            </p:cNvPr>
            <p:cNvSpPr/>
            <p:nvPr/>
          </p:nvSpPr>
          <p:spPr bwMode="auto">
            <a:xfrm>
              <a:off x="2194952" y="3670350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" name="Donut 5">
              <a:extLst>
                <a:ext uri="{FF2B5EF4-FFF2-40B4-BE49-F238E27FC236}">
                  <a16:creationId xmlns:a16="http://schemas.microsoft.com/office/drawing/2014/main" id="{9E2B8C17-932C-8248-AC8F-2FCAF19261CE}"/>
                </a:ext>
              </a:extLst>
            </p:cNvPr>
            <p:cNvSpPr/>
            <p:nvPr/>
          </p:nvSpPr>
          <p:spPr bwMode="auto">
            <a:xfrm>
              <a:off x="3468070" y="3393257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" name="Donut 6">
              <a:extLst>
                <a:ext uri="{FF2B5EF4-FFF2-40B4-BE49-F238E27FC236}">
                  <a16:creationId xmlns:a16="http://schemas.microsoft.com/office/drawing/2014/main" id="{5345CDC5-DFEF-5143-9DEC-14B6548D1580}"/>
                </a:ext>
              </a:extLst>
            </p:cNvPr>
            <p:cNvSpPr/>
            <p:nvPr/>
          </p:nvSpPr>
          <p:spPr bwMode="auto">
            <a:xfrm>
              <a:off x="3468068" y="4407406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" name="Donut 7">
              <a:extLst>
                <a:ext uri="{FF2B5EF4-FFF2-40B4-BE49-F238E27FC236}">
                  <a16:creationId xmlns:a16="http://schemas.microsoft.com/office/drawing/2014/main" id="{F82494B2-938A-2340-A312-8B3C89F33560}"/>
                </a:ext>
              </a:extLst>
            </p:cNvPr>
            <p:cNvSpPr/>
            <p:nvPr/>
          </p:nvSpPr>
          <p:spPr bwMode="auto">
            <a:xfrm>
              <a:off x="3468068" y="5475400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" name="Donut 8">
              <a:extLst>
                <a:ext uri="{FF2B5EF4-FFF2-40B4-BE49-F238E27FC236}">
                  <a16:creationId xmlns:a16="http://schemas.microsoft.com/office/drawing/2014/main" id="{124FEAA0-10B9-3D48-9D5E-7BAA8B3391CC}"/>
                </a:ext>
              </a:extLst>
            </p:cNvPr>
            <p:cNvSpPr/>
            <p:nvPr/>
          </p:nvSpPr>
          <p:spPr bwMode="auto">
            <a:xfrm>
              <a:off x="4508429" y="1864889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0" name="Donut 9">
              <a:extLst>
                <a:ext uri="{FF2B5EF4-FFF2-40B4-BE49-F238E27FC236}">
                  <a16:creationId xmlns:a16="http://schemas.microsoft.com/office/drawing/2014/main" id="{29DB7A02-9E6D-784C-8DAC-576845871222}"/>
                </a:ext>
              </a:extLst>
            </p:cNvPr>
            <p:cNvSpPr/>
            <p:nvPr/>
          </p:nvSpPr>
          <p:spPr bwMode="auto">
            <a:xfrm>
              <a:off x="4508431" y="2844214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" name="Donut 10">
              <a:extLst>
                <a:ext uri="{FF2B5EF4-FFF2-40B4-BE49-F238E27FC236}">
                  <a16:creationId xmlns:a16="http://schemas.microsoft.com/office/drawing/2014/main" id="{353844F7-91BE-884A-BC98-AC3FE78B4592}"/>
                </a:ext>
              </a:extLst>
            </p:cNvPr>
            <p:cNvSpPr/>
            <p:nvPr/>
          </p:nvSpPr>
          <p:spPr bwMode="auto">
            <a:xfrm>
              <a:off x="4508429" y="3858363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" name="Donut 11">
              <a:extLst>
                <a:ext uri="{FF2B5EF4-FFF2-40B4-BE49-F238E27FC236}">
                  <a16:creationId xmlns:a16="http://schemas.microsoft.com/office/drawing/2014/main" id="{7BBBCD75-0639-5C44-A74B-56A006EFEBA8}"/>
                </a:ext>
              </a:extLst>
            </p:cNvPr>
            <p:cNvSpPr/>
            <p:nvPr/>
          </p:nvSpPr>
          <p:spPr bwMode="auto">
            <a:xfrm>
              <a:off x="4508429" y="4926357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3" name="Donut 12">
              <a:extLst>
                <a:ext uri="{FF2B5EF4-FFF2-40B4-BE49-F238E27FC236}">
                  <a16:creationId xmlns:a16="http://schemas.microsoft.com/office/drawing/2014/main" id="{6A860141-F926-9740-AF7C-C28F0F1B790E}"/>
                </a:ext>
              </a:extLst>
            </p:cNvPr>
            <p:cNvSpPr/>
            <p:nvPr/>
          </p:nvSpPr>
          <p:spPr bwMode="auto">
            <a:xfrm>
              <a:off x="4508429" y="5893426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4" name="Donut 13">
              <a:extLst>
                <a:ext uri="{FF2B5EF4-FFF2-40B4-BE49-F238E27FC236}">
                  <a16:creationId xmlns:a16="http://schemas.microsoft.com/office/drawing/2014/main" id="{60149347-5B2C-D54E-BCC7-42BB7B841428}"/>
                </a:ext>
              </a:extLst>
            </p:cNvPr>
            <p:cNvSpPr/>
            <p:nvPr/>
          </p:nvSpPr>
          <p:spPr bwMode="auto">
            <a:xfrm>
              <a:off x="5569201" y="2356475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5" name="Donut 14">
              <a:extLst>
                <a:ext uri="{FF2B5EF4-FFF2-40B4-BE49-F238E27FC236}">
                  <a16:creationId xmlns:a16="http://schemas.microsoft.com/office/drawing/2014/main" id="{B044D9AF-EFA1-BC46-8D0B-945E14E3EEE5}"/>
                </a:ext>
              </a:extLst>
            </p:cNvPr>
            <p:cNvSpPr/>
            <p:nvPr/>
          </p:nvSpPr>
          <p:spPr bwMode="auto">
            <a:xfrm>
              <a:off x="5569203" y="3335800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6" name="Donut 15">
              <a:extLst>
                <a:ext uri="{FF2B5EF4-FFF2-40B4-BE49-F238E27FC236}">
                  <a16:creationId xmlns:a16="http://schemas.microsoft.com/office/drawing/2014/main" id="{EC73EA1E-0364-2040-9E8B-76201024F97D}"/>
                </a:ext>
              </a:extLst>
            </p:cNvPr>
            <p:cNvSpPr/>
            <p:nvPr/>
          </p:nvSpPr>
          <p:spPr bwMode="auto">
            <a:xfrm>
              <a:off x="5569201" y="4349949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7" name="Donut 16">
              <a:extLst>
                <a:ext uri="{FF2B5EF4-FFF2-40B4-BE49-F238E27FC236}">
                  <a16:creationId xmlns:a16="http://schemas.microsoft.com/office/drawing/2014/main" id="{15F85461-F408-AB40-AB72-BAA25D04AE81}"/>
                </a:ext>
              </a:extLst>
            </p:cNvPr>
            <p:cNvSpPr/>
            <p:nvPr/>
          </p:nvSpPr>
          <p:spPr bwMode="auto">
            <a:xfrm>
              <a:off x="5569201" y="5417943"/>
              <a:ext cx="465513" cy="465513"/>
            </a:xfrm>
            <a:prstGeom prst="donu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667151D-71FC-DC45-82E7-A30C109C973E}"/>
                </a:ext>
              </a:extLst>
            </p:cNvPr>
            <p:cNvCxnSpPr>
              <a:cxnSpLocks/>
              <a:stCxn id="5" idx="7"/>
              <a:endCxn id="4" idx="3"/>
            </p:cNvCxnSpPr>
            <p:nvPr/>
          </p:nvCxnSpPr>
          <p:spPr bwMode="auto">
            <a:xfrm flipV="1">
              <a:off x="2592292" y="2811272"/>
              <a:ext cx="943949" cy="927251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1093024-BAA7-9449-95B0-EBDEEB6D1C7C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 bwMode="auto">
            <a:xfrm flipV="1">
              <a:off x="2660465" y="3626014"/>
              <a:ext cx="807605" cy="277093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9ADEEC2-958B-7546-BBC7-209063CDEC02}"/>
                </a:ext>
              </a:extLst>
            </p:cNvPr>
            <p:cNvCxnSpPr>
              <a:cxnSpLocks/>
              <a:stCxn id="5" idx="5"/>
              <a:endCxn id="7" idx="2"/>
            </p:cNvCxnSpPr>
            <p:nvPr/>
          </p:nvCxnSpPr>
          <p:spPr bwMode="auto">
            <a:xfrm>
              <a:off x="2592292" y="4067690"/>
              <a:ext cx="875776" cy="572473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A108339-FE6B-B142-BE99-C6DB3BA817FD}"/>
                </a:ext>
              </a:extLst>
            </p:cNvPr>
            <p:cNvCxnSpPr>
              <a:cxnSpLocks/>
              <a:stCxn id="5" idx="4"/>
              <a:endCxn id="8" idx="2"/>
            </p:cNvCxnSpPr>
            <p:nvPr/>
          </p:nvCxnSpPr>
          <p:spPr bwMode="auto">
            <a:xfrm>
              <a:off x="2427709" y="4135863"/>
              <a:ext cx="1040359" cy="1572294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337C3C1-8BE1-6E4A-A157-3342A99BA3FB}"/>
                </a:ext>
              </a:extLst>
            </p:cNvPr>
            <p:cNvCxnSpPr>
              <a:cxnSpLocks/>
              <a:stCxn id="4" idx="7"/>
              <a:endCxn id="9" idx="2"/>
            </p:cNvCxnSpPr>
            <p:nvPr/>
          </p:nvCxnSpPr>
          <p:spPr bwMode="auto">
            <a:xfrm flipV="1">
              <a:off x="3865408" y="2097646"/>
              <a:ext cx="643021" cy="38445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E7D7888-C901-A84E-AF75-0CBAF669FE1A}"/>
                </a:ext>
              </a:extLst>
            </p:cNvPr>
            <p:cNvCxnSpPr>
              <a:cxnSpLocks/>
              <a:endCxn id="10" idx="2"/>
            </p:cNvCxnSpPr>
            <p:nvPr/>
          </p:nvCxnSpPr>
          <p:spPr bwMode="auto">
            <a:xfrm>
              <a:off x="3899495" y="2721302"/>
              <a:ext cx="608936" cy="35566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C58A495-78EE-0249-8B14-956F9B54A035}"/>
                </a:ext>
              </a:extLst>
            </p:cNvPr>
            <p:cNvCxnSpPr>
              <a:cxnSpLocks/>
              <a:endCxn id="11" idx="1"/>
            </p:cNvCxnSpPr>
            <p:nvPr/>
          </p:nvCxnSpPr>
          <p:spPr bwMode="auto">
            <a:xfrm>
              <a:off x="3800164" y="2863492"/>
              <a:ext cx="776438" cy="1063044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DF8A948-40C5-DD4E-9CDA-7BE7E6CB4BD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77282" y="3097467"/>
              <a:ext cx="643021" cy="38445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DEF53DE-DAA1-2647-B31C-1550A435883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11369" y="3721123"/>
              <a:ext cx="608936" cy="35566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B124BC4-7A6E-C945-B59A-21E590D935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12038" y="3863313"/>
              <a:ext cx="776438" cy="1063044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6D28B3B-DF86-DB4A-ADC2-A27FDE710F0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77282" y="5196277"/>
              <a:ext cx="643021" cy="38445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EF02AF9-52BB-7141-9B93-7FA3F7A667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11369" y="5819933"/>
              <a:ext cx="608936" cy="35566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6FCEC04-F46C-604D-B1E7-5BA89935DBCC}"/>
                </a:ext>
              </a:extLst>
            </p:cNvPr>
            <p:cNvCxnSpPr>
              <a:cxnSpLocks/>
              <a:stCxn id="8" idx="0"/>
            </p:cNvCxnSpPr>
            <p:nvPr/>
          </p:nvCxnSpPr>
          <p:spPr bwMode="auto">
            <a:xfrm flipV="1">
              <a:off x="3700825" y="4315990"/>
              <a:ext cx="875777" cy="1159410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79D81FC-DE2C-5D4E-A1E8-B70F5701192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98811" y="4133880"/>
              <a:ext cx="643021" cy="38445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405AE6E-7A1D-EE41-B48A-DABA6DC8CE2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32898" y="4757536"/>
              <a:ext cx="608936" cy="35566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C611A99-F2DF-5C46-A04D-D77117D5FEB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22354" y="3253593"/>
              <a:ext cx="875777" cy="1159410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18754D4-709C-3048-B3B0-0CD3BDFB2F8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34816" y="2546472"/>
              <a:ext cx="643021" cy="38445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1ED549E-467A-D84B-B779-932E267CB93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68903" y="3170128"/>
              <a:ext cx="608936" cy="35566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D4DB7C0-1EE7-C641-B7FD-086A00EEB53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69572" y="3312318"/>
              <a:ext cx="776438" cy="1063044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AB85815-B253-8146-8518-38FC8EB240A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46690" y="3546293"/>
              <a:ext cx="643021" cy="38445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2D06851-9334-4D42-B016-4730ECE63E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80777" y="4169949"/>
              <a:ext cx="608936" cy="35566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FEBFBFD-6958-DE46-B49E-28215553FF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81446" y="4312139"/>
              <a:ext cx="776438" cy="1063044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AF69EAE-6D30-FC43-B908-C154830E48F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46690" y="5645103"/>
              <a:ext cx="643021" cy="38445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A701739-D202-1B43-8022-6E098AF3522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46690" y="2078405"/>
              <a:ext cx="608936" cy="35566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57F8403-4158-364F-80A3-B250B43D6A1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70233" y="4764816"/>
              <a:ext cx="875777" cy="1159410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41A737F-1585-9D49-B61A-F1956FD7AA7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68219" y="4582706"/>
              <a:ext cx="643021" cy="38445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C288F8F-F7A6-234A-B653-185557506E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02306" y="5206362"/>
              <a:ext cx="608936" cy="355669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A8A73E1-91F4-B249-8687-34D4AE55836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91762" y="3702419"/>
              <a:ext cx="875777" cy="1159410"/>
            </a:xfrm>
            <a:prstGeom prst="straightConnector1">
              <a:avLst/>
            </a:prstGeom>
            <a:solidFill>
              <a:srgbClr val="00B8FF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A06F1F1-8FE2-BB4C-8479-385600F5793F}"/>
                </a:ext>
              </a:extLst>
            </p:cNvPr>
            <p:cNvSpPr txBox="1"/>
            <p:nvPr/>
          </p:nvSpPr>
          <p:spPr>
            <a:xfrm>
              <a:off x="2106431" y="1198587"/>
              <a:ext cx="662361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+mj-lt"/>
                </a:rPr>
                <a:t>Data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E338574-2C86-984D-AB5E-A8998970BC5F}"/>
                </a:ext>
              </a:extLst>
            </p:cNvPr>
            <p:cNvSpPr txBox="1"/>
            <p:nvPr/>
          </p:nvSpPr>
          <p:spPr>
            <a:xfrm>
              <a:off x="3296717" y="1060088"/>
              <a:ext cx="739112" cy="6463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+mj-lt"/>
                </a:rPr>
                <a:t>Input</a:t>
              </a:r>
              <a:br>
                <a:rPr lang="en-US" sz="1800" dirty="0">
                  <a:solidFill>
                    <a:schemeClr val="tx1"/>
                  </a:solidFill>
                  <a:latin typeface="+mj-lt"/>
                </a:rPr>
              </a:br>
              <a:r>
                <a:rPr lang="en-US" sz="1800" dirty="0">
                  <a:solidFill>
                    <a:schemeClr val="tx1"/>
                  </a:solidFill>
                  <a:latin typeface="+mj-lt"/>
                </a:rPr>
                <a:t>Layer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93799E-1460-044C-8774-FE69AB7200A8}"/>
                </a:ext>
              </a:extLst>
            </p:cNvPr>
            <p:cNvSpPr txBox="1"/>
            <p:nvPr/>
          </p:nvSpPr>
          <p:spPr>
            <a:xfrm>
              <a:off x="4318824" y="1060088"/>
              <a:ext cx="899605" cy="6463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+mj-lt"/>
                </a:rPr>
                <a:t>Hidden</a:t>
              </a:r>
              <a:br>
                <a:rPr lang="en-US" sz="1800" dirty="0">
                  <a:solidFill>
                    <a:schemeClr val="tx1"/>
                  </a:solidFill>
                  <a:latin typeface="+mj-lt"/>
                </a:rPr>
              </a:br>
              <a:r>
                <a:rPr lang="en-US" sz="1800" dirty="0">
                  <a:solidFill>
                    <a:schemeClr val="tx1"/>
                  </a:solidFill>
                  <a:latin typeface="+mj-lt"/>
                </a:rPr>
                <a:t>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92F4098-7A54-284E-8F7A-88471B7C58BB}"/>
                </a:ext>
              </a:extLst>
            </p:cNvPr>
            <p:cNvSpPr txBox="1"/>
            <p:nvPr/>
          </p:nvSpPr>
          <p:spPr>
            <a:xfrm>
              <a:off x="5414556" y="1060088"/>
              <a:ext cx="886781" cy="6463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+mj-lt"/>
                </a:rPr>
                <a:t>Output</a:t>
              </a:r>
              <a:br>
                <a:rPr lang="en-US" sz="1800" dirty="0">
                  <a:solidFill>
                    <a:schemeClr val="tx1"/>
                  </a:solidFill>
                  <a:latin typeface="+mj-lt"/>
                </a:rPr>
              </a:br>
              <a:r>
                <a:rPr lang="en-US" sz="1800" dirty="0">
                  <a:solidFill>
                    <a:schemeClr val="tx1"/>
                  </a:solidFill>
                  <a:latin typeface="+mj-lt"/>
                </a:rPr>
                <a:t>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9653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7834710" cy="460244"/>
          </a:xfrm>
        </p:spPr>
        <p:txBody>
          <a:bodyPr/>
          <a:lstStyle/>
          <a:p>
            <a:r>
              <a:rPr lang="en-US" dirty="0"/>
              <a:t>Need to dummy encode categorical features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Neural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728266" y="1650583"/>
            <a:ext cx="7687469" cy="3539430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from pyspark.ml.classification import MultilayerPerceptronClassifier</a:t>
            </a:r>
          </a:p>
          <a:p>
            <a:r>
              <a:rPr lang="en-US" sz="1600" b="1" dirty="0"/>
              <a:t>from pyspark.ml.evaluation import MulticlassClassificationEvaluator</a:t>
            </a:r>
          </a:p>
          <a:p>
            <a:endParaRPr lang="en-US" sz="1600" b="1" dirty="0"/>
          </a:p>
          <a:p>
            <a:r>
              <a:rPr lang="en-US" sz="1600" b="1" dirty="0"/>
              <a:t># specify layers for the neural network:</a:t>
            </a:r>
          </a:p>
          <a:p>
            <a:r>
              <a:rPr lang="en-US" sz="1600" b="1" dirty="0"/>
              <a:t># input layer of size 13 (features), two intermediate of size 5 and 4</a:t>
            </a:r>
          </a:p>
          <a:p>
            <a:r>
              <a:rPr lang="en-US" sz="1600" b="1" dirty="0"/>
              <a:t># and output of size 2 (classes)</a:t>
            </a:r>
          </a:p>
          <a:p>
            <a:r>
              <a:rPr lang="en-US" sz="1600" b="1" dirty="0"/>
              <a:t>layers = [13, 5, 4, 2]</a:t>
            </a:r>
          </a:p>
          <a:p>
            <a:endParaRPr lang="en-US" sz="1600" b="1" dirty="0"/>
          </a:p>
          <a:p>
            <a:r>
              <a:rPr lang="en-US" sz="1600" b="1" dirty="0"/>
              <a:t>nn = MultilayerPerceptronClassifier(maxIter=100, layers=layers, blockSize=128, seed=1234)</a:t>
            </a:r>
          </a:p>
          <a:p>
            <a:r>
              <a:rPr lang="en-US" sz="1600" b="1" dirty="0"/>
              <a:t>nnModel = nn.fit(train)</a:t>
            </a:r>
          </a:p>
        </p:txBody>
      </p:sp>
    </p:spTree>
    <p:extLst>
      <p:ext uri="{BB962C8B-B14F-4D97-AF65-F5344CB8AC3E}">
        <p14:creationId xmlns:p14="http://schemas.microsoft.com/office/powerpoint/2010/main" val="1576806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70BA12-CA1C-48F9-87A2-FF2840B5C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81891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Classification 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838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is one of the most widely used models</a:t>
            </a:r>
          </a:p>
          <a:p>
            <a:r>
              <a:rPr lang="en-US" dirty="0"/>
              <a:t>It is supervised</a:t>
            </a:r>
          </a:p>
          <a:p>
            <a:r>
              <a:rPr lang="en-US" dirty="0"/>
              <a:t>Good at predicting either/or or multiple-choice categories</a:t>
            </a:r>
          </a:p>
          <a:p>
            <a:r>
              <a:rPr lang="en-US" dirty="0"/>
              <a:t>Lots of algorithms </a:t>
            </a:r>
          </a:p>
          <a:p>
            <a:r>
              <a:rPr lang="en-US" dirty="0"/>
              <a:t>No one algorithm is best for all situations so often it involves running many of them, documenting the results, and choosing the best for your data and business case</a:t>
            </a:r>
          </a:p>
          <a:p>
            <a:r>
              <a:rPr lang="en-US" dirty="0"/>
              <a:t>Can save the results of a lengthy training to a file and reload it for use with the predict function when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Review</a:t>
            </a:r>
          </a:p>
        </p:txBody>
      </p:sp>
    </p:spTree>
    <p:extLst>
      <p:ext uri="{BB962C8B-B14F-4D97-AF65-F5344CB8AC3E}">
        <p14:creationId xmlns:p14="http://schemas.microsoft.com/office/powerpoint/2010/main" val="1177833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is one of the most useful models</a:t>
            </a:r>
          </a:p>
          <a:p>
            <a:r>
              <a:rPr lang="en-US" dirty="0"/>
              <a:t>We have explored several different algorithms here and there are tons more, each with its own strengths and weaknesses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861507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Understood the use cases for Classification models</a:t>
            </a:r>
          </a:p>
          <a:p>
            <a:r>
              <a:rPr lang="en-US" dirty="0"/>
              <a:t>Discussed and compared various algorithms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Neural Network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2384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AE25A8-0110-43FB-ADB2-0BB756303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577973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Classification 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Algorithms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/>
              <a:t>There are many business use cases for wanting to predict whether a record will fall into one category or another</a:t>
            </a:r>
          </a:p>
          <a:p>
            <a:pPr lvl="1"/>
            <a:r>
              <a:rPr lang="en-US" sz="1700" dirty="0"/>
              <a:t>Is a credit card swipe fraudulent or not?</a:t>
            </a:r>
          </a:p>
          <a:p>
            <a:pPr lvl="1"/>
            <a:r>
              <a:rPr lang="en-US" sz="1700" dirty="0"/>
              <a:t>Does a patient have a disease?</a:t>
            </a:r>
          </a:p>
          <a:p>
            <a:pPr lvl="1"/>
            <a:r>
              <a:rPr lang="en-US" sz="1700" dirty="0"/>
              <a:t>Will an applicant be a profitable customer?</a:t>
            </a:r>
          </a:p>
          <a:p>
            <a:r>
              <a:rPr lang="en-US" sz="1700" dirty="0"/>
              <a:t>Classification can make such predictions by using historical data to train the model to look for patterns</a:t>
            </a:r>
          </a:p>
          <a:p>
            <a:r>
              <a:rPr lang="en-US" sz="1700" dirty="0"/>
              <a:t>To see how good a job the model does, you test it with another set of data that was not used to train the model</a:t>
            </a:r>
          </a:p>
          <a:p>
            <a:pPr lvl="1"/>
            <a:r>
              <a:rPr lang="en-US" sz="1700" dirty="0"/>
              <a:t>By comparing the known values to the predicted ones, you can judge how well the model performs</a:t>
            </a:r>
          </a:p>
          <a:p>
            <a:r>
              <a:rPr lang="en-US" sz="1700" dirty="0"/>
              <a:t>If the model guesses better than a coin flip or random guess, it may not be perfect, but it’s better than nothing and could be used to create actionable business decisions with a best guess</a:t>
            </a:r>
          </a:p>
          <a:p>
            <a:r>
              <a:rPr lang="en-US" sz="1700" dirty="0"/>
              <a:t>There are many different algorithms that can do classification, so it’s best to run the same data through many different models to see which works best for your data</a:t>
            </a:r>
          </a:p>
          <a:p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/>
              <a:t>There are some consistent steps you need to do regardless of which algorithm you use, although some models have different requirements</a:t>
            </a:r>
          </a:p>
          <a:p>
            <a:r>
              <a:rPr lang="en-US" dirty="0"/>
              <a:t>Usually, categorical data needs to be re-encoded as a vector that is OneHotEncoded </a:t>
            </a:r>
          </a:p>
          <a:p>
            <a:r>
              <a:rPr lang="en-US" dirty="0"/>
              <a:t>All models should take the data set and split it into a training and testing set</a:t>
            </a:r>
          </a:p>
          <a:p>
            <a:r>
              <a:rPr lang="en-US" dirty="0"/>
              <a:t>First, you fit the model with the training set</a:t>
            </a:r>
          </a:p>
          <a:p>
            <a:pPr lvl="1"/>
            <a:r>
              <a:rPr lang="en-US" dirty="0"/>
              <a:t>Can take some time for large datasets</a:t>
            </a:r>
          </a:p>
          <a:p>
            <a:r>
              <a:rPr lang="en-US" dirty="0"/>
              <a:t>Once the model is trained, you can see how good it is at making predictions by using a predict function and comparing those values to known values for the variable you are trying to predict</a:t>
            </a:r>
          </a:p>
          <a:p>
            <a:r>
              <a:rPr lang="en-US" dirty="0"/>
              <a:t>After you’ve picked the model that does the best job, you can use it to predict values either individually or in a batch for new data as it comes 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you are trying to predict an either/or value</a:t>
            </a:r>
          </a:p>
          <a:p>
            <a:pPr lvl="1"/>
            <a:r>
              <a:rPr lang="en-US" dirty="0"/>
              <a:t>Is a card swipe fraudulent or legitimate?</a:t>
            </a:r>
          </a:p>
          <a:p>
            <a:pPr lvl="1"/>
            <a:r>
              <a:rPr lang="en-US" dirty="0"/>
              <a:t>Does a patient have cancer or not?</a:t>
            </a:r>
          </a:p>
          <a:p>
            <a:r>
              <a:rPr lang="en-US" dirty="0"/>
              <a:t>Not limited to just two choices, you could predict whether a record falls into a category with many different values</a:t>
            </a:r>
          </a:p>
          <a:p>
            <a:pPr lvl="1"/>
            <a:r>
              <a:rPr lang="en-US" dirty="0"/>
              <a:t>It just gets trickier sometimes to interpret the results</a:t>
            </a:r>
          </a:p>
          <a:p>
            <a:r>
              <a:rPr lang="en-US" dirty="0"/>
              <a:t>The math and techniques behind the scenes can get complicated, but you don’t really need to know any of it to use the algorithms</a:t>
            </a:r>
          </a:p>
          <a:p>
            <a:r>
              <a:rPr lang="en-US" dirty="0"/>
              <a:t>Just knowing how to identify that you need a classification model and how to prep the data and interpret the results is often good enough to get started</a:t>
            </a:r>
          </a:p>
          <a:p>
            <a:r>
              <a:rPr lang="en-US" dirty="0"/>
              <a:t>As you get more sophisticated, you can learn the math behind the scenes to tweak the results and try to get better results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some data first, and use this with several different algorithms</a:t>
            </a:r>
          </a:p>
          <a:p>
            <a:r>
              <a:rPr lang="en-US" dirty="0"/>
              <a:t>The dataset is whether borrowers defaulted on a loan or not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sz="1200" dirty="0"/>
          </a:p>
          <a:p>
            <a:r>
              <a:rPr lang="en-US" dirty="0"/>
              <a:t>Let’s keep the following numerical and categorical features and try to predict whether they default yes/no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741851" y="2059887"/>
            <a:ext cx="7660298" cy="116955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filename = 'bank.csv'</a:t>
            </a:r>
          </a:p>
          <a:p>
            <a:r>
              <a:rPr lang="en-US" b="1" dirty="0"/>
              <a:t>df = spark.read.csv(f'/home/student/ROI/Spark/datasets/finance/{filename}', header = True, inferSchema = True)</a:t>
            </a:r>
          </a:p>
          <a:p>
            <a:r>
              <a:rPr lang="en-US" b="1" dirty="0"/>
              <a:t>display(df)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12803-6614-AD49-83F2-D3BC541C0055}"/>
              </a:ext>
            </a:extLst>
          </p:cNvPr>
          <p:cNvSpPr txBox="1"/>
          <p:nvPr/>
        </p:nvSpPr>
        <p:spPr>
          <a:xfrm>
            <a:off x="741851" y="4244398"/>
            <a:ext cx="7660298" cy="1600438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numeric_features = ['age','balance', 'duration', 'pdays']</a:t>
            </a:r>
          </a:p>
          <a:p>
            <a:r>
              <a:rPr lang="en-US" b="1" dirty="0"/>
              <a:t>categorical_features = ['job', 'marital', 'education', 'housing', 'loan', 'contact', 'campaign', 'poutcome', 'deposit']</a:t>
            </a:r>
          </a:p>
          <a:p>
            <a:r>
              <a:rPr lang="en-US" b="1" dirty="0"/>
              <a:t>target_label = 'default'</a:t>
            </a:r>
          </a:p>
          <a:p>
            <a:endParaRPr lang="en-US" b="1" dirty="0"/>
          </a:p>
          <a:p>
            <a:r>
              <a:rPr lang="en-US" b="1" dirty="0"/>
              <a:t>df = dfRawFile.select(numeric_features + categorical_features + [target_label])</a:t>
            </a:r>
          </a:p>
        </p:txBody>
      </p:sp>
    </p:spTree>
    <p:extLst>
      <p:ext uri="{BB962C8B-B14F-4D97-AF65-F5344CB8AC3E}">
        <p14:creationId xmlns:p14="http://schemas.microsoft.com/office/powerpoint/2010/main" val="122268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Scatter plots are helpful to explore the numerical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Numerical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1341926" y="1624841"/>
            <a:ext cx="6460148" cy="58477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pyh.describe_numeric_features(df, numeric_features)</a:t>
            </a:r>
          </a:p>
          <a:p>
            <a:r>
              <a:rPr lang="en-US" sz="1600" b="1" dirty="0"/>
              <a:t>pyh.scatter_matrix(df, numeric_features)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CEDCC9-373A-C04A-8EB8-C5E359BC16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26" y="2454821"/>
            <a:ext cx="3221980" cy="3709851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200389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155614"/>
            <a:ext cx="8210278" cy="3690706"/>
          </a:xfrm>
        </p:spPr>
        <p:txBody>
          <a:bodyPr/>
          <a:lstStyle/>
          <a:p>
            <a:r>
              <a:rPr lang="en-US" dirty="0"/>
              <a:t>Use the helper function we saw earlier in the regression chapter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Categorical Column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943344" y="1613118"/>
            <a:ext cx="6624271" cy="1323439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600" b="1" dirty="0"/>
              <a:t>dfML = pyh.MakeMLDataFrame(df, categorical_features, numeric_features, target_label)</a:t>
            </a:r>
          </a:p>
          <a:p>
            <a:r>
              <a:rPr lang="en-US" sz="1600" b="1" dirty="0"/>
              <a:t>display(dfML)</a:t>
            </a:r>
          </a:p>
          <a:p>
            <a:r>
              <a:rPr lang="en-US" sz="1600" b="1" dirty="0"/>
              <a:t>dfML.printSchema()</a:t>
            </a:r>
          </a:p>
          <a:p>
            <a:r>
              <a:rPr lang="en-US" sz="1600" b="1" dirty="0"/>
              <a:t>display(dfML.groupBy('label').count())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85758-E743-0548-AEB2-62DAB78C0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388" y="3178293"/>
            <a:ext cx="4394200" cy="229870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CB7B0A-54C6-2046-8030-F495E64163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44" y="3178293"/>
            <a:ext cx="2965625" cy="3023774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899484718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7B9207-CE5C-49AD-B414-15CBFA246D65}">
  <ds:schemaRefs>
    <ds:schemaRef ds:uri="http://purl.org/dc/terms/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5227</TotalTime>
  <Words>1800</Words>
  <Application>Microsoft Office PowerPoint</Application>
  <PresentationFormat>On-screen Show (4:3)</PresentationFormat>
  <Paragraphs>235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Tahoma</vt:lpstr>
      <vt:lpstr>Wingdings</vt:lpstr>
      <vt:lpstr>ROI Standard Theme</vt:lpstr>
      <vt:lpstr>Chapter 6:  Classification Models</vt:lpstr>
      <vt:lpstr>Chapter Objectives</vt:lpstr>
      <vt:lpstr>Chapter Concepts</vt:lpstr>
      <vt:lpstr>Classification</vt:lpstr>
      <vt:lpstr>Steps to Classification</vt:lpstr>
      <vt:lpstr>Notes on Classification</vt:lpstr>
      <vt:lpstr>Preparing the Data</vt:lpstr>
      <vt:lpstr>Explore Numerical Features</vt:lpstr>
      <vt:lpstr>Change Categorical Column</vt:lpstr>
      <vt:lpstr>Saving Processed Data</vt:lpstr>
      <vt:lpstr>Splitting the Data</vt:lpstr>
      <vt:lpstr>Chapter Concepts</vt:lpstr>
      <vt:lpstr>Decision Trees</vt:lpstr>
      <vt:lpstr>Apply Decision Tree</vt:lpstr>
      <vt:lpstr>Interpret the Results</vt:lpstr>
      <vt:lpstr>Logistic Regression</vt:lpstr>
      <vt:lpstr>Logistic Regression (continued)</vt:lpstr>
      <vt:lpstr>Apply Logistic Regression</vt:lpstr>
      <vt:lpstr>ROC Curve</vt:lpstr>
      <vt:lpstr>Random Forest</vt:lpstr>
      <vt:lpstr>Apply Random Forest</vt:lpstr>
      <vt:lpstr>Neural Networks</vt:lpstr>
      <vt:lpstr>Neural Network Visualized</vt:lpstr>
      <vt:lpstr>Apply Neural Network</vt:lpstr>
      <vt:lpstr>Chapter Concepts</vt:lpstr>
      <vt:lpstr>Classification Review</vt:lpstr>
      <vt:lpstr>Next Steps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Linda Karsen</cp:lastModifiedBy>
  <cp:revision>172</cp:revision>
  <dcterms:created xsi:type="dcterms:W3CDTF">2019-05-09T17:36:01Z</dcterms:created>
  <dcterms:modified xsi:type="dcterms:W3CDTF">2019-10-16T16:31:03Z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