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9"/>
  </p:notesMasterIdLst>
  <p:handoutMasterIdLst>
    <p:handoutMasterId r:id="rId20"/>
  </p:handoutMasterIdLst>
  <p:sldIdLst>
    <p:sldId id="257" r:id="rId5"/>
    <p:sldId id="258" r:id="rId6"/>
    <p:sldId id="256" r:id="rId7"/>
    <p:sldId id="281" r:id="rId8"/>
    <p:sldId id="372" r:id="rId9"/>
    <p:sldId id="331" r:id="rId10"/>
    <p:sldId id="332" r:id="rId11"/>
    <p:sldId id="373" r:id="rId12"/>
    <p:sldId id="367" r:id="rId13"/>
    <p:sldId id="334" r:id="rId14"/>
    <p:sldId id="368" r:id="rId15"/>
    <p:sldId id="369" r:id="rId16"/>
    <p:sldId id="370" r:id="rId17"/>
    <p:sldId id="371" r:id="rId18"/>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96625" autoAdjust="0"/>
  </p:normalViewPr>
  <p:slideViewPr>
    <p:cSldViewPr snapToGrid="0">
      <p:cViewPr varScale="1">
        <p:scale>
          <a:sx n="98" d="100"/>
          <a:sy n="98" d="100"/>
        </p:scale>
        <p:origin x="200" y="248"/>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455DS: Spark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7</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7-</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455DS: Spark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0074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174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97188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337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765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74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120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34465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455DS: Spark for Data Scientists</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7-</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7: </a:t>
            </a:r>
            <a:br>
              <a:rPr lang="en-US" sz="3600" dirty="0">
                <a:effectLst/>
              </a:rPr>
            </a:br>
            <a:r>
              <a:rPr lang="en-US" sz="3600" dirty="0">
                <a:effectLst/>
              </a:rPr>
              <a:t>Pipelines and Pandas </a:t>
            </a:r>
          </a:p>
        </p:txBody>
      </p:sp>
      <p:sp>
        <p:nvSpPr>
          <p:cNvPr id="3" name="Text Placeholder 2"/>
          <p:cNvSpPr>
            <a:spLocks noGrp="1"/>
          </p:cNvSpPr>
          <p:nvPr>
            <p:ph type="body" idx="1"/>
          </p:nvPr>
        </p:nvSpPr>
        <p:spPr/>
        <p:txBody>
          <a:bodyPr/>
          <a:lstStyle/>
          <a:p>
            <a:r>
              <a:rPr lang="en-US" dirty="0"/>
              <a:t>Spark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scalar functions can be imported into PySpark fairly easily, but the performance is not great because it calls the scalar function on each individual value</a:t>
            </a:r>
          </a:p>
          <a:p>
            <a:endParaRPr lang="en-US" dirty="0"/>
          </a:p>
          <a:p>
            <a:endParaRPr lang="en-US" dirty="0"/>
          </a:p>
          <a:p>
            <a:endParaRPr lang="en-US" dirty="0"/>
          </a:p>
          <a:p>
            <a:pPr lvl="1"/>
            <a:endParaRPr lang="en-US" dirty="0"/>
          </a:p>
          <a:p>
            <a:r>
              <a:rPr lang="en-US" dirty="0"/>
              <a:t>Pandas UDF can improve performance because it takes a Series object and does the calculation on the entire Series not each value one at a time</a:t>
            </a:r>
          </a:p>
          <a:p>
            <a:pPr marL="228600" lvl="1" indent="0">
              <a:buNone/>
            </a:pPr>
            <a:endParaRPr lang="en-US" dirty="0"/>
          </a:p>
        </p:txBody>
      </p:sp>
      <p:sp>
        <p:nvSpPr>
          <p:cNvPr id="2" name="Title 1"/>
          <p:cNvSpPr>
            <a:spLocks noGrp="1"/>
          </p:cNvSpPr>
          <p:nvPr>
            <p:ph type="title"/>
          </p:nvPr>
        </p:nvSpPr>
        <p:spPr/>
        <p:txBody>
          <a:bodyPr/>
          <a:lstStyle/>
          <a:p>
            <a:r>
              <a:rPr lang="en-US" dirty="0"/>
              <a:t>Pandas UDF</a:t>
            </a:r>
          </a:p>
        </p:txBody>
      </p:sp>
      <p:sp>
        <p:nvSpPr>
          <p:cNvPr id="4" name="TextBox 3">
            <a:extLst>
              <a:ext uri="{FF2B5EF4-FFF2-40B4-BE49-F238E27FC236}">
                <a16:creationId xmlns:a16="http://schemas.microsoft.com/office/drawing/2014/main" id="{B25BD5BC-E8B9-4540-A404-A5C6B4AFC25D}"/>
              </a:ext>
            </a:extLst>
          </p:cNvPr>
          <p:cNvSpPr txBox="1"/>
          <p:nvPr/>
        </p:nvSpPr>
        <p:spPr>
          <a:xfrm>
            <a:off x="2457634" y="2131610"/>
            <a:ext cx="4228733" cy="1384995"/>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from pyspark.sql.functions import udf</a:t>
            </a:r>
          </a:p>
          <a:p>
            <a:r>
              <a:rPr lang="en-US" b="1" dirty="0"/>
              <a:t>@udf('double')</a:t>
            </a:r>
          </a:p>
          <a:p>
            <a:r>
              <a:rPr lang="en-US" b="1" dirty="0"/>
              <a:t>def square(x):</a:t>
            </a:r>
          </a:p>
          <a:p>
            <a:r>
              <a:rPr lang="en-US" b="1" dirty="0"/>
              <a:t>      return x * x</a:t>
            </a:r>
          </a:p>
          <a:p>
            <a:endParaRPr lang="en-US" b="1" dirty="0"/>
          </a:p>
          <a:p>
            <a:r>
              <a:rPr lang="en-US" b="1" dirty="0"/>
              <a:t>df.withColumn('x2', square(df.x))</a:t>
            </a:r>
          </a:p>
        </p:txBody>
      </p:sp>
      <p:sp>
        <p:nvSpPr>
          <p:cNvPr id="6" name="TextBox 5">
            <a:extLst>
              <a:ext uri="{FF2B5EF4-FFF2-40B4-BE49-F238E27FC236}">
                <a16:creationId xmlns:a16="http://schemas.microsoft.com/office/drawing/2014/main" id="{D8802F80-52D1-F648-85D4-9A6D5713FAF8}"/>
              </a:ext>
            </a:extLst>
          </p:cNvPr>
          <p:cNvSpPr txBox="1"/>
          <p:nvPr/>
        </p:nvSpPr>
        <p:spPr>
          <a:xfrm>
            <a:off x="1300918" y="4483457"/>
            <a:ext cx="6542165" cy="1384995"/>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from pyspark.sql.functions import pandas_udf, PandasUDFType</a:t>
            </a:r>
          </a:p>
          <a:p>
            <a:r>
              <a:rPr lang="en-US" b="1" dirty="0"/>
              <a:t>@pandas_udf('double', PandasUDFType.SCALAR)</a:t>
            </a:r>
          </a:p>
          <a:p>
            <a:r>
              <a:rPr lang="en-US" b="1" dirty="0"/>
              <a:t>def pandas_square(x):</a:t>
            </a:r>
          </a:p>
          <a:p>
            <a:r>
              <a:rPr lang="en-US" b="1" dirty="0"/>
              <a:t>      return x * x</a:t>
            </a:r>
          </a:p>
          <a:p>
            <a:endParaRPr lang="en-US" b="1" dirty="0"/>
          </a:p>
          <a:p>
            <a:r>
              <a:rPr lang="en-US" b="1" dirty="0"/>
              <a:t>df.withColumn('x2', pandas_square(df.x))</a:t>
            </a:r>
          </a:p>
        </p:txBody>
      </p:sp>
    </p:spTree>
    <p:extLst>
      <p:ext uri="{BB962C8B-B14F-4D97-AF65-F5344CB8AC3E}">
        <p14:creationId xmlns:p14="http://schemas.microsoft.com/office/powerpoint/2010/main" val="122268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DataFrame goes through several steps</a:t>
            </a:r>
          </a:p>
          <a:p>
            <a:pPr lvl="1"/>
            <a:r>
              <a:rPr lang="en-US" dirty="0"/>
              <a:t>Split into groups based on the group by operator</a:t>
            </a:r>
          </a:p>
          <a:p>
            <a:pPr lvl="1"/>
            <a:r>
              <a:rPr lang="en-US" dirty="0"/>
              <a:t>Apply the UDF to each group</a:t>
            </a:r>
          </a:p>
          <a:p>
            <a:pPr lvl="1"/>
            <a:r>
              <a:rPr lang="en-US" dirty="0"/>
              <a:t>Combine the groups back together</a:t>
            </a:r>
          </a:p>
          <a:p>
            <a:pPr lvl="1"/>
            <a:r>
              <a:rPr lang="en-US" dirty="0"/>
              <a:t>Return the Spark DataFrame</a:t>
            </a:r>
          </a:p>
        </p:txBody>
      </p:sp>
      <p:sp>
        <p:nvSpPr>
          <p:cNvPr id="2" name="Title 1"/>
          <p:cNvSpPr>
            <a:spLocks noGrp="1"/>
          </p:cNvSpPr>
          <p:nvPr>
            <p:ph type="title"/>
          </p:nvPr>
        </p:nvSpPr>
        <p:spPr/>
        <p:txBody>
          <a:bodyPr/>
          <a:lstStyle/>
          <a:p>
            <a:r>
              <a:rPr lang="en-US" dirty="0"/>
              <a:t>Grouped Map UDF</a:t>
            </a:r>
          </a:p>
        </p:txBody>
      </p:sp>
      <p:sp>
        <p:nvSpPr>
          <p:cNvPr id="4" name="TextBox 3">
            <a:extLst>
              <a:ext uri="{FF2B5EF4-FFF2-40B4-BE49-F238E27FC236}">
                <a16:creationId xmlns:a16="http://schemas.microsoft.com/office/drawing/2014/main" id="{B25BD5BC-E8B9-4540-A404-A5C6B4AFC25D}"/>
              </a:ext>
            </a:extLst>
          </p:cNvPr>
          <p:cNvSpPr txBox="1"/>
          <p:nvPr/>
        </p:nvSpPr>
        <p:spPr>
          <a:xfrm>
            <a:off x="1822133" y="2816544"/>
            <a:ext cx="5499735" cy="1169551"/>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@pandas_udf(df.schema, PandasUDFType.GROUPED_MAP)</a:t>
            </a:r>
          </a:p>
          <a:p>
            <a:r>
              <a:rPr lang="en-US" b="1" dirty="0"/>
              <a:t>def center_on_mean(x):</a:t>
            </a:r>
          </a:p>
          <a:p>
            <a:r>
              <a:rPr lang="en-US" b="1" dirty="0"/>
              <a:t>      return x.assign(v=x.v – x.v.mean())</a:t>
            </a:r>
          </a:p>
          <a:p>
            <a:endParaRPr lang="en-US" b="1" dirty="0"/>
          </a:p>
          <a:p>
            <a:r>
              <a:rPr lang="en-US" b="1" dirty="0"/>
              <a:t>df.groupby('id).apply(center_on_mean)</a:t>
            </a:r>
          </a:p>
        </p:txBody>
      </p:sp>
    </p:spTree>
    <p:extLst>
      <p:ext uri="{BB962C8B-B14F-4D97-AF65-F5344CB8AC3E}">
        <p14:creationId xmlns:p14="http://schemas.microsoft.com/office/powerpoint/2010/main" val="290994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Similar to Grouped Map, but instead is used with the </a:t>
            </a:r>
            <a:r>
              <a:rPr lang="en-US" dirty="0">
                <a:latin typeface="Courier New" panose="02070309020205020404" pitchFamily="49" charset="0"/>
                <a:cs typeface="Courier New" panose="02070309020205020404" pitchFamily="49" charset="0"/>
              </a:rPr>
              <a:t>.agg</a:t>
            </a:r>
            <a:r>
              <a:rPr lang="en-US" dirty="0">
                <a:latin typeface="+mj-lt"/>
                <a:cs typeface="Courier New" panose="02070309020205020404" pitchFamily="49" charset="0"/>
              </a:rPr>
              <a:t> </a:t>
            </a:r>
            <a:r>
              <a:rPr lang="en-US" dirty="0"/>
              <a:t>operator</a:t>
            </a:r>
          </a:p>
          <a:p>
            <a:pPr marL="228600" lvl="1" indent="0">
              <a:buNone/>
            </a:pPr>
            <a:endParaRPr lang="en-US" dirty="0"/>
          </a:p>
        </p:txBody>
      </p:sp>
      <p:sp>
        <p:nvSpPr>
          <p:cNvPr id="2" name="Title 1"/>
          <p:cNvSpPr>
            <a:spLocks noGrp="1"/>
          </p:cNvSpPr>
          <p:nvPr>
            <p:ph type="title"/>
          </p:nvPr>
        </p:nvSpPr>
        <p:spPr/>
        <p:txBody>
          <a:bodyPr/>
          <a:lstStyle/>
          <a:p>
            <a:r>
              <a:rPr lang="en-US" dirty="0"/>
              <a:t>Grouped Aggregate UDF</a:t>
            </a:r>
          </a:p>
        </p:txBody>
      </p:sp>
      <p:sp>
        <p:nvSpPr>
          <p:cNvPr id="4" name="TextBox 3">
            <a:extLst>
              <a:ext uri="{FF2B5EF4-FFF2-40B4-BE49-F238E27FC236}">
                <a16:creationId xmlns:a16="http://schemas.microsoft.com/office/drawing/2014/main" id="{B25BD5BC-E8B9-4540-A404-A5C6B4AFC25D}"/>
              </a:ext>
            </a:extLst>
          </p:cNvPr>
          <p:cNvSpPr txBox="1"/>
          <p:nvPr/>
        </p:nvSpPr>
        <p:spPr>
          <a:xfrm>
            <a:off x="1779819" y="1665706"/>
            <a:ext cx="5584363" cy="1169551"/>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@pandas_udf("double", PandasUDFType.GROUPED_AGG)</a:t>
            </a:r>
          </a:p>
          <a:p>
            <a:r>
              <a:rPr lang="en-US" b="1" dirty="0"/>
              <a:t>def pandas_mean(x):</a:t>
            </a:r>
          </a:p>
          <a:p>
            <a:r>
              <a:rPr lang="en-US" b="1" dirty="0"/>
              <a:t>      return x.mean()</a:t>
            </a:r>
          </a:p>
          <a:p>
            <a:endParaRPr lang="en-US" b="1" dirty="0"/>
          </a:p>
          <a:p>
            <a:r>
              <a:rPr lang="en-US" b="1" dirty="0"/>
              <a:t>df.groupby</a:t>
            </a:r>
            <a:r>
              <a:rPr lang="en-US" b="1"/>
              <a:t>('id').</a:t>
            </a:r>
            <a:r>
              <a:rPr lang="en-US" b="1" dirty="0"/>
              <a:t>agg(pandas_mean(x.col))</a:t>
            </a:r>
          </a:p>
        </p:txBody>
      </p:sp>
    </p:spTree>
    <p:extLst>
      <p:ext uri="{BB962C8B-B14F-4D97-AF65-F5344CB8AC3E}">
        <p14:creationId xmlns:p14="http://schemas.microsoft.com/office/powerpoint/2010/main" val="219131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638963865"/>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0" dirty="0">
                          <a:solidFill>
                            <a:schemeClr val="bg1">
                              <a:lumMod val="65000"/>
                            </a:schemeClr>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0" dirty="0">
                          <a:solidFill>
                            <a:schemeClr val="bg1">
                              <a:lumMod val="65000"/>
                            </a:schemeClr>
                          </a:solidFill>
                        </a:rPr>
                        <a:t>Pandas UDF</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5192193"/>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145290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Explored how to use pipelines to improve performance and chain together multiple steps in the ML process</a:t>
            </a:r>
          </a:p>
          <a:p>
            <a:r>
              <a:rPr lang="en-US" dirty="0"/>
              <a:t>Integrated Pandas UDFs into Spark processing</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327350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Explore how to use pipelines to improve performance and chain together multiple steps in the ML process</a:t>
            </a:r>
          </a:p>
          <a:p>
            <a:r>
              <a:rPr lang="en-US" dirty="0"/>
              <a:t>Integrate Pandas UDFs into Spark processing</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567571360"/>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1" dirty="0">
                          <a:solidFill>
                            <a:schemeClr val="tx1"/>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0" dirty="0">
                          <a:solidFill>
                            <a:schemeClr val="bg1">
                              <a:lumMod val="65000"/>
                            </a:schemeClr>
                          </a:solidFill>
                        </a:rPr>
                        <a:t>Pandas UDF</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5192193"/>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075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Most transformation occurs on one column at a time in a DataFrame</a:t>
            </a:r>
          </a:p>
          <a:p>
            <a:r>
              <a:rPr lang="en-US" sz="1700" dirty="0"/>
              <a:t>Because the data are partitioned among many nodes it means that wide operations have to shuffle around a lot of data to process that one column</a:t>
            </a:r>
          </a:p>
          <a:p>
            <a:r>
              <a:rPr lang="en-US" sz="1700" dirty="0"/>
              <a:t>Then you do a transformation on another column and the whole process starts all over again</a:t>
            </a:r>
          </a:p>
          <a:p>
            <a:r>
              <a:rPr lang="en-US" sz="1700" dirty="0"/>
              <a:t>If you have a lot of categorical columns to OneHotEncode, each one is done sequentially after the other, then you do the same thing again to scale the numeric features, and again to bundle them all up into a Vector</a:t>
            </a:r>
          </a:p>
          <a:p>
            <a:r>
              <a:rPr lang="en-US" sz="1700" dirty="0"/>
              <a:t>Pipelines allow a more elegant and efficient mechanism to chain together many transformation steps so that they can be optimized and run together in parallel instead of sequentially</a:t>
            </a:r>
          </a:p>
        </p:txBody>
      </p:sp>
      <p:sp>
        <p:nvSpPr>
          <p:cNvPr id="2" name="Title 1"/>
          <p:cNvSpPr>
            <a:spLocks noGrp="1"/>
          </p:cNvSpPr>
          <p:nvPr>
            <p:ph type="title"/>
          </p:nvPr>
        </p:nvSpPr>
        <p:spPr/>
        <p:txBody>
          <a:bodyPr/>
          <a:lstStyle/>
          <a:p>
            <a:r>
              <a:rPr lang="en-US" dirty="0"/>
              <a:t>Problem with Existing Techniques</a:t>
            </a:r>
          </a:p>
        </p:txBody>
      </p:sp>
    </p:spTree>
    <p:extLst>
      <p:ext uri="{BB962C8B-B14F-4D97-AF65-F5344CB8AC3E}">
        <p14:creationId xmlns:p14="http://schemas.microsoft.com/office/powerpoint/2010/main" val="330931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Pipelines are composed of Transformers and Estimators</a:t>
            </a:r>
          </a:p>
          <a:p>
            <a:r>
              <a:rPr lang="en-US" dirty="0"/>
              <a:t>Transformers</a:t>
            </a:r>
          </a:p>
          <a:p>
            <a:pPr lvl="1"/>
            <a:r>
              <a:rPr lang="en-US" dirty="0"/>
              <a:t>Implement a </a:t>
            </a:r>
            <a:r>
              <a:rPr lang="en-US" dirty="0">
                <a:latin typeface="Courier New" panose="02070309020205020404" pitchFamily="49" charset="0"/>
                <a:cs typeface="Courier New" panose="02070309020205020404" pitchFamily="49" charset="0"/>
              </a:rPr>
              <a:t>transform()</a:t>
            </a:r>
            <a:r>
              <a:rPr lang="en-US" dirty="0"/>
              <a:t> method </a:t>
            </a:r>
          </a:p>
          <a:p>
            <a:pPr lvl="1"/>
            <a:r>
              <a:rPr lang="en-US" dirty="0"/>
              <a:t>Convert one DataFrame into another, generally by adding one or more columns</a:t>
            </a:r>
          </a:p>
          <a:p>
            <a:r>
              <a:rPr lang="en-US" dirty="0"/>
              <a:t>Estimators</a:t>
            </a:r>
          </a:p>
          <a:p>
            <a:pPr lvl="1"/>
            <a:r>
              <a:rPr lang="en-US" dirty="0"/>
              <a:t>Implement as </a:t>
            </a:r>
            <a:r>
              <a:rPr lang="en-US" dirty="0">
                <a:latin typeface="Courier New" panose="02070309020205020404" pitchFamily="49" charset="0"/>
                <a:cs typeface="Courier New" panose="02070309020205020404" pitchFamily="49" charset="0"/>
              </a:rPr>
              <a:t>fit()</a:t>
            </a:r>
            <a:r>
              <a:rPr lang="en-US" dirty="0">
                <a:latin typeface="+mj-lt"/>
                <a:cs typeface="Courier New" panose="02070309020205020404" pitchFamily="49" charset="0"/>
              </a:rPr>
              <a:t> </a:t>
            </a:r>
            <a:r>
              <a:rPr lang="en-US" dirty="0"/>
              <a:t>methods</a:t>
            </a:r>
          </a:p>
          <a:p>
            <a:pPr lvl="1"/>
            <a:r>
              <a:rPr lang="en-US" dirty="0"/>
              <a:t>Take a DataFrame object and return a Model object</a:t>
            </a:r>
          </a:p>
        </p:txBody>
      </p:sp>
      <p:sp>
        <p:nvSpPr>
          <p:cNvPr id="2" name="Title 1"/>
          <p:cNvSpPr>
            <a:spLocks noGrp="1"/>
          </p:cNvSpPr>
          <p:nvPr>
            <p:ph type="title"/>
          </p:nvPr>
        </p:nvSpPr>
        <p:spPr/>
        <p:txBody>
          <a:bodyPr/>
          <a:lstStyle/>
          <a:p>
            <a:r>
              <a:rPr lang="en-US" dirty="0"/>
              <a:t>Pipeline Components</a:t>
            </a:r>
          </a:p>
        </p:txBody>
      </p:sp>
    </p:spTree>
    <p:extLst>
      <p:ext uri="{BB962C8B-B14F-4D97-AF65-F5344CB8AC3E}">
        <p14:creationId xmlns:p14="http://schemas.microsoft.com/office/powerpoint/2010/main" val="388938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Create a Python </a:t>
            </a:r>
            <a:r>
              <a:rPr lang="en-US" dirty="0">
                <a:latin typeface="Courier New" panose="02070309020205020404" pitchFamily="49" charset="0"/>
                <a:cs typeface="Courier New" panose="02070309020205020404" pitchFamily="49" charset="0"/>
              </a:rPr>
              <a:t>list</a:t>
            </a:r>
            <a:r>
              <a:rPr lang="en-US" dirty="0"/>
              <a:t> of the steps you want to do in the order you want them done</a:t>
            </a:r>
          </a:p>
          <a:p>
            <a:r>
              <a:rPr lang="en-US" dirty="0"/>
              <a:t>Create a pipeline object and pass it the list of stages</a:t>
            </a:r>
          </a:p>
          <a:p>
            <a:r>
              <a:rPr lang="en-US" dirty="0"/>
              <a:t>Call </a:t>
            </a:r>
            <a:r>
              <a:rPr lang="en-US" dirty="0">
                <a:latin typeface="Courier New" panose="02070309020205020404" pitchFamily="49" charset="0"/>
                <a:cs typeface="Courier New" panose="02070309020205020404" pitchFamily="49" charset="0"/>
              </a:rPr>
              <a:t>fit</a:t>
            </a:r>
            <a:r>
              <a:rPr lang="en-US" dirty="0"/>
              <a:t> on the pipeline object to train the model</a:t>
            </a:r>
          </a:p>
          <a:p>
            <a:r>
              <a:rPr lang="en-US" dirty="0"/>
              <a:t>Call </a:t>
            </a:r>
            <a:r>
              <a:rPr lang="en-US" dirty="0">
                <a:latin typeface="Courier New" panose="02070309020205020404" pitchFamily="49" charset="0"/>
                <a:cs typeface="Courier New" panose="02070309020205020404" pitchFamily="49" charset="0"/>
              </a:rPr>
              <a:t>transform</a:t>
            </a:r>
            <a:r>
              <a:rPr lang="en-US" dirty="0"/>
              <a:t> on the model object to get the predictions</a:t>
            </a:r>
          </a:p>
          <a:p>
            <a:r>
              <a:rPr lang="en-US" dirty="0"/>
              <a:t>Watch the performance improvement</a:t>
            </a:r>
          </a:p>
          <a:p>
            <a:r>
              <a:rPr lang="en-US" dirty="0"/>
              <a:t>As always, a custom helper function makes things easier to use instead of building it from scratch each time</a:t>
            </a:r>
          </a:p>
        </p:txBody>
      </p:sp>
      <p:sp>
        <p:nvSpPr>
          <p:cNvPr id="2" name="Title 1"/>
          <p:cNvSpPr>
            <a:spLocks noGrp="1"/>
          </p:cNvSpPr>
          <p:nvPr>
            <p:ph type="title"/>
          </p:nvPr>
        </p:nvSpPr>
        <p:spPr/>
        <p:txBody>
          <a:bodyPr/>
          <a:lstStyle/>
          <a:p>
            <a:r>
              <a:rPr lang="en-US" dirty="0"/>
              <a:t>Steps to Pipeline</a:t>
            </a:r>
          </a:p>
        </p:txBody>
      </p:sp>
    </p:spTree>
    <p:extLst>
      <p:ext uri="{BB962C8B-B14F-4D97-AF65-F5344CB8AC3E}">
        <p14:creationId xmlns:p14="http://schemas.microsoft.com/office/powerpoint/2010/main" val="49406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Example</a:t>
            </a:r>
          </a:p>
        </p:txBody>
      </p:sp>
      <p:sp>
        <p:nvSpPr>
          <p:cNvPr id="4" name="TextBox 3">
            <a:extLst>
              <a:ext uri="{FF2B5EF4-FFF2-40B4-BE49-F238E27FC236}">
                <a16:creationId xmlns:a16="http://schemas.microsoft.com/office/drawing/2014/main" id="{E7FB91B7-B630-7F4D-AD55-0AF768DA615B}"/>
              </a:ext>
            </a:extLst>
          </p:cNvPr>
          <p:cNvSpPr txBox="1"/>
          <p:nvPr/>
        </p:nvSpPr>
        <p:spPr>
          <a:xfrm>
            <a:off x="280851" y="1533790"/>
            <a:ext cx="8582298" cy="2677656"/>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tokenizer = Tokenizer(inputCol="text", outputCol="words")</a:t>
            </a:r>
          </a:p>
          <a:p>
            <a:r>
              <a:rPr lang="en-US" b="1" dirty="0"/>
              <a:t>hashingTF = HashingTF(inputCol=tokenizer.getOutputCol(), outputCol="features")</a:t>
            </a:r>
          </a:p>
          <a:p>
            <a:r>
              <a:rPr lang="en-US" b="1" dirty="0"/>
              <a:t>lr = LogisticRegression(maxIter=10, regParam=0.001)</a:t>
            </a:r>
          </a:p>
          <a:p>
            <a:r>
              <a:rPr lang="en-US" b="1" dirty="0"/>
              <a:t>pipeline = Pipeline(stages=[tokenizer, hashingTF, lr])</a:t>
            </a:r>
          </a:p>
          <a:p>
            <a:endParaRPr lang="en-US" b="1" dirty="0"/>
          </a:p>
          <a:p>
            <a:r>
              <a:rPr lang="en-US" b="1" dirty="0"/>
              <a:t># Fit the pipeline to training documents.</a:t>
            </a:r>
          </a:p>
          <a:p>
            <a:r>
              <a:rPr lang="en-US" b="1" dirty="0"/>
              <a:t>model = pipeline.fit(training)</a:t>
            </a:r>
          </a:p>
          <a:p>
            <a:endParaRPr lang="en-US" b="1" dirty="0"/>
          </a:p>
          <a:p>
            <a:r>
              <a:rPr lang="en-US" b="1" dirty="0"/>
              <a:t># Prepare test documents, which are unlabeled (id, text) tuples.</a:t>
            </a:r>
          </a:p>
          <a:p>
            <a:endParaRPr lang="en-US" b="1" dirty="0"/>
          </a:p>
          <a:p>
            <a:r>
              <a:rPr lang="en-US" b="1" dirty="0"/>
              <a:t># Make predictions on test documents and print columns of interest.</a:t>
            </a:r>
          </a:p>
          <a:p>
            <a:r>
              <a:rPr lang="en-US" b="1" dirty="0"/>
              <a:t>prediction = model.transform(test)</a:t>
            </a:r>
          </a:p>
        </p:txBody>
      </p:sp>
    </p:spTree>
    <p:extLst>
      <p:ext uri="{BB962C8B-B14F-4D97-AF65-F5344CB8AC3E}">
        <p14:creationId xmlns:p14="http://schemas.microsoft.com/office/powerpoint/2010/main" val="193878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Transformers and Estimators</a:t>
            </a:r>
          </a:p>
        </p:txBody>
      </p:sp>
      <p:sp>
        <p:nvSpPr>
          <p:cNvPr id="5" name="Content Placeholder 2">
            <a:extLst>
              <a:ext uri="{FF2B5EF4-FFF2-40B4-BE49-F238E27FC236}">
                <a16:creationId xmlns:a16="http://schemas.microsoft.com/office/drawing/2014/main" id="{5456AAB7-600C-8648-B25C-CD0AEFEFAD10}"/>
              </a:ext>
            </a:extLst>
          </p:cNvPr>
          <p:cNvSpPr>
            <a:spLocks noGrp="1"/>
          </p:cNvSpPr>
          <p:nvPr>
            <p:ph idx="1"/>
          </p:nvPr>
        </p:nvSpPr>
        <p:spPr>
          <a:xfrm>
            <a:off x="581024" y="1155614"/>
            <a:ext cx="8142351" cy="5072616"/>
          </a:xfrm>
        </p:spPr>
        <p:txBody>
          <a:bodyPr/>
          <a:lstStyle/>
          <a:p>
            <a:r>
              <a:rPr lang="en-US" dirty="0"/>
              <a:t>Building your own Transformers and Estimators is possible if you want to create custom machine learning algorithms</a:t>
            </a:r>
          </a:p>
          <a:p>
            <a:r>
              <a:rPr lang="en-US" dirty="0"/>
              <a:t>It’s not well documented or easy</a:t>
            </a:r>
          </a:p>
          <a:p>
            <a:r>
              <a:rPr lang="en-US" dirty="0"/>
              <a:t>You need to build custom classes that extend the base classes and be sure to implement all the required methods</a:t>
            </a:r>
          </a:p>
        </p:txBody>
      </p:sp>
      <p:sp>
        <p:nvSpPr>
          <p:cNvPr id="6" name="TextBox 5">
            <a:extLst>
              <a:ext uri="{FF2B5EF4-FFF2-40B4-BE49-F238E27FC236}">
                <a16:creationId xmlns:a16="http://schemas.microsoft.com/office/drawing/2014/main" id="{60AB8B4A-F10E-AC4E-ACCA-588CC1FE5D02}"/>
              </a:ext>
            </a:extLst>
          </p:cNvPr>
          <p:cNvSpPr txBox="1"/>
          <p:nvPr/>
        </p:nvSpPr>
        <p:spPr>
          <a:xfrm>
            <a:off x="624280" y="3136602"/>
            <a:ext cx="7895441" cy="1600438"/>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from pyspark.ml.pipeline import Estimator, Model, Pipeline, Transformer</a:t>
            </a:r>
          </a:p>
          <a:p>
            <a:endParaRPr lang="en-US" b="1" dirty="0"/>
          </a:p>
          <a:p>
            <a:r>
              <a:rPr lang="en-US" b="1" dirty="0"/>
              <a:t>class myTransformer(Transformer):</a:t>
            </a:r>
          </a:p>
          <a:p>
            <a:endParaRPr lang="en-US" b="1" dirty="0"/>
          </a:p>
          <a:p>
            <a:r>
              <a:rPr lang="en-US" b="1" dirty="0"/>
              <a:t>class myEstimator(Estimator):</a:t>
            </a:r>
          </a:p>
          <a:p>
            <a:endParaRPr lang="en-US" b="1" dirty="0"/>
          </a:p>
          <a:p>
            <a:r>
              <a:rPr lang="en-US" b="1" dirty="0"/>
              <a:t>class MyModel(Model):</a:t>
            </a:r>
          </a:p>
        </p:txBody>
      </p:sp>
    </p:spTree>
    <p:extLst>
      <p:ext uri="{BB962C8B-B14F-4D97-AF65-F5344CB8AC3E}">
        <p14:creationId xmlns:p14="http://schemas.microsoft.com/office/powerpoint/2010/main" val="370060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2549967210"/>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0" dirty="0">
                          <a:solidFill>
                            <a:schemeClr val="bg1">
                              <a:lumMod val="65000"/>
                            </a:schemeClr>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1" dirty="0">
                          <a:solidFill>
                            <a:schemeClr val="tx1"/>
                          </a:solidFill>
                        </a:rPr>
                        <a:t>Pandas UDF</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5192193"/>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9879996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7B9207-CE5C-49AD-B414-15CBFA246D65}">
  <ds:schemaRefs>
    <ds:schemaRef ds:uri="http://purl.org/dc/elements/1.1/"/>
    <ds:schemaRef ds:uri="http://schemas.microsoft.com/office/2006/documentManagement/types"/>
    <ds:schemaRef ds:uri="3f1ded34-099e-46dd-b0de-95a90e7e1e5f"/>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A015F3-603C-4688-A5F3-81D587D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ROI Standard Theme</Template>
  <TotalTime>5452</TotalTime>
  <Words>806</Words>
  <Application>Microsoft Macintosh PowerPoint</Application>
  <PresentationFormat>On-screen Show (4:3)</PresentationFormat>
  <Paragraphs>106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Lucida Sans Unicode</vt:lpstr>
      <vt:lpstr>Tahoma</vt:lpstr>
      <vt:lpstr>Wingdings</vt:lpstr>
      <vt:lpstr>ROI Standard Theme</vt:lpstr>
      <vt:lpstr>Chapter 7:  Pipelines and Pandas </vt:lpstr>
      <vt:lpstr>Chapter Objectives</vt:lpstr>
      <vt:lpstr>Chapter Concepts</vt:lpstr>
      <vt:lpstr>Problem with Existing Techniques</vt:lpstr>
      <vt:lpstr>Pipeline Components</vt:lpstr>
      <vt:lpstr>Steps to Pipeline</vt:lpstr>
      <vt:lpstr>Pipeline Example</vt:lpstr>
      <vt:lpstr>Creating Transformers and Estimators</vt:lpstr>
      <vt:lpstr>Chapter Concepts</vt:lpstr>
      <vt:lpstr>Pandas UDF</vt:lpstr>
      <vt:lpstr>Grouped Map UDF</vt:lpstr>
      <vt:lpstr>Grouped Aggregate UDF</vt:lpstr>
      <vt:lpstr>Chapter Concepts</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Microsoft Office User</cp:lastModifiedBy>
  <cp:revision>176</cp:revision>
  <dcterms:created xsi:type="dcterms:W3CDTF">2019-05-09T17:36:01Z</dcterms:created>
  <dcterms:modified xsi:type="dcterms:W3CDTF">2019-11-15T17:17:06Z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