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27"/>
  </p:notesMasterIdLst>
  <p:handoutMasterIdLst>
    <p:handoutMasterId r:id="rId28"/>
  </p:handoutMasterIdLst>
  <p:sldIdLst>
    <p:sldId id="257" r:id="rId6"/>
    <p:sldId id="306" r:id="rId7"/>
    <p:sldId id="307" r:id="rId8"/>
    <p:sldId id="316" r:id="rId9"/>
    <p:sldId id="381" r:id="rId10"/>
    <p:sldId id="382" r:id="rId11"/>
    <p:sldId id="383" r:id="rId12"/>
    <p:sldId id="384" r:id="rId13"/>
    <p:sldId id="396" r:id="rId14"/>
    <p:sldId id="386" r:id="rId15"/>
    <p:sldId id="390" r:id="rId16"/>
    <p:sldId id="391" r:id="rId17"/>
    <p:sldId id="387" r:id="rId18"/>
    <p:sldId id="392" r:id="rId19"/>
    <p:sldId id="388" r:id="rId20"/>
    <p:sldId id="389" r:id="rId21"/>
    <p:sldId id="393" r:id="rId22"/>
    <p:sldId id="394" r:id="rId23"/>
    <p:sldId id="398" r:id="rId24"/>
    <p:sldId id="399" r:id="rId25"/>
    <p:sldId id="397" r:id="rId26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60" autoAdjust="0"/>
    <p:restoredTop sz="83659" autoAdjust="0"/>
  </p:normalViewPr>
  <p:slideViewPr>
    <p:cSldViewPr snapToGrid="0">
      <p:cViewPr varScale="1">
        <p:scale>
          <a:sx n="98" d="100"/>
          <a:sy n="98" d="100"/>
        </p:scale>
        <p:origin x="200" y="248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636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455DS: Spark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3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3-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455DS: Spark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02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40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88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29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87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50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92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21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08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38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0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45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33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52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51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75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59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1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61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68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3-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06DF46-865A-4F0D-9888-4580557E96B8}"/>
              </a:ext>
            </a:extLst>
          </p:cNvPr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455DS: Spark for Data Scientists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</a:t>
            </a:r>
            <a:r>
              <a:rPr lang="en-US" dirty="0"/>
              <a:t>3</a:t>
            </a:r>
            <a:r>
              <a:rPr lang="en-US" sz="3600" dirty="0">
                <a:effectLst/>
              </a:rPr>
              <a:t>: </a:t>
            </a:r>
            <a:br>
              <a:rPr lang="en-US" sz="3600" dirty="0">
                <a:effectLst/>
              </a:rPr>
            </a:br>
            <a:r>
              <a:rPr lang="en-US" dirty="0"/>
              <a:t>Spark SQL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HQL is predefined to have most of the standard functions in the SQL language</a:t>
            </a:r>
          </a:p>
          <a:p>
            <a:r>
              <a:rPr lang="en-US" dirty="0"/>
              <a:t>Sometimes Python has a function that SQL does not </a:t>
            </a:r>
          </a:p>
          <a:p>
            <a:r>
              <a:rPr lang="en-US" dirty="0"/>
              <a:t>You could always use Spark methods to call a Python function, as we showed in the last chapter</a:t>
            </a:r>
          </a:p>
          <a:p>
            <a:pPr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expr, udf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pyspark.sql.types import *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t2 = spark.sql('select * from territories')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t2.printSchema()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t2 = t2.withColumn('upperName', expr('UPPER(TerritoryName)'))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t2.show(5)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t2 = t2.withColumn('titleName', udf(lambda x : x.title(), StringType())(t2.upperName))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t2.show(5)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Python and SQL</a:t>
            </a:r>
          </a:p>
        </p:txBody>
      </p:sp>
    </p:spTree>
    <p:extLst>
      <p:ext uri="{BB962C8B-B14F-4D97-AF65-F5344CB8AC3E}">
        <p14:creationId xmlns:p14="http://schemas.microsoft.com/office/powerpoint/2010/main" val="1639812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4" y="1155614"/>
            <a:ext cx="8361807" cy="5072616"/>
          </a:xfrm>
        </p:spPr>
        <p:txBody>
          <a:bodyPr/>
          <a:lstStyle/>
          <a:p>
            <a:r>
              <a:rPr lang="en-US" dirty="0"/>
              <a:t>To make it easier to use, you could take a Python function and turn it into a UDF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This is similar to how you make a DataFrame into a Temp View </a:t>
            </a:r>
          </a:p>
          <a:p>
            <a:r>
              <a:rPr lang="en-US" dirty="0"/>
              <a:t>Registering the Python function makes it a UDF callable within Spark SQL queries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reverseString(x):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x[::-1]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spark.udf.register('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reverseString, StringType())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spark.sql('select *,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(TerritoryName) as Reversed from Territories').orderBy('Reversed').show()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174500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the typical primitive SQL datatypes, Spark has a few complex types that are similar to Python collection types and Hive’s complex datatypes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ArrayType</a:t>
            </a:r>
            <a:r>
              <a:rPr lang="en-US" dirty="0"/>
              <a:t> is similar to a list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dirty="0"/>
              <a:t> is similar to a dictionary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StructType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en-US" dirty="0"/>
              <a:t> allow you to build a table structured object</a:t>
            </a:r>
          </a:p>
          <a:p>
            <a:r>
              <a:rPr lang="en-US" dirty="0"/>
              <a:t>Can be used to create more complex shaped objects than is possible in traditional SQL relational model</a:t>
            </a:r>
          </a:p>
          <a:p>
            <a:r>
              <a:rPr lang="en-US" dirty="0"/>
              <a:t>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ArrayType</a:t>
            </a:r>
            <a:r>
              <a:rPr lang="en-US" dirty="0"/>
              <a:t>, multiple children values can be embedded into a column instead of using a related table</a:t>
            </a:r>
          </a:p>
          <a:p>
            <a:r>
              <a:rPr lang="en-US" dirty="0"/>
              <a:t>You could create a dynamic on the fly collection of Key Value pairs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</a:p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StructType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,</a:t>
            </a:r>
            <a:r>
              <a:rPr lang="en-US" dirty="0"/>
              <a:t> you could create a table structure that could embed an entire sub-table into a field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Data Types</a:t>
            </a:r>
          </a:p>
        </p:txBody>
      </p:sp>
    </p:spTree>
    <p:extLst>
      <p:ext uri="{BB962C8B-B14F-4D97-AF65-F5344CB8AC3E}">
        <p14:creationId xmlns:p14="http://schemas.microsoft.com/office/powerpoint/2010/main" val="2832165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Join,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dirty="0"/>
              <a:t>and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lang="en-US" dirty="0"/>
              <a:t> operations tend to be more expensive because they are wide transformations that require a lot of shuffling of data around the nodes</a:t>
            </a:r>
          </a:p>
          <a:p>
            <a:r>
              <a:rPr lang="en-US" dirty="0"/>
              <a:t>An alternative data modeling technique would be to embed children records inside the parent so that in a sense they are pre-joined to the parent</a:t>
            </a:r>
          </a:p>
          <a:p>
            <a:r>
              <a:rPr lang="en-US" dirty="0"/>
              <a:t>This reduces the need to do joins and to shuffle data when doing aggregates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76248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4338" y="1155614"/>
            <a:ext cx="8458199" cy="507261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Spark has two aggregate functions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collect_list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collect_set</a:t>
            </a:r>
            <a:r>
              <a:rPr lang="en-US" dirty="0"/>
              <a:t> that can be used to group together elements into either a list or a unique set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collect_list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territories.groupBy(territories.RegionID).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agg(collect_list(territories.TerritoryName)).show()</a:t>
            </a:r>
          </a:p>
          <a:p>
            <a:r>
              <a:rPr lang="en-US" dirty="0"/>
              <a:t>HQL has a similar function and is much easier to use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 = spark.sql("SELECT RegionID, collect_list(TerritoryName) AS TerritoryList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Territories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 BY RegionID")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tr1.printSchema()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print(tr1.take(1))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collect_list</a:t>
            </a:r>
          </a:p>
        </p:txBody>
      </p:sp>
    </p:spTree>
    <p:extLst>
      <p:ext uri="{BB962C8B-B14F-4D97-AF65-F5344CB8AC3E}">
        <p14:creationId xmlns:p14="http://schemas.microsoft.com/office/powerpoint/2010/main" val="856217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it could be done using pure Spark methods, it is much easier to use HQL’s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NAMED_STRUCT</a:t>
            </a:r>
            <a:r>
              <a:rPr lang="en-US" dirty="0"/>
              <a:t> function to create a Spark array of structs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r.RegionID, r.RegionName,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COLLECT_SET(NAMED_STRUCT("TerritoryID", TerritoryID, "TerritoryName", TerritoryName)) AS TerritoryList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Regions AS r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Territories AS t ON r.RegionID = t.RegionID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 BY r.RegionID, r.RegionName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r.RegionID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DataFrame[RegionID: int, RegionName: string, TerritoryList: array&lt;struct&lt;TerritoryID:string,TerritoryName:string&gt;&gt;]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collect_list</a:t>
            </a:r>
          </a:p>
        </p:txBody>
      </p:sp>
    </p:spTree>
    <p:extLst>
      <p:ext uri="{BB962C8B-B14F-4D97-AF65-F5344CB8AC3E}">
        <p14:creationId xmlns:p14="http://schemas.microsoft.com/office/powerpoint/2010/main" val="926687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5" y="1155614"/>
            <a:ext cx="8110129" cy="5072616"/>
          </a:xfrm>
        </p:spPr>
        <p:txBody>
          <a:bodyPr/>
          <a:lstStyle/>
          <a:p>
            <a:r>
              <a:rPr lang="en-US" dirty="0"/>
              <a:t>Sometimes you get data that is nested in this form and you want to flatten it out</a:t>
            </a:r>
          </a:p>
          <a:p>
            <a:r>
              <a:rPr lang="en-US" dirty="0"/>
              <a:t>This could happen if you read from a complex data source like JSON, XML, or a Hive table that is structured this way</a:t>
            </a:r>
          </a:p>
          <a:p>
            <a:r>
              <a:rPr lang="en-US" dirty="0"/>
              <a:t>To flatten out an embedded array of values, there is a Spark function called explode</a:t>
            </a:r>
            <a:br>
              <a:rPr lang="en-US" dirty="0"/>
            </a:br>
            <a:r>
              <a:rPr lang="en-US" sz="5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explode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tr1.select('RegionID', explode('TerritoryList')).show()</a:t>
            </a:r>
          </a:p>
          <a:p>
            <a:r>
              <a:rPr lang="en-US" dirty="0"/>
              <a:t>HQL has a similar function</a:t>
            </a:r>
            <a:br>
              <a:rPr lang="en-US" dirty="0"/>
            </a:br>
            <a:r>
              <a:rPr lang="en-US" sz="11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tr1.createOrReplaceTempView('RegionTerritories')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 = """SELECT RegionID, TerritoryName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RegionTerritories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LATERAL VIEW EXPLODE(TerritoryList)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EXPLODED_TABLE AS TerritoryName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RegionID, TerritoryName"""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spark.sql(sql).show()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Exploding</a:t>
            </a:r>
          </a:p>
        </p:txBody>
      </p:sp>
    </p:spTree>
    <p:extLst>
      <p:ext uri="{BB962C8B-B14F-4D97-AF65-F5344CB8AC3E}">
        <p14:creationId xmlns:p14="http://schemas.microsoft.com/office/powerpoint/2010/main" val="4135539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7F11C9-892C-4A32-919F-9BED09AC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object you are exploding contains a structure, you simply use dot syntax to drill down into the subelements </a:t>
            </a:r>
            <a:br>
              <a:rPr lang="en-US" dirty="0"/>
            </a:br>
            <a:r>
              <a:rPr lang="en-US" sz="11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 = """SELECT RegionID, RegionName,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Territory.TerritoryID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TerritoryID,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Territory.TerritoryName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TerritoryName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RegionTerritories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LATERAL VIEW EXPLODE(TerritoryList) EXPLODED_TABLE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Territory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spark.sql(sql).show()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Exploding</a:t>
            </a:r>
          </a:p>
        </p:txBody>
      </p:sp>
    </p:spTree>
    <p:extLst>
      <p:ext uri="{BB962C8B-B14F-4D97-AF65-F5344CB8AC3E}">
        <p14:creationId xmlns:p14="http://schemas.microsoft.com/office/powerpoint/2010/main" val="1785131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4" y="1155614"/>
            <a:ext cx="8416671" cy="5072616"/>
          </a:xfrm>
        </p:spPr>
        <p:txBody>
          <a:bodyPr/>
          <a:lstStyle/>
          <a:p>
            <a:r>
              <a:rPr lang="en-US" dirty="0"/>
              <a:t>Sometimes it is necessary to write complex functions using Python</a:t>
            </a:r>
          </a:p>
          <a:p>
            <a:pPr>
              <a:spcAft>
                <a:spcPts val="600"/>
              </a:spcAft>
            </a:pPr>
            <a:r>
              <a:rPr lang="en-US" dirty="0"/>
              <a:t>Import the helper functions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pyspark.sql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udf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pyspark.sql.types import *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to_date</a:t>
            </a:r>
          </a:p>
          <a:p>
            <a:pPr>
              <a:spcAft>
                <a:spcPts val="600"/>
              </a:spcAft>
            </a:pPr>
            <a:r>
              <a:rPr lang="en-US" dirty="0"/>
              <a:t>Write whatever custom function you need</a:t>
            </a:r>
          </a:p>
          <a:p>
            <a:pPr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city(x):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x[:x.find(',')]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country(x):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x[x.find(',') + 1 :]</a:t>
            </a:r>
          </a:p>
          <a:p>
            <a:pPr>
              <a:spcAft>
                <a:spcPts val="600"/>
              </a:spcAft>
            </a:pPr>
            <a:r>
              <a:rPr lang="en-US" dirty="0"/>
              <a:t>Call the built-in function or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udf</a:t>
            </a:r>
            <a:r>
              <a:rPr lang="en-US" dirty="0"/>
              <a:t> function to wrap and call your UDF</a:t>
            </a:r>
          </a:p>
          <a:p>
            <a:pPr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df4.withColumn('City', udf(city, StringType())(df4.CityCountry)) \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.withColumn('Country', udf(country, StringType())(df4.CityCountry)) \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.withColumn('Date', to_date(df4.Date, 'dd-MMM-yy')) \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.drop(df4.CityCountry)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3221363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Ultimately, Spark is just a processing engine that can read data from almost any source</a:t>
            </a:r>
          </a:p>
          <a:p>
            <a:pPr lvl="1"/>
            <a:r>
              <a:rPr lang="en-US" dirty="0"/>
              <a:t>Local files would be read in and distributed into the cluster</a:t>
            </a:r>
          </a:p>
          <a:p>
            <a:pPr lvl="1"/>
            <a:r>
              <a:rPr lang="en-US" dirty="0"/>
              <a:t>HDFS files are already in a cluster and could be parallel loaded into Spark nodes simultaneously</a:t>
            </a:r>
          </a:p>
          <a:p>
            <a:pPr lvl="1"/>
            <a:r>
              <a:rPr lang="en-US" dirty="0"/>
              <a:t>Data in a SQL table would be similar to a local file and would be fed into the cluster as it retrieves it from the SQL server</a:t>
            </a:r>
          </a:p>
          <a:p>
            <a:pPr lvl="1"/>
            <a:r>
              <a:rPr lang="en-US" dirty="0"/>
              <a:t>Data in a NoSQL cluster is already partitioned in a cluster and like HDFS could be parallel loaded</a:t>
            </a:r>
          </a:p>
          <a:p>
            <a:r>
              <a:rPr lang="en-US" dirty="0"/>
              <a:t>You will get the fastest load performance for both reading and writing when the data is already stored in a clustered environment</a:t>
            </a:r>
          </a:p>
          <a:p>
            <a:r>
              <a:rPr lang="en-US" dirty="0"/>
              <a:t>There are many built-in data sources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/>
              <a:t>CSV</a:t>
            </a:r>
          </a:p>
          <a:p>
            <a:pPr lvl="1"/>
            <a:r>
              <a:rPr lang="en-US" dirty="0"/>
              <a:t>Parquet</a:t>
            </a:r>
          </a:p>
          <a:p>
            <a:pPr lvl="1"/>
            <a:r>
              <a:rPr lang="en-US" dirty="0"/>
              <a:t>ORC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Thoughts</a:t>
            </a:r>
          </a:p>
        </p:txBody>
      </p:sp>
    </p:spTree>
    <p:extLst>
      <p:ext uri="{BB962C8B-B14F-4D97-AF65-F5344CB8AC3E}">
        <p14:creationId xmlns:p14="http://schemas.microsoft.com/office/powerpoint/2010/main" val="102252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Introduce Spark SQL</a:t>
            </a:r>
          </a:p>
          <a:p>
            <a:r>
              <a:rPr lang="en-US" dirty="0"/>
              <a:t>Use SQL on DataFrames</a:t>
            </a:r>
          </a:p>
          <a:p>
            <a:r>
              <a:rPr lang="en-US" dirty="0"/>
              <a:t>Discuss Hive integration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880506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5726" y="1123530"/>
            <a:ext cx="8093937" cy="5229144"/>
          </a:xfrm>
        </p:spPr>
        <p:txBody>
          <a:bodyPr/>
          <a:lstStyle/>
          <a:p>
            <a:r>
              <a:rPr lang="en-US" dirty="0"/>
              <a:t>You can also use JDBC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dirty="0"/>
              <a:t> to load in custom formats</a:t>
            </a:r>
          </a:p>
          <a:p>
            <a:pPr lvl="1"/>
            <a:r>
              <a:rPr lang="en-US" dirty="0"/>
              <a:t>AVRO</a:t>
            </a:r>
          </a:p>
          <a:p>
            <a:pPr lvl="1"/>
            <a:r>
              <a:rPr lang="en-US" dirty="0"/>
              <a:t>Cassandra</a:t>
            </a:r>
          </a:p>
          <a:p>
            <a:pPr lvl="1"/>
            <a:r>
              <a:rPr lang="en-US" dirty="0"/>
              <a:t>Mongo</a:t>
            </a:r>
          </a:p>
          <a:p>
            <a:pPr lvl="1"/>
            <a:r>
              <a:rPr lang="en-US" dirty="0"/>
              <a:t>HBase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os.environ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/>
              <a:t>setting is used to add the custom jars necessary to support these features</a:t>
            </a:r>
          </a:p>
          <a:p>
            <a:r>
              <a:rPr lang="en-US" dirty="0"/>
              <a:t>Here is an example of starting a Spark session which could read and write data in a Cassandra cluster</a:t>
            </a:r>
            <a:br>
              <a:rPr lang="en-US" sz="1600" dirty="0"/>
            </a:br>
            <a:r>
              <a:rPr lang="en-US" sz="1000" dirty="0"/>
              <a:t> </a:t>
            </a:r>
            <a:br>
              <a:rPr lang="en-US" sz="1600" dirty="0"/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os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os.environ['PYSPARK_SUBMIT_ARGS'] = '--packages com.datastax.spark:spark-cassandra-connector_2.11:2.3.0 --conf spark.cassandra.connection.host=192.168.0.123,192.168.0.124 pyspark-shell'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table_df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.format("org.apache.spark.sql.cassandra")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.options(table=table_name, keyspace=keys_space_name)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.load()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Thoughts (continued)</a:t>
            </a:r>
          </a:p>
        </p:txBody>
      </p:sp>
    </p:spTree>
    <p:extLst>
      <p:ext uri="{BB962C8B-B14F-4D97-AF65-F5344CB8AC3E}">
        <p14:creationId xmlns:p14="http://schemas.microsoft.com/office/powerpoint/2010/main" val="3688005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Introduced Spark SQL</a:t>
            </a:r>
          </a:p>
          <a:p>
            <a:r>
              <a:rPr lang="en-US" dirty="0"/>
              <a:t>Used SQL on DataFrames</a:t>
            </a:r>
          </a:p>
          <a:p>
            <a:r>
              <a:rPr lang="en-US" dirty="0"/>
              <a:t>Discussed Hive integration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256682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2.0 introduced not only DataFrames, but the ability to query them in two different ways</a:t>
            </a:r>
          </a:p>
          <a:p>
            <a:pPr lvl="1"/>
            <a:r>
              <a:rPr lang="en-US" dirty="0"/>
              <a:t>Using methods on the DataFrame variable</a:t>
            </a:r>
          </a:p>
          <a:p>
            <a:pPr lvl="2"/>
            <a:r>
              <a:rPr lang="en-US" dirty="0"/>
              <a:t>Syntax is programmatic, so more familiar to programmers not already well versed in SQL</a:t>
            </a:r>
          </a:p>
          <a:p>
            <a:pPr lvl="2"/>
            <a:r>
              <a:rPr lang="en-US" dirty="0"/>
              <a:t>Many more methods exist than the SQL language supports</a:t>
            </a:r>
          </a:p>
          <a:p>
            <a:pPr lvl="1"/>
            <a:r>
              <a:rPr lang="en-US" dirty="0"/>
              <a:t>Using SQL queries</a:t>
            </a:r>
          </a:p>
          <a:p>
            <a:pPr lvl="2"/>
            <a:r>
              <a:rPr lang="en-US" dirty="0"/>
              <a:t>Uses familiar syntax based on HQL (Hive Query Language)</a:t>
            </a:r>
          </a:p>
          <a:p>
            <a:pPr lvl="2"/>
            <a:r>
              <a:rPr lang="en-US" dirty="0"/>
              <a:t>Allows data analysts to leverage already existing queries and knowledge to get results quicker</a:t>
            </a:r>
          </a:p>
          <a:p>
            <a:r>
              <a:rPr lang="en-US" dirty="0"/>
              <a:t>Can combine the two methods together to mix and match where appropriate for solving a query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SQL</a:t>
            </a:r>
          </a:p>
        </p:txBody>
      </p:sp>
    </p:spTree>
    <p:extLst>
      <p:ext uri="{BB962C8B-B14F-4D97-AF65-F5344CB8AC3E}">
        <p14:creationId xmlns:p14="http://schemas.microsoft.com/office/powerpoint/2010/main" val="169016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4" y="1155614"/>
            <a:ext cx="8242935" cy="5072616"/>
          </a:xfrm>
        </p:spPr>
        <p:txBody>
          <a:bodyPr/>
          <a:lstStyle/>
          <a:p>
            <a:r>
              <a:rPr lang="en-US" dirty="0"/>
              <a:t>Spark 2.0 can directly query a table in the Hive catalog if you add Hive support when making the Spark session object</a:t>
            </a:r>
          </a:p>
          <a:p>
            <a:pPr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spark=SparkSession.builder.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enableHiveSupport()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.getOrCreate()</a:t>
            </a:r>
          </a:p>
          <a:p>
            <a:r>
              <a:rPr lang="en-US" dirty="0"/>
              <a:t>Then using the SQL method, you can run any Hive query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regions = spark.sql('select * from regions')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regions.show()</a:t>
            </a:r>
          </a:p>
          <a:p>
            <a:r>
              <a:rPr lang="en-US" dirty="0"/>
              <a:t>This will simply use the metadata definition in the Hive catalog and do all the processing in Spark</a:t>
            </a:r>
          </a:p>
          <a:p>
            <a:pPr lvl="1"/>
            <a:r>
              <a:rPr lang="en-US" dirty="0"/>
              <a:t>Hive is not doing the work, Spark is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Integration</a:t>
            </a:r>
          </a:p>
        </p:txBody>
      </p:sp>
    </p:spTree>
    <p:extLst>
      <p:ext uri="{BB962C8B-B14F-4D97-AF65-F5344CB8AC3E}">
        <p14:creationId xmlns:p14="http://schemas.microsoft.com/office/powerpoint/2010/main" val="16382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Hive table is nothing more than a stored definition in the Hive catalog</a:t>
            </a:r>
          </a:p>
          <a:p>
            <a:r>
              <a:rPr lang="en-US" dirty="0"/>
              <a:t>Even in Hive, the table is virtual and only exists during processing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createDataFrame</a:t>
            </a:r>
            <a:r>
              <a:rPr lang="en-US" dirty="0"/>
              <a:t> method can be called on an existing DataFrame to temporarily put it into a local copy of the Hive catalog for the current Spark session and treat it as if it were a Hive table</a:t>
            </a:r>
            <a:br>
              <a:rPr lang="en-US" dirty="0"/>
            </a:br>
            <a:r>
              <a:rPr lang="en-US" sz="105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 = spark.createDataFrame(x, schema = ['ID', 'Name'])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x1.createOrReplaceTempView('MyTable')</a:t>
            </a:r>
          </a:p>
          <a:p>
            <a:r>
              <a:rPr lang="en-US" dirty="0"/>
              <a:t>Once created, this virtual table or view can be queried with Spark SQL using the HQL dialect of SQL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x2 = spark.sql('select * from MyTable')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x2.show()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View</a:t>
            </a:r>
          </a:p>
        </p:txBody>
      </p:sp>
    </p:spTree>
    <p:extLst>
      <p:ext uri="{BB962C8B-B14F-4D97-AF65-F5344CB8AC3E}">
        <p14:creationId xmlns:p14="http://schemas.microsoft.com/office/powerpoint/2010/main" val="418595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4" y="1155614"/>
            <a:ext cx="8261223" cy="5072616"/>
          </a:xfrm>
        </p:spPr>
        <p:txBody>
          <a:bodyPr/>
          <a:lstStyle/>
          <a:p>
            <a:r>
              <a:rPr lang="en-US" dirty="0"/>
              <a:t>Not only could you read from a Hive table, but you could also write the results of a query to a Hive table</a:t>
            </a:r>
          </a:p>
          <a:p>
            <a:r>
              <a:rPr lang="en-US" dirty="0"/>
              <a:t>This has the effect of writing the output to HDFS and keeping a copy of the schema information in the Hive catalog</a:t>
            </a:r>
          </a:p>
          <a:p>
            <a:r>
              <a:rPr lang="en-US" dirty="0"/>
              <a:t>Could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saveAsTable</a:t>
            </a:r>
            <a:r>
              <a:rPr lang="en-US" dirty="0"/>
              <a:t> method</a:t>
            </a:r>
          </a:p>
          <a:p>
            <a:pPr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x1.write.saveAsTable('Table1', mode = 'overwrite')</a:t>
            </a:r>
          </a:p>
          <a:p>
            <a:r>
              <a:rPr lang="en-US" dirty="0"/>
              <a:t>Or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AS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/>
              <a:t>syntax of SQL</a:t>
            </a:r>
          </a:p>
          <a:p>
            <a:pPr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spark.sql('CREATE TABLE Table2 AS SELECT * FROM MyTable')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/>
              <a:t>are DataFrames,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en-US" dirty="0"/>
              <a:t> is a temporary view,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Table1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Table2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/>
              <a:t>become permanent entries in the Hive catalog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Results To Table</a:t>
            </a:r>
          </a:p>
        </p:txBody>
      </p:sp>
    </p:spTree>
    <p:extLst>
      <p:ext uri="{BB962C8B-B14F-4D97-AF65-F5344CB8AC3E}">
        <p14:creationId xmlns:p14="http://schemas.microsoft.com/office/powerpoint/2010/main" val="95133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a temporary view or Hive table, you can use a combination of SQL queries and method calls</a:t>
            </a:r>
          </a:p>
          <a:p>
            <a:r>
              <a:rPr lang="en-US" dirty="0"/>
              <a:t>These two queries are equivalent, although SQL tends to be not case sensitive whereas Spark and Python are, so sometimes you need to watch out for case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 = """select r.regionid, r.regionname, t.territoryid, t.territoryname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regions as r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territories as t on r.regionid = t.regionid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r.regionid, t.territoryid"""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rt = spark.sql(sql)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 = regions.join(territories, regions.regionid == territories.RegionID).select('regions.regionid', 'regionname', 'TerritoryID', 'TerritoryName')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vs. SQL</a:t>
            </a:r>
          </a:p>
        </p:txBody>
      </p:sp>
    </p:spTree>
    <p:extLst>
      <p:ext uri="{BB962C8B-B14F-4D97-AF65-F5344CB8AC3E}">
        <p14:creationId xmlns:p14="http://schemas.microsoft.com/office/powerpoint/2010/main" val="137088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any SQL server such as Oracle, MySQL, Sybase, or Microsoft SQL Server is stored in one central server and can be processed using that server’s dialect of SQL</a:t>
            </a:r>
          </a:p>
          <a:p>
            <a:pPr lvl="1"/>
            <a:r>
              <a:rPr lang="en-US" dirty="0"/>
              <a:t>Does not run in a cluster or scale</a:t>
            </a:r>
          </a:p>
          <a:p>
            <a:pPr lvl="1"/>
            <a:r>
              <a:rPr lang="en-US" dirty="0"/>
              <a:t>SQL is used to store and process</a:t>
            </a:r>
          </a:p>
          <a:p>
            <a:r>
              <a:rPr lang="en-US" dirty="0"/>
              <a:t>Spark can read and write data stored in a SQL Server into a Spark DataFrame and process it</a:t>
            </a:r>
          </a:p>
          <a:p>
            <a:pPr lvl="1"/>
            <a:r>
              <a:rPr lang="en-US" dirty="0"/>
              <a:t>Uses the cluster and scales</a:t>
            </a:r>
          </a:p>
          <a:p>
            <a:pPr lvl="1"/>
            <a:r>
              <a:rPr lang="en-US" dirty="0"/>
              <a:t>Only uses SQL as storage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SQL Servers </a:t>
            </a:r>
          </a:p>
        </p:txBody>
      </p:sp>
    </p:spTree>
    <p:extLst>
      <p:ext uri="{BB962C8B-B14F-4D97-AF65-F5344CB8AC3E}">
        <p14:creationId xmlns:p14="http://schemas.microsoft.com/office/powerpoint/2010/main" val="177456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can connect to any JDBC or ODBC data source</a:t>
            </a:r>
          </a:p>
          <a:p>
            <a:pPr lvl="1"/>
            <a:r>
              <a:rPr lang="en-US" dirty="0"/>
              <a:t>Write a DataFrame to a new SQL table</a:t>
            </a:r>
            <a:br>
              <a:rPr lang="en-US" dirty="0"/>
            </a:br>
            <a:br>
              <a:rPr lang="en-US" sz="1000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regions.write.format("jdbc").options(url="jdbc:mysql://localhost/northwind", driver='com.mysql.jdbc.Driver', dbtable='regions', user='test', password = "password", mode = "append", useSSL = "false").save()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Read a SQL table into a DataFrame </a:t>
            </a:r>
          </a:p>
          <a:p>
            <a:pPr lvl="1" indent="0">
              <a:buNone/>
            </a:pP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regions2 = spark.read.format("jdbc").  options(url="jdbc:mysql://localhost/northwind", driver="com.mysql.jdbc.Driver", dbtable= "regions", user="test", password="password").load()</a:t>
            </a:r>
          </a:p>
          <a:p>
            <a:pPr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regions2.show()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SQL Servers (continued) </a:t>
            </a:r>
          </a:p>
        </p:txBody>
      </p:sp>
    </p:spTree>
    <p:extLst>
      <p:ext uri="{BB962C8B-B14F-4D97-AF65-F5344CB8AC3E}">
        <p14:creationId xmlns:p14="http://schemas.microsoft.com/office/powerpoint/2010/main" val="2256225709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8.potx" id="{900E982A-6F6D-46E3-A51B-434C7FD8C934}" vid="{3DFECD56-42D8-427A-8AD4-90EAB329F89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EVEA5JW6U4JV-6-9770</_dlc_DocId>
    <_dlc_DocIdUrl xmlns="037063e9-a85e-4c78-8627-f1a9315663e5">
      <Url>https://portal.roitraining.com/Courses/_layouts/DocIdRedir.aspx?ID=EVEA5JW6U4JV-6-9770</Url>
      <Description>EVEA5JW6U4JV-6-9770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B8E0886B-5092-4138-9EEE-28D3BFD5A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037063e9-a85e-4c78-8627-f1a9315663e5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027ed24f-5970-4294-be5c-0919c5aaa214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ROI_Standard_Template_2018</Template>
  <TotalTime>7111</TotalTime>
  <Words>1240</Words>
  <Application>Microsoft Macintosh PowerPoint</Application>
  <PresentationFormat>On-screen Show (4:3)</PresentationFormat>
  <Paragraphs>134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3:  Spark SQL</vt:lpstr>
      <vt:lpstr>Chapter Objectives</vt:lpstr>
      <vt:lpstr>Spark SQL</vt:lpstr>
      <vt:lpstr>Hive Integration</vt:lpstr>
      <vt:lpstr>Temporary View</vt:lpstr>
      <vt:lpstr>Writing Results To Table</vt:lpstr>
      <vt:lpstr>Methods vs. SQL</vt:lpstr>
      <vt:lpstr>Interacting with SQL Servers </vt:lpstr>
      <vt:lpstr>Interacting with SQL Servers (continued) </vt:lpstr>
      <vt:lpstr>Mixing Python and SQL</vt:lpstr>
      <vt:lpstr>User Defined Functions</vt:lpstr>
      <vt:lpstr>Complex Data Types</vt:lpstr>
      <vt:lpstr>Use Case</vt:lpstr>
      <vt:lpstr>collect_list</vt:lpstr>
      <vt:lpstr>Complex collect_list</vt:lpstr>
      <vt:lpstr>Exploding</vt:lpstr>
      <vt:lpstr>Complex Exploding</vt:lpstr>
      <vt:lpstr>User Defined Functions</vt:lpstr>
      <vt:lpstr>Closing Thoughts</vt:lpstr>
      <vt:lpstr>Closing Thoughts (continued)</vt:lpstr>
      <vt:lpstr>Chapter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Christel</dc:creator>
  <cp:lastModifiedBy>Microsoft Office User</cp:lastModifiedBy>
  <cp:revision>166</cp:revision>
  <dcterms:created xsi:type="dcterms:W3CDTF">2018-05-01T18:57:33Z</dcterms:created>
  <dcterms:modified xsi:type="dcterms:W3CDTF">2019-11-05T11:45:02Z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94db8d63-42a4-4cc7-aebd-4c1ecf8375ef</vt:lpwstr>
  </property>
</Properties>
</file>