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56" r:id="rId7"/>
    <p:sldId id="281" r:id="rId8"/>
    <p:sldId id="372" r:id="rId9"/>
    <p:sldId id="331" r:id="rId10"/>
    <p:sldId id="332" r:id="rId11"/>
    <p:sldId id="373" r:id="rId12"/>
    <p:sldId id="367" r:id="rId13"/>
    <p:sldId id="334" r:id="rId14"/>
    <p:sldId id="368" r:id="rId15"/>
    <p:sldId id="369" r:id="rId16"/>
    <p:sldId id="370" r:id="rId17"/>
    <p:sldId id="371" r:id="rId18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39" autoAdjust="0"/>
    <p:restoredTop sz="96625" autoAdjust="0"/>
  </p:normalViewPr>
  <p:slideViewPr>
    <p:cSldViewPr snapToGrid="0">
      <p:cViewPr varScale="1">
        <p:scale>
          <a:sx n="98" d="100"/>
          <a:sy n="98" d="100"/>
        </p:scale>
        <p:origin x="184" y="248"/>
      </p:cViewPr>
      <p:guideLst>
        <p:guide orient="horz" pos="840"/>
        <p:guide pos="480"/>
        <p:guide orient="horz"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84"/>
    </p:cViewPr>
  </p:sorterViewPr>
  <p:notesViewPr>
    <p:cSldViewPr snapToGrid="0">
      <p:cViewPr varScale="1">
        <p:scale>
          <a:sx n="78" d="100"/>
          <a:sy n="78" d="100"/>
        </p:scale>
        <p:origin x="3918" y="114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20750"/>
            <a:r>
              <a:rPr lang="en-US" dirty="0"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7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7-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811M: Python for Data Scientists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74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44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971887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7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1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176521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4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230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03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07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the topic that follows this page, and place the delta arrow next to it by moving vertically, but maintain the horizontal placement.</a:t>
            </a:r>
          </a:p>
          <a:p>
            <a:endParaRPr lang="en-US" dirty="0"/>
          </a:p>
          <a:p>
            <a:r>
              <a:rPr lang="en-US" dirty="0"/>
              <a:t>If there are too many topics to fit on the page, reduce the line spacing to fit.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</p:spTree>
    <p:extLst>
      <p:ext uri="{BB962C8B-B14F-4D97-AF65-F5344CB8AC3E}">
        <p14:creationId xmlns:p14="http://schemas.microsoft.com/office/powerpoint/2010/main" val="263446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811M: Python for Data Scientists</a:t>
            </a:r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6-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7: </a:t>
            </a:r>
            <a:br>
              <a:rPr lang="en-US" sz="3600" dirty="0">
                <a:effectLst/>
              </a:rPr>
            </a:br>
            <a:r>
              <a:rPr lang="en-US" sz="3600" dirty="0">
                <a:effectLst/>
              </a:rPr>
              <a:t>Pipelines &amp; Pandas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for Data Scientists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scalar functions can be imported into </a:t>
            </a:r>
            <a:r>
              <a:rPr lang="en-US" dirty="0" err="1"/>
              <a:t>PySpark</a:t>
            </a:r>
            <a:r>
              <a:rPr lang="en-US" dirty="0"/>
              <a:t> fairly easily, but the performance is not great because it calls the scalar function on each individual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Pandas UDF can improve performance because it takes a Series object and does the calculation on the entire Series not each value one at a time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UDF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90739" y="2149898"/>
            <a:ext cx="7800622" cy="138499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from </a:t>
            </a:r>
            <a:r>
              <a:rPr lang="en-US" b="1" dirty="0" err="1"/>
              <a:t>pyspark.sql.functions</a:t>
            </a:r>
            <a:r>
              <a:rPr lang="en-US" b="1" dirty="0"/>
              <a:t> import </a:t>
            </a:r>
            <a:r>
              <a:rPr lang="en-US" b="1" dirty="0" err="1"/>
              <a:t>udf</a:t>
            </a:r>
            <a:endParaRPr lang="en-US" b="1" dirty="0"/>
          </a:p>
          <a:p>
            <a:r>
              <a:rPr lang="en-US" b="1" dirty="0"/>
              <a:t>@</a:t>
            </a:r>
            <a:r>
              <a:rPr lang="en-US" b="1" dirty="0" err="1"/>
              <a:t>udf</a:t>
            </a:r>
            <a:r>
              <a:rPr lang="en-US" b="1" dirty="0"/>
              <a:t>('double')</a:t>
            </a:r>
          </a:p>
          <a:p>
            <a:r>
              <a:rPr lang="en-US" b="1" dirty="0"/>
              <a:t>def square(x):</a:t>
            </a:r>
          </a:p>
          <a:p>
            <a:r>
              <a:rPr lang="en-US" b="1" dirty="0"/>
              <a:t>      return x * x</a:t>
            </a:r>
          </a:p>
          <a:p>
            <a:endParaRPr lang="en-US" b="1" dirty="0"/>
          </a:p>
          <a:p>
            <a:r>
              <a:rPr lang="en-US" b="1" dirty="0" err="1"/>
              <a:t>df.withColumn</a:t>
            </a:r>
            <a:r>
              <a:rPr lang="en-US" b="1" dirty="0"/>
              <a:t>('x2', square(</a:t>
            </a:r>
            <a:r>
              <a:rPr lang="en-US" b="1" dirty="0" err="1"/>
              <a:t>df.x</a:t>
            </a:r>
            <a:r>
              <a:rPr lang="en-US" b="1" dirty="0"/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02F80-52D1-F648-85D4-9A6D5713FAF8}"/>
              </a:ext>
            </a:extLst>
          </p:cNvPr>
          <p:cNvSpPr txBox="1"/>
          <p:nvPr/>
        </p:nvSpPr>
        <p:spPr>
          <a:xfrm>
            <a:off x="690739" y="4529177"/>
            <a:ext cx="7800622" cy="138499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from </a:t>
            </a:r>
            <a:r>
              <a:rPr lang="en-US" b="1" dirty="0" err="1"/>
              <a:t>pyspark.sql.functions</a:t>
            </a:r>
            <a:r>
              <a:rPr lang="en-US" b="1" dirty="0"/>
              <a:t> import </a:t>
            </a:r>
            <a:r>
              <a:rPr lang="en-US" b="1" dirty="0" err="1"/>
              <a:t>pandas_udf</a:t>
            </a:r>
            <a:r>
              <a:rPr lang="en-US" b="1" dirty="0"/>
              <a:t>, </a:t>
            </a:r>
            <a:r>
              <a:rPr lang="en-US" b="1" dirty="0" err="1"/>
              <a:t>PandasUDFType</a:t>
            </a:r>
            <a:endParaRPr lang="en-US" b="1" dirty="0"/>
          </a:p>
          <a:p>
            <a:r>
              <a:rPr lang="en-US" b="1" dirty="0"/>
              <a:t>@</a:t>
            </a:r>
            <a:r>
              <a:rPr lang="en-US" b="1" dirty="0" err="1"/>
              <a:t>pandas_udf</a:t>
            </a:r>
            <a:r>
              <a:rPr lang="en-US" b="1" dirty="0"/>
              <a:t>('double', </a:t>
            </a:r>
            <a:r>
              <a:rPr lang="en-US" b="1" dirty="0" err="1"/>
              <a:t>PandasUDFType.SCALAR</a:t>
            </a:r>
            <a:r>
              <a:rPr lang="en-US" b="1" dirty="0"/>
              <a:t>)</a:t>
            </a:r>
          </a:p>
          <a:p>
            <a:r>
              <a:rPr lang="en-US" b="1" dirty="0"/>
              <a:t>def </a:t>
            </a:r>
            <a:r>
              <a:rPr lang="en-US" b="1" dirty="0" err="1"/>
              <a:t>pandas_square</a:t>
            </a:r>
            <a:r>
              <a:rPr lang="en-US" b="1" dirty="0"/>
              <a:t>(x):</a:t>
            </a:r>
          </a:p>
          <a:p>
            <a:r>
              <a:rPr lang="en-US" b="1" dirty="0"/>
              <a:t>      return x * x</a:t>
            </a:r>
          </a:p>
          <a:p>
            <a:endParaRPr lang="en-US" b="1" dirty="0"/>
          </a:p>
          <a:p>
            <a:r>
              <a:rPr lang="en-US" b="1" dirty="0" err="1"/>
              <a:t>df.withColumn</a:t>
            </a:r>
            <a:r>
              <a:rPr lang="en-US" b="1" dirty="0"/>
              <a:t>('x2', </a:t>
            </a:r>
            <a:r>
              <a:rPr lang="en-US" b="1" dirty="0" err="1"/>
              <a:t>pandas_square</a:t>
            </a:r>
            <a:r>
              <a:rPr lang="en-US" b="1" dirty="0"/>
              <a:t>(</a:t>
            </a:r>
            <a:r>
              <a:rPr lang="en-US" b="1" dirty="0" err="1"/>
              <a:t>df.x</a:t>
            </a:r>
            <a:r>
              <a:rPr lang="en-US" b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2268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DataFrame</a:t>
            </a:r>
            <a:r>
              <a:rPr lang="en-US" dirty="0"/>
              <a:t> goes through several steps</a:t>
            </a:r>
          </a:p>
          <a:p>
            <a:pPr lvl="1"/>
            <a:r>
              <a:rPr lang="en-US" dirty="0"/>
              <a:t>split into groups based on the group by operator</a:t>
            </a:r>
          </a:p>
          <a:p>
            <a:pPr lvl="1"/>
            <a:r>
              <a:rPr lang="en-US" dirty="0"/>
              <a:t>apply the UDF to each group</a:t>
            </a:r>
          </a:p>
          <a:p>
            <a:pPr lvl="1"/>
            <a:r>
              <a:rPr lang="en-US" dirty="0"/>
              <a:t>combine the groups back </a:t>
            </a:r>
            <a:r>
              <a:rPr lang="en-US" dirty="0" err="1"/>
              <a:t>tgether</a:t>
            </a:r>
            <a:endParaRPr lang="en-US" dirty="0"/>
          </a:p>
          <a:p>
            <a:pPr lvl="1"/>
            <a:r>
              <a:rPr lang="en-US" dirty="0"/>
              <a:t>return the Spark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Map UDF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581025" y="2999424"/>
            <a:ext cx="7800622" cy="116955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@</a:t>
            </a:r>
            <a:r>
              <a:rPr lang="en-US" b="1" dirty="0" err="1"/>
              <a:t>pandas_udf</a:t>
            </a:r>
            <a:r>
              <a:rPr lang="en-US" b="1" dirty="0"/>
              <a:t>(</a:t>
            </a:r>
            <a:r>
              <a:rPr lang="en-US" b="1" dirty="0" err="1"/>
              <a:t>df.schema</a:t>
            </a:r>
            <a:r>
              <a:rPr lang="en-US" b="1" dirty="0"/>
              <a:t>, </a:t>
            </a:r>
            <a:r>
              <a:rPr lang="en-US" b="1" dirty="0" err="1"/>
              <a:t>PandasUDFType.GROUPED_MAP</a:t>
            </a:r>
            <a:r>
              <a:rPr lang="en-US" b="1" dirty="0"/>
              <a:t>)</a:t>
            </a:r>
          </a:p>
          <a:p>
            <a:r>
              <a:rPr lang="en-US" b="1" dirty="0"/>
              <a:t>def </a:t>
            </a:r>
            <a:r>
              <a:rPr lang="en-US" b="1" dirty="0" err="1"/>
              <a:t>center_on_mean</a:t>
            </a:r>
            <a:r>
              <a:rPr lang="en-US" b="1" dirty="0"/>
              <a:t>(x):</a:t>
            </a:r>
          </a:p>
          <a:p>
            <a:r>
              <a:rPr lang="en-US" b="1" dirty="0"/>
              <a:t>      return </a:t>
            </a:r>
            <a:r>
              <a:rPr lang="en-US" b="1" dirty="0" err="1"/>
              <a:t>x.assign</a:t>
            </a:r>
            <a:r>
              <a:rPr lang="en-US" b="1" dirty="0"/>
              <a:t>(v=</a:t>
            </a:r>
            <a:r>
              <a:rPr lang="en-US" b="1" dirty="0" err="1"/>
              <a:t>x.v</a:t>
            </a:r>
            <a:r>
              <a:rPr lang="en-US" b="1" dirty="0"/>
              <a:t> – </a:t>
            </a:r>
            <a:r>
              <a:rPr lang="en-US" b="1" dirty="0" err="1"/>
              <a:t>x.v.mean</a:t>
            </a:r>
            <a:r>
              <a:rPr lang="en-US" b="1" dirty="0"/>
              <a:t>())</a:t>
            </a:r>
          </a:p>
          <a:p>
            <a:endParaRPr lang="en-US" b="1" dirty="0"/>
          </a:p>
          <a:p>
            <a:r>
              <a:rPr lang="en-US" b="1" dirty="0" err="1"/>
              <a:t>df.groupby</a:t>
            </a:r>
            <a:r>
              <a:rPr lang="en-US" b="1" dirty="0"/>
              <a:t>('id).apply(</a:t>
            </a:r>
            <a:r>
              <a:rPr lang="en-US" b="1" dirty="0" err="1"/>
              <a:t>center_on_mean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994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Grouped Map, but instead is used with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operator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Aggregate UDF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BD5BC-E8B9-4540-A404-A5C6B4AFC25D}"/>
              </a:ext>
            </a:extLst>
          </p:cNvPr>
          <p:cNvSpPr txBox="1"/>
          <p:nvPr/>
        </p:nvSpPr>
        <p:spPr>
          <a:xfrm>
            <a:off x="651845" y="1784578"/>
            <a:ext cx="7800622" cy="1169551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@</a:t>
            </a:r>
            <a:r>
              <a:rPr lang="en-US" b="1" dirty="0" err="1"/>
              <a:t>pandas_udf</a:t>
            </a:r>
            <a:r>
              <a:rPr lang="en-US" b="1" dirty="0"/>
              <a:t>("double", </a:t>
            </a:r>
            <a:r>
              <a:rPr lang="en-US" b="1" dirty="0" err="1"/>
              <a:t>PandasUDFType.GROUPED_AGG</a:t>
            </a:r>
            <a:r>
              <a:rPr lang="en-US" b="1" dirty="0"/>
              <a:t>)</a:t>
            </a:r>
          </a:p>
          <a:p>
            <a:r>
              <a:rPr lang="en-US" b="1" dirty="0"/>
              <a:t>def </a:t>
            </a:r>
            <a:r>
              <a:rPr lang="en-US" b="1" dirty="0" err="1"/>
              <a:t>pandas_mean</a:t>
            </a:r>
            <a:r>
              <a:rPr lang="en-US" b="1" dirty="0"/>
              <a:t>(x):</a:t>
            </a:r>
          </a:p>
          <a:p>
            <a:r>
              <a:rPr lang="en-US" b="1" dirty="0"/>
              <a:t>      return </a:t>
            </a:r>
            <a:r>
              <a:rPr lang="en-US" b="1" dirty="0" err="1"/>
              <a:t>x.mean</a:t>
            </a:r>
            <a:r>
              <a:rPr lang="en-US" b="1" dirty="0"/>
              <a:t>()</a:t>
            </a:r>
          </a:p>
          <a:p>
            <a:endParaRPr lang="en-US" b="1" dirty="0"/>
          </a:p>
          <a:p>
            <a:r>
              <a:rPr lang="en-US" b="1" dirty="0" err="1"/>
              <a:t>df.groupby</a:t>
            </a:r>
            <a:r>
              <a:rPr lang="en-US" b="1" dirty="0"/>
              <a:t>('id).</a:t>
            </a:r>
            <a:r>
              <a:rPr lang="en-US" b="1" dirty="0" err="1"/>
              <a:t>agg</a:t>
            </a:r>
            <a:r>
              <a:rPr lang="en-US" b="1" dirty="0"/>
              <a:t>(</a:t>
            </a:r>
            <a:r>
              <a:rPr lang="en-US" b="1" dirty="0" err="1"/>
              <a:t>pandas_mean</a:t>
            </a:r>
            <a:r>
              <a:rPr lang="en-US" b="1" dirty="0"/>
              <a:t>(</a:t>
            </a:r>
            <a:r>
              <a:rPr lang="en-US" b="1" dirty="0" err="1"/>
              <a:t>x.col</a:t>
            </a:r>
            <a:r>
              <a:rPr lang="en-US" b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19131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830480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Pipelines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Pandas UDF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19219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90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have:</a:t>
            </a:r>
          </a:p>
          <a:p>
            <a:r>
              <a:rPr lang="en-US" dirty="0"/>
              <a:t>Explored how to use pipelines to improve performance and chain together multiple steps in the ML process</a:t>
            </a:r>
          </a:p>
          <a:p>
            <a:r>
              <a:rPr lang="en-US" dirty="0"/>
              <a:t>Integrated Pandas UDF's into Spark processing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27350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will:</a:t>
            </a:r>
          </a:p>
          <a:p>
            <a:r>
              <a:rPr lang="en-US" dirty="0"/>
              <a:t>Explore how to use pipelines to improve performance and chain together multiple steps in the ML process</a:t>
            </a:r>
          </a:p>
          <a:p>
            <a:r>
              <a:rPr lang="en-US" dirty="0"/>
              <a:t>Integrate Pandas UDF's into Spark processing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16854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04533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Pipelines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Pandas UDF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19219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2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Most transformation occur on one column at a time in a </a:t>
            </a:r>
            <a:r>
              <a:rPr lang="en-US" sz="1700" dirty="0" err="1"/>
              <a:t>DataFrame</a:t>
            </a:r>
            <a:endParaRPr lang="en-US" sz="1700" dirty="0"/>
          </a:p>
          <a:p>
            <a:r>
              <a:rPr lang="en-US" sz="1700" dirty="0"/>
              <a:t>Because the data are partitioned among many nodes it means that wide operations have to shuffle around a lot of data to process that one column</a:t>
            </a:r>
          </a:p>
          <a:p>
            <a:r>
              <a:rPr lang="en-US" sz="1700" dirty="0"/>
              <a:t>Then you do a transformation on another column and the whole process starts all over again</a:t>
            </a:r>
          </a:p>
          <a:p>
            <a:r>
              <a:rPr lang="en-US" sz="1700" dirty="0"/>
              <a:t>If you have a lot of categorical columns to </a:t>
            </a:r>
            <a:r>
              <a:rPr lang="en-US" sz="1700" dirty="0" err="1"/>
              <a:t>OneHotEncode</a:t>
            </a:r>
            <a:r>
              <a:rPr lang="en-US" sz="1700" dirty="0"/>
              <a:t>, each one is done sequentially after the other, then you do the same thing again to scale the numeric features, and again to bundle them all up into a Vector</a:t>
            </a:r>
          </a:p>
          <a:p>
            <a:r>
              <a:rPr lang="en-US" sz="1700" dirty="0"/>
              <a:t>Pipelines allow a more elegant and efficient mechanism to chain together many transformation steps so that they can be optimized and run together in parallel instead of sequentially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Existing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3093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Pipelines are composed of Transformers and Estimators</a:t>
            </a:r>
          </a:p>
          <a:p>
            <a:r>
              <a:rPr lang="en-US" dirty="0"/>
              <a:t>Transformers</a:t>
            </a:r>
          </a:p>
          <a:p>
            <a:pPr lvl="1"/>
            <a:r>
              <a:rPr lang="en-US" dirty="0"/>
              <a:t>Implement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r>
              <a:rPr lang="en-US" dirty="0"/>
              <a:t> method </a:t>
            </a:r>
          </a:p>
          <a:p>
            <a:pPr lvl="1"/>
            <a:r>
              <a:rPr lang="en-US" dirty="0"/>
              <a:t>Convert one </a:t>
            </a:r>
            <a:r>
              <a:rPr lang="en-US" dirty="0" err="1"/>
              <a:t>DataFrame</a:t>
            </a:r>
            <a:r>
              <a:rPr lang="en-US" dirty="0"/>
              <a:t> into another, generally by adding one or more columns</a:t>
            </a:r>
          </a:p>
          <a:p>
            <a:r>
              <a:rPr lang="en-US" dirty="0" err="1"/>
              <a:t>Estimatators</a:t>
            </a:r>
            <a:endParaRPr lang="en-US" dirty="0"/>
          </a:p>
          <a:p>
            <a:pPr lvl="1"/>
            <a:r>
              <a:rPr lang="en-US" dirty="0"/>
              <a:t>Implement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 </a:t>
            </a:r>
            <a:r>
              <a:rPr lang="en-US" dirty="0"/>
              <a:t>methods</a:t>
            </a:r>
          </a:p>
          <a:p>
            <a:pPr lvl="1"/>
            <a:r>
              <a:rPr lang="en-US" dirty="0"/>
              <a:t>Take a </a:t>
            </a:r>
            <a:r>
              <a:rPr lang="en-US" dirty="0" err="1"/>
              <a:t>DataFrame</a:t>
            </a:r>
            <a:r>
              <a:rPr lang="en-US" dirty="0"/>
              <a:t> object and return a Model object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Components</a:t>
            </a:r>
          </a:p>
        </p:txBody>
      </p:sp>
    </p:spTree>
    <p:extLst>
      <p:ext uri="{BB962C8B-B14F-4D97-AF65-F5344CB8AC3E}">
        <p14:creationId xmlns:p14="http://schemas.microsoft.com/office/powerpoint/2010/main" val="388938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Create a Python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of the steps you want to do in the order you want them done</a:t>
            </a:r>
          </a:p>
          <a:p>
            <a:r>
              <a:rPr lang="en-US" dirty="0"/>
              <a:t>Create a pipeline object and pass it the list of stages</a:t>
            </a:r>
          </a:p>
          <a:p>
            <a:r>
              <a:rPr lang="en-US" dirty="0"/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US" dirty="0"/>
              <a:t> on the pipeline object to train the model</a:t>
            </a:r>
          </a:p>
          <a:p>
            <a:r>
              <a:rPr lang="en-US" dirty="0"/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dirty="0"/>
              <a:t> on the model object to get the predictions</a:t>
            </a:r>
          </a:p>
          <a:p>
            <a:r>
              <a:rPr lang="en-US" dirty="0"/>
              <a:t>Watch the performance improvement</a:t>
            </a:r>
          </a:p>
          <a:p>
            <a:r>
              <a:rPr lang="en-US" dirty="0"/>
              <a:t>As always a custom helper function makes things easier to use instead of building it from scratch each time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Pipeline</a:t>
            </a:r>
          </a:p>
        </p:txBody>
      </p:sp>
    </p:spTree>
    <p:extLst>
      <p:ext uri="{BB962C8B-B14F-4D97-AF65-F5344CB8AC3E}">
        <p14:creationId xmlns:p14="http://schemas.microsoft.com/office/powerpoint/2010/main" val="49406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B91B7-B630-7F4D-AD55-0AF768DA615B}"/>
              </a:ext>
            </a:extLst>
          </p:cNvPr>
          <p:cNvSpPr txBox="1"/>
          <p:nvPr/>
        </p:nvSpPr>
        <p:spPr>
          <a:xfrm>
            <a:off x="235131" y="1707526"/>
            <a:ext cx="8582298" cy="2677656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tokenizer = Tokenizer(</a:t>
            </a:r>
            <a:r>
              <a:rPr lang="en-US" b="1" dirty="0" err="1"/>
              <a:t>inputCol</a:t>
            </a:r>
            <a:r>
              <a:rPr lang="en-US" b="1" dirty="0"/>
              <a:t>="text", </a:t>
            </a:r>
            <a:r>
              <a:rPr lang="en-US" b="1" dirty="0" err="1"/>
              <a:t>outputCol</a:t>
            </a:r>
            <a:r>
              <a:rPr lang="en-US" b="1" dirty="0"/>
              <a:t>="words")</a:t>
            </a:r>
          </a:p>
          <a:p>
            <a:r>
              <a:rPr lang="en-US" b="1" dirty="0" err="1"/>
              <a:t>hashingTF</a:t>
            </a:r>
            <a:r>
              <a:rPr lang="en-US" b="1" dirty="0"/>
              <a:t> = </a:t>
            </a:r>
            <a:r>
              <a:rPr lang="en-US" b="1" dirty="0" err="1"/>
              <a:t>HashingTF</a:t>
            </a:r>
            <a:r>
              <a:rPr lang="en-US" b="1" dirty="0"/>
              <a:t>(</a:t>
            </a:r>
            <a:r>
              <a:rPr lang="en-US" b="1" dirty="0" err="1"/>
              <a:t>inputCol</a:t>
            </a:r>
            <a:r>
              <a:rPr lang="en-US" b="1" dirty="0"/>
              <a:t>=</a:t>
            </a:r>
            <a:r>
              <a:rPr lang="en-US" b="1" dirty="0" err="1"/>
              <a:t>tokenizer.getOutputCol</a:t>
            </a:r>
            <a:r>
              <a:rPr lang="en-US" b="1" dirty="0"/>
              <a:t>(), </a:t>
            </a:r>
            <a:r>
              <a:rPr lang="en-US" b="1" dirty="0" err="1"/>
              <a:t>outputCol</a:t>
            </a:r>
            <a:r>
              <a:rPr lang="en-US" b="1" dirty="0"/>
              <a:t>="features")</a:t>
            </a:r>
          </a:p>
          <a:p>
            <a:r>
              <a:rPr lang="en-US" b="1" dirty="0" err="1"/>
              <a:t>lr</a:t>
            </a:r>
            <a:r>
              <a:rPr lang="en-US" b="1" dirty="0"/>
              <a:t> = </a:t>
            </a:r>
            <a:r>
              <a:rPr lang="en-US" b="1" dirty="0" err="1"/>
              <a:t>LogisticRegression</a:t>
            </a:r>
            <a:r>
              <a:rPr lang="en-US" b="1" dirty="0"/>
              <a:t>(</a:t>
            </a:r>
            <a:r>
              <a:rPr lang="en-US" b="1" dirty="0" err="1"/>
              <a:t>maxIter</a:t>
            </a:r>
            <a:r>
              <a:rPr lang="en-US" b="1" dirty="0"/>
              <a:t>=10, </a:t>
            </a:r>
            <a:r>
              <a:rPr lang="en-US" b="1" dirty="0" err="1"/>
              <a:t>regParam</a:t>
            </a:r>
            <a:r>
              <a:rPr lang="en-US" b="1" dirty="0"/>
              <a:t>=0.001)</a:t>
            </a:r>
          </a:p>
          <a:p>
            <a:r>
              <a:rPr lang="en-US" b="1" dirty="0"/>
              <a:t>pipeline = Pipeline(stages=[tokenizer, </a:t>
            </a:r>
            <a:r>
              <a:rPr lang="en-US" b="1" dirty="0" err="1"/>
              <a:t>hashingTF</a:t>
            </a:r>
            <a:r>
              <a:rPr lang="en-US" b="1" dirty="0"/>
              <a:t>, </a:t>
            </a:r>
            <a:r>
              <a:rPr lang="en-US" b="1" dirty="0" err="1"/>
              <a:t>lr</a:t>
            </a:r>
            <a:r>
              <a:rPr lang="en-US" b="1" dirty="0"/>
              <a:t>])</a:t>
            </a:r>
          </a:p>
          <a:p>
            <a:endParaRPr lang="en-US" b="1" dirty="0"/>
          </a:p>
          <a:p>
            <a:r>
              <a:rPr lang="en-US" b="1" dirty="0"/>
              <a:t># Fit the pipeline to training documents.</a:t>
            </a:r>
          </a:p>
          <a:p>
            <a:r>
              <a:rPr lang="en-US" b="1" dirty="0"/>
              <a:t>model = </a:t>
            </a:r>
            <a:r>
              <a:rPr lang="en-US" b="1" dirty="0" err="1"/>
              <a:t>pipeline.fit</a:t>
            </a:r>
            <a:r>
              <a:rPr lang="en-US" b="1" dirty="0"/>
              <a:t>(training)</a:t>
            </a:r>
          </a:p>
          <a:p>
            <a:endParaRPr lang="en-US" b="1" dirty="0"/>
          </a:p>
          <a:p>
            <a:r>
              <a:rPr lang="en-US" b="1" dirty="0"/>
              <a:t># Prepare test documents, which are unlabeled (id, text) tuples.</a:t>
            </a:r>
          </a:p>
          <a:p>
            <a:endParaRPr lang="en-US" b="1" dirty="0"/>
          </a:p>
          <a:p>
            <a:r>
              <a:rPr lang="en-US" b="1" dirty="0"/>
              <a:t># Make predictions on test documents and print columns of interest.</a:t>
            </a:r>
          </a:p>
          <a:p>
            <a:r>
              <a:rPr lang="en-US" b="1" dirty="0"/>
              <a:t>prediction = </a:t>
            </a:r>
            <a:r>
              <a:rPr lang="en-US" b="1" dirty="0" err="1"/>
              <a:t>model.transform</a:t>
            </a:r>
            <a:r>
              <a:rPr lang="en-US" b="1" dirty="0"/>
              <a:t>(test)</a:t>
            </a:r>
          </a:p>
        </p:txBody>
      </p:sp>
    </p:spTree>
    <p:extLst>
      <p:ext uri="{BB962C8B-B14F-4D97-AF65-F5344CB8AC3E}">
        <p14:creationId xmlns:p14="http://schemas.microsoft.com/office/powerpoint/2010/main" val="193878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Transformers and Estimators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56AAB7-600C-8648-B25C-CD0AEFEFA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155614"/>
            <a:ext cx="8142351" cy="5072616"/>
          </a:xfrm>
        </p:spPr>
        <p:txBody>
          <a:bodyPr/>
          <a:lstStyle/>
          <a:p>
            <a:r>
              <a:rPr lang="en-US" dirty="0"/>
              <a:t>Building your own Transformers and Estimators is possible if you want to create custom Machine Learning algorithms</a:t>
            </a:r>
          </a:p>
          <a:p>
            <a:r>
              <a:rPr lang="en-US" dirty="0"/>
              <a:t>It's not well documented or easy</a:t>
            </a:r>
          </a:p>
          <a:p>
            <a:r>
              <a:rPr lang="en-US" dirty="0"/>
              <a:t>You need to build custom classes that extend base the base classes and be sure to implement all the required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B8B4A-F10E-AC4E-ACCA-588CC1FE5D02}"/>
              </a:ext>
            </a:extLst>
          </p:cNvPr>
          <p:cNvSpPr txBox="1"/>
          <p:nvPr/>
        </p:nvSpPr>
        <p:spPr>
          <a:xfrm>
            <a:off x="261007" y="3301194"/>
            <a:ext cx="8582298" cy="2031325"/>
          </a:xfrm>
          <a:prstGeom prst="rect">
            <a:avLst/>
          </a:prstGeom>
          <a:noFill/>
          <a:ln w="28575" algn="ctr">
            <a:solidFill>
              <a:schemeClr val="accent2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defTabSz="914400" eaLnBrk="1" latinLnBrk="0" hangingPunct="1">
              <a:defRPr sz="1400">
                <a:solidFill>
                  <a:schemeClr val="tx1"/>
                </a:solidFill>
                <a:latin typeface="Courier New" pitchFamily="49" charset="0"/>
                <a:cs typeface="+mn-cs"/>
              </a:defRPr>
            </a:lvl1pPr>
            <a:lvl2pPr marL="742950" indent="-28575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2pPr>
            <a:lvl3pPr marL="11430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3pPr>
            <a:lvl4pPr marL="16002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4pPr>
            <a:lvl5pPr marL="2057400" indent="-228600" defTabSz="914400" latinLnBrk="0"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dirty="0"/>
              <a:t>from </a:t>
            </a:r>
            <a:r>
              <a:rPr lang="en-US" b="1" dirty="0" err="1"/>
              <a:t>pyspark.ml.pipeline</a:t>
            </a:r>
            <a:r>
              <a:rPr lang="en-US" b="1" dirty="0"/>
              <a:t> import Estimator, Model, Pipeline, Transformer</a:t>
            </a:r>
          </a:p>
          <a:p>
            <a:endParaRPr lang="en-US" b="1" dirty="0"/>
          </a:p>
          <a:p>
            <a:r>
              <a:rPr lang="en-US" b="1" dirty="0"/>
              <a:t>class </a:t>
            </a:r>
            <a:r>
              <a:rPr lang="en-US" b="1" dirty="0" err="1"/>
              <a:t>myTransformer</a:t>
            </a:r>
            <a:r>
              <a:rPr lang="en-US" b="1" dirty="0"/>
              <a:t>(Transformer):</a:t>
            </a:r>
          </a:p>
          <a:p>
            <a:endParaRPr lang="en-US" b="1" dirty="0"/>
          </a:p>
          <a:p>
            <a:r>
              <a:rPr lang="en-US" b="1" dirty="0"/>
              <a:t>class </a:t>
            </a:r>
            <a:r>
              <a:rPr lang="en-US" b="1" dirty="0" err="1"/>
              <a:t>myEstimator</a:t>
            </a:r>
            <a:r>
              <a:rPr lang="en-US" b="1" dirty="0"/>
              <a:t>(Estimator):</a:t>
            </a:r>
          </a:p>
          <a:p>
            <a:endParaRPr lang="en-US" b="1" dirty="0"/>
          </a:p>
          <a:p>
            <a:r>
              <a:rPr lang="en-US" b="1" dirty="0"/>
              <a:t>class </a:t>
            </a:r>
            <a:r>
              <a:rPr lang="en-US" b="1" dirty="0" err="1"/>
              <a:t>MyModel</a:t>
            </a:r>
            <a:r>
              <a:rPr lang="en-US" b="1" dirty="0"/>
              <a:t>(Model):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060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AE25A8-0110-43FB-ADB2-0BB75630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08039"/>
              </p:ext>
            </p:extLst>
          </p:nvPr>
        </p:nvGraphicFramePr>
        <p:xfrm>
          <a:off x="2880360" y="1447543"/>
          <a:ext cx="3383280" cy="164592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bg2"/>
                          </a:solidFill>
                        </a:rPr>
                        <a:t>Pipelines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Pandas UDF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19219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9996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9" id="{389074E3-CA38-4095-9CE4-E37CAAC77ED2}" vid="{84FBF689-B339-44DD-89F3-2AF727095E1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D7A746750E48B9E257CBBD401C71" ma:contentTypeVersion="5" ma:contentTypeDescription="Create a new document." ma:contentTypeScope="" ma:versionID="9b104746e7bcdc89d5c9d8909bc79033">
  <xsd:schema xmlns:xsd="http://www.w3.org/2001/XMLSchema" xmlns:xs="http://www.w3.org/2001/XMLSchema" xmlns:p="http://schemas.microsoft.com/office/2006/metadata/properties" xmlns:ns2="3f1ded34-099e-46dd-b0de-95a90e7e1e5f" targetNamespace="http://schemas.microsoft.com/office/2006/metadata/properties" ma:root="true" ma:fieldsID="39039af933a2d9dca5a96354c4c2b0ed" ns2:_="">
    <xsd:import namespace="3f1ded34-099e-46dd-b0de-95a90e7e1e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ded34-099e-46dd-b0de-95a90e7e1e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purl.org/dc/terms/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751EBC6-C433-43E6-8F46-C6D6D677B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1ded34-099e-46dd-b0de-95a90e7e1e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 Standard Theme</Template>
  <TotalTime>5439</TotalTime>
  <Words>941</Words>
  <Application>Microsoft Macintosh PowerPoint</Application>
  <PresentationFormat>On-screen Show (4:3)</PresentationFormat>
  <Paragraphs>115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7:  Pipelines &amp; Pandas </vt:lpstr>
      <vt:lpstr>Chapter Objectives</vt:lpstr>
      <vt:lpstr>Chapter Concepts</vt:lpstr>
      <vt:lpstr>Problem with Existing Techniques</vt:lpstr>
      <vt:lpstr>Pipeline Components</vt:lpstr>
      <vt:lpstr>Steps to Pipeline</vt:lpstr>
      <vt:lpstr>Pipeline Example</vt:lpstr>
      <vt:lpstr>Creating Transformers and Estimators</vt:lpstr>
      <vt:lpstr>Chapter Concepts</vt:lpstr>
      <vt:lpstr>Pandas UDF</vt:lpstr>
      <vt:lpstr>Grouped Map UDF</vt:lpstr>
      <vt:lpstr>Grouped Aggregate UDF</vt:lpstr>
      <vt:lpstr>Chapter Concepts</vt:lpstr>
      <vt:lpstr>Chapter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Microsoft Office User</dc:creator>
  <cp:lastModifiedBy>Microsoft Office User</cp:lastModifiedBy>
  <cp:revision>170</cp:revision>
  <dcterms:created xsi:type="dcterms:W3CDTF">2019-05-09T17:36:01Z</dcterms:created>
  <dcterms:modified xsi:type="dcterms:W3CDTF">2019-10-19T18:04:40Z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0x0101004C58D7A746750E48B9E257CBBD401C71</vt:lpwstr>
  </property>
  <property fmtid="{D5CDD505-2E9C-101B-9397-08002B2CF9AE}" pid="3" name="_dlc_DocIdItemGuid">
    <vt:lpwstr>efe1617a-9da3-4619-949c-4364c39c08ba</vt:lpwstr>
  </property>
</Properties>
</file>