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8" r:id="rId5"/>
    <p:sldId id="281" r:id="rId6"/>
    <p:sldId id="331" r:id="rId7"/>
    <p:sldId id="332" r:id="rId8"/>
    <p:sldId id="368" r:id="rId9"/>
    <p:sldId id="369" r:id="rId10"/>
    <p:sldId id="354" r:id="rId11"/>
    <p:sldId id="370" r:id="rId12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09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22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4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8-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What is Deep Learning</a:t>
            </a:r>
          </a:p>
          <a:p>
            <a:r>
              <a:rPr lang="en-US" dirty="0"/>
              <a:t>How to implement a deep learning model with TensorFlow</a:t>
            </a:r>
          </a:p>
          <a:p>
            <a:r>
              <a:rPr lang="en-US" dirty="0"/>
              <a:t>How to use </a:t>
            </a:r>
            <a:r>
              <a:rPr lang="en-US" dirty="0" err="1"/>
              <a:t>Keras</a:t>
            </a:r>
            <a:r>
              <a:rPr lang="en-US" dirty="0"/>
              <a:t> trained models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Class of machine learning algorithms that use multiple layers to extract progressively more refined features from raw data</a:t>
            </a:r>
          </a:p>
          <a:p>
            <a:r>
              <a:rPr lang="en-US" sz="1700" dirty="0"/>
              <a:t>Typically variations on Neural Networks</a:t>
            </a:r>
          </a:p>
          <a:p>
            <a:r>
              <a:rPr lang="en-US" sz="1700" dirty="0"/>
              <a:t>Normal use cases are image, audio, speech recognition and natural language processing</a:t>
            </a:r>
          </a:p>
          <a:p>
            <a:r>
              <a:rPr lang="en-US" sz="1700" dirty="0"/>
              <a:t>Deep refers to the fact that there are many layers of learning where the results of each layer are passed to the next</a:t>
            </a:r>
          </a:p>
          <a:p>
            <a:r>
              <a:rPr lang="en-US" sz="1700" dirty="0"/>
              <a:t>Typically there is no need to create well defined features since the deep learning model will hone in on the features in a similar manner to how PCA works</a:t>
            </a:r>
          </a:p>
          <a:p>
            <a:r>
              <a:rPr lang="en-US" sz="1700" dirty="0"/>
              <a:t>Require an enormous amount of data and time to train the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Defined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Google created TensorFlow as a free open source library</a:t>
            </a:r>
          </a:p>
          <a:p>
            <a:r>
              <a:rPr lang="en-US" dirty="0"/>
              <a:t>Install it with pip install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for our demonstration we need a previous version so instead we will install version 1.15 with pip install </a:t>
            </a:r>
            <a:r>
              <a:rPr lang="en-US" dirty="0" err="1"/>
              <a:t>tensorflow</a:t>
            </a:r>
            <a:r>
              <a:rPr lang="en-US" dirty="0"/>
              <a:t>==1.15</a:t>
            </a:r>
          </a:p>
          <a:p>
            <a:r>
              <a:rPr lang="en-US" dirty="0"/>
              <a:t>It is a backend engine that </a:t>
            </a:r>
            <a:r>
              <a:rPr lang="en-US" dirty="0" err="1"/>
              <a:t>SparkML</a:t>
            </a:r>
            <a:r>
              <a:rPr lang="en-US" dirty="0"/>
              <a:t> will use if it's installed</a:t>
            </a:r>
          </a:p>
          <a:p>
            <a:r>
              <a:rPr lang="en-US" dirty="0"/>
              <a:t>We can read in the images into a </a:t>
            </a:r>
            <a:r>
              <a:rPr lang="en-US" dirty="0" err="1"/>
              <a:t>DataFrame</a:t>
            </a:r>
            <a:r>
              <a:rPr lang="en-US" dirty="0"/>
              <a:t> object and split it up into training and testing sets just like normal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DeepImageFeaturizer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B91B7-B630-7F4D-AD55-0AF768DA615B}"/>
              </a:ext>
            </a:extLst>
          </p:cNvPr>
          <p:cNvSpPr txBox="1"/>
          <p:nvPr/>
        </p:nvSpPr>
        <p:spPr>
          <a:xfrm>
            <a:off x="261007" y="3222817"/>
            <a:ext cx="8582298" cy="246221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from </a:t>
            </a:r>
            <a:r>
              <a:rPr lang="en-US" b="1" dirty="0" err="1"/>
              <a:t>pyspark.ml.classification</a:t>
            </a:r>
            <a:r>
              <a:rPr lang="en-US" b="1" dirty="0"/>
              <a:t> import </a:t>
            </a:r>
            <a:r>
              <a:rPr lang="en-US" b="1" dirty="0" err="1"/>
              <a:t>LogisticRegression</a:t>
            </a:r>
            <a:endParaRPr lang="en-US" b="1" dirty="0"/>
          </a:p>
          <a:p>
            <a:r>
              <a:rPr lang="en-US" b="1" dirty="0"/>
              <a:t>from </a:t>
            </a:r>
            <a:r>
              <a:rPr lang="en-US" b="1" dirty="0" err="1"/>
              <a:t>pyspark.ml</a:t>
            </a:r>
            <a:r>
              <a:rPr lang="en-US" b="1" dirty="0"/>
              <a:t> import Pipeline</a:t>
            </a:r>
          </a:p>
          <a:p>
            <a:r>
              <a:rPr lang="en-US" b="1" dirty="0"/>
              <a:t>from </a:t>
            </a:r>
            <a:r>
              <a:rPr lang="en-US" b="1" dirty="0" err="1"/>
              <a:t>sparkdl</a:t>
            </a:r>
            <a:r>
              <a:rPr lang="en-US" b="1" dirty="0"/>
              <a:t> import </a:t>
            </a:r>
            <a:r>
              <a:rPr lang="en-US" b="1" dirty="0" err="1"/>
              <a:t>DeepImageFeaturizer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 err="1"/>
              <a:t>featurizer</a:t>
            </a:r>
            <a:r>
              <a:rPr lang="en-US" b="1" dirty="0"/>
              <a:t> = </a:t>
            </a:r>
            <a:r>
              <a:rPr lang="en-US" b="1" dirty="0" err="1"/>
              <a:t>DeepImageFeaturizer</a:t>
            </a:r>
            <a:r>
              <a:rPr lang="en-US" b="1" dirty="0"/>
              <a:t>(</a:t>
            </a:r>
            <a:r>
              <a:rPr lang="en-US" b="1" dirty="0" err="1"/>
              <a:t>inputCol</a:t>
            </a:r>
            <a:r>
              <a:rPr lang="en-US" b="1" dirty="0"/>
              <a:t>="image", \</a:t>
            </a:r>
            <a:br>
              <a:rPr lang="en-US" b="1" dirty="0"/>
            </a:br>
            <a:r>
              <a:rPr lang="en-US" b="1" dirty="0"/>
              <a:t>             </a:t>
            </a:r>
            <a:r>
              <a:rPr lang="en-US" b="1" dirty="0" err="1"/>
              <a:t>outputCol</a:t>
            </a:r>
            <a:r>
              <a:rPr lang="en-US" b="1" dirty="0"/>
              <a:t>="features", </a:t>
            </a:r>
            <a:r>
              <a:rPr lang="en-US" b="1" dirty="0" err="1"/>
              <a:t>modelName</a:t>
            </a:r>
            <a:r>
              <a:rPr lang="en-US" b="1" dirty="0"/>
              <a:t>="InceptionV3")</a:t>
            </a:r>
          </a:p>
          <a:p>
            <a:r>
              <a:rPr lang="en-US" b="1" dirty="0" err="1"/>
              <a:t>lr</a:t>
            </a:r>
            <a:r>
              <a:rPr lang="en-US" b="1" dirty="0"/>
              <a:t> = </a:t>
            </a:r>
            <a:r>
              <a:rPr lang="en-US" b="1" dirty="0" err="1"/>
              <a:t>LogisticRegression</a:t>
            </a:r>
            <a:r>
              <a:rPr lang="en-US" b="1" dirty="0"/>
              <a:t>(</a:t>
            </a:r>
            <a:r>
              <a:rPr lang="en-US" b="1" dirty="0" err="1"/>
              <a:t>maxIter</a:t>
            </a:r>
            <a:r>
              <a:rPr lang="en-US" b="1" dirty="0"/>
              <a:t>=10, </a:t>
            </a:r>
            <a:r>
              <a:rPr lang="en-US" b="1" dirty="0" err="1"/>
              <a:t>regParam</a:t>
            </a:r>
            <a:r>
              <a:rPr lang="en-US" b="1" dirty="0"/>
              <a:t>=0.05, \</a:t>
            </a:r>
            <a:br>
              <a:rPr lang="en-US" b="1" dirty="0"/>
            </a:br>
            <a:r>
              <a:rPr lang="en-US" b="1" dirty="0"/>
              <a:t>                        </a:t>
            </a:r>
            <a:r>
              <a:rPr lang="en-US" b="1" dirty="0" err="1"/>
              <a:t>elasticNetParam</a:t>
            </a:r>
            <a:r>
              <a:rPr lang="en-US" b="1" dirty="0"/>
              <a:t>=0.3, </a:t>
            </a:r>
            <a:r>
              <a:rPr lang="en-US" b="1" dirty="0" err="1"/>
              <a:t>labelCol</a:t>
            </a:r>
            <a:r>
              <a:rPr lang="en-US" b="1" dirty="0"/>
              <a:t>="label")</a:t>
            </a:r>
          </a:p>
          <a:p>
            <a:r>
              <a:rPr lang="en-US" b="1" dirty="0"/>
              <a:t>p = Pipeline(stages=[</a:t>
            </a:r>
            <a:r>
              <a:rPr lang="en-US" b="1" dirty="0" err="1"/>
              <a:t>featurizer</a:t>
            </a:r>
            <a:r>
              <a:rPr lang="en-US" b="1" dirty="0"/>
              <a:t>, </a:t>
            </a:r>
            <a:r>
              <a:rPr lang="en-US" b="1" dirty="0" err="1"/>
              <a:t>lr</a:t>
            </a:r>
            <a:r>
              <a:rPr lang="en-US" b="1" dirty="0"/>
              <a:t>])</a:t>
            </a:r>
          </a:p>
          <a:p>
            <a:r>
              <a:rPr lang="en-US" b="1" dirty="0" err="1"/>
              <a:t>p_model</a:t>
            </a:r>
            <a:r>
              <a:rPr lang="en-US" b="1" dirty="0"/>
              <a:t> = </a:t>
            </a:r>
            <a:r>
              <a:rPr lang="en-US" b="1" dirty="0" err="1"/>
              <a:t>p.fit</a:t>
            </a:r>
            <a:r>
              <a:rPr lang="en-US" b="1" dirty="0"/>
              <a:t>(</a:t>
            </a:r>
            <a:r>
              <a:rPr lang="en-US" b="1" dirty="0" err="1"/>
              <a:t>train_df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576B77-5CF2-D549-987B-2D6716FC4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DeepImageFeaturizer</a:t>
            </a:r>
            <a:r>
              <a:rPr lang="en-US" dirty="0"/>
              <a:t> class will automatically extract features from an image </a:t>
            </a:r>
          </a:p>
          <a:p>
            <a:r>
              <a:rPr lang="en-US" dirty="0"/>
              <a:t>The results of that transformation can then be passed into a classification model through a Pipeline to train the model</a:t>
            </a:r>
          </a:p>
          <a:p>
            <a:r>
              <a:rPr lang="en-US" dirty="0"/>
              <a:t>The it can be evaluated like any other model to see how effective it was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Models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576B77-5CF2-D549-987B-2D6716FC4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It takes a lot of time and data to train models</a:t>
            </a:r>
          </a:p>
          <a:p>
            <a:r>
              <a:rPr lang="en-US" dirty="0"/>
              <a:t>Fortunately there are many open source pre-trained models available that easily plug into Spark and other machine learning tools too let you leverage that knowledge in your own projects</a:t>
            </a:r>
          </a:p>
          <a:p>
            <a:r>
              <a:rPr lang="en-US" dirty="0" err="1"/>
              <a:t>Keras</a:t>
            </a:r>
            <a:r>
              <a:rPr lang="en-US" dirty="0"/>
              <a:t> and TensorFlow offer many pre-trained models that are easy to use and let you skip right to the prediction phase</a:t>
            </a:r>
          </a:p>
          <a:p>
            <a:pPr lvl="1"/>
            <a:r>
              <a:rPr lang="en-US" dirty="0"/>
              <a:t>InceptionV3 is one such image recognition model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52F06-AAC7-024C-BCFF-D655FD59BF99}"/>
              </a:ext>
            </a:extLst>
          </p:cNvPr>
          <p:cNvSpPr txBox="1"/>
          <p:nvPr/>
        </p:nvSpPr>
        <p:spPr>
          <a:xfrm>
            <a:off x="361050" y="3691922"/>
            <a:ext cx="8582298" cy="11695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from </a:t>
            </a:r>
            <a:r>
              <a:rPr lang="en-US" b="1" dirty="0" err="1"/>
              <a:t>sparkdl</a:t>
            </a:r>
            <a:r>
              <a:rPr lang="en-US" b="1" dirty="0"/>
              <a:t> import </a:t>
            </a:r>
            <a:r>
              <a:rPr lang="en-US" b="1" dirty="0" err="1"/>
              <a:t>DeepImagePredictor</a:t>
            </a:r>
            <a:endParaRPr lang="en-US" b="1" dirty="0"/>
          </a:p>
          <a:p>
            <a:r>
              <a:rPr lang="en-US" b="1" dirty="0" err="1"/>
              <a:t>image_df</a:t>
            </a:r>
            <a:r>
              <a:rPr lang="en-US" b="1" dirty="0"/>
              <a:t> = </a:t>
            </a:r>
            <a:r>
              <a:rPr lang="en-US" b="1" dirty="0" err="1"/>
              <a:t>ImageSchema.readImages</a:t>
            </a:r>
            <a:r>
              <a:rPr lang="en-US" b="1" dirty="0"/>
              <a:t>("</a:t>
            </a:r>
            <a:r>
              <a:rPr lang="en-US" b="1" dirty="0" err="1"/>
              <a:t>flower_photos</a:t>
            </a:r>
            <a:r>
              <a:rPr lang="en-US" b="1" dirty="0"/>
              <a:t>/sample/")</a:t>
            </a:r>
          </a:p>
          <a:p>
            <a:r>
              <a:rPr lang="en-US" b="1" dirty="0"/>
              <a:t>predictor = </a:t>
            </a:r>
            <a:r>
              <a:rPr lang="en-US" b="1" dirty="0" err="1"/>
              <a:t>DeepImagePredictor</a:t>
            </a:r>
            <a:r>
              <a:rPr lang="en-US" b="1" dirty="0"/>
              <a:t>(</a:t>
            </a:r>
            <a:r>
              <a:rPr lang="en-US" b="1" dirty="0" err="1"/>
              <a:t>inputCol</a:t>
            </a:r>
            <a:r>
              <a:rPr lang="en-US" b="1" dirty="0"/>
              <a:t>="image", </a:t>
            </a:r>
            <a:r>
              <a:rPr lang="en-US" b="1" dirty="0" err="1"/>
              <a:t>outputCol</a:t>
            </a:r>
            <a:r>
              <a:rPr lang="en-US" b="1" dirty="0"/>
              <a:t>="</a:t>
            </a:r>
            <a:r>
              <a:rPr lang="en-US" b="1" dirty="0" err="1"/>
              <a:t>predicted_labels</a:t>
            </a:r>
            <a:r>
              <a:rPr lang="en-US" b="1" dirty="0"/>
              <a:t>", </a:t>
            </a:r>
            <a:r>
              <a:rPr lang="en-US" b="1" dirty="0" err="1">
                <a:solidFill>
                  <a:srgbClr val="FF0000"/>
                </a:solidFill>
              </a:rPr>
              <a:t>modelName</a:t>
            </a:r>
            <a:r>
              <a:rPr lang="en-US" b="1" dirty="0">
                <a:solidFill>
                  <a:srgbClr val="FF0000"/>
                </a:solidFill>
              </a:rPr>
              <a:t>="InceptionV3", </a:t>
            </a:r>
            <a:r>
              <a:rPr lang="en-US" b="1" dirty="0" err="1"/>
              <a:t>decodePredictions</a:t>
            </a:r>
            <a:r>
              <a:rPr lang="en-US" b="1" dirty="0"/>
              <a:t>=True, </a:t>
            </a:r>
            <a:r>
              <a:rPr lang="en-US" b="1" dirty="0" err="1"/>
              <a:t>topK</a:t>
            </a:r>
            <a:r>
              <a:rPr lang="en-US" b="1" dirty="0"/>
              <a:t>=10)</a:t>
            </a:r>
          </a:p>
          <a:p>
            <a:r>
              <a:rPr lang="en-US" b="1" dirty="0" err="1"/>
              <a:t>predictions_df</a:t>
            </a:r>
            <a:r>
              <a:rPr lang="en-US" b="1" dirty="0"/>
              <a:t> = </a:t>
            </a:r>
            <a:r>
              <a:rPr lang="en-US" b="1" dirty="0" err="1"/>
              <a:t>predictor.transform</a:t>
            </a:r>
            <a:r>
              <a:rPr lang="en-US" b="1" dirty="0"/>
              <a:t>(</a:t>
            </a:r>
            <a:r>
              <a:rPr lang="en-US" b="1" dirty="0" err="1"/>
              <a:t>image_df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164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Models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576B77-5CF2-D549-987B-2D6716FC4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is another open source collection of pre-trained models using neural network methods</a:t>
            </a:r>
          </a:p>
          <a:p>
            <a:r>
              <a:rPr lang="en-US" dirty="0"/>
              <a:t>Let's you focus on making predictions and spend less time on training your own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52F06-AAC7-024C-BCFF-D655FD59BF99}"/>
              </a:ext>
            </a:extLst>
          </p:cNvPr>
          <p:cNvSpPr txBox="1"/>
          <p:nvPr/>
        </p:nvSpPr>
        <p:spPr>
          <a:xfrm>
            <a:off x="361050" y="2607705"/>
            <a:ext cx="8582298" cy="267765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from </a:t>
            </a:r>
            <a:r>
              <a:rPr lang="en-US" b="1" dirty="0" err="1"/>
              <a:t>keras.applications</a:t>
            </a:r>
            <a:r>
              <a:rPr lang="en-US" b="1" dirty="0"/>
              <a:t> import InceptionV3</a:t>
            </a:r>
          </a:p>
          <a:p>
            <a:r>
              <a:rPr lang="en-US" b="1" dirty="0"/>
              <a:t>model = InceptionV3(weights="</a:t>
            </a:r>
            <a:r>
              <a:rPr lang="en-US" b="1" dirty="0" err="1"/>
              <a:t>imagenet</a:t>
            </a:r>
            <a:r>
              <a:rPr lang="en-US" b="1" dirty="0"/>
              <a:t>")</a:t>
            </a:r>
          </a:p>
          <a:p>
            <a:r>
              <a:rPr lang="en-US" b="1" dirty="0" err="1"/>
              <a:t>model.save</a:t>
            </a:r>
            <a:r>
              <a:rPr lang="en-US" b="1" dirty="0"/>
              <a:t>('model-full.h5')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transformer = </a:t>
            </a:r>
            <a:r>
              <a:rPr lang="en-US" b="1" dirty="0" err="1"/>
              <a:t>KerasImageFileTransformer</a:t>
            </a:r>
            <a:r>
              <a:rPr lang="en-US" b="1" dirty="0"/>
              <a:t>(</a:t>
            </a:r>
            <a:r>
              <a:rPr lang="en-US" b="1" dirty="0" err="1"/>
              <a:t>inputCol</a:t>
            </a:r>
            <a:r>
              <a:rPr lang="en-US" b="1" dirty="0"/>
              <a:t>="</a:t>
            </a:r>
            <a:r>
              <a:rPr lang="en-US" b="1" dirty="0" err="1"/>
              <a:t>uri</a:t>
            </a:r>
            <a:r>
              <a:rPr lang="en-US" b="1" dirty="0"/>
              <a:t>",\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outputCol</a:t>
            </a:r>
            <a:r>
              <a:rPr lang="en-US" b="1" dirty="0"/>
              <a:t>="predictions", \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modelFile</a:t>
            </a:r>
            <a:r>
              <a:rPr lang="en-US" b="1" dirty="0"/>
              <a:t>='model-full.h5', \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imageLoader</a:t>
            </a:r>
            <a:r>
              <a:rPr lang="en-US" b="1" dirty="0"/>
              <a:t>=loadAndPreprocessKerasInceptionV3, \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outputMode</a:t>
            </a:r>
            <a:r>
              <a:rPr lang="en-US" b="1" dirty="0"/>
              <a:t>="vector")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351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is just an extension of Neural Network concepts</a:t>
            </a:r>
          </a:p>
          <a:p>
            <a:r>
              <a:rPr lang="en-US" dirty="0"/>
              <a:t>Explore the different open source pre-trained models available for immediate use</a:t>
            </a:r>
          </a:p>
          <a:p>
            <a:r>
              <a:rPr lang="en-US" dirty="0"/>
              <a:t>Build your own trained models when you can't find an available resource to suit your needs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discovered:</a:t>
            </a:r>
          </a:p>
          <a:p>
            <a:r>
              <a:rPr lang="en-US" dirty="0"/>
              <a:t>What is Deep Learning</a:t>
            </a:r>
          </a:p>
          <a:p>
            <a:r>
              <a:rPr lang="en-US" dirty="0"/>
              <a:t>How to implement a deep learning model with TensorFlow</a:t>
            </a:r>
          </a:p>
          <a:p>
            <a:r>
              <a:rPr lang="en-US" dirty="0"/>
              <a:t>How to use </a:t>
            </a:r>
            <a:r>
              <a:rPr lang="en-US" dirty="0" err="1"/>
              <a:t>Keras</a:t>
            </a:r>
            <a:r>
              <a:rPr lang="en-US" dirty="0"/>
              <a:t> trained models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1428541393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6298</TotalTime>
  <Words>530</Words>
  <Application>Microsoft Macintosh PowerPoint</Application>
  <PresentationFormat>On-screen Show (4:3)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Objectives</vt:lpstr>
      <vt:lpstr>Deep Learning Defined</vt:lpstr>
      <vt:lpstr>TensorFlow</vt:lpstr>
      <vt:lpstr>DeepImageFeaturizer</vt:lpstr>
      <vt:lpstr>Pre-trained Models</vt:lpstr>
      <vt:lpstr>Keras Models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172</cp:revision>
  <dcterms:created xsi:type="dcterms:W3CDTF">2019-05-09T17:36:01Z</dcterms:created>
  <dcterms:modified xsi:type="dcterms:W3CDTF">2019-10-19T14:30:49Z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