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01C8-47C4-44DD-ADA2-4EE611B0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17C65-69B1-4C28-8E88-7B5CE6A84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3E155-D036-4681-9E89-2371A569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5FE7-8707-42EE-9026-A9D4E3B7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62849-F7BA-492A-A4D5-8525A136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BC50-3762-4B8E-A214-BEF587D6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DC85-FD09-4970-8A13-3738C0C8E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B970-649B-4B8B-8C9E-FB264952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4939-9D4E-440D-A9B1-DF9BD451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E7B7-40D7-450E-9DEB-3C9D34FE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98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4DE6-BA81-4840-967C-E6193DA9C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63ED5-0DD7-4010-81B1-D8348F0D2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F56C-C2CB-49C4-A6B9-02B175A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94E1-996A-4701-A373-A0DA1F17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4466-932F-4926-9EF9-C91D275F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61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1968-2E65-4DA4-AFB1-B0C571D6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5773-EFC0-4594-8EDB-C73B01F3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4A75-7596-4B29-AE89-4E46B50A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C527-9B17-40E9-8805-0C02372B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3537-E330-4663-AD54-33CD4A20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943B-343B-4B40-95AE-762FC05F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71B34-ED29-41AF-B5E5-04354E2B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F96C-4B48-4B3D-9FD6-8EF60FDC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3EEF-F157-4DBF-8A0C-505D972E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503E-02BB-4878-87B1-095D4527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7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6613-11A2-4670-A61F-142A4F7C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8D7F-3424-466B-A2B8-40CFB5C55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BA039-5A9A-4DFA-9410-2C7943F49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B90A2-549E-4809-BB15-18BE8ECB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70D37-7A7F-4C55-99EC-F9A37F14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8204-E47D-4A52-A5DB-CB8FC50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E81A-0F17-48C3-AF14-8209A72F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34CC-1D66-4804-BFDC-E2F0B31A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DD508-B1D8-4345-BD9D-37033765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07826-A3C3-4B52-B0C0-D3B5D555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7A554-74E7-40B4-9970-C2BB70AE4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6AC51-07B6-485A-995B-6E348C2A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F87BE-F7D0-4211-AD63-54F5192A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D1929-4142-4F7D-BD7F-03A9BEB0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F672-0F1F-4480-BC83-8139C485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784B0-1046-491B-A50D-BFC7E81F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2758-A2EF-4286-B3F9-7B194100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E630C-021C-406F-8BF7-53543A0C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5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AA8D8-6534-4BAA-8FC5-F008A189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CE8F7-328E-4EE3-BFA2-DE6E9950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ECE09-BBA7-4418-9FB2-0D2FFF1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0BCA-97C3-44EC-924A-637626DE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27B4-5701-48A0-A3EE-60F3C198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D44AC-ABC5-432A-B3F9-58AD03ECA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928AA-E640-4090-A5D3-E592F84C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49214-8AD4-4F78-A39F-62C81263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08788-0287-4A1E-BB40-D4449B84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9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564-205B-4864-9860-0BA1B817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315AB-13FC-4280-80A3-3FFDF5148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1FE7-65BA-4E9C-9E44-959A1396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CE1AB-13BD-4862-A6F9-88ADED52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85512-0E5A-434F-ABC1-A2A1AB45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20E7-D4E5-4608-8BFC-174EDB03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E46BD-BDF8-4C1F-8ACC-E420DA3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E2F1-398B-4C1C-8166-E13D05F42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E3E8D-5F66-46AB-A9D2-AB2C9E983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D3AD5-A50F-4DFE-B717-D4632FAB447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62565-242A-40D5-AEB0-3C9EF0E63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188D-2C3E-4219-BDA9-665080516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56B3-49BB-49CD-91E1-FD8471740F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72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9E1-2B4B-4325-9BCF-1C0F159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boundaries of geographic units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01CD-058A-4398-BD1B-A00086A9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work often uses data with a spatial component</a:t>
            </a:r>
          </a:p>
          <a:p>
            <a:pPr lvl="1"/>
            <a:r>
              <a:rPr lang="en-US" dirty="0"/>
              <a:t>Counties</a:t>
            </a:r>
          </a:p>
          <a:p>
            <a:pPr lvl="1"/>
            <a:r>
              <a:rPr lang="en-US" dirty="0"/>
              <a:t>Commuting zones</a:t>
            </a:r>
          </a:p>
          <a:p>
            <a:pPr lvl="1"/>
            <a:r>
              <a:rPr lang="en-US" dirty="0"/>
              <a:t>Congressional districts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Either you want to</a:t>
            </a:r>
          </a:p>
          <a:p>
            <a:pPr lvl="1"/>
            <a:r>
              <a:rPr lang="en-US" dirty="0"/>
              <a:t>have consistent spatial units over time (e.g. changing county boundaries across Census years)</a:t>
            </a:r>
          </a:p>
          <a:p>
            <a:pPr lvl="1"/>
            <a:r>
              <a:rPr lang="en-US" dirty="0"/>
              <a:t>combine data from different spatial units (e.g. construct variables for congressional districts using county-level information)</a:t>
            </a:r>
          </a:p>
        </p:txBody>
      </p:sp>
    </p:spTree>
    <p:extLst>
      <p:ext uri="{BB962C8B-B14F-4D97-AF65-F5344CB8AC3E}">
        <p14:creationId xmlns:p14="http://schemas.microsoft.com/office/powerpoint/2010/main" val="366980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C038-DD64-449F-9891-17EE7F7E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the crosswalks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B489-46B4-4F05-A73F-B1E6DCE81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you want to harmonize county level data on the stock of Mexican-born population in 1960 to the 88</a:t>
            </a:r>
            <a:r>
              <a:rPr lang="en-US" baseline="30000" dirty="0"/>
              <a:t>th</a:t>
            </a:r>
            <a:r>
              <a:rPr lang="en-US" dirty="0"/>
              <a:t> CDs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Get the county-level data for 1960 for the total number of persons born in Mexico. It is critical to harmonize only county-level stock variables for weights to be appropriate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Given some set of county identifiers (e.g. FIPS or NHGIS codes), merge the 1960 county file with the 1960 to 88th Congress crosswalk 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Multiply the number of persons born in Mexico with the provided weights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Finally, collapse (i.e. sum) the weighted counts for each variable by CD identifiers. Round or mark as missing any cell as needed. The unit of observation is now the CD level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  <a:p>
            <a:pPr marL="971550" lvl="1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43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34F2-BB9C-425A-9AA2-27AD2BA8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0F6B-E052-439E-9E7B-5705EDF9A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Chen, Y. “The distance-decay function of geographical gravity model: Power law or exponential law?”, Chaos, Solutions &amp; Fractals, Vol. 77, pp. 174-189.</a:t>
            </a:r>
          </a:p>
          <a:p>
            <a:r>
              <a:rPr lang="en-US" dirty="0"/>
              <a:t>Fang, Y. and </a:t>
            </a:r>
            <a:r>
              <a:rPr lang="en-US" dirty="0" err="1"/>
              <a:t>Jawitz</a:t>
            </a:r>
            <a:r>
              <a:rPr lang="en-US" dirty="0"/>
              <a:t>, J.W. (2018) “High-resolution reconstruction of the United States human population distribution, 1790 to 2010”, Scientific Data, Vol. 5, https://doi.org/10.1038/sdata.2018.67.</a:t>
            </a:r>
          </a:p>
          <a:p>
            <a:r>
              <a:rPr lang="en-US" dirty="0"/>
              <a:t>Ferrara, A., Testa, P., and Zhou, L. (2021) “New Area- and Population-based Geographic Crosswalks for U.S. Counties and Congressional Districts, 1790-2020”, CAGE Working Paper No. 588.</a:t>
            </a:r>
          </a:p>
          <a:p>
            <a:r>
              <a:rPr lang="en-US" dirty="0"/>
              <a:t>Hornbeck, R. (2010) “Barbed Wire: Property Rights and Agricultural Development”, Quarterly Journal of Economics, Vol. 125(2), pp. 767-810.</a:t>
            </a:r>
          </a:p>
        </p:txBody>
      </p:sp>
    </p:spTree>
    <p:extLst>
      <p:ext uri="{BB962C8B-B14F-4D97-AF65-F5344CB8AC3E}">
        <p14:creationId xmlns:p14="http://schemas.microsoft.com/office/powerpoint/2010/main" val="397162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2B58-D722-4C69-8A2F-9A45B992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Area-based harmonization methods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11AD3-E476-45B6-94DB-F70ADA645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Suppose you want to get county information (e.g. total income) for congressional districts (CD); use stock variables, not shares, you can build shares and percentages </a:t>
                </a:r>
                <a:r>
                  <a:rPr lang="en-GB" b="1" dirty="0"/>
                  <a:t>after</a:t>
                </a:r>
                <a:r>
                  <a:rPr lang="en-GB" dirty="0"/>
                  <a:t> the boundary harmonization</a:t>
                </a:r>
              </a:p>
              <a:p>
                <a:r>
                  <a:rPr lang="en-GB" dirty="0"/>
                  <a:t>Hornbeck (2010) pioneered the following procedure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Using ArcGIS (or other mapping software), intersect the CD boundaries with all counties or parts of counties which fall into a given CD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Take total income in each county and sum it within the CD where</a:t>
                </a:r>
              </a:p>
              <a:p>
                <a:pPr lvl="2"/>
                <a:r>
                  <a:rPr lang="en-GB" dirty="0"/>
                  <a:t>counties solely lying in that CD receive a weight of 1</a:t>
                </a:r>
              </a:p>
              <a:p>
                <a:pPr lvl="2"/>
                <a:r>
                  <a:rPr lang="en-GB" dirty="0"/>
                  <a:t>counties that partially lie in that CD receive a weight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GB" dirty="0"/>
                  <a:t>, where a is the area of the county that lies in the CD and A is the total area of the county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The last step assumes that total income is uniformly distributed across the county area</a:t>
                </a:r>
              </a:p>
              <a:p>
                <a:pPr lvl="1"/>
                <a:r>
                  <a:rPr lang="en-GB" dirty="0">
                    <a:solidFill>
                      <a:schemeClr val="bg1"/>
                    </a:solidFill>
                  </a:rPr>
                  <a:t>this does not hold I the presence of urbanization or other agglomeration economies!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11AD3-E476-45B6-94DB-F70ADA645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5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2B58-D722-4C69-8A2F-9A45B992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Area-based harmonization methods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11AD3-E476-45B6-94DB-F70ADA645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Suppose you want to get county information (e.g. total income) for congressional districts (CD); use stock variables, not shares, you can build shares and percentages </a:t>
                </a:r>
                <a:r>
                  <a:rPr lang="en-GB" b="1" dirty="0"/>
                  <a:t>after</a:t>
                </a:r>
                <a:r>
                  <a:rPr lang="en-GB" dirty="0"/>
                  <a:t> the boundary harmonization</a:t>
                </a:r>
              </a:p>
              <a:p>
                <a:r>
                  <a:rPr lang="en-GB" dirty="0"/>
                  <a:t>Hornbeck (2010) pioneered the following procedure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Using ArcGIS (or other mapping software), intersect the CD boundaries with all counties or parts of counties which fall into a given CD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GB" dirty="0"/>
                  <a:t>Take total income in each county and sum it within the CD</a:t>
                </a:r>
              </a:p>
              <a:p>
                <a:pPr lvl="2"/>
                <a:r>
                  <a:rPr lang="en-GB" dirty="0"/>
                  <a:t>counties solely lying in that CD receive a weight of 1</a:t>
                </a:r>
              </a:p>
              <a:p>
                <a:pPr lvl="2"/>
                <a:r>
                  <a:rPr lang="en-GB" dirty="0"/>
                  <a:t>counties that partially lie in that CD receive a weight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GB" dirty="0"/>
                  <a:t>, where a is the area of the county that lies in the CD and A is the total area of the county</a:t>
                </a:r>
              </a:p>
              <a:p>
                <a:r>
                  <a:rPr lang="en-GB" dirty="0"/>
                  <a:t>The last step assumes that total income is uniformly distributed across the county area</a:t>
                </a:r>
              </a:p>
              <a:p>
                <a:pPr lvl="1"/>
                <a:r>
                  <a:rPr lang="en-GB" dirty="0"/>
                  <a:t>this </a:t>
                </a:r>
                <a:r>
                  <a:rPr lang="en-US" dirty="0"/>
                  <a:t>will not hold in the presence of </a:t>
                </a:r>
                <a:r>
                  <a:rPr lang="en-US" b="1" dirty="0"/>
                  <a:t>urbanization/agglomeration</a:t>
                </a:r>
                <a:r>
                  <a:rPr lang="en-US" dirty="0"/>
                  <a:t> economies to the extent that origin and reference unit boundaries intersect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F11AD3-E476-45B6-94DB-F70ADA645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40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D9804-2011-4A6E-8FB6-20F5C03EB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2785"/>
                <a:ext cx="10515600" cy="5283835"/>
              </a:xfrm>
            </p:spPr>
            <p:txBody>
              <a:bodyPr>
                <a:normAutofit fontScale="77500" lnSpcReduction="20000"/>
              </a:bodyPr>
              <a:lstStyle/>
              <a:p>
                <a:endParaRPr lang="en-US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CD3: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𝐻𝑒𝑛𝑛𝑒𝑝𝑖𝑛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𝑡𝑜𝑡𝑎𝑙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𝑖𝑛𝑐𝑜𝑚𝑒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𝐻𝑒𝑛𝑛𝑒𝑝𝑖𝑛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since CD3 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lies entirely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GB" dirty="0" err="1"/>
                  <a:t>Hennepin</a:t>
                </a:r>
                <a:r>
                  <a:rPr lang="en-GB" dirty="0"/>
                  <a:t> county</a:t>
                </a:r>
              </a:p>
              <a:p>
                <a:endParaRPr lang="en-GB" sz="200" dirty="0"/>
              </a:p>
              <a:p>
                <a:pPr>
                  <a:lnSpc>
                    <a:spcPct val="170000"/>
                  </a:lnSpc>
                </a:pPr>
                <a:r>
                  <a:rPr lang="en-GB" dirty="0"/>
                  <a:t>CD</a:t>
                </a:r>
                <a:r>
                  <a:rPr lang="en-US" altLang="zh-CN" dirty="0"/>
                  <a:t>5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5_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𝐻𝑒𝑛𝑛𝑒𝑝𝑖𝑛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𝐻𝑒𝑛𝑛𝑒𝑝𝑖𝑛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𝐻𝑒𝑛𝑛𝑒𝑝𝑖𝑛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𝐴𝑛𝑜𝑘𝑎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𝐴𝑛𝑜𝑘𝑎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𝐴𝑛𝑜𝑘𝑎</m:t>
                        </m:r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CD5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partially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Hennepin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county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partially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Anoka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county.</a:t>
                </a:r>
                <a:r>
                  <a:rPr lang="zh-CN" altLang="en-US" dirty="0"/>
                  <a:t> </a:t>
                </a:r>
                <a:endParaRPr lang="en-GB" dirty="0"/>
              </a:p>
              <a:p>
                <a:pPr marL="0" indent="0">
                  <a:buNone/>
                </a:pPr>
                <a:endParaRPr lang="en-GB" sz="300" dirty="0"/>
              </a:p>
              <a:p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2/4/6/8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GB" dirty="0"/>
                  <a:t>the weighted sums of total income from counties and county parts belonging to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CDs.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BD9804-2011-4A6E-8FB6-20F5C03EB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2785"/>
                <a:ext cx="10515600" cy="5283835"/>
              </a:xfr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27CFE4-27A8-4931-9B5E-C5581D726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61" y="565628"/>
            <a:ext cx="6623019" cy="301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9804-2011-4A6E-8FB6-20F5C03E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But new population data by Fang and </a:t>
            </a:r>
            <a:r>
              <a:rPr lang="en-US" dirty="0" err="1"/>
              <a:t>Jawitz</a:t>
            </a:r>
            <a:r>
              <a:rPr lang="en-US" dirty="0"/>
              <a:t> (2018) shows that population is not uniformly distributed within counties</a:t>
            </a:r>
          </a:p>
          <a:p>
            <a:pPr lvl="1"/>
            <a:r>
              <a:rPr lang="en-GB" dirty="0"/>
              <a:t>they develop different spatial models for 1x1km grid cell population distributions from 1790 to 2010</a:t>
            </a:r>
          </a:p>
          <a:p>
            <a:pPr lvl="1"/>
            <a:r>
              <a:rPr lang="en-GB" dirty="0"/>
              <a:t>yellow and orange are approximately above/below mid-range population (for simplicity)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CFE4-27A8-4931-9B5E-C5581D72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61" y="565628"/>
            <a:ext cx="6623019" cy="30130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87A237-1594-4EE9-82EA-C845A79BC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62" y="582623"/>
            <a:ext cx="6691914" cy="30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52C4-DC0B-44F4-9FD3-50B2E10D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population-based crosswalks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ADC20-717D-40A7-83B3-576107EE1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this new population data, Ferrara, Testa, and Zhou (2021) provide a complementary approach to Hornbeck (2010) with new crosswalks for</a:t>
            </a:r>
          </a:p>
          <a:p>
            <a:pPr lvl="1"/>
            <a:r>
              <a:rPr lang="en-US" dirty="0"/>
              <a:t>counties-to-counties over time (Census decades)</a:t>
            </a:r>
          </a:p>
          <a:p>
            <a:pPr lvl="1"/>
            <a:r>
              <a:rPr lang="en-US" dirty="0"/>
              <a:t>counties-to-congressional districts</a:t>
            </a:r>
          </a:p>
          <a:p>
            <a:pPr marL="0" indent="0">
              <a:buNone/>
            </a:pPr>
            <a:r>
              <a:rPr lang="en-US" dirty="0"/>
              <a:t>   from 1790 to 2020 using population-based weights instead of area-   </a:t>
            </a:r>
          </a:p>
          <a:p>
            <a:pPr marL="0" indent="0">
              <a:buNone/>
            </a:pPr>
            <a:r>
              <a:rPr lang="en-US" dirty="0"/>
              <a:t>   based weights. The crosswalks can be downloaded at</a:t>
            </a:r>
          </a:p>
          <a:p>
            <a:r>
              <a:rPr lang="en-US" dirty="0">
                <a:solidFill>
                  <a:schemeClr val="accent1"/>
                </a:solidFill>
              </a:rPr>
              <a:t>https://doi.org/10.3886/E150101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much does adjusting for population distribution matter?</a:t>
            </a:r>
          </a:p>
        </p:txBody>
      </p:sp>
    </p:spTree>
    <p:extLst>
      <p:ext uri="{BB962C8B-B14F-4D97-AF65-F5344CB8AC3E}">
        <p14:creationId xmlns:p14="http://schemas.microsoft.com/office/powerpoint/2010/main" val="252362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1CD3-A6F5-4A47-9F11-F1D28BA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actual CD-level data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69FDAB-38F4-404F-9AC7-C4D83B2C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Ferrara, Testa and Zhou (2021) take official Census data for CDs which exist for 1960, 1970, 1980 and 1980</a:t>
            </a:r>
          </a:p>
          <a:p>
            <a:r>
              <a:rPr lang="en-US" dirty="0"/>
              <a:t>They generate CD-level variables from county-level data using</a:t>
            </a:r>
          </a:p>
          <a:p>
            <a:pPr lvl="1"/>
            <a:r>
              <a:rPr lang="en-US" dirty="0"/>
              <a:t>area-based weights (model M1)</a:t>
            </a:r>
          </a:p>
          <a:p>
            <a:pPr lvl="1"/>
            <a:r>
              <a:rPr lang="en-US" dirty="0"/>
              <a:t>population-based weights (models M2-4)</a:t>
            </a:r>
          </a:p>
          <a:p>
            <a:pPr lvl="1"/>
            <a:r>
              <a:rPr lang="en-GB" dirty="0"/>
              <a:t>(slight differences between M2-4 in how the sub-county population distribution is generated; in practice it makes little difference)</a:t>
            </a:r>
          </a:p>
          <a:p>
            <a:r>
              <a:rPr lang="en-GB" dirty="0"/>
              <a:t>And then they compare how closely the different crosswalks can replicate the official data (next slide)</a:t>
            </a:r>
          </a:p>
          <a:p>
            <a:pPr lvl="1"/>
            <a:r>
              <a:rPr lang="en-GB" dirty="0"/>
              <a:t>relative to M1, M2-4 have a </a:t>
            </a:r>
            <a:r>
              <a:rPr lang="en-GB" b="1" dirty="0"/>
              <a:t>20% higher correlation</a:t>
            </a:r>
            <a:r>
              <a:rPr lang="en-GB" dirty="0"/>
              <a:t> with the official CD data</a:t>
            </a:r>
          </a:p>
        </p:txBody>
      </p:sp>
    </p:spTree>
    <p:extLst>
      <p:ext uri="{BB962C8B-B14F-4D97-AF65-F5344CB8AC3E}">
        <p14:creationId xmlns:p14="http://schemas.microsoft.com/office/powerpoint/2010/main" val="48748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1B0471A-76F0-42AC-A2D8-3C29C0780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904" y="484656"/>
            <a:ext cx="8096945" cy="5888688"/>
          </a:xfrm>
        </p:spPr>
      </p:pic>
    </p:spTree>
    <p:extLst>
      <p:ext uri="{BB962C8B-B14F-4D97-AF65-F5344CB8AC3E}">
        <p14:creationId xmlns:p14="http://schemas.microsoft.com/office/powerpoint/2010/main" val="34595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D27-699C-438F-8A39-58A6B7BF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caveats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ADA8-68A6-4486-AEB9-7BF55785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 course, there are still some assumptions and caveats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Fang and </a:t>
            </a:r>
            <a:r>
              <a:rPr lang="en-GB" dirty="0" err="1"/>
              <a:t>Jawitz</a:t>
            </a:r>
            <a:r>
              <a:rPr lang="en-GB" dirty="0"/>
              <a:t> (2018) still rely on </a:t>
            </a:r>
            <a:r>
              <a:rPr lang="en-GB" b="1" dirty="0"/>
              <a:t>uniformity within defined urban and rural areas</a:t>
            </a:r>
            <a:r>
              <a:rPr lang="en-GB" dirty="0"/>
              <a:t> (though this is relaxed further in M4)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earlier Census years increasingly rely on mathematical assumptions about urban extents over official Census data from the year 2000; this may not be unreasonable given that city population growth tends to follow certain power distributions (see Chen, 2015), but it is important to pick a reference year that pre-dates any “treatment”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population-based approaches </a:t>
            </a:r>
            <a:r>
              <a:rPr lang="en-GB" b="1" dirty="0"/>
              <a:t>work well for stock variables that are correlated with population</a:t>
            </a:r>
            <a:r>
              <a:rPr lang="en-GB" dirty="0"/>
              <a:t>, like income, number of workers, etc. If a variable is inversely correlated with population, say air quality, then population-based weights can be worse than area-based ones</a:t>
            </a:r>
          </a:p>
          <a:p>
            <a:pPr lvl="2"/>
            <a:r>
              <a:rPr lang="en-GB" dirty="0"/>
              <a:t>Solution: turn variable into something that correlates with population (e.g. use air pollution instead of air quality)</a:t>
            </a:r>
          </a:p>
        </p:txBody>
      </p:sp>
    </p:spTree>
    <p:extLst>
      <p:ext uri="{BB962C8B-B14F-4D97-AF65-F5344CB8AC3E}">
        <p14:creationId xmlns:p14="http://schemas.microsoft.com/office/powerpoint/2010/main" val="363864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1141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Changing boundaries of geographic units</vt:lpstr>
      <vt:lpstr>Area-based harmonization methods</vt:lpstr>
      <vt:lpstr>Area-based harmonization methods</vt:lpstr>
      <vt:lpstr>PowerPoint Presentation</vt:lpstr>
      <vt:lpstr>PowerPoint Presentation</vt:lpstr>
      <vt:lpstr>New population-based crosswalks</vt:lpstr>
      <vt:lpstr>Comparison with actual CD-level data</vt:lpstr>
      <vt:lpstr>PowerPoint Presentation</vt:lpstr>
      <vt:lpstr>Assumptions and caveats</vt:lpstr>
      <vt:lpstr>How to apply the crosswalks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boundaries of geographic units</dc:title>
  <dc:creator>Ferrara, Andreas</dc:creator>
  <cp:lastModifiedBy>Ferrara, Andreas</cp:lastModifiedBy>
  <cp:revision>24</cp:revision>
  <dcterms:created xsi:type="dcterms:W3CDTF">2021-09-15T18:43:29Z</dcterms:created>
  <dcterms:modified xsi:type="dcterms:W3CDTF">2021-10-18T13:21:56Z</dcterms:modified>
</cp:coreProperties>
</file>