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autoAdjust="0"/>
    <p:restoredTop sz="88407" autoAdjust="0"/>
  </p:normalViewPr>
  <p:slideViewPr>
    <p:cSldViewPr>
      <p:cViewPr varScale="1">
        <p:scale>
          <a:sx n="83" d="100"/>
          <a:sy n="83" d="100"/>
        </p:scale>
        <p:origin x="1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11/6/2015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series is primarily on metadata.</a:t>
            </a:r>
            <a:r>
              <a:rPr lang="en-US" baseline="0" dirty="0" smtClean="0"/>
              <a:t> I will begin with the basics and then move through some complex nuances and tools that are used to implement and work with metadata. By the end of the first set of sessions, ending in December 2015, you will have a basic understanding of metadata, knowledge of various types of metadata standards, and moderate knowledge of the Dublin Core Element Set as a metadata standard. This is meant to be an educational series, so feel free to ask questions as I go along.</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and commonly used</a:t>
            </a:r>
            <a:r>
              <a:rPr lang="en-US" baseline="0" dirty="0" smtClean="0"/>
              <a:t> definition of metadata is </a:t>
            </a:r>
            <a:r>
              <a:rPr lang="en-US" i="1" baseline="0" dirty="0" smtClean="0"/>
              <a:t>data about data</a:t>
            </a:r>
            <a:r>
              <a:rPr lang="en-US" i="0" baseline="0" dirty="0" smtClean="0"/>
              <a:t>. Merriam-Webster expands this definition. Both of these definitions confine metadata in the context of data, which can become confusing based on your definition of what data is. Metadata is data that provides information about </a:t>
            </a:r>
            <a:r>
              <a:rPr lang="en-US" i="1" baseline="0" dirty="0" smtClean="0"/>
              <a:t>anything</a:t>
            </a:r>
            <a:r>
              <a:rPr lang="en-US" i="0" baseline="0" dirty="0" smtClean="0"/>
              <a:t>. Anything and everything in the world can be described using metadata. For example, I can describe this pen using metadata [describe pen].</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81157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[Exercise describing a physical thing, in this case a </a:t>
            </a:r>
            <a:r>
              <a:rPr lang="en-US" i="0" baseline="0" dirty="0" err="1" smtClean="0"/>
              <a:t>bobblehead</a:t>
            </a:r>
            <a:r>
              <a:rPr lang="en-US" i="0" baseline="0" dirty="0" smtClean="0"/>
              <a:t>, writing down the description in the blank slide.]</a:t>
            </a:r>
            <a:endParaRPr lang="en-US" i="0" baseline="0" dirty="0" smtClean="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194388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a:t>
            </a:r>
            <a:r>
              <a:rPr lang="en-US" baseline="0" dirty="0" smtClean="0"/>
              <a:t> is great, but without knowing </a:t>
            </a:r>
            <a:r>
              <a:rPr lang="en-US" i="1" baseline="0" dirty="0" smtClean="0"/>
              <a:t>how </a:t>
            </a:r>
            <a:r>
              <a:rPr lang="en-US" i="0" baseline="0" dirty="0" smtClean="0"/>
              <a:t>something is being described, it can become quite confusing. There are two main components to metadata: metadata values and metadata fields/elements/properties. Metadata fields add a layer of context to the values. </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172587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metadata values and adding context using metadata fields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345574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metadata fields to previous exercise]</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3524649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atalog.hathitrust.org/Record/001423722"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digitalcollections.lib.iastate.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ccn.loc.gov/07017953"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niso.org/publications/press/UnderstandingMetadata.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1: Basics of Metadata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Metadata Can Do</a:t>
            </a:r>
            <a:endParaRPr lang="en-US" dirty="0"/>
          </a:p>
        </p:txBody>
      </p:sp>
      <p:sp>
        <p:nvSpPr>
          <p:cNvPr id="3" name="Content Placeholder 2"/>
          <p:cNvSpPr>
            <a:spLocks noGrp="1"/>
          </p:cNvSpPr>
          <p:nvPr>
            <p:ph sz="half" idx="1"/>
          </p:nvPr>
        </p:nvSpPr>
        <p:spPr>
          <a:xfrm>
            <a:off x="152400" y="1524000"/>
            <a:ext cx="2819400" cy="4419600"/>
          </a:xfrm>
        </p:spPr>
        <p:txBody>
          <a:bodyPr/>
          <a:lstStyle/>
          <a:p>
            <a:pPr marL="0" indent="0">
              <a:buNone/>
            </a:pPr>
            <a:r>
              <a:rPr lang="en-US" sz="2000" dirty="0"/>
              <a:t>Title:</a:t>
            </a:r>
          </a:p>
          <a:p>
            <a:pPr marL="0" indent="0">
              <a:buNone/>
            </a:pPr>
            <a:r>
              <a:rPr lang="en-US" sz="2000" dirty="0"/>
              <a:t>Author:</a:t>
            </a:r>
          </a:p>
          <a:p>
            <a:pPr marL="0" indent="0">
              <a:buNone/>
            </a:pPr>
            <a:r>
              <a:rPr lang="en-US" sz="2000" dirty="0"/>
              <a:t>Date published:</a:t>
            </a:r>
          </a:p>
          <a:p>
            <a:pPr marL="0" indent="0">
              <a:buNone/>
            </a:pPr>
            <a:r>
              <a:rPr lang="en-US" sz="2000" dirty="0"/>
              <a:t>Place published:</a:t>
            </a:r>
          </a:p>
          <a:p>
            <a:pPr marL="0" indent="0">
              <a:buNone/>
            </a:pPr>
            <a:r>
              <a:rPr lang="en-US" sz="2000" dirty="0"/>
              <a:t>Publisher name:</a:t>
            </a:r>
          </a:p>
          <a:p>
            <a:pPr marL="0" indent="0">
              <a:buNone/>
            </a:pPr>
            <a:r>
              <a:rPr lang="en-US" sz="2000" dirty="0"/>
              <a:t>Subject:</a:t>
            </a:r>
          </a:p>
          <a:p>
            <a:pPr marL="0" indent="0">
              <a:buNone/>
            </a:pPr>
            <a:r>
              <a:rPr lang="en-US" sz="2000" dirty="0"/>
              <a:t>Type of material:</a:t>
            </a:r>
          </a:p>
          <a:p>
            <a:pPr marL="0" indent="0">
              <a:buNone/>
            </a:pPr>
            <a:r>
              <a:rPr lang="en-US" sz="2000" dirty="0" smtClean="0"/>
              <a:t>Call number:</a:t>
            </a:r>
          </a:p>
          <a:p>
            <a:pPr marL="0" indent="0">
              <a:buNone/>
            </a:pPr>
            <a:r>
              <a:rPr lang="en-US" sz="2000" dirty="0" smtClean="0"/>
              <a:t>Bib number:</a:t>
            </a:r>
          </a:p>
          <a:p>
            <a:pPr marL="0" indent="0">
              <a:buNone/>
            </a:pPr>
            <a:r>
              <a:rPr lang="en-US" sz="2000" dirty="0" smtClean="0"/>
              <a:t>Links:</a:t>
            </a:r>
            <a:endParaRPr lang="en-US" sz="2000" dirty="0"/>
          </a:p>
        </p:txBody>
      </p:sp>
      <p:sp>
        <p:nvSpPr>
          <p:cNvPr id="4" name="Content Placeholder 3"/>
          <p:cNvSpPr>
            <a:spLocks noGrp="1"/>
          </p:cNvSpPr>
          <p:nvPr>
            <p:ph sz="half" idx="2"/>
          </p:nvPr>
        </p:nvSpPr>
        <p:spPr>
          <a:xfrm>
            <a:off x="2895600" y="1524000"/>
            <a:ext cx="4267200" cy="4419600"/>
          </a:xfrm>
        </p:spPr>
        <p:txBody>
          <a:bodyPr/>
          <a:lstStyle/>
          <a:p>
            <a:pPr marL="0" indent="0">
              <a:buNone/>
            </a:pPr>
            <a:r>
              <a:rPr lang="en-US" sz="2000" dirty="0"/>
              <a:t>Moby-Dick, or, the Whale</a:t>
            </a:r>
          </a:p>
          <a:p>
            <a:pPr marL="0" indent="0">
              <a:buNone/>
            </a:pPr>
            <a:r>
              <a:rPr lang="en-US" sz="2000" dirty="0"/>
              <a:t>Melville, Herman, 1819-1891</a:t>
            </a:r>
          </a:p>
          <a:p>
            <a:pPr marL="0" indent="0">
              <a:buNone/>
            </a:pPr>
            <a:r>
              <a:rPr lang="en-US" sz="2000" dirty="0"/>
              <a:t>1851</a:t>
            </a:r>
          </a:p>
          <a:p>
            <a:pPr marL="0" indent="0">
              <a:buNone/>
            </a:pPr>
            <a:r>
              <a:rPr lang="en-US" sz="2000" dirty="0"/>
              <a:t>New York</a:t>
            </a:r>
          </a:p>
          <a:p>
            <a:pPr marL="0" indent="0">
              <a:buNone/>
            </a:pPr>
            <a:r>
              <a:rPr lang="en-US" sz="2000" dirty="0"/>
              <a:t>Harper &amp; Brothers</a:t>
            </a:r>
          </a:p>
          <a:p>
            <a:pPr marL="0" indent="0">
              <a:buNone/>
            </a:pPr>
            <a:r>
              <a:rPr lang="en-US" sz="2000" dirty="0"/>
              <a:t>Whales—Fiction</a:t>
            </a:r>
          </a:p>
          <a:p>
            <a:pPr marL="0" indent="0">
              <a:buNone/>
            </a:pPr>
            <a:r>
              <a:rPr lang="en-US" sz="2000" dirty="0" smtClean="0"/>
              <a:t>Book</a:t>
            </a:r>
          </a:p>
          <a:p>
            <a:pPr marL="0" indent="0">
              <a:buNone/>
            </a:pPr>
            <a:r>
              <a:rPr lang="en-US" sz="2000" dirty="0" smtClean="0"/>
              <a:t>PS2384 .M6 1851</a:t>
            </a:r>
          </a:p>
          <a:p>
            <a:pPr marL="0" indent="0">
              <a:buNone/>
            </a:pPr>
            <a:r>
              <a:rPr lang="en-US" sz="2000" dirty="0" smtClean="0"/>
              <a:t>9617375</a:t>
            </a:r>
          </a:p>
          <a:p>
            <a:pPr marL="0" indent="0">
              <a:buNone/>
            </a:pPr>
            <a:r>
              <a:rPr lang="en-US" sz="2000" dirty="0">
                <a:hlinkClick r:id="rId2"/>
              </a:rPr>
              <a:t>http://catalog.hathitrust.org/Record/001423722</a:t>
            </a:r>
            <a:endParaRPr lang="en-US" sz="2000" dirty="0"/>
          </a:p>
        </p:txBody>
      </p:sp>
      <p:sp>
        <p:nvSpPr>
          <p:cNvPr id="5" name="TextBox 4"/>
          <p:cNvSpPr txBox="1"/>
          <p:nvPr/>
        </p:nvSpPr>
        <p:spPr>
          <a:xfrm>
            <a:off x="7010400" y="1524000"/>
            <a:ext cx="1905000" cy="3990836"/>
          </a:xfrm>
          <a:prstGeom prst="rect">
            <a:avLst/>
          </a:prstGeom>
          <a:noFill/>
        </p:spPr>
        <p:txBody>
          <a:bodyPr wrap="square" rtlCol="0">
            <a:spAutoFit/>
          </a:bodyPr>
          <a:lstStyle/>
          <a:p>
            <a:pPr marL="342900" indent="-342900">
              <a:spcAft>
                <a:spcPts val="115"/>
              </a:spcAft>
              <a:buFont typeface="Wingdings" panose="05000000000000000000" pitchFamily="2" charset="2"/>
              <a:buChar char="Ø"/>
            </a:pPr>
            <a:r>
              <a:rPr lang="en-US" sz="2000" dirty="0" smtClean="0">
                <a:solidFill>
                  <a:srgbClr val="CE1126"/>
                </a:solidFill>
                <a:latin typeface="+mn-lt"/>
              </a:rPr>
              <a:t>Describe</a:t>
            </a:r>
          </a:p>
          <a:p>
            <a:pPr marL="342900" indent="-342900">
              <a:spcAft>
                <a:spcPts val="115"/>
              </a:spcAft>
              <a:buFont typeface="Wingdings" panose="05000000000000000000" pitchFamily="2" charset="2"/>
              <a:buChar char="Ø"/>
            </a:pPr>
            <a:endParaRPr lang="en-US" sz="2000" dirty="0">
              <a:solidFill>
                <a:srgbClr val="CE1126"/>
              </a:solidFill>
              <a:latin typeface="+mn-lt"/>
            </a:endParaRPr>
          </a:p>
          <a:p>
            <a:pPr marL="342900" indent="-342900">
              <a:spcAft>
                <a:spcPts val="115"/>
              </a:spcAft>
              <a:buFont typeface="Wingdings" panose="05000000000000000000" pitchFamily="2" charset="2"/>
              <a:buChar char="Ø"/>
            </a:pPr>
            <a:endParaRPr lang="en-US" sz="2000" dirty="0" smtClean="0">
              <a:solidFill>
                <a:srgbClr val="CE1126"/>
              </a:solidFill>
              <a:latin typeface="+mn-lt"/>
            </a:endParaRPr>
          </a:p>
          <a:p>
            <a:pPr marL="342900" indent="-342900">
              <a:spcAft>
                <a:spcPts val="115"/>
              </a:spcAft>
              <a:buFont typeface="Wingdings" panose="05000000000000000000" pitchFamily="2" charset="2"/>
              <a:buChar char="Ø"/>
            </a:pPr>
            <a:endParaRPr lang="en-US" sz="2000" dirty="0">
              <a:solidFill>
                <a:srgbClr val="CE1126"/>
              </a:solidFill>
              <a:latin typeface="+mn-lt"/>
            </a:endParaRPr>
          </a:p>
          <a:p>
            <a:pPr marL="342900" indent="-342900">
              <a:spcAft>
                <a:spcPts val="115"/>
              </a:spcAft>
              <a:buFont typeface="Wingdings" panose="05000000000000000000" pitchFamily="2" charset="2"/>
              <a:buChar char="Ø"/>
            </a:pPr>
            <a:endParaRPr lang="en-US" sz="2000" dirty="0" smtClean="0">
              <a:solidFill>
                <a:srgbClr val="CE1126"/>
              </a:solidFill>
              <a:latin typeface="+mn-lt"/>
            </a:endParaRPr>
          </a:p>
          <a:p>
            <a:pPr marL="342900" indent="-342900">
              <a:spcAft>
                <a:spcPts val="115"/>
              </a:spcAft>
              <a:buFont typeface="Wingdings" panose="05000000000000000000" pitchFamily="2" charset="2"/>
              <a:buChar char="Ø"/>
            </a:pPr>
            <a:endParaRPr lang="en-US" sz="2000" dirty="0">
              <a:solidFill>
                <a:srgbClr val="CE1126"/>
              </a:solidFill>
              <a:latin typeface="+mn-lt"/>
            </a:endParaRPr>
          </a:p>
          <a:p>
            <a:pPr marL="342900" indent="-342900">
              <a:spcAft>
                <a:spcPts val="150"/>
              </a:spcAft>
              <a:buFont typeface="Wingdings" panose="05000000000000000000" pitchFamily="2" charset="2"/>
              <a:buChar char="Ø"/>
            </a:pPr>
            <a:endParaRPr lang="en-US" sz="2000" dirty="0" smtClean="0">
              <a:solidFill>
                <a:srgbClr val="CE1126"/>
              </a:solidFill>
              <a:latin typeface="+mn-lt"/>
            </a:endParaRPr>
          </a:p>
          <a:p>
            <a:pPr marL="342900" indent="-342900">
              <a:spcAft>
                <a:spcPts val="150"/>
              </a:spcAft>
              <a:buFont typeface="Wingdings" panose="05000000000000000000" pitchFamily="2" charset="2"/>
              <a:buChar char="Ø"/>
            </a:pPr>
            <a:r>
              <a:rPr lang="en-US" sz="2000" dirty="0" smtClean="0">
                <a:solidFill>
                  <a:srgbClr val="CE1126"/>
                </a:solidFill>
                <a:latin typeface="+mn-lt"/>
              </a:rPr>
              <a:t>Explain</a:t>
            </a:r>
          </a:p>
          <a:p>
            <a:pPr marL="342900" indent="-342900">
              <a:spcAft>
                <a:spcPts val="150"/>
              </a:spcAft>
              <a:buFont typeface="Wingdings" panose="05000000000000000000" pitchFamily="2" charset="2"/>
              <a:buChar char="Ø"/>
            </a:pPr>
            <a:r>
              <a:rPr lang="en-US" sz="2000" dirty="0" smtClean="0">
                <a:solidFill>
                  <a:srgbClr val="CE1126"/>
                </a:solidFill>
                <a:latin typeface="+mn-lt"/>
              </a:rPr>
              <a:t>Locate</a:t>
            </a:r>
            <a:endParaRPr lang="en-US" sz="2000" dirty="0">
              <a:solidFill>
                <a:srgbClr val="CE1126"/>
              </a:solidFill>
              <a:latin typeface="+mn-lt"/>
            </a:endParaRPr>
          </a:p>
          <a:p>
            <a:pPr marL="342900" indent="-342900">
              <a:spcAft>
                <a:spcPts val="150"/>
              </a:spcAft>
              <a:buFont typeface="Wingdings" panose="05000000000000000000" pitchFamily="2" charset="2"/>
              <a:buChar char="Ø"/>
            </a:pPr>
            <a:r>
              <a:rPr lang="en-US" sz="2000" dirty="0" smtClean="0">
                <a:solidFill>
                  <a:srgbClr val="CE1126"/>
                </a:solidFill>
                <a:latin typeface="+mn-lt"/>
              </a:rPr>
              <a:t>Manage</a:t>
            </a:r>
          </a:p>
          <a:p>
            <a:pPr marL="342900" indent="-342900">
              <a:spcAft>
                <a:spcPts val="150"/>
              </a:spcAft>
              <a:buFont typeface="Wingdings" panose="05000000000000000000" pitchFamily="2" charset="2"/>
              <a:buChar char="Ø"/>
            </a:pPr>
            <a:r>
              <a:rPr lang="en-US" sz="2000" dirty="0" smtClean="0">
                <a:solidFill>
                  <a:srgbClr val="CE1126"/>
                </a:solidFill>
                <a:latin typeface="+mn-lt"/>
              </a:rPr>
              <a:t>Retrieve</a:t>
            </a:r>
          </a:p>
          <a:p>
            <a:pPr marL="342900" indent="-34290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318943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Metadata Can Do</a:t>
            </a:r>
            <a:endParaRPr lang="en-US" dirty="0"/>
          </a:p>
        </p:txBody>
      </p:sp>
      <p:sp>
        <p:nvSpPr>
          <p:cNvPr id="6" name="Content Placeholder 5"/>
          <p:cNvSpPr>
            <a:spLocks noGrp="1"/>
          </p:cNvSpPr>
          <p:nvPr>
            <p:ph idx="1"/>
          </p:nvPr>
        </p:nvSpPr>
        <p:spPr>
          <a:xfrm>
            <a:off x="838200" y="1447800"/>
            <a:ext cx="7620000" cy="4114800"/>
          </a:xfrm>
        </p:spPr>
        <p:txBody>
          <a:bodyPr/>
          <a:lstStyle/>
          <a:p>
            <a:r>
              <a:rPr lang="en-US" dirty="0" smtClean="0"/>
              <a:t>Searching</a:t>
            </a:r>
          </a:p>
          <a:p>
            <a:r>
              <a:rPr lang="en-US" dirty="0" smtClean="0"/>
              <a:t>Browsing</a:t>
            </a:r>
          </a:p>
          <a:p>
            <a:r>
              <a:rPr lang="en-US" dirty="0" smtClean="0"/>
              <a:t>Faceting</a:t>
            </a:r>
          </a:p>
          <a:p>
            <a:r>
              <a:rPr lang="en-US" dirty="0" smtClean="0">
                <a:hlinkClick r:id="rId2"/>
              </a:rPr>
              <a:t>Live example of ISU’s digital collections</a:t>
            </a:r>
            <a:endParaRPr lang="en-US" dirty="0" smtClean="0"/>
          </a:p>
        </p:txBody>
      </p:sp>
    </p:spTree>
    <p:extLst>
      <p:ext uri="{BB962C8B-B14F-4D97-AF65-F5344CB8AC3E}">
        <p14:creationId xmlns:p14="http://schemas.microsoft.com/office/powerpoint/2010/main" val="11201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Overview</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About the series</a:t>
            </a:r>
          </a:p>
          <a:p>
            <a:r>
              <a:rPr lang="en-US" dirty="0" smtClean="0"/>
              <a:t>Outcomes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Concept of metadata</a:t>
            </a:r>
          </a:p>
          <a:p>
            <a:r>
              <a:rPr lang="en-US" dirty="0" smtClean="0"/>
              <a:t>Formatting metadata into containers</a:t>
            </a:r>
          </a:p>
          <a:p>
            <a:r>
              <a:rPr lang="en-US" dirty="0" smtClean="0"/>
              <a:t>MARC as metadata</a:t>
            </a:r>
          </a:p>
          <a:p>
            <a:r>
              <a:rPr lang="en-US" dirty="0" smtClean="0"/>
              <a:t>What can metadata do?</a:t>
            </a:r>
            <a:endParaRPr lang="en-US" dirty="0"/>
          </a:p>
        </p:txBody>
      </p:sp>
    </p:spTree>
    <p:extLst>
      <p:ext uri="{BB962C8B-B14F-4D97-AF65-F5344CB8AC3E}">
        <p14:creationId xmlns:p14="http://schemas.microsoft.com/office/powerpoint/2010/main" val="10017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Metadata</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Data about data</a:t>
            </a:r>
          </a:p>
          <a:p>
            <a:r>
              <a:rPr lang="en-US" dirty="0" smtClean="0"/>
              <a:t>Definition from Merriam-Webster:</a:t>
            </a:r>
          </a:p>
          <a:p>
            <a:pPr marL="800100" lvl="2" indent="0">
              <a:buNone/>
            </a:pPr>
            <a:r>
              <a:rPr lang="en-US" i="1" dirty="0" smtClean="0"/>
              <a:t>Data that provides information about other data</a:t>
            </a:r>
          </a:p>
          <a:p>
            <a:endParaRPr lang="en-US" i="1" dirty="0"/>
          </a:p>
        </p:txBody>
      </p:sp>
    </p:spTree>
    <p:extLst>
      <p:ext uri="{BB962C8B-B14F-4D97-AF65-F5344CB8AC3E}">
        <p14:creationId xmlns:p14="http://schemas.microsoft.com/office/powerpoint/2010/main" val="35884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Describe It!</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sz="1800" dirty="0" smtClean="0"/>
              <a:t>Bobble-head</a:t>
            </a:r>
          </a:p>
          <a:p>
            <a:pPr marL="0" indent="0">
              <a:buNone/>
            </a:pPr>
            <a:r>
              <a:rPr lang="en-US" sz="1800" dirty="0" smtClean="0"/>
              <a:t>Star Wars Merchandise</a:t>
            </a:r>
          </a:p>
          <a:p>
            <a:pPr marL="0" indent="0">
              <a:buNone/>
            </a:pPr>
            <a:r>
              <a:rPr lang="en-US" sz="1800" dirty="0" smtClean="0"/>
              <a:t>China</a:t>
            </a:r>
          </a:p>
          <a:p>
            <a:pPr marL="0" indent="0">
              <a:buNone/>
            </a:pPr>
            <a:r>
              <a:rPr lang="en-US" sz="1800" dirty="0" smtClean="0"/>
              <a:t>2009</a:t>
            </a:r>
          </a:p>
          <a:p>
            <a:pPr marL="0" indent="0">
              <a:buNone/>
            </a:pPr>
            <a:r>
              <a:rPr lang="en-US" sz="1800" dirty="0" err="1" smtClean="0"/>
              <a:t>Lucasfilms</a:t>
            </a:r>
            <a:endParaRPr lang="en-US" sz="1800" dirty="0" smtClean="0"/>
          </a:p>
          <a:p>
            <a:pPr marL="0" indent="0">
              <a:buNone/>
            </a:pPr>
            <a:r>
              <a:rPr lang="en-US" sz="1800" dirty="0" smtClean="0"/>
              <a:t>Boba Fett</a:t>
            </a:r>
          </a:p>
          <a:p>
            <a:pPr marL="0" indent="0">
              <a:buNone/>
            </a:pPr>
            <a:r>
              <a:rPr lang="en-US" sz="1800" dirty="0" smtClean="0"/>
              <a:t>A243</a:t>
            </a:r>
          </a:p>
          <a:p>
            <a:pPr marL="0" indent="0">
              <a:buNone/>
            </a:pPr>
            <a:r>
              <a:rPr lang="en-US" sz="1800" dirty="0" smtClean="0"/>
              <a:t>Space gun</a:t>
            </a:r>
          </a:p>
          <a:p>
            <a:pPr marL="0" indent="0">
              <a:buNone/>
            </a:pPr>
            <a:r>
              <a:rPr lang="en-US" sz="1800" dirty="0" smtClean="0"/>
              <a:t>Helmet</a:t>
            </a:r>
          </a:p>
          <a:p>
            <a:pPr marL="0" indent="0">
              <a:buNone/>
            </a:pPr>
            <a:r>
              <a:rPr lang="en-US" sz="1800" dirty="0" smtClean="0"/>
              <a:t>Plastic</a:t>
            </a:r>
          </a:p>
          <a:p>
            <a:pPr marL="0" indent="0">
              <a:buNone/>
            </a:pPr>
            <a:r>
              <a:rPr lang="en-US" sz="1800" dirty="0" err="1" smtClean="0"/>
              <a:t>FunKo</a:t>
            </a:r>
            <a:r>
              <a:rPr lang="en-US" sz="1800" dirty="0" smtClean="0"/>
              <a:t> LLC</a:t>
            </a:r>
          </a:p>
          <a:p>
            <a:pPr marL="0" indent="0">
              <a:buNone/>
            </a:pPr>
            <a:r>
              <a:rPr lang="en-US" sz="1800" dirty="0" smtClean="0"/>
              <a:t>www.funko.com</a:t>
            </a:r>
          </a:p>
        </p:txBody>
      </p:sp>
    </p:spTree>
    <p:extLst>
      <p:ext uri="{BB962C8B-B14F-4D97-AF65-F5344CB8AC3E}">
        <p14:creationId xmlns:p14="http://schemas.microsoft.com/office/powerpoint/2010/main" val="216887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Metadata into Containers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Values with no context</a:t>
            </a:r>
          </a:p>
          <a:p>
            <a:r>
              <a:rPr lang="en-US" dirty="0" smtClean="0"/>
              <a:t>Metadata values</a:t>
            </a:r>
          </a:p>
          <a:p>
            <a:pPr lvl="1"/>
            <a:r>
              <a:rPr lang="en-US" dirty="0" smtClean="0"/>
              <a:t>The description</a:t>
            </a:r>
          </a:p>
          <a:p>
            <a:r>
              <a:rPr lang="en-US" dirty="0" smtClean="0"/>
              <a:t>Metadata fields</a:t>
            </a:r>
          </a:p>
          <a:p>
            <a:pPr lvl="1"/>
            <a:r>
              <a:rPr lang="en-US" dirty="0" smtClean="0"/>
              <a:t>How you are describing</a:t>
            </a:r>
          </a:p>
          <a:p>
            <a:pPr lvl="1"/>
            <a:r>
              <a:rPr lang="en-US" dirty="0" smtClean="0"/>
              <a:t>A layer of context</a:t>
            </a:r>
          </a:p>
        </p:txBody>
      </p:sp>
    </p:spTree>
    <p:extLst>
      <p:ext uri="{BB962C8B-B14F-4D97-AF65-F5344CB8AC3E}">
        <p14:creationId xmlns:p14="http://schemas.microsoft.com/office/powerpoint/2010/main" val="29974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Metadata into Containers</a:t>
            </a:r>
            <a:endParaRPr lang="en-US" dirty="0"/>
          </a:p>
        </p:txBody>
      </p:sp>
      <p:sp>
        <p:nvSpPr>
          <p:cNvPr id="4" name="Content Placeholder 3"/>
          <p:cNvSpPr>
            <a:spLocks noGrp="1"/>
          </p:cNvSpPr>
          <p:nvPr>
            <p:ph sz="half" idx="1"/>
          </p:nvPr>
        </p:nvSpPr>
        <p:spPr>
          <a:xfrm>
            <a:off x="838200" y="1447800"/>
            <a:ext cx="2895600" cy="4114800"/>
          </a:xfrm>
        </p:spPr>
        <p:txBody>
          <a:bodyPr/>
          <a:lstStyle/>
          <a:p>
            <a:pPr marL="0" indent="0">
              <a:buNone/>
            </a:pPr>
            <a:r>
              <a:rPr lang="en-US" dirty="0" smtClean="0"/>
              <a:t>Title:</a:t>
            </a:r>
          </a:p>
          <a:p>
            <a:pPr marL="0" indent="0">
              <a:buNone/>
            </a:pPr>
            <a:r>
              <a:rPr lang="en-US" dirty="0" smtClean="0"/>
              <a:t>Author:</a:t>
            </a:r>
          </a:p>
          <a:p>
            <a:pPr marL="0" indent="0">
              <a:buNone/>
            </a:pPr>
            <a:r>
              <a:rPr lang="en-US" dirty="0" smtClean="0"/>
              <a:t>Date published:</a:t>
            </a:r>
          </a:p>
          <a:p>
            <a:pPr marL="0" indent="0">
              <a:buNone/>
            </a:pPr>
            <a:r>
              <a:rPr lang="en-US" dirty="0" smtClean="0"/>
              <a:t>Place published:</a:t>
            </a:r>
          </a:p>
          <a:p>
            <a:pPr marL="0" indent="0">
              <a:buNone/>
            </a:pPr>
            <a:r>
              <a:rPr lang="en-US" dirty="0" smtClean="0"/>
              <a:t>Publisher name:</a:t>
            </a:r>
          </a:p>
          <a:p>
            <a:pPr marL="0" indent="0">
              <a:buNone/>
            </a:pPr>
            <a:r>
              <a:rPr lang="en-US" dirty="0" smtClean="0"/>
              <a:t>Subject:</a:t>
            </a:r>
          </a:p>
          <a:p>
            <a:pPr marL="0" indent="0">
              <a:buNone/>
            </a:pPr>
            <a:r>
              <a:rPr lang="en-US" dirty="0" smtClean="0"/>
              <a:t>Type of material:</a:t>
            </a:r>
            <a:endParaRPr lang="en-US" dirty="0"/>
          </a:p>
        </p:txBody>
      </p:sp>
      <p:sp>
        <p:nvSpPr>
          <p:cNvPr id="5" name="Content Placeholder 4"/>
          <p:cNvSpPr>
            <a:spLocks noGrp="1"/>
          </p:cNvSpPr>
          <p:nvPr>
            <p:ph sz="half" idx="2"/>
          </p:nvPr>
        </p:nvSpPr>
        <p:spPr>
          <a:xfrm>
            <a:off x="3810000" y="1447800"/>
            <a:ext cx="4800600" cy="4114800"/>
          </a:xfrm>
        </p:spPr>
        <p:txBody>
          <a:bodyPr/>
          <a:lstStyle/>
          <a:p>
            <a:pPr marL="0" indent="0">
              <a:buNone/>
            </a:pPr>
            <a:r>
              <a:rPr lang="en-US" dirty="0" smtClean="0"/>
              <a:t>Moby-Dick, or, the Whale</a:t>
            </a:r>
          </a:p>
          <a:p>
            <a:pPr marL="0" indent="0">
              <a:buNone/>
            </a:pPr>
            <a:r>
              <a:rPr lang="en-US" dirty="0" smtClean="0"/>
              <a:t>Melville, Herman, 1819-1891</a:t>
            </a:r>
          </a:p>
          <a:p>
            <a:pPr marL="0" indent="0">
              <a:buNone/>
            </a:pPr>
            <a:r>
              <a:rPr lang="en-US" dirty="0" smtClean="0"/>
              <a:t>1851</a:t>
            </a:r>
          </a:p>
          <a:p>
            <a:pPr marL="0" indent="0">
              <a:buNone/>
            </a:pPr>
            <a:r>
              <a:rPr lang="en-US" dirty="0" smtClean="0"/>
              <a:t>New York</a:t>
            </a:r>
          </a:p>
          <a:p>
            <a:pPr marL="0" indent="0">
              <a:buNone/>
            </a:pPr>
            <a:r>
              <a:rPr lang="en-US" dirty="0" smtClean="0"/>
              <a:t>Harper &amp; Brothers</a:t>
            </a:r>
          </a:p>
          <a:p>
            <a:pPr marL="0" indent="0">
              <a:buNone/>
            </a:pPr>
            <a:r>
              <a:rPr lang="en-US" dirty="0" smtClean="0"/>
              <a:t>Whales—Fiction</a:t>
            </a:r>
          </a:p>
          <a:p>
            <a:pPr marL="0" indent="0">
              <a:buNone/>
            </a:pPr>
            <a:r>
              <a:rPr lang="en-US" dirty="0" smtClean="0"/>
              <a:t>Book</a:t>
            </a:r>
          </a:p>
          <a:p>
            <a:pPr marL="0" indent="0">
              <a:buNone/>
            </a:pPr>
            <a:endParaRPr lang="en-US" dirty="0"/>
          </a:p>
        </p:txBody>
      </p:sp>
      <p:sp>
        <p:nvSpPr>
          <p:cNvPr id="6" name="TextBox 5"/>
          <p:cNvSpPr txBox="1"/>
          <p:nvPr/>
        </p:nvSpPr>
        <p:spPr>
          <a:xfrm>
            <a:off x="990600" y="5562600"/>
            <a:ext cx="3374642" cy="400110"/>
          </a:xfrm>
          <a:prstGeom prst="rect">
            <a:avLst/>
          </a:prstGeom>
          <a:noFill/>
        </p:spPr>
        <p:txBody>
          <a:bodyPr wrap="none" rtlCol="0">
            <a:spAutoFit/>
          </a:bodyPr>
          <a:lstStyle/>
          <a:p>
            <a:r>
              <a:rPr lang="en-US" sz="2000" dirty="0">
                <a:latin typeface="+mn-lt"/>
                <a:hlinkClick r:id="rId3"/>
              </a:rPr>
              <a:t>http://lccn.loc.gov/07017953</a:t>
            </a:r>
            <a:endParaRPr lang="en-US" sz="2000" dirty="0">
              <a:latin typeface="+mn-lt"/>
            </a:endParaRPr>
          </a:p>
        </p:txBody>
      </p:sp>
    </p:spTree>
    <p:extLst>
      <p:ext uri="{BB962C8B-B14F-4D97-AF65-F5344CB8AC3E}">
        <p14:creationId xmlns:p14="http://schemas.microsoft.com/office/powerpoint/2010/main" val="306335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Contain it!</a:t>
            </a:r>
            <a:endParaRPr lang="en-US" dirty="0"/>
          </a:p>
        </p:txBody>
      </p:sp>
      <p:sp>
        <p:nvSpPr>
          <p:cNvPr id="3" name="Content Placeholder 2"/>
          <p:cNvSpPr>
            <a:spLocks noGrp="1"/>
          </p:cNvSpPr>
          <p:nvPr>
            <p:ph sz="half" idx="1"/>
          </p:nvPr>
        </p:nvSpPr>
        <p:spPr>
          <a:xfrm>
            <a:off x="838200" y="1447800"/>
            <a:ext cx="3733800" cy="4114800"/>
          </a:xfrm>
        </p:spPr>
        <p:txBody>
          <a:bodyPr/>
          <a:lstStyle/>
          <a:p>
            <a:pPr marL="0" indent="0">
              <a:buNone/>
            </a:pPr>
            <a:r>
              <a:rPr lang="en-US" sz="1800" dirty="0" smtClean="0"/>
              <a:t>Type of toy:</a:t>
            </a:r>
          </a:p>
          <a:p>
            <a:pPr marL="0" indent="0">
              <a:buNone/>
            </a:pPr>
            <a:r>
              <a:rPr lang="en-US" sz="1800" dirty="0" smtClean="0"/>
              <a:t>Some kind of:</a:t>
            </a:r>
            <a:endParaRPr lang="en-US" sz="1800" dirty="0"/>
          </a:p>
          <a:p>
            <a:pPr marL="0" indent="0">
              <a:buNone/>
            </a:pPr>
            <a:r>
              <a:rPr lang="en-US" sz="1800" dirty="0" smtClean="0"/>
              <a:t>Place of manufacture:</a:t>
            </a:r>
          </a:p>
          <a:p>
            <a:pPr marL="0" indent="0">
              <a:buNone/>
            </a:pPr>
            <a:r>
              <a:rPr lang="en-US" sz="1800" dirty="0" smtClean="0"/>
              <a:t>Copyright date:</a:t>
            </a:r>
          </a:p>
          <a:p>
            <a:pPr marL="0" indent="0">
              <a:buNone/>
            </a:pPr>
            <a:r>
              <a:rPr lang="en-US" sz="1800" dirty="0" smtClean="0"/>
              <a:t>Copyrighter</a:t>
            </a:r>
            <a:endParaRPr lang="en-US" sz="1800" dirty="0"/>
          </a:p>
          <a:p>
            <a:pPr marL="0" indent="0">
              <a:buNone/>
            </a:pPr>
            <a:r>
              <a:rPr lang="en-US" sz="1800" dirty="0" smtClean="0"/>
              <a:t>Name:</a:t>
            </a:r>
          </a:p>
          <a:p>
            <a:pPr marL="0" indent="0">
              <a:buNone/>
            </a:pPr>
            <a:r>
              <a:rPr lang="en-US" sz="1800" dirty="0" smtClean="0"/>
              <a:t>Product number:</a:t>
            </a:r>
          </a:p>
          <a:p>
            <a:pPr marL="0" indent="0">
              <a:buNone/>
            </a:pPr>
            <a:r>
              <a:rPr lang="en-US" sz="1800" dirty="0" smtClean="0"/>
              <a:t>Equipment:</a:t>
            </a:r>
          </a:p>
          <a:p>
            <a:pPr marL="0" indent="0">
              <a:buNone/>
            </a:pPr>
            <a:r>
              <a:rPr lang="en-US" sz="1800" dirty="0" smtClean="0"/>
              <a:t>Equipment:</a:t>
            </a:r>
          </a:p>
          <a:p>
            <a:pPr marL="0" indent="0">
              <a:buNone/>
            </a:pPr>
            <a:r>
              <a:rPr lang="en-US" sz="1800" dirty="0" smtClean="0"/>
              <a:t>Material:</a:t>
            </a:r>
          </a:p>
          <a:p>
            <a:pPr marL="0" indent="0">
              <a:buNone/>
            </a:pPr>
            <a:r>
              <a:rPr lang="en-US" sz="1800" dirty="0" smtClean="0"/>
              <a:t>Manufacturer:</a:t>
            </a:r>
          </a:p>
          <a:p>
            <a:pPr marL="0" indent="0">
              <a:buNone/>
            </a:pPr>
            <a:r>
              <a:rPr lang="en-US" sz="1800" dirty="0" smtClean="0"/>
              <a:t>Manufacturer URL:</a:t>
            </a:r>
          </a:p>
        </p:txBody>
      </p:sp>
      <p:sp>
        <p:nvSpPr>
          <p:cNvPr id="4" name="Content Placeholder 3"/>
          <p:cNvSpPr>
            <a:spLocks noGrp="1"/>
          </p:cNvSpPr>
          <p:nvPr>
            <p:ph sz="half" idx="2"/>
          </p:nvPr>
        </p:nvSpPr>
        <p:spPr>
          <a:xfrm>
            <a:off x="4724400" y="1447800"/>
            <a:ext cx="3733800" cy="4114800"/>
          </a:xfrm>
        </p:spPr>
        <p:txBody>
          <a:bodyPr/>
          <a:lstStyle/>
          <a:p>
            <a:pPr marL="0" lvl="0" indent="0">
              <a:buNone/>
            </a:pPr>
            <a:r>
              <a:rPr lang="en-US" sz="1800" dirty="0"/>
              <a:t>Bobble-head</a:t>
            </a:r>
          </a:p>
          <a:p>
            <a:pPr marL="0" lvl="0" indent="0">
              <a:buNone/>
            </a:pPr>
            <a:r>
              <a:rPr lang="en-US" sz="1800" dirty="0"/>
              <a:t>Star Wars Merchandise</a:t>
            </a:r>
          </a:p>
          <a:p>
            <a:pPr marL="0" lvl="0" indent="0">
              <a:buNone/>
            </a:pPr>
            <a:r>
              <a:rPr lang="en-US" sz="1800" dirty="0"/>
              <a:t>China</a:t>
            </a:r>
          </a:p>
          <a:p>
            <a:pPr marL="0" lvl="0" indent="0">
              <a:buNone/>
            </a:pPr>
            <a:r>
              <a:rPr lang="en-US" sz="1800" dirty="0"/>
              <a:t>2009</a:t>
            </a:r>
          </a:p>
          <a:p>
            <a:pPr marL="0" lvl="0" indent="0">
              <a:buNone/>
            </a:pPr>
            <a:r>
              <a:rPr lang="en-US" sz="1800" dirty="0" err="1"/>
              <a:t>Lucasfilms</a:t>
            </a:r>
            <a:endParaRPr lang="en-US" sz="1800" dirty="0"/>
          </a:p>
          <a:p>
            <a:pPr marL="0" lvl="0" indent="0">
              <a:buNone/>
            </a:pPr>
            <a:r>
              <a:rPr lang="en-US" sz="1800" dirty="0"/>
              <a:t>Boba Fett</a:t>
            </a:r>
          </a:p>
          <a:p>
            <a:pPr marL="0" lvl="0" indent="0">
              <a:buNone/>
            </a:pPr>
            <a:r>
              <a:rPr lang="en-US" sz="1800" dirty="0"/>
              <a:t>A243</a:t>
            </a:r>
          </a:p>
          <a:p>
            <a:pPr marL="0" lvl="0" indent="0">
              <a:buNone/>
            </a:pPr>
            <a:r>
              <a:rPr lang="en-US" sz="1800" dirty="0"/>
              <a:t>Space gun</a:t>
            </a:r>
          </a:p>
          <a:p>
            <a:pPr marL="0" lvl="0" indent="0">
              <a:buNone/>
            </a:pPr>
            <a:r>
              <a:rPr lang="en-US" sz="1800" dirty="0"/>
              <a:t>Helmet</a:t>
            </a:r>
          </a:p>
          <a:p>
            <a:pPr marL="0" lvl="0" indent="0">
              <a:buNone/>
            </a:pPr>
            <a:r>
              <a:rPr lang="en-US" sz="1800" dirty="0"/>
              <a:t>Plastic</a:t>
            </a:r>
          </a:p>
          <a:p>
            <a:pPr marL="0" lvl="0" indent="0">
              <a:buNone/>
            </a:pPr>
            <a:r>
              <a:rPr lang="en-US" sz="1800" dirty="0" err="1"/>
              <a:t>FunKo</a:t>
            </a:r>
            <a:r>
              <a:rPr lang="en-US" sz="1800" dirty="0"/>
              <a:t> LLC</a:t>
            </a:r>
          </a:p>
          <a:p>
            <a:pPr marL="0" lvl="0" indent="0">
              <a:buNone/>
            </a:pPr>
            <a:r>
              <a:rPr lang="en-US" sz="1800" dirty="0"/>
              <a:t>www.funko.com</a:t>
            </a:r>
          </a:p>
          <a:p>
            <a:pPr marL="0" indent="0">
              <a:buNone/>
            </a:pPr>
            <a:endParaRPr lang="en-US" dirty="0"/>
          </a:p>
        </p:txBody>
      </p:sp>
    </p:spTree>
    <p:extLst>
      <p:ext uri="{BB962C8B-B14F-4D97-AF65-F5344CB8AC3E}">
        <p14:creationId xmlns:p14="http://schemas.microsoft.com/office/powerpoint/2010/main" val="2178894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Metadata Can Do</a:t>
            </a:r>
            <a:endParaRPr lang="en-US" dirty="0"/>
          </a:p>
        </p:txBody>
      </p:sp>
      <p:sp>
        <p:nvSpPr>
          <p:cNvPr id="6" name="Content Placeholder 5"/>
          <p:cNvSpPr>
            <a:spLocks noGrp="1"/>
          </p:cNvSpPr>
          <p:nvPr>
            <p:ph idx="1"/>
          </p:nvPr>
        </p:nvSpPr>
        <p:spPr>
          <a:xfrm>
            <a:off x="838200" y="1447800"/>
            <a:ext cx="7620000" cy="4114800"/>
          </a:xfrm>
        </p:spPr>
        <p:txBody>
          <a:bodyPr/>
          <a:lstStyle/>
          <a:p>
            <a:r>
              <a:rPr lang="en-US" dirty="0" smtClean="0"/>
              <a:t>National Information Standards Organization (NISO) definition of metadata:</a:t>
            </a:r>
          </a:p>
          <a:p>
            <a:pPr marL="800100" lvl="2" indent="0">
              <a:buNone/>
            </a:pPr>
            <a:r>
              <a:rPr lang="en-US" i="1" dirty="0" smtClean="0"/>
              <a:t>Metadata is structured information that </a:t>
            </a:r>
            <a:r>
              <a:rPr lang="en-US" i="1" u="sng" dirty="0" smtClean="0"/>
              <a:t>describes</a:t>
            </a:r>
            <a:r>
              <a:rPr lang="en-US" i="1" dirty="0" smtClean="0"/>
              <a:t>, </a:t>
            </a:r>
            <a:r>
              <a:rPr lang="en-US" i="1" u="sng" dirty="0" smtClean="0"/>
              <a:t>explains</a:t>
            </a:r>
            <a:r>
              <a:rPr lang="en-US" i="1" dirty="0" smtClean="0"/>
              <a:t>, </a:t>
            </a:r>
            <a:r>
              <a:rPr lang="en-US" i="1" u="sng" dirty="0" smtClean="0"/>
              <a:t>locates</a:t>
            </a:r>
            <a:r>
              <a:rPr lang="en-US" i="1" dirty="0" smtClean="0"/>
              <a:t>, or otherwise makes it easier to </a:t>
            </a:r>
            <a:r>
              <a:rPr lang="en-US" i="1" u="sng" dirty="0" smtClean="0"/>
              <a:t>retrieve</a:t>
            </a:r>
            <a:r>
              <a:rPr lang="en-US" i="1" dirty="0" smtClean="0"/>
              <a:t>, </a:t>
            </a:r>
            <a:r>
              <a:rPr lang="en-US" i="1" u="sng" dirty="0" smtClean="0"/>
              <a:t>use</a:t>
            </a:r>
            <a:r>
              <a:rPr lang="en-US" i="1" dirty="0" smtClean="0"/>
              <a:t>, or </a:t>
            </a:r>
            <a:r>
              <a:rPr lang="en-US" i="1" u="sng" dirty="0" smtClean="0"/>
              <a:t>manage</a:t>
            </a:r>
            <a:r>
              <a:rPr lang="en-US" i="1" dirty="0" smtClean="0"/>
              <a:t> an information resource.</a:t>
            </a:r>
            <a:endParaRPr lang="en-US" i="1" dirty="0"/>
          </a:p>
        </p:txBody>
      </p:sp>
      <p:sp>
        <p:nvSpPr>
          <p:cNvPr id="7" name="TextBox 6"/>
          <p:cNvSpPr txBox="1"/>
          <p:nvPr/>
        </p:nvSpPr>
        <p:spPr>
          <a:xfrm>
            <a:off x="1311438" y="5562600"/>
            <a:ext cx="4538615" cy="400110"/>
          </a:xfrm>
          <a:prstGeom prst="rect">
            <a:avLst/>
          </a:prstGeom>
          <a:noFill/>
        </p:spPr>
        <p:txBody>
          <a:bodyPr wrap="none" rtlCol="0">
            <a:spAutoFit/>
          </a:bodyPr>
          <a:lstStyle/>
          <a:p>
            <a:r>
              <a:rPr lang="en-US" sz="2000" dirty="0" smtClean="0">
                <a:latin typeface="+mn-lt"/>
              </a:rPr>
              <a:t>From NISO’s </a:t>
            </a:r>
            <a:r>
              <a:rPr lang="en-US" sz="2000" i="1" dirty="0" smtClean="0">
                <a:latin typeface="+mn-lt"/>
                <a:hlinkClick r:id="rId2"/>
              </a:rPr>
              <a:t>Understanding Metadata</a:t>
            </a:r>
            <a:endParaRPr lang="en-US" sz="2000" dirty="0">
              <a:latin typeface="+mn-lt"/>
            </a:endParaRPr>
          </a:p>
        </p:txBody>
      </p:sp>
    </p:spTree>
    <p:extLst>
      <p:ext uri="{BB962C8B-B14F-4D97-AF65-F5344CB8AC3E}">
        <p14:creationId xmlns:p14="http://schemas.microsoft.com/office/powerpoint/2010/main" val="12274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261</TotalTime>
  <Words>586</Words>
  <Application>Microsoft Office PowerPoint</Application>
  <PresentationFormat>On-screen Show (4:3)</PresentationFormat>
  <Paragraphs>129</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Geneva</vt:lpstr>
      <vt:lpstr>Times</vt:lpstr>
      <vt:lpstr>Univers 65 Bold</vt:lpstr>
      <vt:lpstr>Univers 67 CondensedBold</vt:lpstr>
      <vt:lpstr>Wingdings</vt:lpstr>
      <vt:lpstr>PowerPoint</vt:lpstr>
      <vt:lpstr>Department Training on Metadata</vt:lpstr>
      <vt:lpstr>Series Overview</vt:lpstr>
      <vt:lpstr>Session 1 Outcomes</vt:lpstr>
      <vt:lpstr>Concept of Metadata</vt:lpstr>
      <vt:lpstr>Exercise: Describe It!</vt:lpstr>
      <vt:lpstr>Formatting Metadata into Containers</vt:lpstr>
      <vt:lpstr>Formatting Metadata into Containers</vt:lpstr>
      <vt:lpstr>Exercise: Contain it!</vt:lpstr>
      <vt:lpstr>What Metadata Can Do</vt:lpstr>
      <vt:lpstr>What Metadata Can Do</vt:lpstr>
      <vt:lpstr>What Metadata Can Do</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Shelby, Jacob</cp:lastModifiedBy>
  <cp:revision>28</cp:revision>
  <dcterms:created xsi:type="dcterms:W3CDTF">2012-10-03T13:55:36Z</dcterms:created>
  <dcterms:modified xsi:type="dcterms:W3CDTF">2015-11-06T17:31:32Z</dcterms:modified>
</cp:coreProperties>
</file>