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59" r:id="rId5"/>
    <p:sldId id="268" r:id="rId6"/>
    <p:sldId id="269" r:id="rId7"/>
    <p:sldId id="261" r:id="rId8"/>
    <p:sldId id="270" r:id="rId9"/>
    <p:sldId id="271" r:id="rId10"/>
    <p:sldId id="272" r:id="rId11"/>
    <p:sldId id="273" r:id="rId12"/>
    <p:sldId id="277" r:id="rId13"/>
    <p:sldId id="264" r:id="rId14"/>
    <p:sldId id="274" r:id="rId15"/>
    <p:sldId id="275" r:id="rId16"/>
    <p:sldId id="276" r:id="rId17"/>
    <p:sldId id="278" r:id="rId18"/>
    <p:sldId id="26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126"/>
    <a:srgbClr val="F2BF49"/>
    <a:srgbClr val="7A6E67"/>
    <a:srgbClr val="ADA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 autoAdjust="0"/>
    <p:restoredTop sz="88407" autoAdjust="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3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2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8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2BF4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2270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583316" y="6324600"/>
            <a:ext cx="2270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</a:t>
            </a:r>
            <a:r>
              <a:rPr lang="en-US" sz="1600" baseline="0" dirty="0" smtClean="0">
                <a:solidFill>
                  <a:schemeClr val="bg1"/>
                </a:solidFill>
                <a:latin typeface="Univers 65 Bold" charset="0"/>
              </a:rPr>
              <a:t>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.gov/marc/bibliographic/" TargetMode="External"/><Relationship Id="rId2" Type="http://schemas.openxmlformats.org/officeDocument/2006/relationships/hyperlink" Target="http://www.loc.gov/marc/mac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ublincore.org/documents/dc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c.gov/standards/vracore/VRA_Core4_Intro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raweb.org/" TargetMode="External"/><Relationship Id="rId2" Type="http://schemas.openxmlformats.org/officeDocument/2006/relationships/hyperlink" Target="http://www.loc.gov/marc/ndms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oc.gov/standards/vracore/VRA_Core4_Outline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.gov/aba/pcc/s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da-jsc.org/archivedsite/rda.html" TargetMode="External"/><Relationship Id="rId4" Type="http://schemas.openxmlformats.org/officeDocument/2006/relationships/hyperlink" Target="http://connect.ala.org/node/19268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62200"/>
            <a:ext cx="7086600" cy="1066800"/>
          </a:xfrm>
        </p:spPr>
        <p:txBody>
          <a:bodyPr/>
          <a:lstStyle/>
          <a:p>
            <a:r>
              <a:rPr lang="en-US" dirty="0" smtClean="0"/>
              <a:t>Department Training on Metadata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6248400" cy="1752600"/>
          </a:xfrm>
        </p:spPr>
        <p:txBody>
          <a:bodyPr/>
          <a:lstStyle/>
          <a:p>
            <a:r>
              <a:rPr lang="en-US" dirty="0" smtClean="0"/>
              <a:t>Session 2: Metadata Standards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1143000"/>
          </a:xfrm>
        </p:spPr>
        <p:txBody>
          <a:bodyPr/>
          <a:lstStyle/>
          <a:p>
            <a:r>
              <a:rPr lang="en-US" dirty="0" smtClean="0"/>
              <a:t>How a Metadata Standard is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A community sees the need for a standard</a:t>
            </a:r>
          </a:p>
          <a:p>
            <a:r>
              <a:rPr lang="en-US" dirty="0" smtClean="0"/>
              <a:t>Community creates a standard for describing certain types of resources</a:t>
            </a:r>
          </a:p>
          <a:p>
            <a:pPr lvl="1"/>
            <a:r>
              <a:rPr lang="en-US" dirty="0" smtClean="0"/>
              <a:t>Describing a book</a:t>
            </a:r>
          </a:p>
          <a:p>
            <a:pPr lvl="1"/>
            <a:r>
              <a:rPr lang="en-US" dirty="0" smtClean="0"/>
              <a:t>Describing a piece of sculpture</a:t>
            </a:r>
          </a:p>
          <a:p>
            <a:pPr lvl="1"/>
            <a:r>
              <a:rPr lang="en-US" dirty="0" smtClean="0"/>
              <a:t>Describing an archival collection</a:t>
            </a:r>
          </a:p>
        </p:txBody>
      </p:sp>
    </p:spTree>
    <p:extLst>
      <p:ext uri="{BB962C8B-B14F-4D97-AF65-F5344CB8AC3E}">
        <p14:creationId xmlns:p14="http://schemas.microsoft.com/office/powerpoint/2010/main" val="429457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1143000"/>
          </a:xfrm>
        </p:spPr>
        <p:txBody>
          <a:bodyPr/>
          <a:lstStyle/>
          <a:p>
            <a:r>
              <a:rPr lang="en-US" dirty="0" smtClean="0"/>
              <a:t>How a Metadata Standard is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A metadata standard is created for a particular need and is influenced by the community that creates it</a:t>
            </a:r>
            <a:endParaRPr lang="en-US" dirty="0"/>
          </a:p>
          <a:p>
            <a:pPr lvl="1"/>
            <a:r>
              <a:rPr lang="en-US" dirty="0" smtClean="0"/>
              <a:t>Example: library catalog vs archival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02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MARC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Project launched in 1966</a:t>
            </a:r>
          </a:p>
          <a:p>
            <a:r>
              <a:rPr lang="en-US" dirty="0" smtClean="0"/>
              <a:t>Originally meant to describe textual print materials</a:t>
            </a:r>
          </a:p>
          <a:p>
            <a:r>
              <a:rPr lang="en-US" dirty="0" smtClean="0"/>
              <a:t>Still the go-to standard for traditional cataloging</a:t>
            </a:r>
          </a:p>
          <a:p>
            <a:r>
              <a:rPr lang="en-US" dirty="0" smtClean="0"/>
              <a:t>Maintained by </a:t>
            </a:r>
            <a:r>
              <a:rPr lang="en-US" dirty="0" smtClean="0">
                <a:hlinkClick r:id="rId2"/>
              </a:rPr>
              <a:t>MARC Advisory Committee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Link to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Dublin 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Built for general purpose resource description</a:t>
            </a:r>
          </a:p>
          <a:p>
            <a:r>
              <a:rPr lang="en-US" dirty="0" smtClean="0"/>
              <a:t>Maintained by the Dublin Core Metadata Initiative</a:t>
            </a:r>
          </a:p>
          <a:p>
            <a:r>
              <a:rPr lang="en-US" dirty="0" smtClean="0"/>
              <a:t>Only 15 metadata fields</a:t>
            </a:r>
          </a:p>
          <a:p>
            <a:r>
              <a:rPr lang="en-US" dirty="0" smtClean="0"/>
              <a:t>Influenced by cataloging community</a:t>
            </a:r>
          </a:p>
          <a:p>
            <a:r>
              <a:rPr lang="en-US" dirty="0" smtClean="0">
                <a:hlinkClick r:id="rId2"/>
              </a:rPr>
              <a:t>Link to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2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VRA 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VRA Core is a data standard for the description of works of visual culture as well as the images </a:t>
            </a:r>
            <a:r>
              <a:rPr lang="en-US" i="1" dirty="0" smtClean="0"/>
              <a:t>that document </a:t>
            </a:r>
            <a:r>
              <a:rPr lang="en-US" i="1" dirty="0"/>
              <a:t>them. Works of visual culture can include objects or events such as paintings, </a:t>
            </a:r>
            <a:r>
              <a:rPr lang="en-US" i="1" dirty="0" smtClean="0"/>
              <a:t>drawings, sculpture</a:t>
            </a:r>
            <a:r>
              <a:rPr lang="en-US" i="1" dirty="0"/>
              <a:t>, architecture, photographs, as well as book, decorative, and performance art.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484167"/>
            <a:ext cx="340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  <a:hlinkClick r:id="rId2"/>
              </a:rPr>
              <a:t>An Introduction to VRA Core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6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VRA 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Maintained by </a:t>
            </a:r>
            <a:r>
              <a:rPr lang="en-US" dirty="0" smtClean="0">
                <a:hlinkClick r:id="rId2"/>
              </a:rPr>
              <a:t>Network Development and MARC Standards Office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Visual Resources Association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Has some metadata fields that are unique to cultural heritage material</a:t>
            </a:r>
          </a:p>
          <a:p>
            <a:pPr lvl="1"/>
            <a:r>
              <a:rPr lang="en-US" i="1" dirty="0" smtClean="0"/>
              <a:t>Inscription</a:t>
            </a:r>
          </a:p>
          <a:p>
            <a:pPr lvl="1"/>
            <a:r>
              <a:rPr lang="en-US" i="1" dirty="0" smtClean="0"/>
              <a:t>Material</a:t>
            </a:r>
          </a:p>
          <a:p>
            <a:r>
              <a:rPr lang="en-US" dirty="0" smtClean="0">
                <a:hlinkClick r:id="rId4"/>
              </a:rPr>
              <a:t>Link to VRA Core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20000" cy="4114800"/>
          </a:xfrm>
        </p:spPr>
        <p:txBody>
          <a:bodyPr/>
          <a:lstStyle/>
          <a:p>
            <a:r>
              <a:rPr lang="en-US" dirty="0" smtClean="0"/>
              <a:t>Which would you choose: Dublin or VRA Core?</a:t>
            </a:r>
          </a:p>
          <a:p>
            <a:pPr lvl="1"/>
            <a:r>
              <a:rPr lang="en-US" dirty="0" smtClean="0"/>
              <a:t>eBook</a:t>
            </a:r>
          </a:p>
          <a:p>
            <a:pPr lvl="1"/>
            <a:r>
              <a:rPr lang="en-US" dirty="0" smtClean="0"/>
              <a:t>Painting</a:t>
            </a:r>
          </a:p>
          <a:p>
            <a:pPr lvl="1"/>
            <a:r>
              <a:rPr lang="en-US" dirty="0" smtClean="0"/>
              <a:t>Image of trashcan art</a:t>
            </a:r>
          </a:p>
          <a:p>
            <a:pPr lvl="1"/>
            <a:r>
              <a:rPr lang="en-US" dirty="0" smtClean="0"/>
              <a:t>Journal</a:t>
            </a:r>
          </a:p>
          <a:p>
            <a:pPr lvl="1"/>
            <a:r>
              <a:rPr lang="en-US" dirty="0" smtClean="0"/>
              <a:t>Image of meeting minutes from printed documents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7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Choosing a </a:t>
            </a:r>
            <a:r>
              <a:rPr lang="en-US" dirty="0" smtClean="0"/>
              <a:t>Standard (Answers)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20000" cy="4114800"/>
          </a:xfrm>
        </p:spPr>
        <p:txBody>
          <a:bodyPr/>
          <a:lstStyle/>
          <a:p>
            <a:r>
              <a:rPr lang="en-US" sz="1800" dirty="0" smtClean="0"/>
              <a:t>Which would you choose: Dublin or VRA Core?</a:t>
            </a:r>
          </a:p>
          <a:p>
            <a:pPr lvl="1"/>
            <a:r>
              <a:rPr lang="en-US" sz="1800" dirty="0" smtClean="0"/>
              <a:t>eBook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Dublin Core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Painting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VRA Core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Image of trashcan </a:t>
            </a:r>
            <a:r>
              <a:rPr lang="en-US" sz="1800" dirty="0" smtClean="0"/>
              <a:t>art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Dublin Core or VRA Core. It depends on how you want to describe the image.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Journal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Dublin Core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Image of meeting minutes from printed </a:t>
            </a:r>
            <a:r>
              <a:rPr lang="en-US" sz="1800" dirty="0" smtClean="0"/>
              <a:t>documents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Dublin Core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85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Concept of metadata</a:t>
            </a:r>
          </a:p>
          <a:p>
            <a:r>
              <a:rPr lang="en-US" dirty="0" smtClean="0"/>
              <a:t>Formatting metadata into containers</a:t>
            </a:r>
          </a:p>
          <a:p>
            <a:r>
              <a:rPr lang="en-US" dirty="0" smtClean="0"/>
              <a:t>MARC as metadata</a:t>
            </a:r>
          </a:p>
          <a:p>
            <a:r>
              <a:rPr lang="en-US" dirty="0" smtClean="0"/>
              <a:t>What can metadata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What is a standard?</a:t>
            </a:r>
          </a:p>
          <a:p>
            <a:r>
              <a:rPr lang="en-US" dirty="0" smtClean="0"/>
              <a:t>The Need for standards</a:t>
            </a:r>
          </a:p>
          <a:p>
            <a:r>
              <a:rPr lang="en-US" dirty="0" smtClean="0"/>
              <a:t>Metadata Standards</a:t>
            </a:r>
          </a:p>
          <a:p>
            <a:pPr lvl="1"/>
            <a:r>
              <a:rPr lang="en-US" dirty="0" smtClean="0"/>
              <a:t>How a Metadata Standard is Created</a:t>
            </a:r>
          </a:p>
          <a:p>
            <a:r>
              <a:rPr lang="en-US" dirty="0" smtClean="0"/>
              <a:t>Overview of Metadata </a:t>
            </a:r>
            <a:r>
              <a:rPr lang="en-US" dirty="0"/>
              <a:t>S</a:t>
            </a:r>
            <a:r>
              <a:rPr lang="en-US" dirty="0" smtClean="0"/>
              <a:t>tandards </a:t>
            </a:r>
            <a:r>
              <a:rPr lang="en-US" dirty="0"/>
              <a:t>B</a:t>
            </a:r>
            <a:r>
              <a:rPr lang="en-US" dirty="0" smtClean="0"/>
              <a:t>eing </a:t>
            </a:r>
            <a:r>
              <a:rPr lang="en-US" dirty="0"/>
              <a:t>U</a:t>
            </a:r>
            <a:r>
              <a:rPr lang="en-US" dirty="0" smtClean="0"/>
              <a:t>sed in the Library/Archives/Museum Communities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Standard?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Definition from Merriam-Webster:</a:t>
            </a:r>
          </a:p>
          <a:p>
            <a:pPr lvl="1"/>
            <a:r>
              <a:rPr lang="en-US" i="1" dirty="0" smtClean="0"/>
              <a:t>something established by authority, custom, or general consent as a model or example</a:t>
            </a:r>
          </a:p>
          <a:p>
            <a:r>
              <a:rPr lang="en-US" dirty="0"/>
              <a:t>Consensus or commitment to a certain way of doing things, in this case, describing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84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Standard?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Created by a community</a:t>
            </a:r>
          </a:p>
          <a:p>
            <a:pPr lvl="1"/>
            <a:r>
              <a:rPr lang="en-US" dirty="0" smtClean="0"/>
              <a:t>Local, national, or international</a:t>
            </a:r>
          </a:p>
          <a:p>
            <a:r>
              <a:rPr lang="en-US" dirty="0" smtClean="0"/>
              <a:t>Examples of Standards Committees</a:t>
            </a:r>
          </a:p>
          <a:p>
            <a:pPr lvl="1"/>
            <a:r>
              <a:rPr lang="en-US" dirty="0" smtClean="0">
                <a:hlinkClick r:id="rId3"/>
              </a:rPr>
              <a:t>PCC Standing Committee on Standards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ALCTS/LITA Metadata Standards Committee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Joint Steering Committee for Development of RDA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9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Standards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34" y="1295400"/>
            <a:ext cx="3514631" cy="4795521"/>
          </a:xfrm>
        </p:spPr>
      </p:pic>
    </p:spTree>
    <p:extLst>
      <p:ext uri="{BB962C8B-B14F-4D97-AF65-F5344CB8AC3E}">
        <p14:creationId xmlns:p14="http://schemas.microsoft.com/office/powerpoint/2010/main" val="27984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Without standards:</a:t>
            </a:r>
          </a:p>
          <a:p>
            <a:pPr lvl="1"/>
            <a:r>
              <a:rPr lang="en-US" dirty="0" smtClean="0"/>
              <a:t>Inconsistent description</a:t>
            </a:r>
          </a:p>
          <a:p>
            <a:pPr lvl="1"/>
            <a:r>
              <a:rPr lang="en-US" dirty="0" smtClean="0"/>
              <a:t>Many different types of metadata fields</a:t>
            </a:r>
          </a:p>
          <a:p>
            <a:pPr lvl="1"/>
            <a:r>
              <a:rPr lang="en-US" dirty="0" smtClean="0"/>
              <a:t>Inconsistent meaning behind metadata fields</a:t>
            </a:r>
          </a:p>
          <a:p>
            <a:pPr lvl="1"/>
            <a:r>
              <a:rPr lang="en-US" dirty="0" smtClean="0"/>
              <a:t>No interoperability</a:t>
            </a:r>
          </a:p>
          <a:p>
            <a:pPr lvl="1"/>
            <a:r>
              <a:rPr lang="en-US" dirty="0" smtClean="0"/>
              <a:t>No easy way to share metadata, use others’ metadata, or contribute to a consortium</a:t>
            </a:r>
          </a:p>
        </p:txBody>
      </p:sp>
    </p:spTree>
    <p:extLst>
      <p:ext uri="{BB962C8B-B14F-4D97-AF65-F5344CB8AC3E}">
        <p14:creationId xmlns:p14="http://schemas.microsoft.com/office/powerpoint/2010/main" val="29974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1143000"/>
          </a:xfrm>
        </p:spPr>
        <p:txBody>
          <a:bodyPr/>
          <a:lstStyle/>
          <a:p>
            <a:r>
              <a:rPr lang="en-US" dirty="0" smtClean="0"/>
              <a:t>Three Types of Standards in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Metadata standards</a:t>
            </a:r>
          </a:p>
          <a:p>
            <a:r>
              <a:rPr lang="en-US" dirty="0" smtClean="0"/>
              <a:t>Content standards</a:t>
            </a:r>
          </a:p>
          <a:p>
            <a:r>
              <a:rPr lang="en-US" dirty="0" smtClean="0"/>
              <a:t>Data value standards</a:t>
            </a:r>
          </a:p>
        </p:txBody>
      </p:sp>
    </p:spTree>
    <p:extLst>
      <p:ext uri="{BB962C8B-B14F-4D97-AF65-F5344CB8AC3E}">
        <p14:creationId xmlns:p14="http://schemas.microsoft.com/office/powerpoint/2010/main" val="2832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1143000"/>
          </a:xfrm>
        </p:spPr>
        <p:txBody>
          <a:bodyPr/>
          <a:lstStyle/>
          <a:p>
            <a:r>
              <a:rPr lang="en-US" dirty="0" smtClean="0"/>
              <a:t>Metadata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A set of agreed-upon metadata fields</a:t>
            </a:r>
          </a:p>
          <a:p>
            <a:r>
              <a:rPr lang="en-US" dirty="0" smtClean="0"/>
              <a:t>Definition of each metadata field</a:t>
            </a:r>
          </a:p>
          <a:p>
            <a:r>
              <a:rPr lang="en-US" dirty="0" smtClean="0"/>
              <a:t>Guidelines for each metadata field</a:t>
            </a:r>
          </a:p>
        </p:txBody>
      </p:sp>
    </p:spTree>
    <p:extLst>
      <p:ext uri="{BB962C8B-B14F-4D97-AF65-F5344CB8AC3E}">
        <p14:creationId xmlns:p14="http://schemas.microsoft.com/office/powerpoint/2010/main" val="1898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582</TotalTime>
  <Words>527</Words>
  <Application>Microsoft Office PowerPoint</Application>
  <PresentationFormat>On-screen Show (4:3)</PresentationFormat>
  <Paragraphs>99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Geneva</vt:lpstr>
      <vt:lpstr>Times</vt:lpstr>
      <vt:lpstr>Univers 65 Bold</vt:lpstr>
      <vt:lpstr>Univers 67 CondensedBold</vt:lpstr>
      <vt:lpstr>PowerPoint</vt:lpstr>
      <vt:lpstr>Department Training on Metadata</vt:lpstr>
      <vt:lpstr>Overview of Session 1</vt:lpstr>
      <vt:lpstr>Session 2 Outcomes</vt:lpstr>
      <vt:lpstr>What is a Standard?</vt:lpstr>
      <vt:lpstr>What is a Standard?</vt:lpstr>
      <vt:lpstr>The Need for Standards</vt:lpstr>
      <vt:lpstr>The Need for Standards</vt:lpstr>
      <vt:lpstr>Three Types of Standards in Metadata</vt:lpstr>
      <vt:lpstr>Metadata Standards</vt:lpstr>
      <vt:lpstr>How a Metadata Standard is Created</vt:lpstr>
      <vt:lpstr>How a Metadata Standard is Created</vt:lpstr>
      <vt:lpstr>Example: MARC</vt:lpstr>
      <vt:lpstr>Example: Dublin Core</vt:lpstr>
      <vt:lpstr>Example: VRA Core</vt:lpstr>
      <vt:lpstr>Example: VRA Core</vt:lpstr>
      <vt:lpstr>Exercise: Choosing a Standard</vt:lpstr>
      <vt:lpstr>Exercise: Choosing a Standard (Answers)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 Shelby</dc:creator>
  <cp:lastModifiedBy>Shelby, Jacob</cp:lastModifiedBy>
  <cp:revision>47</cp:revision>
  <dcterms:created xsi:type="dcterms:W3CDTF">2012-10-03T13:55:36Z</dcterms:created>
  <dcterms:modified xsi:type="dcterms:W3CDTF">2015-11-20T18:54:33Z</dcterms:modified>
</cp:coreProperties>
</file>