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handoutMasterIdLst>
    <p:handoutMasterId r:id="rId19"/>
  </p:handoutMasterIdLst>
  <p:sldIdLst>
    <p:sldId id="256" r:id="rId2"/>
    <p:sldId id="258" r:id="rId3"/>
    <p:sldId id="257" r:id="rId4"/>
    <p:sldId id="259" r:id="rId5"/>
    <p:sldId id="268" r:id="rId6"/>
    <p:sldId id="261" r:id="rId7"/>
    <p:sldId id="270" r:id="rId8"/>
    <p:sldId id="271" r:id="rId9"/>
    <p:sldId id="272" r:id="rId10"/>
    <p:sldId id="273" r:id="rId11"/>
    <p:sldId id="277" r:id="rId12"/>
    <p:sldId id="264" r:id="rId13"/>
    <p:sldId id="274" r:id="rId14"/>
    <p:sldId id="275" r:id="rId15"/>
    <p:sldId id="276" r:id="rId16"/>
    <p:sldId id="267" r:id="rId1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1126"/>
    <a:srgbClr val="F2BF49"/>
    <a:srgbClr val="7A6E67"/>
    <a:srgbClr val="ADA0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50" autoAdjust="0"/>
    <p:restoredTop sz="88444" autoAdjust="0"/>
  </p:normalViewPr>
  <p:slideViewPr>
    <p:cSldViewPr>
      <p:cViewPr varScale="1">
        <p:scale>
          <a:sx n="99" d="100"/>
          <a:sy n="99" d="100"/>
        </p:scale>
        <p:origin x="1422" y="90"/>
      </p:cViewPr>
      <p:guideLst>
        <p:guide orient="horz" pos="2160"/>
        <p:guide pos="2880"/>
      </p:guideLst>
    </p:cSldViewPr>
  </p:slideViewPr>
  <p:outlineViewPr>
    <p:cViewPr>
      <p:scale>
        <a:sx n="33" d="100"/>
        <a:sy n="33" d="100"/>
      </p:scale>
      <p:origin x="0" y="-8803"/>
    </p:cViewPr>
  </p:outlineViewPr>
  <p:notesTextViewPr>
    <p:cViewPr>
      <p:scale>
        <a:sx n="100" d="100"/>
        <a:sy n="100" d="100"/>
      </p:scale>
      <p:origin x="0" y="0"/>
    </p:cViewPr>
  </p:notesTextViewPr>
  <p:notesViewPr>
    <p:cSldViewPr snapToGrid="0" snapToObjects="1">
      <p:cViewPr varScale="1">
        <p:scale>
          <a:sx n="120" d="100"/>
          <a:sy n="120" d="100"/>
        </p:scale>
        <p:origin x="-4064"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78FD408-A865-FD43-BD8A-60A14765CAA4}" type="datetimeFigureOut">
              <a:rPr lang="en-US" smtClean="0"/>
              <a:pPr/>
              <a:t>2/12/2016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DFBDB0-09E2-4741-A27D-AF8AA3540ECC}" type="slidenum">
              <a:rPr lang="en-US" smtClean="0"/>
              <a:pPr/>
              <a:t>‹#›</a:t>
            </a:fld>
            <a:endParaRPr lang="en-US"/>
          </a:p>
        </p:txBody>
      </p:sp>
    </p:spTree>
    <p:extLst>
      <p:ext uri="{BB962C8B-B14F-4D97-AF65-F5344CB8AC3E}">
        <p14:creationId xmlns:p14="http://schemas.microsoft.com/office/powerpoint/2010/main" val="3495783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D11DA4-9F5C-6145-8010-1CB02F8CA18F}" type="datetimeFigureOut">
              <a:rPr lang="en-US" smtClean="0"/>
              <a:pPr/>
              <a:t>2/12/2016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A42586-8D9D-F44D-952F-229CE4F75F9A}" type="slidenum">
              <a:rPr lang="en-US" smtClean="0"/>
              <a:pPr/>
              <a:t>‹#›</a:t>
            </a:fld>
            <a:endParaRPr lang="en-US"/>
          </a:p>
        </p:txBody>
      </p:sp>
    </p:spTree>
    <p:extLst>
      <p:ext uri="{BB962C8B-B14F-4D97-AF65-F5344CB8AC3E}">
        <p14:creationId xmlns:p14="http://schemas.microsoft.com/office/powerpoint/2010/main" val="239911447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3</a:t>
            </a:fld>
            <a:endParaRPr lang="en-US"/>
          </a:p>
        </p:txBody>
      </p:sp>
    </p:spTree>
    <p:extLst>
      <p:ext uri="{BB962C8B-B14F-4D97-AF65-F5344CB8AC3E}">
        <p14:creationId xmlns:p14="http://schemas.microsoft.com/office/powerpoint/2010/main" val="225090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4</a:t>
            </a:fld>
            <a:endParaRPr lang="en-US"/>
          </a:p>
        </p:txBody>
      </p:sp>
    </p:spTree>
    <p:extLst>
      <p:ext uri="{BB962C8B-B14F-4D97-AF65-F5344CB8AC3E}">
        <p14:creationId xmlns:p14="http://schemas.microsoft.com/office/powerpoint/2010/main" val="2811574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mn-lt"/>
              </a:rPr>
              <a:t>Gives guidance in how to form a title, how to form personal names, how to form subject headings, how to form physical descriptions, etc.</a:t>
            </a:r>
          </a:p>
          <a:p>
            <a:endParaRPr lang="en-US"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5</a:t>
            </a:fld>
            <a:endParaRPr lang="en-US"/>
          </a:p>
        </p:txBody>
      </p:sp>
    </p:spTree>
    <p:extLst>
      <p:ext uri="{BB962C8B-B14F-4D97-AF65-F5344CB8AC3E}">
        <p14:creationId xmlns:p14="http://schemas.microsoft.com/office/powerpoint/2010/main" val="2125222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They define containers for</a:t>
            </a:r>
            <a:r>
              <a:rPr lang="en-US" baseline="0" dirty="0" smtClean="0"/>
              <a:t> different types of metadata values but don’t give guidance in how to consistently describe materials or consistently use different containers. Books are pretty easy when it comes to titles, creators, and publication information, because that information is pretty uniformly identified on a book. This  is not the case for other types of materials. How do you form a title for an image that has no text?</a:t>
            </a:r>
            <a:endParaRPr lang="en-US"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6</a:t>
            </a:fld>
            <a:endParaRPr lang="en-US"/>
          </a:p>
        </p:txBody>
      </p:sp>
    </p:spTree>
    <p:extLst>
      <p:ext uri="{BB962C8B-B14F-4D97-AF65-F5344CB8AC3E}">
        <p14:creationId xmlns:p14="http://schemas.microsoft.com/office/powerpoint/2010/main" val="1725877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7</a:t>
            </a:fld>
            <a:endParaRPr lang="en-US"/>
          </a:p>
        </p:txBody>
      </p:sp>
    </p:spTree>
    <p:extLst>
      <p:ext uri="{BB962C8B-B14F-4D97-AF65-F5344CB8AC3E}">
        <p14:creationId xmlns:p14="http://schemas.microsoft.com/office/powerpoint/2010/main" val="955908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8</a:t>
            </a:fld>
            <a:endParaRPr lang="en-US"/>
          </a:p>
        </p:txBody>
      </p:sp>
    </p:spTree>
    <p:extLst>
      <p:ext uri="{BB962C8B-B14F-4D97-AF65-F5344CB8AC3E}">
        <p14:creationId xmlns:p14="http://schemas.microsoft.com/office/powerpoint/2010/main" val="2485908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9</a:t>
            </a:fld>
            <a:endParaRPr lang="en-US"/>
          </a:p>
        </p:txBody>
      </p:sp>
    </p:spTree>
    <p:extLst>
      <p:ext uri="{BB962C8B-B14F-4D97-AF65-F5344CB8AC3E}">
        <p14:creationId xmlns:p14="http://schemas.microsoft.com/office/powerpoint/2010/main" val="1907887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A42586-8D9D-F44D-952F-229CE4F75F9A}" type="slidenum">
              <a:rPr lang="en-US" smtClean="0"/>
              <a:pPr/>
              <a:t>10</a:t>
            </a:fld>
            <a:endParaRPr lang="en-US"/>
          </a:p>
        </p:txBody>
      </p:sp>
    </p:spTree>
    <p:extLst>
      <p:ext uri="{BB962C8B-B14F-4D97-AF65-F5344CB8AC3E}">
        <p14:creationId xmlns:p14="http://schemas.microsoft.com/office/powerpoint/2010/main" val="4667531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0"/>
            <a:ext cx="9144000" cy="1828800"/>
          </a:xfrm>
          <a:prstGeom prst="rect">
            <a:avLst/>
          </a:prstGeom>
          <a:solidFill>
            <a:srgbClr val="CE1126"/>
          </a:solidFill>
          <a:ln w="9525">
            <a:noFill/>
            <a:miter lim="800000"/>
            <a:headEnd/>
            <a:tailEnd/>
          </a:ln>
          <a:effectLst/>
        </p:spPr>
        <p:txBody>
          <a:bodyPr wrap="none" anchor="ctr">
            <a:prstTxWarp prst="textNoShape">
              <a:avLst/>
            </a:prstTxWarp>
          </a:bodyPr>
          <a:lstStyle/>
          <a:p>
            <a:endParaRPr lang="en-US"/>
          </a:p>
        </p:txBody>
      </p:sp>
      <p:sp>
        <p:nvSpPr>
          <p:cNvPr id="3076" name="Rectangle 4"/>
          <p:cNvSpPr>
            <a:spLocks noGrp="1" noChangeArrowheads="1"/>
          </p:cNvSpPr>
          <p:nvPr>
            <p:ph type="ctrTitle"/>
          </p:nvPr>
        </p:nvSpPr>
        <p:spPr>
          <a:xfrm>
            <a:off x="533400" y="2514600"/>
            <a:ext cx="6629400" cy="1066800"/>
          </a:xfrm>
        </p:spPr>
        <p:txBody>
          <a:bodyPr anchor="b"/>
          <a:lstStyle>
            <a:lvl1pPr>
              <a:defRPr>
                <a:solidFill>
                  <a:srgbClr val="F2BF49"/>
                </a:solidFill>
              </a:defRPr>
            </a:lvl1pPr>
          </a:lstStyle>
          <a:p>
            <a:r>
              <a:rPr lang="en-US"/>
              <a:t>Click to edit Master title style</a:t>
            </a:r>
          </a:p>
        </p:txBody>
      </p:sp>
      <p:sp>
        <p:nvSpPr>
          <p:cNvPr id="3077" name="Rectangle 5"/>
          <p:cNvSpPr>
            <a:spLocks noGrp="1" noChangeArrowheads="1"/>
          </p:cNvSpPr>
          <p:nvPr>
            <p:ph type="subTitle" idx="1"/>
          </p:nvPr>
        </p:nvSpPr>
        <p:spPr>
          <a:xfrm>
            <a:off x="533400" y="3581400"/>
            <a:ext cx="6248400" cy="1752600"/>
          </a:xfrm>
        </p:spPr>
        <p:txBody>
          <a:bodyPr/>
          <a:lstStyle>
            <a:lvl1pPr marL="0" indent="0">
              <a:buFont typeface="Times" charset="0"/>
              <a:buNone/>
              <a:defRPr sz="2400"/>
            </a:lvl1pPr>
          </a:lstStyle>
          <a:p>
            <a:r>
              <a:rPr lang="en-US"/>
              <a:t>Click to edit Master subtitle style</a:t>
            </a:r>
          </a:p>
        </p:txBody>
      </p:sp>
      <p:sp>
        <p:nvSpPr>
          <p:cNvPr id="3078" name="Text Box 6"/>
          <p:cNvSpPr txBox="1">
            <a:spLocks noChangeArrowheads="1"/>
          </p:cNvSpPr>
          <p:nvPr/>
        </p:nvSpPr>
        <p:spPr bwMode="auto">
          <a:xfrm>
            <a:off x="212725" y="3489325"/>
            <a:ext cx="184150" cy="457200"/>
          </a:xfrm>
          <a:prstGeom prst="rect">
            <a:avLst/>
          </a:prstGeom>
          <a:noFill/>
          <a:ln w="9525">
            <a:noFill/>
            <a:miter lim="800000"/>
            <a:headEnd/>
            <a:tailEnd/>
          </a:ln>
          <a:effectLst/>
        </p:spPr>
        <p:txBody>
          <a:bodyPr wrap="none">
            <a:prstTxWarp prst="textNoShape">
              <a:avLst/>
            </a:prstTxWarp>
            <a:spAutoFit/>
          </a:bodyPr>
          <a:lstStyle/>
          <a:p>
            <a:endParaRPr lang="en-US"/>
          </a:p>
        </p:txBody>
      </p:sp>
      <p:sp>
        <p:nvSpPr>
          <p:cNvPr id="3079" name="Text Box 7"/>
          <p:cNvSpPr txBox="1">
            <a:spLocks noChangeArrowheads="1"/>
          </p:cNvSpPr>
          <p:nvPr/>
        </p:nvSpPr>
        <p:spPr bwMode="auto">
          <a:xfrm>
            <a:off x="468313" y="1295400"/>
            <a:ext cx="2270173" cy="338554"/>
          </a:xfrm>
          <a:prstGeom prst="rect">
            <a:avLst/>
          </a:prstGeom>
          <a:noFill/>
          <a:ln w="9525">
            <a:noFill/>
            <a:miter lim="800000"/>
            <a:headEnd/>
            <a:tailEnd/>
          </a:ln>
          <a:effectLst/>
        </p:spPr>
        <p:txBody>
          <a:bodyPr wrap="none">
            <a:prstTxWarp prst="textNoShape">
              <a:avLst/>
            </a:prstTxWarp>
            <a:spAutoFit/>
          </a:bodyPr>
          <a:lstStyle/>
          <a:p>
            <a:r>
              <a:rPr lang="en-US" sz="1600" dirty="0" smtClean="0">
                <a:solidFill>
                  <a:schemeClr val="bg1"/>
                </a:solidFill>
                <a:latin typeface="Univers 65 Bold" charset="0"/>
              </a:rPr>
              <a:t>Metadata &amp; Cataloging</a:t>
            </a:r>
            <a:endParaRPr lang="en-US" sz="1600" dirty="0">
              <a:solidFill>
                <a:schemeClr val="bg1"/>
              </a:solidFill>
              <a:latin typeface="Univers 65 Bold" charset="0"/>
            </a:endParaRPr>
          </a:p>
        </p:txBody>
      </p:sp>
      <p:pic>
        <p:nvPicPr>
          <p:cNvPr id="10" name="Picture 11" descr="ISU LEFT white.eps"/>
          <p:cNvPicPr>
            <a:picLocks noChangeAspect="1"/>
          </p:cNvPicPr>
          <p:nvPr userDrawn="1"/>
        </p:nvPicPr>
        <p:blipFill>
          <a:blip r:embed="rId2"/>
          <a:srcRect b="38235"/>
          <a:stretch>
            <a:fillRect/>
          </a:stretch>
        </p:blipFill>
        <p:spPr bwMode="auto">
          <a:xfrm>
            <a:off x="533400" y="830263"/>
            <a:ext cx="4724400" cy="388937"/>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152400"/>
            <a:ext cx="2000250" cy="5029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584835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0668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0668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p:nvSpPr>
        <p:spPr bwMode="auto">
          <a:xfrm>
            <a:off x="0" y="6096000"/>
            <a:ext cx="9144000" cy="762000"/>
          </a:xfrm>
          <a:prstGeom prst="rect">
            <a:avLst/>
          </a:prstGeom>
          <a:solidFill>
            <a:srgbClr val="CE1126"/>
          </a:solidFill>
          <a:ln w="9525">
            <a:noFill/>
            <a:miter lim="800000"/>
            <a:headEnd/>
            <a:tailEnd/>
          </a:ln>
          <a:effectLst/>
        </p:spPr>
        <p:txBody>
          <a:bodyPr wrap="none" anchor="ctr">
            <a:prstTxWarp prst="textNoShape">
              <a:avLst/>
            </a:prstTxWarp>
          </a:bodyPr>
          <a:lstStyle/>
          <a:p>
            <a:endParaRPr lang="en-US" dirty="0"/>
          </a:p>
        </p:txBody>
      </p:sp>
      <p:sp>
        <p:nvSpPr>
          <p:cNvPr id="1026" name="Rectangle 2"/>
          <p:cNvSpPr>
            <a:spLocks noGrp="1" noChangeArrowheads="1"/>
          </p:cNvSpPr>
          <p:nvPr>
            <p:ph type="title"/>
          </p:nvPr>
        </p:nvSpPr>
        <p:spPr bwMode="auto">
          <a:xfrm>
            <a:off x="457200" y="1524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838200" y="1066800"/>
            <a:ext cx="76200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5" name="Text Box 11"/>
          <p:cNvSpPr txBox="1">
            <a:spLocks noChangeArrowheads="1"/>
          </p:cNvSpPr>
          <p:nvPr/>
        </p:nvSpPr>
        <p:spPr bwMode="auto">
          <a:xfrm>
            <a:off x="212725" y="3489325"/>
            <a:ext cx="184150" cy="457200"/>
          </a:xfrm>
          <a:prstGeom prst="rect">
            <a:avLst/>
          </a:prstGeom>
          <a:noFill/>
          <a:ln w="9525">
            <a:noFill/>
            <a:miter lim="800000"/>
            <a:headEnd/>
            <a:tailEnd/>
          </a:ln>
          <a:effectLst/>
        </p:spPr>
        <p:txBody>
          <a:bodyPr wrap="none">
            <a:prstTxWarp prst="textNoShape">
              <a:avLst/>
            </a:prstTxWarp>
            <a:spAutoFit/>
          </a:bodyPr>
          <a:lstStyle/>
          <a:p>
            <a:endParaRPr lang="en-US"/>
          </a:p>
        </p:txBody>
      </p:sp>
      <p:sp>
        <p:nvSpPr>
          <p:cNvPr id="1036" name="Text Box 12"/>
          <p:cNvSpPr txBox="1">
            <a:spLocks noChangeArrowheads="1"/>
          </p:cNvSpPr>
          <p:nvPr/>
        </p:nvSpPr>
        <p:spPr bwMode="auto">
          <a:xfrm>
            <a:off x="6583316" y="6324600"/>
            <a:ext cx="2270172" cy="338554"/>
          </a:xfrm>
          <a:prstGeom prst="rect">
            <a:avLst/>
          </a:prstGeom>
          <a:noFill/>
          <a:ln w="9525">
            <a:noFill/>
            <a:miter lim="800000"/>
            <a:headEnd/>
            <a:tailEnd/>
          </a:ln>
          <a:effectLst/>
        </p:spPr>
        <p:txBody>
          <a:bodyPr wrap="none">
            <a:prstTxWarp prst="textNoShape">
              <a:avLst/>
            </a:prstTxWarp>
            <a:spAutoFit/>
          </a:bodyPr>
          <a:lstStyle/>
          <a:p>
            <a:pPr algn="r"/>
            <a:r>
              <a:rPr lang="en-US" sz="1600" dirty="0" smtClean="0">
                <a:solidFill>
                  <a:schemeClr val="bg1"/>
                </a:solidFill>
                <a:latin typeface="Univers 65 Bold" charset="0"/>
              </a:rPr>
              <a:t>Metadata</a:t>
            </a:r>
            <a:r>
              <a:rPr lang="en-US" sz="1600" baseline="0" dirty="0" smtClean="0">
                <a:solidFill>
                  <a:schemeClr val="bg1"/>
                </a:solidFill>
                <a:latin typeface="Univers 65 Bold" charset="0"/>
              </a:rPr>
              <a:t> &amp; Cataloging</a:t>
            </a:r>
            <a:endParaRPr lang="en-US" sz="1600" dirty="0">
              <a:solidFill>
                <a:schemeClr val="bg1"/>
              </a:solidFill>
              <a:latin typeface="Univers 65 Bold" charset="0"/>
            </a:endParaRPr>
          </a:p>
        </p:txBody>
      </p:sp>
      <p:pic>
        <p:nvPicPr>
          <p:cNvPr id="9" name="Picture 11" descr="ISU LEFT white.eps"/>
          <p:cNvPicPr>
            <a:picLocks noChangeAspect="1"/>
          </p:cNvPicPr>
          <p:nvPr userDrawn="1"/>
        </p:nvPicPr>
        <p:blipFill>
          <a:blip r:embed="rId13"/>
          <a:srcRect b="38235"/>
          <a:stretch>
            <a:fillRect/>
          </a:stretch>
        </p:blipFill>
        <p:spPr bwMode="auto">
          <a:xfrm>
            <a:off x="533400" y="6365927"/>
            <a:ext cx="3200400" cy="26347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500">
          <a:solidFill>
            <a:srgbClr val="CE1126"/>
          </a:solidFill>
          <a:latin typeface="+mj-lt"/>
          <a:ea typeface="+mj-ea"/>
          <a:cs typeface="+mj-cs"/>
        </a:defRPr>
      </a:lvl1pPr>
      <a:lvl2pPr algn="l" rtl="0" fontAlgn="base">
        <a:spcBef>
          <a:spcPct val="0"/>
        </a:spcBef>
        <a:spcAft>
          <a:spcPct val="0"/>
        </a:spcAft>
        <a:defRPr sz="3500">
          <a:solidFill>
            <a:srgbClr val="CE1126"/>
          </a:solidFill>
          <a:latin typeface="Univers 67 CondensedBold" charset="0"/>
        </a:defRPr>
      </a:lvl2pPr>
      <a:lvl3pPr algn="l" rtl="0" fontAlgn="base">
        <a:spcBef>
          <a:spcPct val="0"/>
        </a:spcBef>
        <a:spcAft>
          <a:spcPct val="0"/>
        </a:spcAft>
        <a:defRPr sz="3500">
          <a:solidFill>
            <a:srgbClr val="CE1126"/>
          </a:solidFill>
          <a:latin typeface="Univers 67 CondensedBold" charset="0"/>
        </a:defRPr>
      </a:lvl3pPr>
      <a:lvl4pPr algn="l" rtl="0" fontAlgn="base">
        <a:spcBef>
          <a:spcPct val="0"/>
        </a:spcBef>
        <a:spcAft>
          <a:spcPct val="0"/>
        </a:spcAft>
        <a:defRPr sz="3500">
          <a:solidFill>
            <a:srgbClr val="CE1126"/>
          </a:solidFill>
          <a:latin typeface="Univers 67 CondensedBold" charset="0"/>
        </a:defRPr>
      </a:lvl4pPr>
      <a:lvl5pPr algn="l" rtl="0" fontAlgn="base">
        <a:spcBef>
          <a:spcPct val="0"/>
        </a:spcBef>
        <a:spcAft>
          <a:spcPct val="0"/>
        </a:spcAft>
        <a:defRPr sz="3500">
          <a:solidFill>
            <a:srgbClr val="CE1126"/>
          </a:solidFill>
          <a:latin typeface="Univers 67 CondensedBold" charset="0"/>
        </a:defRPr>
      </a:lvl5pPr>
      <a:lvl6pPr marL="457200" algn="l" rtl="0" fontAlgn="base">
        <a:spcBef>
          <a:spcPct val="0"/>
        </a:spcBef>
        <a:spcAft>
          <a:spcPct val="0"/>
        </a:spcAft>
        <a:defRPr sz="3500">
          <a:solidFill>
            <a:srgbClr val="CE1126"/>
          </a:solidFill>
          <a:latin typeface="Univers 67 CondensedBold" charset="0"/>
        </a:defRPr>
      </a:lvl6pPr>
      <a:lvl7pPr marL="914400" algn="l" rtl="0" fontAlgn="base">
        <a:spcBef>
          <a:spcPct val="0"/>
        </a:spcBef>
        <a:spcAft>
          <a:spcPct val="0"/>
        </a:spcAft>
        <a:defRPr sz="3500">
          <a:solidFill>
            <a:srgbClr val="CE1126"/>
          </a:solidFill>
          <a:latin typeface="Univers 67 CondensedBold" charset="0"/>
        </a:defRPr>
      </a:lvl7pPr>
      <a:lvl8pPr marL="1371600" algn="l" rtl="0" fontAlgn="base">
        <a:spcBef>
          <a:spcPct val="0"/>
        </a:spcBef>
        <a:spcAft>
          <a:spcPct val="0"/>
        </a:spcAft>
        <a:defRPr sz="3500">
          <a:solidFill>
            <a:srgbClr val="CE1126"/>
          </a:solidFill>
          <a:latin typeface="Univers 67 CondensedBold" charset="0"/>
        </a:defRPr>
      </a:lvl8pPr>
      <a:lvl9pPr marL="1828800" algn="l" rtl="0" fontAlgn="base">
        <a:spcBef>
          <a:spcPct val="0"/>
        </a:spcBef>
        <a:spcAft>
          <a:spcPct val="0"/>
        </a:spcAft>
        <a:defRPr sz="3500">
          <a:solidFill>
            <a:srgbClr val="CE1126"/>
          </a:solidFill>
          <a:latin typeface="Univers 67 CondensedBold" charset="0"/>
        </a:defRPr>
      </a:lvl9pPr>
    </p:titleStyle>
    <p:bodyStyle>
      <a:lvl1pPr marL="342900" indent="-342900" algn="l" rtl="0" fontAlgn="base">
        <a:spcBef>
          <a:spcPct val="20000"/>
        </a:spcBef>
        <a:spcAft>
          <a:spcPct val="0"/>
        </a:spcAft>
        <a:buClr>
          <a:srgbClr val="CE1126"/>
        </a:buClr>
        <a:buSzPct val="80000"/>
        <a:buFont typeface="Times" charset="0"/>
        <a:buChar char="•"/>
        <a:defRPr sz="2600">
          <a:solidFill>
            <a:srgbClr val="7A6E67"/>
          </a:solidFill>
          <a:latin typeface="+mn-lt"/>
          <a:ea typeface="+mn-ea"/>
          <a:cs typeface="+mn-cs"/>
        </a:defRPr>
      </a:lvl1pPr>
      <a:lvl2pPr marL="742950" indent="-28575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2pPr>
      <a:lvl3pPr marL="11430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3pPr>
      <a:lvl4pPr marL="16002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4pPr>
      <a:lvl5pPr marL="20574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5pPr>
      <a:lvl6pPr marL="25146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6pPr>
      <a:lvl7pPr marL="29718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7pPr>
      <a:lvl8pPr marL="34290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8pPr>
      <a:lvl9pPr marL="38862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cco.vrafoundation.org/index.php/aboutindex/"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cco.vrafoundation.org/downloads/PartTwo_1-ObjectNaming.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access.rdatoolkit.org/rdachp2_rda2-4412.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2.archivists.org/standards/DACS/part_I/chapter_2/3_titl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cdm16001.contentdm.oclc.org/cdm/ref/collection/p15031coll15/id/1954"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oclc.org/bibformats/en/2xx/245.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ifla.org/publications/international-standard-bibliographic-descriptio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Functional_Requirements_for_Bibliographic_Record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ISAD(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www2.archivists.org/groups/technical-subcommittee-on-describing-archives-a-content-standard-dacs/dacs" TargetMode="External"/><Relationship Id="rId4" Type="http://schemas.openxmlformats.org/officeDocument/2006/relationships/hyperlink" Target="https://en.wikipedia.org/wiki/International_Standard_Archival_Authority_Recor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33400" y="2362200"/>
            <a:ext cx="7086600" cy="1066800"/>
          </a:xfrm>
        </p:spPr>
        <p:txBody>
          <a:bodyPr/>
          <a:lstStyle/>
          <a:p>
            <a:r>
              <a:rPr lang="en-US" dirty="0" smtClean="0"/>
              <a:t>Department Training on Metadata</a:t>
            </a:r>
            <a:endParaRPr lang="en-US" dirty="0"/>
          </a:p>
        </p:txBody>
      </p:sp>
      <p:sp>
        <p:nvSpPr>
          <p:cNvPr id="2051" name="Rectangle 3"/>
          <p:cNvSpPr>
            <a:spLocks noGrp="1" noChangeArrowheads="1"/>
          </p:cNvSpPr>
          <p:nvPr>
            <p:ph type="subTitle" idx="1"/>
          </p:nvPr>
        </p:nvSpPr>
        <p:spPr>
          <a:xfrm>
            <a:off x="685800" y="3581400"/>
            <a:ext cx="6248400" cy="1752600"/>
          </a:xfrm>
        </p:spPr>
        <p:txBody>
          <a:bodyPr/>
          <a:lstStyle/>
          <a:p>
            <a:r>
              <a:rPr lang="en-US" dirty="0" smtClean="0"/>
              <a:t>Session 5: Content Standards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924800" cy="1143000"/>
          </a:xfrm>
        </p:spPr>
        <p:txBody>
          <a:bodyPr/>
          <a:lstStyle/>
          <a:p>
            <a:r>
              <a:rPr lang="en-US" dirty="0" smtClean="0"/>
              <a:t>Cataloging Cultural Objects		</a:t>
            </a:r>
            <a:endParaRPr lang="en-US" dirty="0"/>
          </a:p>
        </p:txBody>
      </p:sp>
      <p:sp>
        <p:nvSpPr>
          <p:cNvPr id="3" name="Content Placeholder 2"/>
          <p:cNvSpPr>
            <a:spLocks noGrp="1"/>
          </p:cNvSpPr>
          <p:nvPr>
            <p:ph idx="1"/>
          </p:nvPr>
        </p:nvSpPr>
        <p:spPr>
          <a:xfrm>
            <a:off x="838200" y="1447800"/>
            <a:ext cx="7620000" cy="4114800"/>
          </a:xfrm>
        </p:spPr>
        <p:txBody>
          <a:bodyPr/>
          <a:lstStyle/>
          <a:p>
            <a:r>
              <a:rPr lang="en-US" dirty="0" smtClean="0"/>
              <a:t>Maintained by Cataloging Cultural Objects Committee</a:t>
            </a:r>
          </a:p>
          <a:p>
            <a:r>
              <a:rPr lang="en-US" dirty="0" smtClean="0"/>
              <a:t>“published manual for describing, documenting, and cataloging cultural works and their visual surrogates. The primary focus of CCO is art and architecture, including but not limited to paintings, sculpture, prints, manuscripts, photographs, built works, installations, and other visual media.”</a:t>
            </a:r>
            <a:endParaRPr lang="en-US" dirty="0"/>
          </a:p>
        </p:txBody>
      </p:sp>
      <p:sp>
        <p:nvSpPr>
          <p:cNvPr id="5" name="TextBox 4"/>
          <p:cNvSpPr txBox="1"/>
          <p:nvPr/>
        </p:nvSpPr>
        <p:spPr>
          <a:xfrm>
            <a:off x="685800" y="5484167"/>
            <a:ext cx="3119765" cy="400110"/>
          </a:xfrm>
          <a:prstGeom prst="rect">
            <a:avLst/>
          </a:prstGeom>
          <a:noFill/>
        </p:spPr>
        <p:txBody>
          <a:bodyPr wrap="none" rtlCol="0">
            <a:spAutoFit/>
          </a:bodyPr>
          <a:lstStyle/>
          <a:p>
            <a:r>
              <a:rPr lang="en-US" sz="2000" i="1" dirty="0" smtClean="0">
                <a:latin typeface="+mn-lt"/>
                <a:hlinkClick r:id="rId3"/>
              </a:rPr>
              <a:t>Link to standard webpage</a:t>
            </a:r>
            <a:endParaRPr lang="en-US" sz="2000" i="1" dirty="0">
              <a:latin typeface="+mn-lt"/>
            </a:endParaRPr>
          </a:p>
        </p:txBody>
      </p:sp>
    </p:spTree>
    <p:extLst>
      <p:ext uri="{BB962C8B-B14F-4D97-AF65-F5344CB8AC3E}">
        <p14:creationId xmlns:p14="http://schemas.microsoft.com/office/powerpoint/2010/main" val="3540277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Comparison: Devised Title</a:t>
            </a:r>
            <a:endParaRPr lang="en-US" dirty="0"/>
          </a:p>
        </p:txBody>
      </p:sp>
      <p:sp>
        <p:nvSpPr>
          <p:cNvPr id="6" name="Content Placeholder 5"/>
          <p:cNvSpPr>
            <a:spLocks noGrp="1"/>
          </p:cNvSpPr>
          <p:nvPr>
            <p:ph idx="1"/>
          </p:nvPr>
        </p:nvSpPr>
        <p:spPr>
          <a:xfrm>
            <a:off x="838200" y="1447800"/>
            <a:ext cx="7620000" cy="4114800"/>
          </a:xfrm>
        </p:spPr>
        <p:txBody>
          <a:bodyPr/>
          <a:lstStyle/>
          <a:p>
            <a:pPr marL="0" indent="0">
              <a:buNone/>
            </a:pPr>
            <a:r>
              <a:rPr lang="en-US" dirty="0" smtClean="0"/>
              <a:t>From </a:t>
            </a:r>
            <a:r>
              <a:rPr lang="en-US" dirty="0" smtClean="0">
                <a:hlinkClick r:id="rId2"/>
              </a:rPr>
              <a:t>CCO, Object Naming</a:t>
            </a:r>
            <a:r>
              <a:rPr lang="en-US" dirty="0" smtClean="0"/>
              <a:t>:</a:t>
            </a:r>
          </a:p>
          <a:p>
            <a:pPr marL="457200" lvl="1" indent="0">
              <a:buNone/>
            </a:pPr>
            <a:endParaRPr lang="en-US" sz="1600" dirty="0" smtClean="0"/>
          </a:p>
          <a:p>
            <a:pPr marL="457200" lvl="1" indent="0">
              <a:buNone/>
            </a:pPr>
            <a:r>
              <a:rPr lang="en-US" sz="2000" i="1" dirty="0" smtClean="0"/>
              <a:t>Construct </a:t>
            </a:r>
            <a:r>
              <a:rPr lang="en-US" sz="2000" i="1" dirty="0"/>
              <a:t>titles when necessary. Titles may </a:t>
            </a:r>
            <a:r>
              <a:rPr lang="en-US" sz="2000" i="1" dirty="0" smtClean="0"/>
              <a:t>be derived </a:t>
            </a:r>
            <a:r>
              <a:rPr lang="en-US" sz="2000" i="1" dirty="0"/>
              <a:t>from their subject </a:t>
            </a:r>
            <a:r>
              <a:rPr lang="en-US" sz="2000" i="1" dirty="0" smtClean="0"/>
              <a:t>content or iconography</a:t>
            </a:r>
            <a:r>
              <a:rPr lang="en-US" sz="2000" i="1" dirty="0"/>
              <a:t>. For instance, a photograph </a:t>
            </a:r>
            <a:r>
              <a:rPr lang="en-US" sz="2000" i="1" dirty="0" smtClean="0"/>
              <a:t>that depicts </a:t>
            </a:r>
            <a:r>
              <a:rPr lang="en-US" sz="2000" i="1" dirty="0"/>
              <a:t>a tree in a </a:t>
            </a:r>
            <a:r>
              <a:rPr lang="en-US" sz="2000" i="1" dirty="0" smtClean="0"/>
              <a:t>landscape might </a:t>
            </a:r>
            <a:r>
              <a:rPr lang="en-US" sz="2000" i="1" dirty="0"/>
              <a:t>be titled Landscape with Tree. In composing a title or identifying phrase, </a:t>
            </a:r>
            <a:r>
              <a:rPr lang="en-US" sz="2000" i="1" dirty="0" smtClean="0"/>
              <a:t>it may </a:t>
            </a:r>
            <a:r>
              <a:rPr lang="en-US" sz="2000" i="1" dirty="0"/>
              <a:t>be necessary </a:t>
            </a:r>
            <a:r>
              <a:rPr lang="en-US" sz="2000" i="1" dirty="0" smtClean="0"/>
              <a:t>to repeat </a:t>
            </a:r>
            <a:r>
              <a:rPr lang="en-US" sz="2000" i="1" dirty="0"/>
              <a:t>terminology from other elements. Titles may </a:t>
            </a:r>
            <a:r>
              <a:rPr lang="en-US" sz="2000" i="1" dirty="0" smtClean="0"/>
              <a:t>include references </a:t>
            </a:r>
            <a:r>
              <a:rPr lang="en-US" sz="2000" i="1" dirty="0"/>
              <a:t>to the owners of works or the places where they were used (</a:t>
            </a:r>
            <a:r>
              <a:rPr lang="en-US" sz="2000" i="1" dirty="0" smtClean="0"/>
              <a:t>for example</a:t>
            </a:r>
            <a:r>
              <a:rPr lang="en-US" sz="2000" i="1" dirty="0"/>
              <a:t>, Burghley Bowl ). Descriptive titles or identifying phrases may be simple descriptions of the work (for example, Lidded Bowl on Stand</a:t>
            </a:r>
            <a:r>
              <a:rPr lang="en-US" sz="2000" i="1" dirty="0" smtClean="0"/>
              <a:t>)…</a:t>
            </a:r>
            <a:endParaRPr lang="en-US" sz="2000" i="1" dirty="0"/>
          </a:p>
        </p:txBody>
      </p:sp>
    </p:spTree>
    <p:extLst>
      <p:ext uri="{BB962C8B-B14F-4D97-AF65-F5344CB8AC3E}">
        <p14:creationId xmlns:p14="http://schemas.microsoft.com/office/powerpoint/2010/main" val="15457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Comparison: Devised Title</a:t>
            </a:r>
            <a:endParaRPr lang="en-US" dirty="0"/>
          </a:p>
        </p:txBody>
      </p:sp>
      <p:sp>
        <p:nvSpPr>
          <p:cNvPr id="6" name="Content Placeholder 5"/>
          <p:cNvSpPr>
            <a:spLocks noGrp="1"/>
          </p:cNvSpPr>
          <p:nvPr>
            <p:ph idx="1"/>
          </p:nvPr>
        </p:nvSpPr>
        <p:spPr>
          <a:xfrm>
            <a:off x="838200" y="1447800"/>
            <a:ext cx="7620000" cy="4114800"/>
          </a:xfrm>
        </p:spPr>
        <p:txBody>
          <a:bodyPr/>
          <a:lstStyle/>
          <a:p>
            <a:pPr marL="0" indent="0">
              <a:buNone/>
            </a:pPr>
            <a:r>
              <a:rPr lang="en-US" dirty="0" smtClean="0"/>
              <a:t>From </a:t>
            </a:r>
            <a:r>
              <a:rPr lang="en-US" dirty="0" smtClean="0">
                <a:hlinkClick r:id="rId2"/>
              </a:rPr>
              <a:t>RDA 2.3.2.11</a:t>
            </a:r>
            <a:r>
              <a:rPr lang="en-US" dirty="0" smtClean="0"/>
              <a:t>:</a:t>
            </a:r>
          </a:p>
          <a:p>
            <a:r>
              <a:rPr lang="en-US" dirty="0" smtClean="0"/>
              <a:t>a) the </a:t>
            </a:r>
            <a:r>
              <a:rPr lang="en-US" dirty="0"/>
              <a:t>nature of the resource (e.g., map, literary manuscript, diary, advertisement</a:t>
            </a:r>
            <a:r>
              <a:rPr lang="en-US" dirty="0" smtClean="0"/>
              <a:t>)</a:t>
            </a:r>
          </a:p>
          <a:p>
            <a:r>
              <a:rPr lang="en-US" dirty="0" smtClean="0"/>
              <a:t>b) its </a:t>
            </a:r>
            <a:r>
              <a:rPr lang="en-US" dirty="0"/>
              <a:t>subject (e.g., names of persons, corporate bodies, objects, activities, events, geographical area and dates</a:t>
            </a:r>
            <a:r>
              <a:rPr lang="en-US" dirty="0" smtClean="0"/>
              <a:t>)</a:t>
            </a:r>
          </a:p>
          <a:p>
            <a:r>
              <a:rPr lang="en-US" dirty="0" smtClean="0"/>
              <a:t>c) a </a:t>
            </a:r>
            <a:r>
              <a:rPr lang="en-US" dirty="0"/>
              <a:t>combination of the two, as appropriate.</a:t>
            </a:r>
          </a:p>
          <a:p>
            <a:pPr lvl="1"/>
            <a:endParaRPr lang="en-US" dirty="0"/>
          </a:p>
          <a:p>
            <a:pPr lvl="1"/>
            <a:endParaRPr lang="en-US" dirty="0"/>
          </a:p>
        </p:txBody>
      </p:sp>
    </p:spTree>
    <p:extLst>
      <p:ext uri="{BB962C8B-B14F-4D97-AF65-F5344CB8AC3E}">
        <p14:creationId xmlns:p14="http://schemas.microsoft.com/office/powerpoint/2010/main" val="1227428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Comparison: Devised Title</a:t>
            </a:r>
            <a:endParaRPr lang="en-US" dirty="0"/>
          </a:p>
        </p:txBody>
      </p:sp>
      <p:sp>
        <p:nvSpPr>
          <p:cNvPr id="6" name="Content Placeholder 5"/>
          <p:cNvSpPr>
            <a:spLocks noGrp="1"/>
          </p:cNvSpPr>
          <p:nvPr>
            <p:ph idx="1"/>
          </p:nvPr>
        </p:nvSpPr>
        <p:spPr>
          <a:xfrm>
            <a:off x="838200" y="1447800"/>
            <a:ext cx="7620000" cy="4114800"/>
          </a:xfrm>
        </p:spPr>
        <p:txBody>
          <a:bodyPr/>
          <a:lstStyle/>
          <a:p>
            <a:pPr marL="0" indent="0">
              <a:buNone/>
            </a:pPr>
            <a:r>
              <a:rPr lang="en-US" dirty="0" smtClean="0"/>
              <a:t>RDA 2.3.2.11 continued:</a:t>
            </a:r>
          </a:p>
          <a:p>
            <a:r>
              <a:rPr lang="en-US" sz="2000" dirty="0" smtClean="0"/>
              <a:t>Examples:</a:t>
            </a:r>
          </a:p>
          <a:p>
            <a:pPr lvl="1"/>
            <a:r>
              <a:rPr lang="en-US" sz="2000" dirty="0"/>
              <a:t>Anarchist bombing, Union Square, New York City, March 1908</a:t>
            </a:r>
          </a:p>
          <a:p>
            <a:pPr lvl="1"/>
            <a:r>
              <a:rPr lang="en-US" sz="2000" dirty="0"/>
              <a:t>Pleasure boat on the Murray River, </a:t>
            </a:r>
            <a:r>
              <a:rPr lang="en-US" sz="2000" dirty="0" err="1"/>
              <a:t>Mildura</a:t>
            </a:r>
            <a:r>
              <a:rPr lang="en-US" sz="2000" dirty="0"/>
              <a:t>, Victoria</a:t>
            </a:r>
          </a:p>
          <a:p>
            <a:pPr lvl="1"/>
            <a:r>
              <a:rPr lang="en-US" sz="2000" dirty="0"/>
              <a:t>Sydney Bicycle Club badge</a:t>
            </a:r>
          </a:p>
          <a:p>
            <a:pPr lvl="1"/>
            <a:r>
              <a:rPr lang="en-US" sz="2000" dirty="0"/>
              <a:t>Dance poster collection</a:t>
            </a:r>
          </a:p>
          <a:p>
            <a:pPr lvl="1"/>
            <a:r>
              <a:rPr lang="en-US" sz="2000" dirty="0"/>
              <a:t>Posters of World War I</a:t>
            </a:r>
          </a:p>
          <a:p>
            <a:pPr lvl="1"/>
            <a:r>
              <a:rPr lang="en-US" sz="2000" dirty="0"/>
              <a:t>Portrait of General Emiliano Zapata and his staff, Puebla, Mexico</a:t>
            </a:r>
          </a:p>
          <a:p>
            <a:pPr lvl="1"/>
            <a:r>
              <a:rPr lang="en-US" sz="2000" dirty="0"/>
              <a:t>Letters from Don Banks to Suzanne </a:t>
            </a:r>
            <a:r>
              <a:rPr lang="en-US" sz="2000" dirty="0" smtClean="0"/>
              <a:t>Gleeson</a:t>
            </a:r>
            <a:endParaRPr lang="en-US" sz="2000" dirty="0"/>
          </a:p>
        </p:txBody>
      </p:sp>
    </p:spTree>
    <p:extLst>
      <p:ext uri="{BB962C8B-B14F-4D97-AF65-F5344CB8AC3E}">
        <p14:creationId xmlns:p14="http://schemas.microsoft.com/office/powerpoint/2010/main" val="727613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iterate type="lt">
                                    <p:tmAbs val="0"/>
                                  </p:iterate>
                                  <p:childTnLst>
                                    <p:set>
                                      <p:cBhvr>
                                        <p:cTn id="2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8" presetClass="emph" presetSubtype="0" fill="hold" nodeType="clickEffect">
                                  <p:stCondLst>
                                    <p:cond delay="0"/>
                                  </p:stCondLst>
                                  <p:iterate type="lt">
                                    <p:tmPct val="4000"/>
                                  </p:iterate>
                                  <p:childTnLst>
                                    <p:set>
                                      <p:cBhvr override="childStyle">
                                        <p:cTn id="28" dur="500" fill="hold"/>
                                        <p:tgtEl>
                                          <p:spTgt spid="6">
                                            <p:txEl>
                                              <p:pRg st="8" end="8"/>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Comparison: Devised Title</a:t>
            </a:r>
            <a:endParaRPr lang="en-US" dirty="0"/>
          </a:p>
        </p:txBody>
      </p:sp>
      <p:sp>
        <p:nvSpPr>
          <p:cNvPr id="6" name="Content Placeholder 5"/>
          <p:cNvSpPr>
            <a:spLocks noGrp="1"/>
          </p:cNvSpPr>
          <p:nvPr>
            <p:ph idx="1"/>
          </p:nvPr>
        </p:nvSpPr>
        <p:spPr>
          <a:xfrm>
            <a:off x="838200" y="1447800"/>
            <a:ext cx="7620000" cy="4114800"/>
          </a:xfrm>
          <a:effectLst>
            <a:glow rad="101600">
              <a:srgbClr val="FFFF00">
                <a:alpha val="60000"/>
              </a:srgbClr>
            </a:glow>
          </a:effectLst>
        </p:spPr>
        <p:txBody>
          <a:bodyPr/>
          <a:lstStyle/>
          <a:p>
            <a:pPr marL="0" indent="0">
              <a:buNone/>
            </a:pPr>
            <a:r>
              <a:rPr lang="en-US" dirty="0" smtClean="0"/>
              <a:t>From </a:t>
            </a:r>
            <a:r>
              <a:rPr lang="en-US" dirty="0" smtClean="0">
                <a:hlinkClick r:id="rId2"/>
              </a:rPr>
              <a:t>DACS, Title</a:t>
            </a:r>
            <a:r>
              <a:rPr lang="en-US" dirty="0" smtClean="0"/>
              <a:t>:</a:t>
            </a:r>
          </a:p>
          <a:p>
            <a:pPr marL="400050" lvl="1" indent="0">
              <a:buNone/>
            </a:pPr>
            <a:r>
              <a:rPr lang="en-US" sz="2400" i="1" dirty="0" smtClean="0"/>
              <a:t>When devising title information, compose a brief title that uniquely identifies the material, normally consisting of a name segment, a term indicating the nature of the unit being described, and optionally a topical segment as instructed in the following rules. Do not enclose devised titles in square brackets.</a:t>
            </a:r>
          </a:p>
          <a:p>
            <a:pPr marL="0" indent="0">
              <a:buNone/>
            </a:pPr>
            <a:r>
              <a:rPr lang="en-US" sz="2400" dirty="0" smtClean="0"/>
              <a:t>Example:</a:t>
            </a:r>
          </a:p>
          <a:p>
            <a:r>
              <a:rPr lang="en-US" sz="2400" i="1" dirty="0"/>
              <a:t>James Joyce letter to Maurice </a:t>
            </a:r>
            <a:r>
              <a:rPr lang="en-US" sz="2400" i="1" dirty="0" err="1"/>
              <a:t>Saillet</a:t>
            </a:r>
            <a:endParaRPr lang="en-US" sz="2400" i="1" dirty="0"/>
          </a:p>
        </p:txBody>
      </p:sp>
    </p:spTree>
    <p:extLst>
      <p:ext uri="{BB962C8B-B14F-4D97-AF65-F5344CB8AC3E}">
        <p14:creationId xmlns:p14="http://schemas.microsoft.com/office/powerpoint/2010/main" val="3146141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Devising a Title</a:t>
            </a:r>
            <a:endParaRPr lang="en-US" dirty="0"/>
          </a:p>
        </p:txBody>
      </p:sp>
      <p:sp>
        <p:nvSpPr>
          <p:cNvPr id="3" name="Content Placeholder 2"/>
          <p:cNvSpPr>
            <a:spLocks noGrp="1"/>
          </p:cNvSpPr>
          <p:nvPr>
            <p:ph idx="1"/>
          </p:nvPr>
        </p:nvSpPr>
        <p:spPr>
          <a:xfrm>
            <a:off x="838200" y="1523999"/>
            <a:ext cx="7620000" cy="3886201"/>
          </a:xfrm>
        </p:spPr>
        <p:txBody>
          <a:bodyPr/>
          <a:lstStyle/>
          <a:p>
            <a:r>
              <a:rPr lang="en-US" sz="2000" dirty="0" smtClean="0"/>
              <a:t>Using the handout, devise a title for this image</a:t>
            </a:r>
          </a:p>
          <a:p>
            <a:r>
              <a:rPr lang="en-US" sz="2000" dirty="0" smtClean="0"/>
              <a:t>Known information:</a:t>
            </a:r>
          </a:p>
          <a:p>
            <a:pPr lvl="1"/>
            <a:r>
              <a:rPr lang="en-US" sz="2000" dirty="0" smtClean="0"/>
              <a:t>Name of wrestler is Willie Gadson</a:t>
            </a:r>
          </a:p>
          <a:p>
            <a:pPr lvl="1"/>
            <a:r>
              <a:rPr lang="en-US" sz="2000" dirty="0" smtClean="0"/>
              <a:t>Wrestling event</a:t>
            </a:r>
          </a:p>
          <a:p>
            <a:pPr lvl="1"/>
            <a:r>
              <a:rPr lang="en-US" sz="2000" dirty="0" smtClean="0"/>
              <a:t>Taken in 1975 or </a:t>
            </a:r>
            <a:r>
              <a:rPr lang="en-US" sz="2000" dirty="0" smtClean="0"/>
              <a:t>1976</a:t>
            </a:r>
          </a:p>
          <a:p>
            <a:r>
              <a:rPr lang="en-US" sz="2000" i="1" dirty="0" smtClean="0"/>
              <a:t>Willie Gadson pinning an opponent, 1975 or 1976</a:t>
            </a:r>
          </a:p>
          <a:p>
            <a:r>
              <a:rPr lang="en-US" sz="2000" i="1" dirty="0" smtClean="0"/>
              <a:t>Photograph of Willie Gadson pinning an opponent, 1975 or 1976</a:t>
            </a:r>
          </a:p>
          <a:p>
            <a:r>
              <a:rPr lang="en-US" sz="2000" i="1" dirty="0" smtClean="0"/>
              <a:t>Photograph of Willie Gadson in wrestling event in 1975 or 1976</a:t>
            </a:r>
          </a:p>
          <a:p>
            <a:endParaRPr lang="en-US" sz="2000" dirty="0" smtClean="0"/>
          </a:p>
          <a:p>
            <a:pPr lvl="1"/>
            <a:endParaRPr lang="en-US" dirty="0"/>
          </a:p>
          <a:p>
            <a:pPr marL="0" indent="0">
              <a:buNone/>
            </a:pPr>
            <a:endParaRPr lang="en-US" dirty="0" smtClean="0"/>
          </a:p>
          <a:p>
            <a:pPr lvl="1"/>
            <a:endParaRPr lang="en-US" dirty="0" smtClean="0"/>
          </a:p>
        </p:txBody>
      </p:sp>
      <p:sp>
        <p:nvSpPr>
          <p:cNvPr id="4" name="TextBox 3"/>
          <p:cNvSpPr txBox="1"/>
          <p:nvPr/>
        </p:nvSpPr>
        <p:spPr>
          <a:xfrm>
            <a:off x="685800" y="5484167"/>
            <a:ext cx="2436886" cy="400110"/>
          </a:xfrm>
          <a:prstGeom prst="rect">
            <a:avLst/>
          </a:prstGeom>
          <a:noFill/>
        </p:spPr>
        <p:txBody>
          <a:bodyPr wrap="none" rtlCol="0">
            <a:spAutoFit/>
          </a:bodyPr>
          <a:lstStyle/>
          <a:p>
            <a:r>
              <a:rPr lang="en-US" sz="2000" i="1" dirty="0" smtClean="0">
                <a:latin typeface="+mn-lt"/>
                <a:hlinkClick r:id="rId2"/>
              </a:rPr>
              <a:t>Link to digital object</a:t>
            </a:r>
            <a:endParaRPr lang="en-US" sz="2000" i="1" dirty="0">
              <a:latin typeface="+mn-lt"/>
            </a:endParaRPr>
          </a:p>
        </p:txBody>
      </p:sp>
    </p:spTree>
    <p:extLst>
      <p:ext uri="{BB962C8B-B14F-4D97-AF65-F5344CB8AC3E}">
        <p14:creationId xmlns:p14="http://schemas.microsoft.com/office/powerpoint/2010/main" val="52076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1282170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Fall Sessions</a:t>
            </a:r>
            <a:endParaRPr lang="en-US" dirty="0"/>
          </a:p>
        </p:txBody>
      </p:sp>
      <p:sp>
        <p:nvSpPr>
          <p:cNvPr id="3" name="Content Placeholder 2"/>
          <p:cNvSpPr>
            <a:spLocks noGrp="1"/>
          </p:cNvSpPr>
          <p:nvPr>
            <p:ph idx="1"/>
          </p:nvPr>
        </p:nvSpPr>
        <p:spPr>
          <a:xfrm>
            <a:off x="838200" y="1447800"/>
            <a:ext cx="7620000" cy="4114800"/>
          </a:xfrm>
        </p:spPr>
        <p:txBody>
          <a:bodyPr/>
          <a:lstStyle/>
          <a:p>
            <a:r>
              <a:rPr lang="en-US" dirty="0" smtClean="0"/>
              <a:t>Basics of Metadata</a:t>
            </a:r>
          </a:p>
          <a:p>
            <a:r>
              <a:rPr lang="en-US" dirty="0" smtClean="0"/>
              <a:t>Metadata Standards</a:t>
            </a:r>
          </a:p>
          <a:p>
            <a:r>
              <a:rPr lang="en-US" dirty="0" smtClean="0"/>
              <a:t>Dublin Core Element Set</a:t>
            </a:r>
          </a:p>
          <a:p>
            <a:r>
              <a:rPr lang="en-US" dirty="0" smtClean="0"/>
              <a:t>Review and Exercise</a:t>
            </a:r>
            <a:endParaRPr lang="en-US" dirty="0"/>
          </a:p>
        </p:txBody>
      </p:sp>
    </p:spTree>
    <p:extLst>
      <p:ext uri="{BB962C8B-B14F-4D97-AF65-F5344CB8AC3E}">
        <p14:creationId xmlns:p14="http://schemas.microsoft.com/office/powerpoint/2010/main" val="1001739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5 Outcomes</a:t>
            </a:r>
            <a:endParaRPr lang="en-US" dirty="0"/>
          </a:p>
        </p:txBody>
      </p:sp>
      <p:sp>
        <p:nvSpPr>
          <p:cNvPr id="3" name="Content Placeholder 2"/>
          <p:cNvSpPr>
            <a:spLocks noGrp="1"/>
          </p:cNvSpPr>
          <p:nvPr>
            <p:ph idx="1"/>
          </p:nvPr>
        </p:nvSpPr>
        <p:spPr>
          <a:xfrm>
            <a:off x="838200" y="1447800"/>
            <a:ext cx="7620000" cy="4114800"/>
          </a:xfrm>
        </p:spPr>
        <p:txBody>
          <a:bodyPr/>
          <a:lstStyle/>
          <a:p>
            <a:r>
              <a:rPr lang="en-US" dirty="0" smtClean="0"/>
              <a:t>Review of Types of Standards</a:t>
            </a:r>
          </a:p>
          <a:p>
            <a:r>
              <a:rPr lang="en-US" dirty="0" smtClean="0"/>
              <a:t>What is a Content Standard</a:t>
            </a:r>
          </a:p>
          <a:p>
            <a:pPr lvl="1"/>
            <a:r>
              <a:rPr lang="en-US" dirty="0" smtClean="0"/>
              <a:t>How a Content Standard is Created</a:t>
            </a:r>
          </a:p>
          <a:p>
            <a:r>
              <a:rPr lang="en-US" dirty="0" smtClean="0"/>
              <a:t>The Need for Content Standards</a:t>
            </a:r>
          </a:p>
          <a:p>
            <a:r>
              <a:rPr lang="en-US" dirty="0" smtClean="0"/>
              <a:t>Overview of Content </a:t>
            </a:r>
            <a:r>
              <a:rPr lang="en-US" dirty="0"/>
              <a:t>S</a:t>
            </a:r>
            <a:r>
              <a:rPr lang="en-US" dirty="0" smtClean="0"/>
              <a:t>tandards </a:t>
            </a:r>
            <a:r>
              <a:rPr lang="en-US" dirty="0"/>
              <a:t>B</a:t>
            </a:r>
            <a:r>
              <a:rPr lang="en-US" dirty="0" smtClean="0"/>
              <a:t>eing </a:t>
            </a:r>
            <a:r>
              <a:rPr lang="en-US" dirty="0"/>
              <a:t>U</a:t>
            </a:r>
            <a:r>
              <a:rPr lang="en-US" dirty="0" smtClean="0"/>
              <a:t>sed in the Library/Archive/Museum Communities</a:t>
            </a:r>
          </a:p>
          <a:p>
            <a:r>
              <a:rPr lang="en-US" dirty="0" smtClean="0"/>
              <a:t>Comparison of Content Standards</a:t>
            </a:r>
          </a:p>
          <a:p>
            <a:r>
              <a:rPr lang="en-US" dirty="0" smtClean="0"/>
              <a:t>Exercise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Types of Standards</a:t>
            </a:r>
            <a:endParaRPr lang="en-US" dirty="0"/>
          </a:p>
        </p:txBody>
      </p:sp>
      <p:sp>
        <p:nvSpPr>
          <p:cNvPr id="3" name="Content Placeholder 2"/>
          <p:cNvSpPr>
            <a:spLocks noGrp="1"/>
          </p:cNvSpPr>
          <p:nvPr>
            <p:ph idx="1"/>
          </p:nvPr>
        </p:nvSpPr>
        <p:spPr>
          <a:xfrm>
            <a:off x="838200" y="1447800"/>
            <a:ext cx="7620000" cy="4114800"/>
          </a:xfrm>
        </p:spPr>
        <p:txBody>
          <a:bodyPr/>
          <a:lstStyle/>
          <a:p>
            <a:r>
              <a:rPr lang="en-US" dirty="0" smtClean="0"/>
              <a:t>Metadata Standards</a:t>
            </a:r>
          </a:p>
          <a:p>
            <a:r>
              <a:rPr lang="en-US" dirty="0" smtClean="0"/>
              <a:t>Content Standards</a:t>
            </a:r>
          </a:p>
          <a:p>
            <a:r>
              <a:rPr lang="en-US" dirty="0" smtClean="0"/>
              <a:t>Data Value Standards</a:t>
            </a:r>
          </a:p>
        </p:txBody>
      </p:sp>
    </p:spTree>
    <p:extLst>
      <p:ext uri="{BB962C8B-B14F-4D97-AF65-F5344CB8AC3E}">
        <p14:creationId xmlns:p14="http://schemas.microsoft.com/office/powerpoint/2010/main" val="358848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8" presetClass="emph" presetSubtype="0" fill="hold" nodeType="clickEffect">
                                  <p:stCondLst>
                                    <p:cond delay="0"/>
                                  </p:stCondLst>
                                  <p:iterate type="lt">
                                    <p:tmPct val="4000"/>
                                  </p:iterate>
                                  <p:childTnLst>
                                    <p:set>
                                      <p:cBhvr override="childStyle">
                                        <p:cTn id="18" dur="500" fill="hold"/>
                                        <p:tgtEl>
                                          <p:spTgt spid="3">
                                            <p:txEl>
                                              <p:pRg st="1" end="1"/>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Content Standard?</a:t>
            </a:r>
            <a:endParaRPr lang="en-US" dirty="0"/>
          </a:p>
        </p:txBody>
      </p:sp>
      <p:sp>
        <p:nvSpPr>
          <p:cNvPr id="3" name="Content Placeholder 2"/>
          <p:cNvSpPr>
            <a:spLocks noGrp="1"/>
          </p:cNvSpPr>
          <p:nvPr>
            <p:ph idx="1"/>
          </p:nvPr>
        </p:nvSpPr>
        <p:spPr>
          <a:xfrm>
            <a:off x="838200" y="1447800"/>
            <a:ext cx="7620000" cy="4114800"/>
          </a:xfrm>
        </p:spPr>
        <p:txBody>
          <a:bodyPr/>
          <a:lstStyle/>
          <a:p>
            <a:r>
              <a:rPr lang="en-US" dirty="0" smtClean="0"/>
              <a:t>Set of rules that give guidance in describing different types of materials</a:t>
            </a:r>
          </a:p>
          <a:p>
            <a:pPr lvl="1"/>
            <a:r>
              <a:rPr lang="en-US" dirty="0" smtClean="0"/>
              <a:t>Library, archival, cultural heritage materials</a:t>
            </a:r>
          </a:p>
          <a:p>
            <a:r>
              <a:rPr lang="en-US" dirty="0" smtClean="0"/>
              <a:t>Created and influenced by the community that creates the standard</a:t>
            </a:r>
          </a:p>
          <a:p>
            <a:r>
              <a:rPr lang="en-US" dirty="0" smtClean="0"/>
              <a:t>Independent from metadata standards</a:t>
            </a:r>
          </a:p>
        </p:txBody>
      </p:sp>
    </p:spTree>
    <p:extLst>
      <p:ext uri="{BB962C8B-B14F-4D97-AF65-F5344CB8AC3E}">
        <p14:creationId xmlns:p14="http://schemas.microsoft.com/office/powerpoint/2010/main" val="203199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Need for Content Standards</a:t>
            </a:r>
            <a:endParaRPr lang="en-US" dirty="0"/>
          </a:p>
        </p:txBody>
      </p:sp>
      <p:sp>
        <p:nvSpPr>
          <p:cNvPr id="3" name="Content Placeholder 2"/>
          <p:cNvSpPr>
            <a:spLocks noGrp="1"/>
          </p:cNvSpPr>
          <p:nvPr>
            <p:ph idx="1"/>
          </p:nvPr>
        </p:nvSpPr>
        <p:spPr>
          <a:xfrm>
            <a:off x="838200" y="1447800"/>
            <a:ext cx="7620000" cy="4114800"/>
          </a:xfrm>
        </p:spPr>
        <p:txBody>
          <a:bodyPr/>
          <a:lstStyle/>
          <a:p>
            <a:r>
              <a:rPr lang="en-US" dirty="0" smtClean="0"/>
              <a:t>Metadata standards: containers without descriptive guidance</a:t>
            </a:r>
          </a:p>
          <a:p>
            <a:r>
              <a:rPr lang="en-US" dirty="0" smtClean="0"/>
              <a:t>MARC field 245 definition:</a:t>
            </a:r>
          </a:p>
          <a:p>
            <a:pPr marL="0" indent="0">
              <a:buNone/>
            </a:pPr>
            <a:endParaRPr lang="en-US" sz="1000" dirty="0"/>
          </a:p>
          <a:p>
            <a:pPr marL="457200" lvl="1" indent="0">
              <a:buNone/>
            </a:pPr>
            <a:r>
              <a:rPr lang="en-US" sz="2000" i="1" dirty="0"/>
              <a:t>The title and statement of responsibility. Field 245 consists of the title proper and may also contain alternative title, parallel title(s), other title information, the remainder of the title page transcription, and statement(s) of responsibility. The title proper includes the numerical designation of a part/section and the name of a part/section.</a:t>
            </a:r>
            <a:endParaRPr lang="en-US" sz="2000" i="1" dirty="0" smtClean="0"/>
          </a:p>
        </p:txBody>
      </p:sp>
      <p:sp>
        <p:nvSpPr>
          <p:cNvPr id="4" name="TextBox 3"/>
          <p:cNvSpPr txBox="1"/>
          <p:nvPr/>
        </p:nvSpPr>
        <p:spPr>
          <a:xfrm>
            <a:off x="685800" y="5484167"/>
            <a:ext cx="6060826" cy="400110"/>
          </a:xfrm>
          <a:prstGeom prst="rect">
            <a:avLst/>
          </a:prstGeom>
          <a:noFill/>
        </p:spPr>
        <p:txBody>
          <a:bodyPr wrap="none" rtlCol="0">
            <a:spAutoFit/>
          </a:bodyPr>
          <a:lstStyle/>
          <a:p>
            <a:r>
              <a:rPr lang="en-US" sz="2000" i="1" dirty="0" smtClean="0">
                <a:latin typeface="+mn-lt"/>
                <a:hlinkClick r:id="rId3"/>
              </a:rPr>
              <a:t>OCLC Support &amp; Training: 245 Title Statement (NR)</a:t>
            </a:r>
            <a:endParaRPr lang="en-US" sz="2000" i="1" dirty="0">
              <a:latin typeface="+mn-lt"/>
            </a:endParaRPr>
          </a:p>
        </p:txBody>
      </p:sp>
    </p:spTree>
    <p:extLst>
      <p:ext uri="{BB962C8B-B14F-4D97-AF65-F5344CB8AC3E}">
        <p14:creationId xmlns:p14="http://schemas.microsoft.com/office/powerpoint/2010/main" val="2997483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924800" cy="1143000"/>
          </a:xfrm>
        </p:spPr>
        <p:txBody>
          <a:bodyPr/>
          <a:lstStyle/>
          <a:p>
            <a:r>
              <a:rPr lang="en-US" sz="2600" dirty="0" smtClean="0"/>
              <a:t>Anglo-American Cataloguing Rules, Second Edition</a:t>
            </a:r>
            <a:endParaRPr lang="en-US" sz="2600" dirty="0"/>
          </a:p>
        </p:txBody>
      </p:sp>
      <p:sp>
        <p:nvSpPr>
          <p:cNvPr id="3" name="Content Placeholder 2"/>
          <p:cNvSpPr>
            <a:spLocks noGrp="1"/>
          </p:cNvSpPr>
          <p:nvPr>
            <p:ph idx="1"/>
          </p:nvPr>
        </p:nvSpPr>
        <p:spPr>
          <a:xfrm>
            <a:off x="838200" y="1447800"/>
            <a:ext cx="7620000" cy="4114800"/>
          </a:xfrm>
        </p:spPr>
        <p:txBody>
          <a:bodyPr/>
          <a:lstStyle/>
          <a:p>
            <a:r>
              <a:rPr lang="en-US" dirty="0" smtClean="0"/>
              <a:t>Created by the Joint Steering Committee for the Revision of AACR</a:t>
            </a:r>
          </a:p>
          <a:p>
            <a:r>
              <a:rPr lang="en-US" dirty="0" smtClean="0"/>
              <a:t>Set of rules for the description of different materials</a:t>
            </a:r>
          </a:p>
          <a:p>
            <a:r>
              <a:rPr lang="en-US" dirty="0" smtClean="0"/>
              <a:t>Closely tied with </a:t>
            </a:r>
            <a:r>
              <a:rPr lang="en-US" dirty="0" smtClean="0">
                <a:hlinkClick r:id="rId3"/>
              </a:rPr>
              <a:t>International Standard Bibliographic Description</a:t>
            </a:r>
            <a:r>
              <a:rPr lang="en-US" dirty="0" smtClean="0"/>
              <a:t> (ISBD)</a:t>
            </a:r>
          </a:p>
          <a:p>
            <a:r>
              <a:rPr lang="en-US" dirty="0" smtClean="0"/>
              <a:t>Primarily organized by carrier type (book, sound recordings, etc.), then by field type (title, publication, description, etc.)</a:t>
            </a:r>
          </a:p>
        </p:txBody>
      </p:sp>
    </p:spTree>
    <p:extLst>
      <p:ext uri="{BB962C8B-B14F-4D97-AF65-F5344CB8AC3E}">
        <p14:creationId xmlns:p14="http://schemas.microsoft.com/office/powerpoint/2010/main" val="2832544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924800" cy="1143000"/>
          </a:xfrm>
        </p:spPr>
        <p:txBody>
          <a:bodyPr/>
          <a:lstStyle/>
          <a:p>
            <a:r>
              <a:rPr lang="en-US" dirty="0" smtClean="0"/>
              <a:t>Resource Description and Access</a:t>
            </a:r>
            <a:endParaRPr lang="en-US" dirty="0"/>
          </a:p>
        </p:txBody>
      </p:sp>
      <p:sp>
        <p:nvSpPr>
          <p:cNvPr id="3" name="Content Placeholder 2"/>
          <p:cNvSpPr>
            <a:spLocks noGrp="1"/>
          </p:cNvSpPr>
          <p:nvPr>
            <p:ph idx="1"/>
          </p:nvPr>
        </p:nvSpPr>
        <p:spPr>
          <a:xfrm>
            <a:off x="838200" y="1447800"/>
            <a:ext cx="7620000" cy="4114800"/>
          </a:xfrm>
        </p:spPr>
        <p:txBody>
          <a:bodyPr/>
          <a:lstStyle/>
          <a:p>
            <a:r>
              <a:rPr lang="en-US" dirty="0" smtClean="0"/>
              <a:t>Created by RDA Steering Committee (formerly the Joint Steering Committee for Development of RDA)</a:t>
            </a:r>
          </a:p>
          <a:p>
            <a:r>
              <a:rPr lang="en-US" dirty="0" smtClean="0"/>
              <a:t>Replaces AACR2</a:t>
            </a:r>
          </a:p>
          <a:p>
            <a:r>
              <a:rPr lang="en-US" dirty="0" smtClean="0"/>
              <a:t>Closely tied with </a:t>
            </a:r>
            <a:r>
              <a:rPr lang="en-US" dirty="0" smtClean="0">
                <a:hlinkClick r:id="rId3"/>
              </a:rPr>
              <a:t>Functional Requirements for Bibliographic Records</a:t>
            </a:r>
            <a:r>
              <a:rPr lang="en-US" dirty="0" smtClean="0"/>
              <a:t> (FRBR)</a:t>
            </a:r>
          </a:p>
          <a:p>
            <a:r>
              <a:rPr lang="en-US" dirty="0" smtClean="0"/>
              <a:t>Primarily organized by FRBR model</a:t>
            </a:r>
          </a:p>
          <a:p>
            <a:r>
              <a:rPr lang="en-US" dirty="0" smtClean="0"/>
              <a:t>Prepares cataloging for linked data</a:t>
            </a:r>
          </a:p>
        </p:txBody>
      </p:sp>
    </p:spTree>
    <p:extLst>
      <p:ext uri="{BB962C8B-B14F-4D97-AF65-F5344CB8AC3E}">
        <p14:creationId xmlns:p14="http://schemas.microsoft.com/office/powerpoint/2010/main" val="189831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924800" cy="1143000"/>
          </a:xfrm>
        </p:spPr>
        <p:txBody>
          <a:bodyPr/>
          <a:lstStyle/>
          <a:p>
            <a:r>
              <a:rPr lang="en-US" sz="3200" dirty="0" smtClean="0"/>
              <a:t>Describing Archives: A Content Standard</a:t>
            </a:r>
            <a:endParaRPr lang="en-US" sz="3200" dirty="0"/>
          </a:p>
        </p:txBody>
      </p:sp>
      <p:sp>
        <p:nvSpPr>
          <p:cNvPr id="3" name="Content Placeholder 2"/>
          <p:cNvSpPr>
            <a:spLocks noGrp="1"/>
          </p:cNvSpPr>
          <p:nvPr>
            <p:ph idx="1"/>
          </p:nvPr>
        </p:nvSpPr>
        <p:spPr>
          <a:xfrm>
            <a:off x="838200" y="1447800"/>
            <a:ext cx="7620000" cy="4114800"/>
          </a:xfrm>
        </p:spPr>
        <p:txBody>
          <a:bodyPr/>
          <a:lstStyle/>
          <a:p>
            <a:r>
              <a:rPr lang="en-US" dirty="0" smtClean="0"/>
              <a:t>Maintained by the Technical Subcommittee on Describing Archives: A Content Standard</a:t>
            </a:r>
          </a:p>
          <a:p>
            <a:r>
              <a:rPr lang="en-US" dirty="0" smtClean="0"/>
              <a:t>“Set of rules for describing archives, personal papers, and manuscript collections”</a:t>
            </a:r>
          </a:p>
          <a:p>
            <a:r>
              <a:rPr lang="en-US" dirty="0" smtClean="0"/>
              <a:t>Closely tied with </a:t>
            </a:r>
            <a:r>
              <a:rPr lang="en-US" dirty="0" smtClean="0">
                <a:hlinkClick r:id="rId3"/>
              </a:rPr>
              <a:t>General International Standard Archival Description </a:t>
            </a:r>
            <a:r>
              <a:rPr lang="en-US" dirty="0" smtClean="0"/>
              <a:t>(ISAD(G)) and </a:t>
            </a:r>
            <a:r>
              <a:rPr lang="en-US" dirty="0" smtClean="0">
                <a:hlinkClick r:id="rId4"/>
              </a:rPr>
              <a:t>International Standard Archival Authority Record for Corporate Bodies, Persons and Families</a:t>
            </a:r>
            <a:r>
              <a:rPr lang="en-US" dirty="0" smtClean="0"/>
              <a:t> (ISAAR (CPF))</a:t>
            </a:r>
          </a:p>
          <a:p>
            <a:endParaRPr lang="en-US" dirty="0"/>
          </a:p>
          <a:p>
            <a:endParaRPr lang="en-US" dirty="0" smtClean="0"/>
          </a:p>
        </p:txBody>
      </p:sp>
      <p:sp>
        <p:nvSpPr>
          <p:cNvPr id="4" name="TextBox 3"/>
          <p:cNvSpPr txBox="1"/>
          <p:nvPr/>
        </p:nvSpPr>
        <p:spPr>
          <a:xfrm>
            <a:off x="685800" y="5484167"/>
            <a:ext cx="3119765" cy="400110"/>
          </a:xfrm>
          <a:prstGeom prst="rect">
            <a:avLst/>
          </a:prstGeom>
          <a:noFill/>
        </p:spPr>
        <p:txBody>
          <a:bodyPr wrap="none" rtlCol="0">
            <a:spAutoFit/>
          </a:bodyPr>
          <a:lstStyle/>
          <a:p>
            <a:r>
              <a:rPr lang="en-US" sz="2000" i="1" dirty="0" smtClean="0">
                <a:latin typeface="+mn-lt"/>
                <a:hlinkClick r:id="rId5"/>
              </a:rPr>
              <a:t>Link to standard webpage</a:t>
            </a:r>
            <a:endParaRPr lang="en-US" sz="2000" i="1" dirty="0">
              <a:latin typeface="+mn-lt"/>
            </a:endParaRPr>
          </a:p>
        </p:txBody>
      </p:sp>
    </p:spTree>
    <p:extLst>
      <p:ext uri="{BB962C8B-B14F-4D97-AF65-F5344CB8AC3E}">
        <p14:creationId xmlns:p14="http://schemas.microsoft.com/office/powerpoint/2010/main" val="429457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PowerPoint">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Univers 67 CondensedBold"/>
        <a:ea typeface=""/>
        <a:cs typeface=""/>
      </a:majorFont>
      <a:minorFont>
        <a:latin typeface="Univers 67 Condensed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PowerPoint.pot</Template>
  <TotalTime>1105</TotalTime>
  <Words>925</Words>
  <Application>Microsoft Office PowerPoint</Application>
  <PresentationFormat>On-screen Show (4:3)</PresentationFormat>
  <Paragraphs>97</Paragraphs>
  <Slides>16</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Geneva</vt:lpstr>
      <vt:lpstr>Times</vt:lpstr>
      <vt:lpstr>Univers 65 Bold</vt:lpstr>
      <vt:lpstr>Univers 67 CondensedBold</vt:lpstr>
      <vt:lpstr>PowerPoint</vt:lpstr>
      <vt:lpstr>Department Training on Metadata</vt:lpstr>
      <vt:lpstr>Overview of Fall Sessions</vt:lpstr>
      <vt:lpstr>Session 5 Outcomes</vt:lpstr>
      <vt:lpstr>Review of Types of Standards</vt:lpstr>
      <vt:lpstr>What is a Content Standard?</vt:lpstr>
      <vt:lpstr>The Need for Content Standards</vt:lpstr>
      <vt:lpstr>Anglo-American Cataloguing Rules, Second Edition</vt:lpstr>
      <vt:lpstr>Resource Description and Access</vt:lpstr>
      <vt:lpstr>Describing Archives: A Content Standard</vt:lpstr>
      <vt:lpstr>Cataloging Cultural Objects  </vt:lpstr>
      <vt:lpstr>Comparison: Devised Title</vt:lpstr>
      <vt:lpstr>Comparison: Devised Title</vt:lpstr>
      <vt:lpstr>Comparison: Devised Title</vt:lpstr>
      <vt:lpstr>Comparison: Devised Title</vt:lpstr>
      <vt:lpstr>Exercise: Devising a Title</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Jacob Shelby</dc:creator>
  <cp:lastModifiedBy>!room31</cp:lastModifiedBy>
  <cp:revision>82</cp:revision>
  <dcterms:created xsi:type="dcterms:W3CDTF">2012-10-03T13:55:36Z</dcterms:created>
  <dcterms:modified xsi:type="dcterms:W3CDTF">2016-02-12T17:24:06Z</dcterms:modified>
</cp:coreProperties>
</file>