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94" r:id="rId5"/>
    <p:sldId id="295" r:id="rId6"/>
    <p:sldId id="259" r:id="rId7"/>
    <p:sldId id="296" r:id="rId8"/>
    <p:sldId id="297" r:id="rId9"/>
    <p:sldId id="292" r:id="rId10"/>
    <p:sldId id="291" r:id="rId11"/>
    <p:sldId id="293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7A7"/>
    <a:srgbClr val="EDB7B1"/>
    <a:srgbClr val="CE1126"/>
    <a:srgbClr val="F2BF49"/>
    <a:srgbClr val="7A6E67"/>
    <a:srgbClr val="ADA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88407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3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metadata</a:t>
            </a:r>
            <a:r>
              <a:rPr lang="en-US" baseline="0" dirty="0" smtClean="0"/>
              <a:t> standard is human-understandable; a formal agreement among a community. A metadata schema is machine-readable and often embodies a metadata standard.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from one</a:t>
            </a:r>
            <a:r>
              <a:rPr lang="en-US" baseline="0" dirty="0" smtClean="0"/>
              <a:t> complex schema to another complex is also very difficult. Remember that different metadata standards serve different communities and purposes. Talk about EAD to MODS.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 </a:t>
            </a:r>
            <a:r>
              <a:rPr lang="en-US" dirty="0" err="1" smtClean="0"/>
              <a:t>ContentDM</a:t>
            </a:r>
            <a:r>
              <a:rPr lang="en-US" dirty="0" smtClean="0"/>
              <a:t>, the system we use for digital collections, you can have multiple collections,</a:t>
            </a:r>
            <a:r>
              <a:rPr lang="en-US" baseline="0" dirty="0" smtClean="0"/>
              <a:t> each with its own unique/custom schema</a:t>
            </a:r>
            <a:r>
              <a:rPr lang="en-US" baseline="0" dirty="0" smtClean="0"/>
              <a:t>. A user can go to each specific collection and search. A user can also search across all collections. However, in order to search across all collections we have to map each of the custom schemas to Dublin Core so that </a:t>
            </a:r>
            <a:r>
              <a:rPr lang="en-US" baseline="0" dirty="0" err="1" smtClean="0"/>
              <a:t>ContentDM</a:t>
            </a:r>
            <a:r>
              <a:rPr lang="en-US" baseline="0" dirty="0" smtClean="0"/>
              <a:t> has a uniform schema to search across.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2BF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2270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583316" y="6324600"/>
            <a:ext cx="2270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</a:t>
            </a:r>
            <a:r>
              <a:rPr lang="en-US" sz="1600" baseline="0" dirty="0" smtClean="0">
                <a:solidFill>
                  <a:schemeClr val="bg1"/>
                </a:solidFill>
                <a:latin typeface="Univers 65 Bold" charset="0"/>
              </a:rPr>
              <a:t>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rchives.org/pm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.gov/marc/marc2dc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oc.gov/ead/tglib/appendix_a.html" TargetMode="External"/><Relationship Id="rId4" Type="http://schemas.openxmlformats.org/officeDocument/2006/relationships/hyperlink" Target="http://www.loc.gov/standards/mods/mods-dcsimp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62200"/>
            <a:ext cx="7086600" cy="1066800"/>
          </a:xfrm>
        </p:spPr>
        <p:txBody>
          <a:bodyPr/>
          <a:lstStyle/>
          <a:p>
            <a:r>
              <a:rPr lang="en-US" dirty="0" smtClean="0"/>
              <a:t>Department Training on Metadata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6248400" cy="1752600"/>
          </a:xfrm>
        </p:spPr>
        <p:txBody>
          <a:bodyPr/>
          <a:lstStyle/>
          <a:p>
            <a:r>
              <a:rPr lang="en-US" dirty="0" smtClean="0"/>
              <a:t>Session 8: Metadata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38200" y="1447800"/>
            <a:ext cx="7620000" cy="4114800"/>
            <a:chOff x="838200" y="1447800"/>
            <a:chExt cx="7620000" cy="4114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838200" y="1447800"/>
              <a:ext cx="7620000" cy="4114800"/>
            </a:xfrm>
            <a:prstGeom prst="rect">
              <a:avLst/>
            </a:prstGeom>
            <a:solidFill>
              <a:srgbClr val="EDB7B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90344" y="1573408"/>
              <a:ext cx="3315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ISU Digital Collections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/>
          <a:lstStyle/>
          <a:p>
            <a:r>
              <a:rPr lang="en-US" dirty="0"/>
              <a:t>Metadata Mapping at ISU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0" y="2209800"/>
            <a:ext cx="20574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828800" y="3810000"/>
            <a:ext cx="20574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34000" y="3810000"/>
            <a:ext cx="20574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0" y="2209800"/>
            <a:ext cx="20574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3848100" y="2897909"/>
            <a:ext cx="1524000" cy="1295400"/>
          </a:xfrm>
          <a:prstGeom prst="diamond">
            <a:avLst/>
          </a:prstGeom>
          <a:solidFill>
            <a:srgbClr val="ECF7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Elbow Connector 14"/>
          <p:cNvCxnSpPr>
            <a:stCxn id="39" idx="3"/>
            <a:endCxn id="13" idx="0"/>
          </p:cNvCxnSpPr>
          <p:nvPr/>
        </p:nvCxnSpPr>
        <p:spPr bwMode="auto">
          <a:xfrm flipV="1">
            <a:off x="3599439" y="2897909"/>
            <a:ext cx="1010661" cy="112038"/>
          </a:xfrm>
          <a:prstGeom prst="bentConnector4">
            <a:avLst>
              <a:gd name="adj1" fmla="val 12302"/>
              <a:gd name="adj2" fmla="val 3413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Elbow Connector 16"/>
          <p:cNvCxnSpPr>
            <a:stCxn id="41" idx="2"/>
            <a:endCxn id="13" idx="3"/>
          </p:cNvCxnSpPr>
          <p:nvPr/>
        </p:nvCxnSpPr>
        <p:spPr bwMode="auto">
          <a:xfrm rot="5400000">
            <a:off x="5681447" y="2863345"/>
            <a:ext cx="372918" cy="99161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18"/>
          <p:cNvCxnSpPr>
            <a:stCxn id="11" idx="2"/>
            <a:endCxn id="13" idx="2"/>
          </p:cNvCxnSpPr>
          <p:nvPr/>
        </p:nvCxnSpPr>
        <p:spPr bwMode="auto">
          <a:xfrm rot="10800000">
            <a:off x="4610100" y="4193310"/>
            <a:ext cx="1028700" cy="45489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Elbow Connector 22"/>
          <p:cNvCxnSpPr>
            <a:stCxn id="10" idx="0"/>
            <a:endCxn id="13" idx="1"/>
          </p:cNvCxnSpPr>
          <p:nvPr/>
        </p:nvCxnSpPr>
        <p:spPr bwMode="auto">
          <a:xfrm flipV="1">
            <a:off x="3549073" y="3545609"/>
            <a:ext cx="299027" cy="11025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112530" y="2261179"/>
            <a:ext cx="1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University Photographs</a:t>
            </a:r>
            <a:endParaRPr lang="en-US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8800" y="2384289"/>
            <a:ext cx="141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Atanasoff</a:t>
            </a:r>
            <a:endParaRPr lang="en-US" sz="16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19746" y="3900921"/>
            <a:ext cx="1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Cookbook Collection</a:t>
            </a:r>
            <a:endParaRPr lang="en-US" sz="160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51500" y="3983623"/>
            <a:ext cx="141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Civil War</a:t>
            </a:r>
            <a:endParaRPr lang="en-US" sz="1600" dirty="0">
              <a:latin typeface="+mn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133600" y="2856058"/>
            <a:ext cx="1465839" cy="316633"/>
            <a:chOff x="2133600" y="2856058"/>
            <a:chExt cx="1465839" cy="316633"/>
          </a:xfrm>
        </p:grpSpPr>
        <p:sp>
          <p:nvSpPr>
            <p:cNvPr id="9" name="Snip Same Side Corner Rectangle 8"/>
            <p:cNvSpPr/>
            <p:nvPr/>
          </p:nvSpPr>
          <p:spPr bwMode="auto">
            <a:xfrm>
              <a:off x="2133600" y="2867891"/>
              <a:ext cx="1447800" cy="304800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49618" y="2856058"/>
              <a:ext cx="1449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custom schema</a:t>
              </a:r>
              <a:endParaRPr lang="en-US" sz="1400" dirty="0">
                <a:latin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101273" y="4495800"/>
            <a:ext cx="1455447" cy="312982"/>
            <a:chOff x="2101273" y="4495800"/>
            <a:chExt cx="1455447" cy="312982"/>
          </a:xfrm>
        </p:grpSpPr>
        <p:sp>
          <p:nvSpPr>
            <p:cNvPr id="10" name="Snip Same Side Corner Rectangle 9"/>
            <p:cNvSpPr/>
            <p:nvPr/>
          </p:nvSpPr>
          <p:spPr bwMode="auto">
            <a:xfrm>
              <a:off x="2101273" y="4495800"/>
              <a:ext cx="1447800" cy="304800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06899" y="4501005"/>
              <a:ext cx="1449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custom schema</a:t>
              </a:r>
              <a:endParaRPr lang="en-US" sz="1400" dirty="0">
                <a:latin typeface="+mn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2864914"/>
            <a:ext cx="1449821" cy="307777"/>
            <a:chOff x="5638800" y="2864914"/>
            <a:chExt cx="1449821" cy="307777"/>
          </a:xfrm>
        </p:grpSpPr>
        <p:sp>
          <p:nvSpPr>
            <p:cNvPr id="12" name="Snip Same Side Corner Rectangle 11"/>
            <p:cNvSpPr/>
            <p:nvPr/>
          </p:nvSpPr>
          <p:spPr bwMode="auto">
            <a:xfrm>
              <a:off x="5638800" y="2867891"/>
              <a:ext cx="1447800" cy="304800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38800" y="2864914"/>
              <a:ext cx="1449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custom schema</a:t>
              </a:r>
              <a:endParaRPr lang="en-US" sz="1400" dirty="0">
                <a:latin typeface="+mn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38800" y="4495800"/>
            <a:ext cx="1449966" cy="320408"/>
            <a:chOff x="5638800" y="4495800"/>
            <a:chExt cx="1449966" cy="320408"/>
          </a:xfrm>
        </p:grpSpPr>
        <p:sp>
          <p:nvSpPr>
            <p:cNvPr id="11" name="Snip Same Side Corner Rectangle 10"/>
            <p:cNvSpPr/>
            <p:nvPr/>
          </p:nvSpPr>
          <p:spPr bwMode="auto">
            <a:xfrm>
              <a:off x="5638800" y="4495800"/>
              <a:ext cx="1447800" cy="304800"/>
            </a:xfrm>
            <a:prstGeom prst="snip2Same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945" y="4508431"/>
              <a:ext cx="1449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custom schema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16219" y="3336252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Dublin Core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92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35" grpId="0"/>
      <p:bldP spid="36" grpId="0"/>
      <p:bldP spid="37" grpId="0"/>
      <p:bldP spid="38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Mapping at 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Metadata Mapping for University Photographs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048000" cy="38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8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Review of Session 7</a:t>
            </a:r>
          </a:p>
          <a:p>
            <a:r>
              <a:rPr lang="en-US" dirty="0" smtClean="0"/>
              <a:t>Metadata Schemas</a:t>
            </a:r>
          </a:p>
          <a:p>
            <a:r>
              <a:rPr lang="en-US" dirty="0" smtClean="0"/>
              <a:t>What is Metadata Mapping?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Challenges of Metadata Mapping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Metadata Mapping at ISU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Session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/>
              <a:t>Overview of Dublin Core Terms</a:t>
            </a:r>
          </a:p>
          <a:p>
            <a:r>
              <a:rPr lang="en-US" dirty="0"/>
              <a:t>Comparison of Dublin Core Element Set and Dublin Core Terms</a:t>
            </a:r>
          </a:p>
          <a:p>
            <a:r>
              <a:rPr lang="en-US" dirty="0"/>
              <a:t>Detailed Look at Certain Dublin Core Term Fields</a:t>
            </a:r>
          </a:p>
          <a:p>
            <a:r>
              <a:rPr lang="en-US" dirty="0"/>
              <a:t>Dublin Core Terms in Action</a:t>
            </a:r>
          </a:p>
        </p:txBody>
      </p:sp>
    </p:spTree>
    <p:extLst>
      <p:ext uri="{BB962C8B-B14F-4D97-AF65-F5344CB8AC3E}">
        <p14:creationId xmlns:p14="http://schemas.microsoft.com/office/powerpoint/2010/main" val="10017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Machine-readable version of a metadata standard</a:t>
            </a:r>
          </a:p>
          <a:p>
            <a:r>
              <a:rPr lang="en-US" dirty="0" smtClean="0"/>
              <a:t>Difference between a standard and a schema</a:t>
            </a:r>
          </a:p>
          <a:p>
            <a:pPr lvl="1"/>
            <a:r>
              <a:rPr lang="en-US" dirty="0" smtClean="0"/>
              <a:t>A standard doesn’t have to be machine-readable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Schemas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DCES Standard: Title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41625"/>
            <a:ext cx="4040188" cy="121778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DCES Schema: Title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574091"/>
            <a:ext cx="4041775" cy="1152855"/>
          </a:xfrm>
        </p:spPr>
      </p:pic>
    </p:spTree>
    <p:extLst>
      <p:ext uri="{BB962C8B-B14F-4D97-AF65-F5344CB8AC3E}">
        <p14:creationId xmlns:p14="http://schemas.microsoft.com/office/powerpoint/2010/main" val="422091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Metadata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Specifies a translation from one metadata schema to another</a:t>
            </a:r>
          </a:p>
          <a:p>
            <a:r>
              <a:rPr lang="en-US" dirty="0" smtClean="0"/>
              <a:t>Often a table showing a metadata field from one schema and its equivalent in another schema</a:t>
            </a:r>
          </a:p>
          <a:p>
            <a:r>
              <a:rPr lang="en-US" dirty="0" smtClean="0"/>
              <a:t>Synonyms: field mapping, crosswalk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00600"/>
            <a:ext cx="8839200" cy="2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218"/>
            <a:ext cx="7772400" cy="1143000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Data sharing</a:t>
            </a:r>
          </a:p>
          <a:p>
            <a:pPr lvl="1"/>
            <a:r>
              <a:rPr lang="en-US" dirty="0"/>
              <a:t>Want to use another institution’s data, but they use a different metadata </a:t>
            </a:r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Consortia</a:t>
            </a:r>
          </a:p>
          <a:p>
            <a:pPr lvl="2"/>
            <a:r>
              <a:rPr lang="en-US" dirty="0" smtClean="0"/>
              <a:t>Mapping to the same schema</a:t>
            </a:r>
          </a:p>
          <a:p>
            <a:pPr lvl="2"/>
            <a:r>
              <a:rPr lang="en-US" dirty="0" smtClean="0">
                <a:hlinkClick r:id="rId3"/>
              </a:rPr>
              <a:t>Open Archives Initiative – Protocol for Metadata Harvesting</a:t>
            </a:r>
            <a:endParaRPr lang="en-US" dirty="0" smtClean="0"/>
          </a:p>
          <a:p>
            <a:r>
              <a:rPr lang="en-US" dirty="0" smtClean="0"/>
              <a:t>Migrating to new system that uses a different metadata schema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218"/>
            <a:ext cx="7772400" cy="11430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Moving from a complex schema to a simple schema</a:t>
            </a:r>
          </a:p>
          <a:p>
            <a:pPr lvl="1"/>
            <a:r>
              <a:rPr lang="en-US" dirty="0" smtClean="0"/>
              <a:t>What goes where?</a:t>
            </a:r>
          </a:p>
          <a:p>
            <a:pPr lvl="1"/>
            <a:r>
              <a:rPr lang="en-US" dirty="0" smtClean="0"/>
              <a:t>Loss of rich metadata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" y="4343400"/>
            <a:ext cx="744474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MARC to Dublin Core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MODS to Dublin Core Element Set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EAD mappings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1171</TotalTime>
  <Words>381</Words>
  <Application>Microsoft Office PowerPoint</Application>
  <PresentationFormat>On-screen Show (4:3)</PresentationFormat>
  <Paragraphs>66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Geneva</vt:lpstr>
      <vt:lpstr>Times</vt:lpstr>
      <vt:lpstr>Univers 65 Bold</vt:lpstr>
      <vt:lpstr>Univers 67 CondensedBold</vt:lpstr>
      <vt:lpstr>PowerPoint</vt:lpstr>
      <vt:lpstr>Department Training on Metadata</vt:lpstr>
      <vt:lpstr>Session 8 Outcomes</vt:lpstr>
      <vt:lpstr>Review of Session 7</vt:lpstr>
      <vt:lpstr>Metadata Schemas</vt:lpstr>
      <vt:lpstr>Metadata Schemas</vt:lpstr>
      <vt:lpstr>What is Metadata Mapping?</vt:lpstr>
      <vt:lpstr>Why?</vt:lpstr>
      <vt:lpstr>Challenges</vt:lpstr>
      <vt:lpstr>Examples</vt:lpstr>
      <vt:lpstr>Metadata Mapping at ISU</vt:lpstr>
      <vt:lpstr>Metadata Mapping at ISU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 Shelby</dc:creator>
  <cp:lastModifiedBy>Shelby, Jacob</cp:lastModifiedBy>
  <cp:revision>100</cp:revision>
  <dcterms:created xsi:type="dcterms:W3CDTF">2012-10-03T13:55:36Z</dcterms:created>
  <dcterms:modified xsi:type="dcterms:W3CDTF">2016-03-11T20:55:10Z</dcterms:modified>
</cp:coreProperties>
</file>