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94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8" r:id="rId15"/>
    <p:sldId id="267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F7A7"/>
    <a:srgbClr val="EDB7B1"/>
    <a:srgbClr val="CE1126"/>
    <a:srgbClr val="F2BF49"/>
    <a:srgbClr val="7A6E67"/>
    <a:srgbClr val="ADA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34" autoAdjust="0"/>
    <p:restoredTop sz="88407" autoAdjust="0"/>
  </p:normalViewPr>
  <p:slideViewPr>
    <p:cSldViewPr>
      <p:cViewPr varScale="1">
        <p:scale>
          <a:sx n="83" d="100"/>
          <a:sy n="83" d="100"/>
        </p:scale>
        <p:origin x="137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20" d="100"/>
          <a:sy n="120" d="100"/>
        </p:scale>
        <p:origin x="-4064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FD408-A865-FD43-BD8A-60A14765CAA4}" type="datetimeFigureOut">
              <a:rPr lang="en-US" smtClean="0"/>
              <a:pPr/>
              <a:t>4/22/2016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FBDB0-09E2-4741-A27D-AF8AA3540E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83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11DA4-9F5C-6145-8010-1CB02F8CA18F}" type="datetimeFigureOut">
              <a:rPr lang="en-US" smtClean="0"/>
              <a:pPr/>
              <a:t>4/22/2016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42586-8D9D-F44D-952F-229CE4F75F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14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42586-8D9D-F44D-952F-229CE4F75F9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01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42586-8D9D-F44D-952F-229CE4F75F9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066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42586-8D9D-F44D-952F-229CE4F75F9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63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42586-8D9D-F44D-952F-229CE4F75F9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59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42586-8D9D-F44D-952F-229CE4F75F9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34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42586-8D9D-F44D-952F-229CE4F75F9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85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42586-8D9D-F44D-952F-229CE4F75F9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69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42586-8D9D-F44D-952F-229CE4F75F9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76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42586-8D9D-F44D-952F-229CE4F75F9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83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42586-8D9D-F44D-952F-229CE4F75F9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157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42586-8D9D-F44D-952F-229CE4F75F9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48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1828800"/>
          </a:xfrm>
          <a:prstGeom prst="rect">
            <a:avLst/>
          </a:prstGeom>
          <a:solidFill>
            <a:srgbClr val="CE112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3400" y="2514600"/>
            <a:ext cx="6629400" cy="1066800"/>
          </a:xfrm>
        </p:spPr>
        <p:txBody>
          <a:bodyPr anchor="b"/>
          <a:lstStyle>
            <a:lvl1pPr>
              <a:defRPr>
                <a:solidFill>
                  <a:srgbClr val="F2BF4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581400"/>
            <a:ext cx="6248400" cy="1752600"/>
          </a:xfrm>
        </p:spPr>
        <p:txBody>
          <a:bodyPr/>
          <a:lstStyle>
            <a:lvl1pPr marL="0" indent="0">
              <a:buFont typeface="Times" charset="0"/>
              <a:buNone/>
              <a:defRPr sz="2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212725" y="34893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468313" y="1295400"/>
            <a:ext cx="227017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Univers 65 Bold" charset="0"/>
              </a:rPr>
              <a:t>Metadata &amp; Cataloging</a:t>
            </a:r>
            <a:endParaRPr lang="en-US" sz="1600" dirty="0">
              <a:solidFill>
                <a:schemeClr val="bg1"/>
              </a:solidFill>
              <a:latin typeface="Univers 65 Bold" charset="0"/>
            </a:endParaRPr>
          </a:p>
        </p:txBody>
      </p:sp>
      <p:pic>
        <p:nvPicPr>
          <p:cNvPr id="10" name="Picture 11" descr="ISU LEFT white.eps"/>
          <p:cNvPicPr>
            <a:picLocks noChangeAspect="1"/>
          </p:cNvPicPr>
          <p:nvPr userDrawn="1"/>
        </p:nvPicPr>
        <p:blipFill>
          <a:blip r:embed="rId2"/>
          <a:srcRect b="38235"/>
          <a:stretch>
            <a:fillRect/>
          </a:stretch>
        </p:blipFill>
        <p:spPr bwMode="auto">
          <a:xfrm>
            <a:off x="533400" y="830263"/>
            <a:ext cx="472440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152400"/>
            <a:ext cx="200025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584835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668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0668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096000"/>
            <a:ext cx="9144000" cy="762000"/>
          </a:xfrm>
          <a:prstGeom prst="rect">
            <a:avLst/>
          </a:prstGeom>
          <a:solidFill>
            <a:srgbClr val="CE112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066800"/>
            <a:ext cx="7620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212725" y="34893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6" name="Text Box 12"/>
          <p:cNvSpPr txBox="1">
            <a:spLocks noChangeArrowheads="1"/>
          </p:cNvSpPr>
          <p:nvPr/>
        </p:nvSpPr>
        <p:spPr bwMode="auto">
          <a:xfrm>
            <a:off x="6583316" y="6324600"/>
            <a:ext cx="22701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Univers 65 Bold" charset="0"/>
              </a:rPr>
              <a:t>Metadata</a:t>
            </a:r>
            <a:r>
              <a:rPr lang="en-US" sz="1600" baseline="0" dirty="0" smtClean="0">
                <a:solidFill>
                  <a:schemeClr val="bg1"/>
                </a:solidFill>
                <a:latin typeface="Univers 65 Bold" charset="0"/>
              </a:rPr>
              <a:t> &amp; Cataloging</a:t>
            </a:r>
            <a:endParaRPr lang="en-US" sz="1600" dirty="0">
              <a:solidFill>
                <a:schemeClr val="bg1"/>
              </a:solidFill>
              <a:latin typeface="Univers 65 Bold" charset="0"/>
            </a:endParaRPr>
          </a:p>
        </p:txBody>
      </p:sp>
      <p:pic>
        <p:nvPicPr>
          <p:cNvPr id="9" name="Picture 11" descr="ISU LEFT white.eps"/>
          <p:cNvPicPr>
            <a:picLocks noChangeAspect="1"/>
          </p:cNvPicPr>
          <p:nvPr userDrawn="1"/>
        </p:nvPicPr>
        <p:blipFill>
          <a:blip r:embed="rId13"/>
          <a:srcRect b="38235"/>
          <a:stretch>
            <a:fillRect/>
          </a:stretch>
        </p:blipFill>
        <p:spPr bwMode="auto">
          <a:xfrm>
            <a:off x="533400" y="6365927"/>
            <a:ext cx="3200400" cy="263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2pPr>
      <a:lvl3pPr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3pPr>
      <a:lvl4pPr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4pPr>
      <a:lvl5pPr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clc.org/en-US/contentdm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dm16001.contentdm.oclc.org/cdm/search/collection/p15031coll15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digitalcollections.lib.iastate.edu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penarchives.org/pmh/" TargetMode="External"/><Relationship Id="rId4" Type="http://schemas.openxmlformats.org/officeDocument/2006/relationships/hyperlink" Target="https://www.oclc.org/digital-gateway.en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pen_access#Self-archiving:_green_open_acces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epress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ib.dr.iastate.edu/communities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ib.dr.iastate.edu/do/discipline_browser/disciplines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lib.dr.iastate.edu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clc.org/digital-gateway.en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2362200"/>
            <a:ext cx="7086600" cy="1066800"/>
          </a:xfrm>
        </p:spPr>
        <p:txBody>
          <a:bodyPr/>
          <a:lstStyle/>
          <a:p>
            <a:r>
              <a:rPr lang="en-US" dirty="0" smtClean="0"/>
              <a:t>Department Training on Metadata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6248400" cy="1752600"/>
          </a:xfrm>
        </p:spPr>
        <p:txBody>
          <a:bodyPr/>
          <a:lstStyle/>
          <a:p>
            <a:r>
              <a:rPr lang="en-US" dirty="0" smtClean="0"/>
              <a:t>Session </a:t>
            </a:r>
            <a:r>
              <a:rPr lang="en-US" dirty="0" smtClean="0"/>
              <a:t>13: Digital Systems at ISU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7620000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Materials Collected</a:t>
            </a:r>
          </a:p>
          <a:p>
            <a:pPr lvl="1"/>
            <a:r>
              <a:rPr lang="en-US" dirty="0" smtClean="0"/>
              <a:t>Digitized special collections</a:t>
            </a:r>
          </a:p>
          <a:p>
            <a:pPr lvl="2"/>
            <a:r>
              <a:rPr lang="en-US" dirty="0" smtClean="0"/>
              <a:t>Digitized photographs, correspondence, reports, maps</a:t>
            </a:r>
          </a:p>
        </p:txBody>
      </p:sp>
    </p:spTree>
    <p:extLst>
      <p:ext uri="{BB962C8B-B14F-4D97-AF65-F5344CB8AC3E}">
        <p14:creationId xmlns:p14="http://schemas.microsoft.com/office/powerpoint/2010/main" val="3664673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7620000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Software</a:t>
            </a:r>
          </a:p>
          <a:p>
            <a:pPr lvl="1"/>
            <a:r>
              <a:rPr lang="en-US" dirty="0" err="1" smtClean="0">
                <a:hlinkClick r:id="rId3"/>
              </a:rPr>
              <a:t>CONTENTdm</a:t>
            </a:r>
            <a:endParaRPr lang="en-US" dirty="0" smtClean="0"/>
          </a:p>
          <a:p>
            <a:pPr lvl="2"/>
            <a:r>
              <a:rPr lang="en-US" dirty="0" smtClean="0"/>
              <a:t>Primary focus is traditional library asset management</a:t>
            </a:r>
          </a:p>
        </p:txBody>
      </p:sp>
    </p:spTree>
    <p:extLst>
      <p:ext uri="{BB962C8B-B14F-4D97-AF65-F5344CB8AC3E}">
        <p14:creationId xmlns:p14="http://schemas.microsoft.com/office/powerpoint/2010/main" val="245002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7620000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Organizational Structure</a:t>
            </a:r>
          </a:p>
          <a:p>
            <a:pPr lvl="1"/>
            <a:r>
              <a:rPr lang="en-US" dirty="0" smtClean="0">
                <a:hlinkClick r:id="rId3"/>
              </a:rPr>
              <a:t>By collection</a:t>
            </a:r>
            <a:endParaRPr lang="en-US" dirty="0" smtClean="0"/>
          </a:p>
          <a:p>
            <a:pPr lvl="2"/>
            <a:r>
              <a:rPr lang="en-US" dirty="0" smtClean="0"/>
              <a:t>Not to be confused with archival collections. However, </a:t>
            </a:r>
            <a:r>
              <a:rPr lang="en-US" dirty="0" err="1" smtClean="0"/>
              <a:t>ContentDM</a:t>
            </a:r>
            <a:r>
              <a:rPr lang="en-US" dirty="0" smtClean="0"/>
              <a:t> collections can mirror archival collections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407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7620000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Metadata Structure</a:t>
            </a:r>
          </a:p>
          <a:p>
            <a:pPr lvl="1"/>
            <a:r>
              <a:rPr lang="en-US" dirty="0" smtClean="0"/>
              <a:t>Can create a set of custom fields for each collection</a:t>
            </a:r>
          </a:p>
          <a:p>
            <a:pPr lvl="1"/>
            <a:r>
              <a:rPr lang="en-US" dirty="0" smtClean="0"/>
              <a:t>Fields are mapped to Dublin Core for cross-collection searching and external portals</a:t>
            </a:r>
          </a:p>
        </p:txBody>
      </p:sp>
    </p:spTree>
    <p:extLst>
      <p:ext uri="{BB962C8B-B14F-4D97-AF65-F5344CB8AC3E}">
        <p14:creationId xmlns:p14="http://schemas.microsoft.com/office/powerpoint/2010/main" val="69190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7620000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Discovery</a:t>
            </a:r>
          </a:p>
          <a:p>
            <a:pPr lvl="1"/>
            <a:r>
              <a:rPr lang="en-US" dirty="0" smtClean="0"/>
              <a:t>Can search a specific collection, as well as across collections inside the </a:t>
            </a:r>
            <a:r>
              <a:rPr lang="en-US" dirty="0" smtClean="0">
                <a:hlinkClick r:id="rId3"/>
              </a:rPr>
              <a:t>Digital Collections website</a:t>
            </a:r>
            <a:endParaRPr lang="en-US" dirty="0" smtClean="0"/>
          </a:p>
          <a:p>
            <a:pPr lvl="1"/>
            <a:r>
              <a:rPr lang="en-US" dirty="0" smtClean="0"/>
              <a:t>Ingested into Primo</a:t>
            </a:r>
          </a:p>
          <a:p>
            <a:pPr lvl="1"/>
            <a:r>
              <a:rPr lang="en-US" dirty="0" smtClean="0"/>
              <a:t>Harvested by </a:t>
            </a:r>
            <a:r>
              <a:rPr lang="en-US" dirty="0" err="1" smtClean="0">
                <a:hlinkClick r:id="rId4"/>
              </a:rPr>
              <a:t>WorldCat</a:t>
            </a:r>
            <a:r>
              <a:rPr lang="en-US" dirty="0" smtClean="0">
                <a:hlinkClick r:id="rId4"/>
              </a:rPr>
              <a:t> Digital Collection Gateway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Open Archives Initiative Protocol for Metadata </a:t>
            </a:r>
            <a:r>
              <a:rPr lang="en-US" dirty="0" err="1" smtClean="0">
                <a:hlinkClick r:id="rId5"/>
              </a:rPr>
              <a:t>Harevesting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057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1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</a:t>
            </a:r>
            <a:r>
              <a:rPr lang="en-US" dirty="0" smtClean="0"/>
              <a:t>13 </a:t>
            </a:r>
            <a:r>
              <a:rPr lang="en-US" dirty="0" smtClean="0"/>
              <a:t>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7620000" cy="4114800"/>
          </a:xfrm>
        </p:spPr>
        <p:txBody>
          <a:bodyPr/>
          <a:lstStyle/>
          <a:p>
            <a:r>
              <a:rPr lang="en-US" dirty="0" smtClean="0"/>
              <a:t>Getting to know the Digital Repository</a:t>
            </a:r>
          </a:p>
          <a:p>
            <a:r>
              <a:rPr lang="en-US" dirty="0" smtClean="0"/>
              <a:t>Getting to know Digital Collections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7620000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Digital Repository, headed by Harrison </a:t>
            </a:r>
            <a:r>
              <a:rPr lang="en-US" dirty="0" err="1" smtClean="0"/>
              <a:t>Inefuku</a:t>
            </a:r>
            <a:r>
              <a:rPr lang="en-US" dirty="0" smtClean="0"/>
              <a:t>, is a partnership among the Digital Repository, Metadata &amp; Cataloging, Preservation, and Digital Initiatives departments.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73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7620000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Materials Collected</a:t>
            </a:r>
          </a:p>
          <a:p>
            <a:pPr lvl="1"/>
            <a:r>
              <a:rPr lang="en-US" dirty="0" smtClean="0"/>
              <a:t>Historical serials, not formally published</a:t>
            </a:r>
          </a:p>
          <a:p>
            <a:pPr lvl="2"/>
            <a:r>
              <a:rPr lang="en-US" dirty="0" smtClean="0"/>
              <a:t>Student publications, conference proceedings, journal hosted by the School of Education</a:t>
            </a:r>
          </a:p>
          <a:p>
            <a:pPr lvl="1"/>
            <a:r>
              <a:rPr lang="en-US" dirty="0" smtClean="0"/>
              <a:t>Self-archiving for scholars (</a:t>
            </a:r>
            <a:r>
              <a:rPr lang="en-US" dirty="0" smtClean="0">
                <a:hlinkClick r:id="rId3"/>
              </a:rPr>
              <a:t>green open access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Author’s manuscript, pre-publication drafts</a:t>
            </a:r>
          </a:p>
        </p:txBody>
      </p:sp>
    </p:spTree>
    <p:extLst>
      <p:ext uri="{BB962C8B-B14F-4D97-AF65-F5344CB8AC3E}">
        <p14:creationId xmlns:p14="http://schemas.microsoft.com/office/powerpoint/2010/main" val="2927822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7620000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Software</a:t>
            </a:r>
          </a:p>
          <a:p>
            <a:pPr lvl="1"/>
            <a:r>
              <a:rPr lang="en-US" dirty="0" err="1" smtClean="0">
                <a:hlinkClick r:id="rId3"/>
              </a:rPr>
              <a:t>bepress</a:t>
            </a:r>
            <a:endParaRPr lang="en-US" dirty="0" smtClean="0"/>
          </a:p>
          <a:p>
            <a:pPr lvl="2"/>
            <a:r>
              <a:rPr lang="en-US" dirty="0" smtClean="0"/>
              <a:t>Primary focus is scholarly publishing</a:t>
            </a:r>
          </a:p>
        </p:txBody>
      </p:sp>
    </p:spTree>
    <p:extLst>
      <p:ext uri="{BB962C8B-B14F-4D97-AF65-F5344CB8AC3E}">
        <p14:creationId xmlns:p14="http://schemas.microsoft.com/office/powerpoint/2010/main" val="218832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7620000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Organizational Structure</a:t>
            </a:r>
          </a:p>
          <a:p>
            <a:pPr lvl="1"/>
            <a:r>
              <a:rPr lang="en-US" dirty="0" smtClean="0">
                <a:hlinkClick r:id="rId3"/>
              </a:rPr>
              <a:t>By institutional hierarchy</a:t>
            </a:r>
            <a:r>
              <a:rPr lang="en-US" dirty="0" smtClean="0"/>
              <a:t> (collection)</a:t>
            </a:r>
          </a:p>
          <a:p>
            <a:pPr lvl="2"/>
            <a:r>
              <a:rPr lang="en-US" dirty="0" smtClean="0"/>
              <a:t>College of Business, Extension and Outreach</a:t>
            </a:r>
          </a:p>
          <a:p>
            <a:pPr lvl="1"/>
            <a:r>
              <a:rPr lang="en-US" dirty="0" smtClean="0">
                <a:hlinkClick r:id="rId4"/>
              </a:rPr>
              <a:t>By topic</a:t>
            </a:r>
            <a:r>
              <a:rPr lang="en-US" dirty="0" smtClean="0"/>
              <a:t> (discipline)</a:t>
            </a:r>
          </a:p>
          <a:p>
            <a:pPr lvl="2"/>
            <a:r>
              <a:rPr lang="en-US" dirty="0" smtClean="0"/>
              <a:t>Architecture, engineering, law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2819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7620000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Metadata Structure</a:t>
            </a:r>
          </a:p>
          <a:p>
            <a:pPr lvl="1"/>
            <a:r>
              <a:rPr lang="en-US" dirty="0" smtClean="0"/>
              <a:t>Can create a set of custom fields for each collection</a:t>
            </a:r>
          </a:p>
          <a:p>
            <a:pPr lvl="1"/>
            <a:r>
              <a:rPr lang="en-US" dirty="0" smtClean="0"/>
              <a:t>Fields are mapped to Dublin Core for external portals</a:t>
            </a:r>
          </a:p>
        </p:txBody>
      </p:sp>
    </p:spTree>
    <p:extLst>
      <p:ext uri="{BB962C8B-B14F-4D97-AF65-F5344CB8AC3E}">
        <p14:creationId xmlns:p14="http://schemas.microsoft.com/office/powerpoint/2010/main" val="426642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7620000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Discovery</a:t>
            </a:r>
          </a:p>
          <a:p>
            <a:pPr lvl="1"/>
            <a:r>
              <a:rPr lang="en-US" dirty="0" smtClean="0"/>
              <a:t>Can search specifically the ISU Digital Repository, as well as across all </a:t>
            </a:r>
            <a:r>
              <a:rPr lang="en-US" dirty="0" err="1" smtClean="0"/>
              <a:t>bepress</a:t>
            </a:r>
            <a:r>
              <a:rPr lang="en-US" dirty="0" smtClean="0"/>
              <a:t> repositories through the </a:t>
            </a:r>
            <a:r>
              <a:rPr lang="en-US" dirty="0" smtClean="0">
                <a:hlinkClick r:id="rId3"/>
              </a:rPr>
              <a:t>ISU DR website</a:t>
            </a:r>
            <a:endParaRPr lang="en-US" dirty="0" smtClean="0"/>
          </a:p>
          <a:p>
            <a:pPr lvl="1"/>
            <a:r>
              <a:rPr lang="en-US" dirty="0" smtClean="0"/>
              <a:t>Ingested into Primo</a:t>
            </a:r>
          </a:p>
          <a:p>
            <a:pPr lvl="1"/>
            <a:r>
              <a:rPr lang="en-US" dirty="0" smtClean="0"/>
              <a:t>Harvested by </a:t>
            </a:r>
            <a:r>
              <a:rPr lang="en-US" dirty="0" err="1" smtClean="0">
                <a:hlinkClick r:id="rId4"/>
              </a:rPr>
              <a:t>WorldCat</a:t>
            </a:r>
            <a:r>
              <a:rPr lang="en-US" dirty="0" smtClean="0">
                <a:hlinkClick r:id="rId4"/>
              </a:rPr>
              <a:t> Digital Collection Gateway</a:t>
            </a:r>
            <a:endParaRPr lang="en-US" dirty="0" smtClean="0"/>
          </a:p>
          <a:p>
            <a:pPr lvl="1"/>
            <a:r>
              <a:rPr lang="en-US" dirty="0" smtClean="0"/>
              <a:t>Indexed by Google and Google Scholar</a:t>
            </a:r>
          </a:p>
        </p:txBody>
      </p:sp>
    </p:spTree>
    <p:extLst>
      <p:ext uri="{BB962C8B-B14F-4D97-AF65-F5344CB8AC3E}">
        <p14:creationId xmlns:p14="http://schemas.microsoft.com/office/powerpoint/2010/main" val="165360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7620000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Digital Collections, headed by Kim Anderson, is a partnership among Special Collections and University Archives, Metadata &amp; Cataloging, Preservation, and Digital Initiatives departments.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69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owerPoint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Univers 67 CondensedBold"/>
        <a:ea typeface=""/>
        <a:cs typeface=""/>
      </a:majorFont>
      <a:minorFont>
        <a:latin typeface="Univers 67 Condensed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PowerPoint.pot</Template>
  <TotalTime>1214</TotalTime>
  <Words>341</Words>
  <Application>Microsoft Office PowerPoint</Application>
  <PresentationFormat>On-screen Show (4:3)</PresentationFormat>
  <Paragraphs>69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Geneva</vt:lpstr>
      <vt:lpstr>Times</vt:lpstr>
      <vt:lpstr>Univers 65 Bold</vt:lpstr>
      <vt:lpstr>Univers 67 CondensedBold</vt:lpstr>
      <vt:lpstr>PowerPoint</vt:lpstr>
      <vt:lpstr>Department Training on Metadata</vt:lpstr>
      <vt:lpstr>Session 13 Outcomes</vt:lpstr>
      <vt:lpstr>Digital Repository</vt:lpstr>
      <vt:lpstr>Digital Repository</vt:lpstr>
      <vt:lpstr>Digital Repository</vt:lpstr>
      <vt:lpstr>Digital Repository</vt:lpstr>
      <vt:lpstr>Digital Repository</vt:lpstr>
      <vt:lpstr>Digital Repository</vt:lpstr>
      <vt:lpstr>Digital Collections</vt:lpstr>
      <vt:lpstr>Digital Collections</vt:lpstr>
      <vt:lpstr>Digital Collections</vt:lpstr>
      <vt:lpstr>Digital Collections</vt:lpstr>
      <vt:lpstr>Digital Collections</vt:lpstr>
      <vt:lpstr>Digital Collections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Jacob Shelby</dc:creator>
  <cp:lastModifiedBy>Shelby, Jacob</cp:lastModifiedBy>
  <cp:revision>106</cp:revision>
  <dcterms:created xsi:type="dcterms:W3CDTF">2012-10-03T13:55:36Z</dcterms:created>
  <dcterms:modified xsi:type="dcterms:W3CDTF">2016-04-22T14:49:48Z</dcterms:modified>
</cp:coreProperties>
</file>