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handoutMasterIdLst>
    <p:handoutMasterId r:id="rId26"/>
  </p:handoutMasterIdLst>
  <p:sldIdLst>
    <p:sldId id="256" r:id="rId2"/>
    <p:sldId id="258" r:id="rId3"/>
    <p:sldId id="257" r:id="rId4"/>
    <p:sldId id="259" r:id="rId5"/>
    <p:sldId id="268" r:id="rId6"/>
    <p:sldId id="261" r:id="rId7"/>
    <p:sldId id="292" r:id="rId8"/>
    <p:sldId id="291" r:id="rId9"/>
    <p:sldId id="293" r:id="rId10"/>
    <p:sldId id="290" r:id="rId11"/>
    <p:sldId id="289" r:id="rId12"/>
    <p:sldId id="288" r:id="rId13"/>
    <p:sldId id="287" r:id="rId14"/>
    <p:sldId id="294" r:id="rId15"/>
    <p:sldId id="286" r:id="rId16"/>
    <p:sldId id="285" r:id="rId17"/>
    <p:sldId id="284" r:id="rId18"/>
    <p:sldId id="283" r:id="rId19"/>
    <p:sldId id="282" r:id="rId20"/>
    <p:sldId id="281" r:id="rId21"/>
    <p:sldId id="270" r:id="rId22"/>
    <p:sldId id="271" r:id="rId23"/>
    <p:sldId id="267"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1126"/>
    <a:srgbClr val="F2BF49"/>
    <a:srgbClr val="7A6E67"/>
    <a:srgbClr val="ADA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autoAdjust="0"/>
    <p:restoredTop sz="88407" autoAdjust="0"/>
  </p:normalViewPr>
  <p:slideViewPr>
    <p:cSldViewPr>
      <p:cViewPr varScale="1">
        <p:scale>
          <a:sx n="83" d="100"/>
          <a:sy n="83" d="100"/>
        </p:scale>
        <p:origin x="13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20" d="100"/>
          <a:sy n="120" d="100"/>
        </p:scale>
        <p:origin x="-40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8FD408-A865-FD43-BD8A-60A14765CAA4}" type="datetimeFigureOut">
              <a:rPr lang="en-US" smtClean="0"/>
              <a:pPr/>
              <a:t>12/18/2015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DFBDB0-09E2-4741-A27D-AF8AA3540ECC}" type="slidenum">
              <a:rPr lang="en-US" smtClean="0"/>
              <a:pPr/>
              <a:t>‹#›</a:t>
            </a:fld>
            <a:endParaRPr lang="en-US"/>
          </a:p>
        </p:txBody>
      </p:sp>
    </p:spTree>
    <p:extLst>
      <p:ext uri="{BB962C8B-B14F-4D97-AF65-F5344CB8AC3E}">
        <p14:creationId xmlns:p14="http://schemas.microsoft.com/office/powerpoint/2010/main" val="3495783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11DA4-9F5C-6145-8010-1CB02F8CA18F}" type="datetimeFigureOut">
              <a:rPr lang="en-US" smtClean="0"/>
              <a:pPr/>
              <a:t>12/18/2015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A42586-8D9D-F44D-952F-229CE4F75F9A}" type="slidenum">
              <a:rPr lang="en-US" smtClean="0"/>
              <a:pPr/>
              <a:t>‹#›</a:t>
            </a:fld>
            <a:endParaRPr lang="en-US"/>
          </a:p>
        </p:txBody>
      </p:sp>
    </p:spTree>
    <p:extLst>
      <p:ext uri="{BB962C8B-B14F-4D97-AF65-F5344CB8AC3E}">
        <p14:creationId xmlns:p14="http://schemas.microsoft.com/office/powerpoint/2010/main" val="23991144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3</a:t>
            </a:fld>
            <a:endParaRPr lang="en-US"/>
          </a:p>
        </p:txBody>
      </p:sp>
    </p:spTree>
    <p:extLst>
      <p:ext uri="{BB962C8B-B14F-4D97-AF65-F5344CB8AC3E}">
        <p14:creationId xmlns:p14="http://schemas.microsoft.com/office/powerpoint/2010/main" val="225090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12</a:t>
            </a:fld>
            <a:endParaRPr lang="en-US"/>
          </a:p>
        </p:txBody>
      </p:sp>
    </p:spTree>
    <p:extLst>
      <p:ext uri="{BB962C8B-B14F-4D97-AF65-F5344CB8AC3E}">
        <p14:creationId xmlns:p14="http://schemas.microsoft.com/office/powerpoint/2010/main" val="92523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13</a:t>
            </a:fld>
            <a:endParaRPr lang="en-US"/>
          </a:p>
        </p:txBody>
      </p:sp>
    </p:spTree>
    <p:extLst>
      <p:ext uri="{BB962C8B-B14F-4D97-AF65-F5344CB8AC3E}">
        <p14:creationId xmlns:p14="http://schemas.microsoft.com/office/powerpoint/2010/main" val="2664963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14</a:t>
            </a:fld>
            <a:endParaRPr lang="en-US"/>
          </a:p>
        </p:txBody>
      </p:sp>
    </p:spTree>
    <p:extLst>
      <p:ext uri="{BB962C8B-B14F-4D97-AF65-F5344CB8AC3E}">
        <p14:creationId xmlns:p14="http://schemas.microsoft.com/office/powerpoint/2010/main" val="2431580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15</a:t>
            </a:fld>
            <a:endParaRPr lang="en-US"/>
          </a:p>
        </p:txBody>
      </p:sp>
    </p:spTree>
    <p:extLst>
      <p:ext uri="{BB962C8B-B14F-4D97-AF65-F5344CB8AC3E}">
        <p14:creationId xmlns:p14="http://schemas.microsoft.com/office/powerpoint/2010/main" val="4142036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16</a:t>
            </a:fld>
            <a:endParaRPr lang="en-US"/>
          </a:p>
        </p:txBody>
      </p:sp>
    </p:spTree>
    <p:extLst>
      <p:ext uri="{BB962C8B-B14F-4D97-AF65-F5344CB8AC3E}">
        <p14:creationId xmlns:p14="http://schemas.microsoft.com/office/powerpoint/2010/main" val="3073719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 book that was</a:t>
            </a:r>
            <a:r>
              <a:rPr lang="en-US" baseline="0" dirty="0" smtClean="0"/>
              <a:t> originally a short story in a periodical. Different editions of the same book have different ISBN’s, would point back to the original edition. This type of information, or provenance, is important to archives and to researchers.</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17</a:t>
            </a:fld>
            <a:endParaRPr lang="en-US"/>
          </a:p>
        </p:txBody>
      </p:sp>
    </p:spTree>
    <p:extLst>
      <p:ext uri="{BB962C8B-B14F-4D97-AF65-F5344CB8AC3E}">
        <p14:creationId xmlns:p14="http://schemas.microsoft.com/office/powerpoint/2010/main" val="3330096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18</a:t>
            </a:fld>
            <a:endParaRPr lang="en-US"/>
          </a:p>
        </p:txBody>
      </p:sp>
    </p:spTree>
    <p:extLst>
      <p:ext uri="{BB962C8B-B14F-4D97-AF65-F5344CB8AC3E}">
        <p14:creationId xmlns:p14="http://schemas.microsoft.com/office/powerpoint/2010/main" val="755332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19</a:t>
            </a:fld>
            <a:endParaRPr lang="en-US"/>
          </a:p>
        </p:txBody>
      </p:sp>
    </p:spTree>
    <p:extLst>
      <p:ext uri="{BB962C8B-B14F-4D97-AF65-F5344CB8AC3E}">
        <p14:creationId xmlns:p14="http://schemas.microsoft.com/office/powerpoint/2010/main" val="2017267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20</a:t>
            </a:fld>
            <a:endParaRPr lang="en-US"/>
          </a:p>
        </p:txBody>
      </p:sp>
    </p:spTree>
    <p:extLst>
      <p:ext uri="{BB962C8B-B14F-4D97-AF65-F5344CB8AC3E}">
        <p14:creationId xmlns:p14="http://schemas.microsoft.com/office/powerpoint/2010/main" val="141160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21</a:t>
            </a:fld>
            <a:endParaRPr lang="en-US"/>
          </a:p>
        </p:txBody>
      </p:sp>
    </p:spTree>
    <p:extLst>
      <p:ext uri="{BB962C8B-B14F-4D97-AF65-F5344CB8AC3E}">
        <p14:creationId xmlns:p14="http://schemas.microsoft.com/office/powerpoint/2010/main" val="955908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4</a:t>
            </a:fld>
            <a:endParaRPr lang="en-US"/>
          </a:p>
        </p:txBody>
      </p:sp>
    </p:spTree>
    <p:extLst>
      <p:ext uri="{BB962C8B-B14F-4D97-AF65-F5344CB8AC3E}">
        <p14:creationId xmlns:p14="http://schemas.microsoft.com/office/powerpoint/2010/main" val="2811574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didn’t get to this exercise. I</a:t>
            </a:r>
            <a:r>
              <a:rPr lang="en-US" baseline="0" dirty="0" smtClean="0"/>
              <a:t> moved it </a:t>
            </a:r>
            <a:r>
              <a:rPr lang="en-US" baseline="0" smtClean="0"/>
              <a:t>to Session 4.]</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22</a:t>
            </a:fld>
            <a:endParaRPr lang="en-US"/>
          </a:p>
        </p:txBody>
      </p:sp>
    </p:spTree>
    <p:extLst>
      <p:ext uri="{BB962C8B-B14F-4D97-AF65-F5344CB8AC3E}">
        <p14:creationId xmlns:p14="http://schemas.microsoft.com/office/powerpoint/2010/main" val="2485908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a:t>
            </a:r>
            <a:r>
              <a:rPr lang="en-US" sz="1000" b="0" i="0" kern="1200" dirty="0" smtClean="0">
                <a:solidFill>
                  <a:schemeClr val="tx1"/>
                </a:solidFill>
                <a:effectLst/>
                <a:latin typeface="+mn-lt"/>
                <a:ea typeface="+mn-ea"/>
                <a:cs typeface="+mn-cs"/>
              </a:rPr>
              <a:t>DCMI traces its roots to Chicago at the 2nd International World Wide Web Conference, October 1994. Yuri </a:t>
            </a:r>
            <a:r>
              <a:rPr lang="en-US" sz="1000" b="0" i="0" kern="1200" dirty="0" err="1" smtClean="0">
                <a:solidFill>
                  <a:schemeClr val="tx1"/>
                </a:solidFill>
                <a:effectLst/>
                <a:latin typeface="+mn-lt"/>
                <a:ea typeface="+mn-ea"/>
                <a:cs typeface="+mn-cs"/>
              </a:rPr>
              <a:t>Rubinsky</a:t>
            </a:r>
            <a:r>
              <a:rPr lang="en-US" sz="1000" b="0" i="0" kern="1200" dirty="0" smtClean="0">
                <a:solidFill>
                  <a:schemeClr val="tx1"/>
                </a:solidFill>
                <a:effectLst/>
                <a:latin typeface="+mn-lt"/>
                <a:ea typeface="+mn-ea"/>
                <a:cs typeface="+mn-cs"/>
              </a:rPr>
              <a:t> of </a:t>
            </a:r>
            <a:r>
              <a:rPr lang="en-US" sz="1000" b="0" i="0" kern="1200" dirty="0" err="1" smtClean="0">
                <a:solidFill>
                  <a:schemeClr val="tx1"/>
                </a:solidFill>
                <a:effectLst/>
                <a:latin typeface="+mn-lt"/>
                <a:ea typeface="+mn-ea"/>
                <a:cs typeface="+mn-cs"/>
              </a:rPr>
              <a:t>SoftQuad</a:t>
            </a:r>
            <a:r>
              <a:rPr lang="en-US" sz="1000" b="0" i="0" kern="1200" dirty="0" smtClean="0">
                <a:solidFill>
                  <a:schemeClr val="tx1"/>
                </a:solidFill>
                <a:effectLst/>
                <a:latin typeface="+mn-lt"/>
                <a:ea typeface="+mn-ea"/>
                <a:cs typeface="+mn-cs"/>
              </a:rPr>
              <a:t> (who chaired panels regarding the future of HTML and Web authoring tools) along with Stuart </a:t>
            </a:r>
            <a:r>
              <a:rPr lang="en-US" sz="1000" b="0" i="0" kern="1200" dirty="0" err="1" smtClean="0">
                <a:solidFill>
                  <a:schemeClr val="tx1"/>
                </a:solidFill>
                <a:effectLst/>
                <a:latin typeface="+mn-lt"/>
                <a:ea typeface="+mn-ea"/>
                <a:cs typeface="+mn-cs"/>
              </a:rPr>
              <a:t>Weibel</a:t>
            </a:r>
            <a:r>
              <a:rPr lang="en-US" sz="1000" b="0" i="0" kern="1200" dirty="0" smtClean="0">
                <a:solidFill>
                  <a:schemeClr val="tx1"/>
                </a:solidFill>
                <a:effectLst/>
                <a:latin typeface="+mn-lt"/>
                <a:ea typeface="+mn-ea"/>
                <a:cs typeface="+mn-cs"/>
              </a:rPr>
              <a:t> and Eric Miller of OCLC (who were presenting papers about scholarly publishing on the Web and leading discussions on the delivery of Web-based library services) had a hallway conversation with Terry </a:t>
            </a:r>
            <a:r>
              <a:rPr lang="en-US" sz="1000" b="0" i="0" kern="1200" dirty="0" err="1" smtClean="0">
                <a:solidFill>
                  <a:schemeClr val="tx1"/>
                </a:solidFill>
                <a:effectLst/>
                <a:latin typeface="+mn-lt"/>
                <a:ea typeface="+mn-ea"/>
                <a:cs typeface="+mn-cs"/>
              </a:rPr>
              <a:t>Noreault</a:t>
            </a:r>
            <a:r>
              <a:rPr lang="en-US" sz="1000" b="0" i="0" kern="1200" dirty="0" smtClean="0">
                <a:solidFill>
                  <a:schemeClr val="tx1"/>
                </a:solidFill>
                <a:effectLst/>
                <a:latin typeface="+mn-lt"/>
                <a:ea typeface="+mn-ea"/>
                <a:cs typeface="+mn-cs"/>
              </a:rPr>
              <a:t>, then Director of the OCLC Office of Research, and Joseph Hardin, then Director of the National Center for Supercomputing Applications (NCSA). This discussion on semantics and the Web revolved around the difficulty of finding resources (difficult even then, with only about 500,000 addressable objects on the Web).”</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Their initial brainstorming lead to NCSA and OCLC holding a joint workshop to discuss metadata semantics in Dublin, Ohio, March 1995. At this event, called simply the "OCLC/NCSA Metadata Workshop", more than 50 people discussed how a core set of semantics for Web-based resources would be extremely useful for categorizing the Web for easier search and retrieval. They dubbed the result "Dublin Core metadata" based on the location of the workshop. Since that time conferences and workshops have been held in England, Australia, Finland, Germany, Canada, Japan, Italy, and the United States.”</a:t>
            </a:r>
            <a:endParaRPr lang="en-US" sz="1000"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5</a:t>
            </a:fld>
            <a:endParaRPr lang="en-US"/>
          </a:p>
        </p:txBody>
      </p:sp>
    </p:spTree>
    <p:extLst>
      <p:ext uri="{BB962C8B-B14F-4D97-AF65-F5344CB8AC3E}">
        <p14:creationId xmlns:p14="http://schemas.microsoft.com/office/powerpoint/2010/main" val="2125222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6</a:t>
            </a:fld>
            <a:endParaRPr lang="en-US"/>
          </a:p>
        </p:txBody>
      </p:sp>
    </p:spTree>
    <p:extLst>
      <p:ext uri="{BB962C8B-B14F-4D97-AF65-F5344CB8AC3E}">
        <p14:creationId xmlns:p14="http://schemas.microsoft.com/office/powerpoint/2010/main" val="172587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7</a:t>
            </a:fld>
            <a:endParaRPr lang="en-US"/>
          </a:p>
        </p:txBody>
      </p:sp>
    </p:spTree>
    <p:extLst>
      <p:ext uri="{BB962C8B-B14F-4D97-AF65-F5344CB8AC3E}">
        <p14:creationId xmlns:p14="http://schemas.microsoft.com/office/powerpoint/2010/main" val="25422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8</a:t>
            </a:fld>
            <a:endParaRPr lang="en-US"/>
          </a:p>
        </p:txBody>
      </p:sp>
    </p:spTree>
    <p:extLst>
      <p:ext uri="{BB962C8B-B14F-4D97-AF65-F5344CB8AC3E}">
        <p14:creationId xmlns:p14="http://schemas.microsoft.com/office/powerpoint/2010/main" val="133959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9</a:t>
            </a:fld>
            <a:endParaRPr lang="en-US"/>
          </a:p>
        </p:txBody>
      </p:sp>
    </p:spTree>
    <p:extLst>
      <p:ext uri="{BB962C8B-B14F-4D97-AF65-F5344CB8AC3E}">
        <p14:creationId xmlns:p14="http://schemas.microsoft.com/office/powerpoint/2010/main" val="1223994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10</a:t>
            </a:fld>
            <a:endParaRPr lang="en-US"/>
          </a:p>
        </p:txBody>
      </p:sp>
    </p:spTree>
    <p:extLst>
      <p:ext uri="{BB962C8B-B14F-4D97-AF65-F5344CB8AC3E}">
        <p14:creationId xmlns:p14="http://schemas.microsoft.com/office/powerpoint/2010/main" val="3955457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11</a:t>
            </a:fld>
            <a:endParaRPr lang="en-US"/>
          </a:p>
        </p:txBody>
      </p:sp>
    </p:spTree>
    <p:extLst>
      <p:ext uri="{BB962C8B-B14F-4D97-AF65-F5344CB8AC3E}">
        <p14:creationId xmlns:p14="http://schemas.microsoft.com/office/powerpoint/2010/main" val="371538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1828800"/>
          </a:xfrm>
          <a:prstGeom prst="rect">
            <a:avLst/>
          </a:prstGeom>
          <a:solidFill>
            <a:srgbClr val="CE1126"/>
          </a:solidFill>
          <a:ln w="9525">
            <a:noFill/>
            <a:miter lim="800000"/>
            <a:headEnd/>
            <a:tailEnd/>
          </a:ln>
          <a:effectLst/>
        </p:spPr>
        <p:txBody>
          <a:bodyPr wrap="none" anchor="ctr">
            <a:prstTxWarp prst="textNoShape">
              <a:avLst/>
            </a:prstTxWarp>
          </a:bodyPr>
          <a:lstStyle/>
          <a:p>
            <a:endParaRPr lang="en-US"/>
          </a:p>
        </p:txBody>
      </p:sp>
      <p:sp>
        <p:nvSpPr>
          <p:cNvPr id="3076" name="Rectangle 4"/>
          <p:cNvSpPr>
            <a:spLocks noGrp="1" noChangeArrowheads="1"/>
          </p:cNvSpPr>
          <p:nvPr>
            <p:ph type="ctrTitle"/>
          </p:nvPr>
        </p:nvSpPr>
        <p:spPr>
          <a:xfrm>
            <a:off x="533400" y="2514600"/>
            <a:ext cx="6629400" cy="1066800"/>
          </a:xfrm>
        </p:spPr>
        <p:txBody>
          <a:bodyPr anchor="b"/>
          <a:lstStyle>
            <a:lvl1pPr>
              <a:defRPr>
                <a:solidFill>
                  <a:srgbClr val="F2BF49"/>
                </a:solidFill>
              </a:defRPr>
            </a:lvl1pPr>
          </a:lstStyle>
          <a:p>
            <a:r>
              <a:rPr lang="en-US"/>
              <a:t>Click to edit Master title style</a:t>
            </a:r>
          </a:p>
        </p:txBody>
      </p:sp>
      <p:sp>
        <p:nvSpPr>
          <p:cNvPr id="3077" name="Rectangle 5"/>
          <p:cNvSpPr>
            <a:spLocks noGrp="1" noChangeArrowheads="1"/>
          </p:cNvSpPr>
          <p:nvPr>
            <p:ph type="subTitle" idx="1"/>
          </p:nvPr>
        </p:nvSpPr>
        <p:spPr>
          <a:xfrm>
            <a:off x="533400" y="3581400"/>
            <a:ext cx="6248400" cy="1752600"/>
          </a:xfrm>
        </p:spPr>
        <p:txBody>
          <a:bodyPr/>
          <a:lstStyle>
            <a:lvl1pPr marL="0" indent="0">
              <a:buFont typeface="Times" charset="0"/>
              <a:buNone/>
              <a:defRPr sz="2400"/>
            </a:lvl1pPr>
          </a:lstStyle>
          <a:p>
            <a:r>
              <a:rPr lang="en-US"/>
              <a:t>Click to edit Master subtitle style</a:t>
            </a:r>
          </a:p>
        </p:txBody>
      </p:sp>
      <p:sp>
        <p:nvSpPr>
          <p:cNvPr id="3078" name="Text Box 6"/>
          <p:cNvSpPr txBox="1">
            <a:spLocks noChangeArrowheads="1"/>
          </p:cNvSpPr>
          <p:nvPr/>
        </p:nvSpPr>
        <p:spPr bwMode="auto">
          <a:xfrm>
            <a:off x="212725" y="3489325"/>
            <a:ext cx="184150" cy="457200"/>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3079" name="Text Box 7"/>
          <p:cNvSpPr txBox="1">
            <a:spLocks noChangeArrowheads="1"/>
          </p:cNvSpPr>
          <p:nvPr/>
        </p:nvSpPr>
        <p:spPr bwMode="auto">
          <a:xfrm>
            <a:off x="468313" y="1295400"/>
            <a:ext cx="2270173" cy="338554"/>
          </a:xfrm>
          <a:prstGeom prst="rect">
            <a:avLst/>
          </a:prstGeom>
          <a:noFill/>
          <a:ln w="9525">
            <a:noFill/>
            <a:miter lim="800000"/>
            <a:headEnd/>
            <a:tailEnd/>
          </a:ln>
          <a:effectLst/>
        </p:spPr>
        <p:txBody>
          <a:bodyPr wrap="none">
            <a:prstTxWarp prst="textNoShape">
              <a:avLst/>
            </a:prstTxWarp>
            <a:spAutoFit/>
          </a:bodyPr>
          <a:lstStyle/>
          <a:p>
            <a:r>
              <a:rPr lang="en-US" sz="1600" dirty="0" smtClean="0">
                <a:solidFill>
                  <a:schemeClr val="bg1"/>
                </a:solidFill>
                <a:latin typeface="Univers 65 Bold" charset="0"/>
              </a:rPr>
              <a:t>Metadata &amp; Cataloging</a:t>
            </a:r>
            <a:endParaRPr lang="en-US" sz="1600" dirty="0">
              <a:solidFill>
                <a:schemeClr val="bg1"/>
              </a:solidFill>
              <a:latin typeface="Univers 65 Bold" charset="0"/>
            </a:endParaRPr>
          </a:p>
        </p:txBody>
      </p:sp>
      <p:pic>
        <p:nvPicPr>
          <p:cNvPr id="10" name="Picture 11" descr="ISU LEFT white.eps"/>
          <p:cNvPicPr>
            <a:picLocks noChangeAspect="1"/>
          </p:cNvPicPr>
          <p:nvPr userDrawn="1"/>
        </p:nvPicPr>
        <p:blipFill>
          <a:blip r:embed="rId2"/>
          <a:srcRect b="38235"/>
          <a:stretch>
            <a:fillRect/>
          </a:stretch>
        </p:blipFill>
        <p:spPr bwMode="auto">
          <a:xfrm>
            <a:off x="533400" y="830263"/>
            <a:ext cx="4724400" cy="3889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20002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584835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66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066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096000"/>
            <a:ext cx="9144000" cy="762000"/>
          </a:xfrm>
          <a:prstGeom prst="rect">
            <a:avLst/>
          </a:prstGeom>
          <a:solidFill>
            <a:srgbClr val="CE1126"/>
          </a:solidFill>
          <a:ln w="9525">
            <a:noFill/>
            <a:miter lim="800000"/>
            <a:headEnd/>
            <a:tailEnd/>
          </a:ln>
          <a:effectLst/>
        </p:spPr>
        <p:txBody>
          <a:bodyPr wrap="none" anchor="ctr">
            <a:prstTxWarp prst="textNoShape">
              <a:avLst/>
            </a:prstTxWarp>
          </a:bodyPr>
          <a:lstStyle/>
          <a:p>
            <a:endParaRPr lang="en-US" dirty="0"/>
          </a:p>
        </p:txBody>
      </p:sp>
      <p:sp>
        <p:nvSpPr>
          <p:cNvPr id="1026" name="Rectangle 2"/>
          <p:cNvSpPr>
            <a:spLocks noGrp="1" noChangeArrowheads="1"/>
          </p:cNvSpPr>
          <p:nvPr>
            <p:ph type="title"/>
          </p:nvPr>
        </p:nvSpPr>
        <p:spPr bwMode="auto">
          <a:xfrm>
            <a:off x="4572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38200" y="1066800"/>
            <a:ext cx="7620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5" name="Text Box 11"/>
          <p:cNvSpPr txBox="1">
            <a:spLocks noChangeArrowheads="1"/>
          </p:cNvSpPr>
          <p:nvPr/>
        </p:nvSpPr>
        <p:spPr bwMode="auto">
          <a:xfrm>
            <a:off x="212725" y="3489325"/>
            <a:ext cx="184150" cy="457200"/>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1036" name="Text Box 12"/>
          <p:cNvSpPr txBox="1">
            <a:spLocks noChangeArrowheads="1"/>
          </p:cNvSpPr>
          <p:nvPr/>
        </p:nvSpPr>
        <p:spPr bwMode="auto">
          <a:xfrm>
            <a:off x="6583316" y="6324600"/>
            <a:ext cx="2270172" cy="338554"/>
          </a:xfrm>
          <a:prstGeom prst="rect">
            <a:avLst/>
          </a:prstGeom>
          <a:noFill/>
          <a:ln w="9525">
            <a:noFill/>
            <a:miter lim="800000"/>
            <a:headEnd/>
            <a:tailEnd/>
          </a:ln>
          <a:effectLst/>
        </p:spPr>
        <p:txBody>
          <a:bodyPr wrap="none">
            <a:prstTxWarp prst="textNoShape">
              <a:avLst/>
            </a:prstTxWarp>
            <a:spAutoFit/>
          </a:bodyPr>
          <a:lstStyle/>
          <a:p>
            <a:pPr algn="r"/>
            <a:r>
              <a:rPr lang="en-US" sz="1600" dirty="0" smtClean="0">
                <a:solidFill>
                  <a:schemeClr val="bg1"/>
                </a:solidFill>
                <a:latin typeface="Univers 65 Bold" charset="0"/>
              </a:rPr>
              <a:t>Metadata</a:t>
            </a:r>
            <a:r>
              <a:rPr lang="en-US" sz="1600" baseline="0" dirty="0" smtClean="0">
                <a:solidFill>
                  <a:schemeClr val="bg1"/>
                </a:solidFill>
                <a:latin typeface="Univers 65 Bold" charset="0"/>
              </a:rPr>
              <a:t> &amp; Cataloging</a:t>
            </a:r>
            <a:endParaRPr lang="en-US" sz="1600" dirty="0">
              <a:solidFill>
                <a:schemeClr val="bg1"/>
              </a:solidFill>
              <a:latin typeface="Univers 65 Bold" charset="0"/>
            </a:endParaRPr>
          </a:p>
        </p:txBody>
      </p:sp>
      <p:pic>
        <p:nvPicPr>
          <p:cNvPr id="9" name="Picture 11" descr="ISU LEFT white.eps"/>
          <p:cNvPicPr>
            <a:picLocks noChangeAspect="1"/>
          </p:cNvPicPr>
          <p:nvPr userDrawn="1"/>
        </p:nvPicPr>
        <p:blipFill>
          <a:blip r:embed="rId13"/>
          <a:srcRect b="38235"/>
          <a:stretch>
            <a:fillRect/>
          </a:stretch>
        </p:blipFill>
        <p:spPr bwMode="auto">
          <a:xfrm>
            <a:off x="533400" y="6365927"/>
            <a:ext cx="3200400" cy="26347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500">
          <a:solidFill>
            <a:srgbClr val="CE1126"/>
          </a:solidFill>
          <a:latin typeface="+mj-lt"/>
          <a:ea typeface="+mj-ea"/>
          <a:cs typeface="+mj-cs"/>
        </a:defRPr>
      </a:lvl1pPr>
      <a:lvl2pPr algn="l" rtl="0" fontAlgn="base">
        <a:spcBef>
          <a:spcPct val="0"/>
        </a:spcBef>
        <a:spcAft>
          <a:spcPct val="0"/>
        </a:spcAft>
        <a:defRPr sz="3500">
          <a:solidFill>
            <a:srgbClr val="CE1126"/>
          </a:solidFill>
          <a:latin typeface="Univers 67 CondensedBold" charset="0"/>
        </a:defRPr>
      </a:lvl2pPr>
      <a:lvl3pPr algn="l" rtl="0" fontAlgn="base">
        <a:spcBef>
          <a:spcPct val="0"/>
        </a:spcBef>
        <a:spcAft>
          <a:spcPct val="0"/>
        </a:spcAft>
        <a:defRPr sz="3500">
          <a:solidFill>
            <a:srgbClr val="CE1126"/>
          </a:solidFill>
          <a:latin typeface="Univers 67 CondensedBold" charset="0"/>
        </a:defRPr>
      </a:lvl3pPr>
      <a:lvl4pPr algn="l" rtl="0" fontAlgn="base">
        <a:spcBef>
          <a:spcPct val="0"/>
        </a:spcBef>
        <a:spcAft>
          <a:spcPct val="0"/>
        </a:spcAft>
        <a:defRPr sz="3500">
          <a:solidFill>
            <a:srgbClr val="CE1126"/>
          </a:solidFill>
          <a:latin typeface="Univers 67 CondensedBold" charset="0"/>
        </a:defRPr>
      </a:lvl4pPr>
      <a:lvl5pPr algn="l" rtl="0" fontAlgn="base">
        <a:spcBef>
          <a:spcPct val="0"/>
        </a:spcBef>
        <a:spcAft>
          <a:spcPct val="0"/>
        </a:spcAft>
        <a:defRPr sz="3500">
          <a:solidFill>
            <a:srgbClr val="CE1126"/>
          </a:solidFill>
          <a:latin typeface="Univers 67 CondensedBold" charset="0"/>
        </a:defRPr>
      </a:lvl5pPr>
      <a:lvl6pPr marL="457200" algn="l" rtl="0" fontAlgn="base">
        <a:spcBef>
          <a:spcPct val="0"/>
        </a:spcBef>
        <a:spcAft>
          <a:spcPct val="0"/>
        </a:spcAft>
        <a:defRPr sz="3500">
          <a:solidFill>
            <a:srgbClr val="CE1126"/>
          </a:solidFill>
          <a:latin typeface="Univers 67 CondensedBold" charset="0"/>
        </a:defRPr>
      </a:lvl6pPr>
      <a:lvl7pPr marL="914400" algn="l" rtl="0" fontAlgn="base">
        <a:spcBef>
          <a:spcPct val="0"/>
        </a:spcBef>
        <a:spcAft>
          <a:spcPct val="0"/>
        </a:spcAft>
        <a:defRPr sz="3500">
          <a:solidFill>
            <a:srgbClr val="CE1126"/>
          </a:solidFill>
          <a:latin typeface="Univers 67 CondensedBold" charset="0"/>
        </a:defRPr>
      </a:lvl7pPr>
      <a:lvl8pPr marL="1371600" algn="l" rtl="0" fontAlgn="base">
        <a:spcBef>
          <a:spcPct val="0"/>
        </a:spcBef>
        <a:spcAft>
          <a:spcPct val="0"/>
        </a:spcAft>
        <a:defRPr sz="3500">
          <a:solidFill>
            <a:srgbClr val="CE1126"/>
          </a:solidFill>
          <a:latin typeface="Univers 67 CondensedBold" charset="0"/>
        </a:defRPr>
      </a:lvl8pPr>
      <a:lvl9pPr marL="1828800" algn="l" rtl="0" fontAlgn="base">
        <a:spcBef>
          <a:spcPct val="0"/>
        </a:spcBef>
        <a:spcAft>
          <a:spcPct val="0"/>
        </a:spcAft>
        <a:defRPr sz="3500">
          <a:solidFill>
            <a:srgbClr val="CE1126"/>
          </a:solidFill>
          <a:latin typeface="Univers 67 CondensedBold" charset="0"/>
        </a:defRPr>
      </a:lvl9pPr>
    </p:titleStyle>
    <p:bodyStyle>
      <a:lvl1pPr marL="342900" indent="-342900" algn="l" rtl="0" fontAlgn="base">
        <a:spcBef>
          <a:spcPct val="20000"/>
        </a:spcBef>
        <a:spcAft>
          <a:spcPct val="0"/>
        </a:spcAft>
        <a:buClr>
          <a:srgbClr val="CE1126"/>
        </a:buClr>
        <a:buSzPct val="80000"/>
        <a:buFont typeface="Times" charset="0"/>
        <a:buChar char="•"/>
        <a:defRPr sz="2600">
          <a:solidFill>
            <a:srgbClr val="7A6E67"/>
          </a:solidFill>
          <a:latin typeface="+mn-lt"/>
          <a:ea typeface="+mn-ea"/>
          <a:cs typeface="+mn-cs"/>
        </a:defRPr>
      </a:lvl1pPr>
      <a:lvl2pPr marL="742950" indent="-28575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ublincore.org/documents/dc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2362200"/>
            <a:ext cx="7086600" cy="1066800"/>
          </a:xfrm>
        </p:spPr>
        <p:txBody>
          <a:bodyPr/>
          <a:lstStyle/>
          <a:p>
            <a:r>
              <a:rPr lang="en-US" dirty="0" smtClean="0"/>
              <a:t>Department Training on Metadata</a:t>
            </a:r>
            <a:endParaRPr lang="en-US" dirty="0"/>
          </a:p>
        </p:txBody>
      </p:sp>
      <p:sp>
        <p:nvSpPr>
          <p:cNvPr id="2051" name="Rectangle 3"/>
          <p:cNvSpPr>
            <a:spLocks noGrp="1" noChangeArrowheads="1"/>
          </p:cNvSpPr>
          <p:nvPr>
            <p:ph type="subTitle" idx="1"/>
          </p:nvPr>
        </p:nvSpPr>
        <p:spPr>
          <a:xfrm>
            <a:off x="685800" y="3581400"/>
            <a:ext cx="6248400" cy="1752600"/>
          </a:xfrm>
        </p:spPr>
        <p:txBody>
          <a:bodyPr/>
          <a:lstStyle/>
          <a:p>
            <a:r>
              <a:rPr lang="en-US" dirty="0" smtClean="0"/>
              <a:t>Session 3: Dublin Core Element Set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sz="2400" dirty="0" smtClean="0"/>
              <a:t>Definition: A point or period of time associated with an event in the lifecycle of the resource.</a:t>
            </a:r>
          </a:p>
          <a:p>
            <a:pPr marL="0" indent="0">
              <a:buNone/>
            </a:pPr>
            <a:endParaRPr lang="en-US" sz="2400" dirty="0" smtClean="0"/>
          </a:p>
          <a:p>
            <a:pPr marL="0" indent="0">
              <a:buNone/>
            </a:pPr>
            <a:r>
              <a:rPr lang="en-US" sz="2400" dirty="0" smtClean="0"/>
              <a:t>Comment: Date may be used to express temporal information at any level of granularity. Recommended best practice is to use an encoding scheme, such as the W3CDTF profile of ISO 8601 [W3CDTF].</a:t>
            </a:r>
          </a:p>
          <a:p>
            <a:pPr marL="0" indent="0">
              <a:buNone/>
            </a:pPr>
            <a:endParaRPr lang="en-US" sz="2400" dirty="0"/>
          </a:p>
          <a:p>
            <a:pPr marL="0" indent="0">
              <a:buNone/>
            </a:pPr>
            <a:r>
              <a:rPr lang="en-US" sz="2400" dirty="0" smtClean="0"/>
              <a:t>Related MARC field: 264</a:t>
            </a:r>
          </a:p>
        </p:txBody>
      </p:sp>
    </p:spTree>
    <p:extLst>
      <p:ext uri="{BB962C8B-B14F-4D97-AF65-F5344CB8AC3E}">
        <p14:creationId xmlns:p14="http://schemas.microsoft.com/office/powerpoint/2010/main" val="157190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A language of the resource.</a:t>
            </a:r>
          </a:p>
          <a:p>
            <a:pPr marL="0" indent="0">
              <a:buNone/>
            </a:pPr>
            <a:endParaRPr lang="en-US" dirty="0" smtClean="0"/>
          </a:p>
          <a:p>
            <a:pPr marL="0" indent="0">
              <a:buNone/>
            </a:pPr>
            <a:r>
              <a:rPr lang="en-US" dirty="0" smtClean="0"/>
              <a:t>Comment: Recommended best practice is to use a controlled vocabulary such </a:t>
            </a:r>
            <a:r>
              <a:rPr lang="en-US" smtClean="0"/>
              <a:t>as RFC </a:t>
            </a:r>
            <a:r>
              <a:rPr lang="en-US" dirty="0" smtClean="0"/>
              <a:t>4646 </a:t>
            </a:r>
            <a:r>
              <a:rPr lang="en-US" smtClean="0"/>
              <a:t>[RFC4646</a:t>
            </a:r>
            <a:r>
              <a:rPr lang="en-US" dirty="0" smtClean="0"/>
              <a:t>].</a:t>
            </a:r>
          </a:p>
          <a:p>
            <a:pPr marL="0" indent="0">
              <a:buNone/>
            </a:pPr>
            <a:endParaRPr lang="en-US" dirty="0"/>
          </a:p>
          <a:p>
            <a:pPr marL="0" indent="0">
              <a:buNone/>
            </a:pPr>
            <a:r>
              <a:rPr lang="en-US" dirty="0" smtClean="0"/>
              <a:t>Related MARC field: 041</a:t>
            </a:r>
          </a:p>
        </p:txBody>
      </p:sp>
    </p:spTree>
    <p:extLst>
      <p:ext uri="{BB962C8B-B14F-4D97-AF65-F5344CB8AC3E}">
        <p14:creationId xmlns:p14="http://schemas.microsoft.com/office/powerpoint/2010/main" val="356023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An unambiguous reference to the resource within a given context.</a:t>
            </a:r>
          </a:p>
          <a:p>
            <a:pPr marL="0" indent="0">
              <a:buNone/>
            </a:pPr>
            <a:endParaRPr lang="en-US" dirty="0" smtClean="0"/>
          </a:p>
          <a:p>
            <a:pPr marL="0" indent="0">
              <a:buNone/>
            </a:pPr>
            <a:r>
              <a:rPr lang="en-US" dirty="0" smtClean="0"/>
              <a:t>Comment</a:t>
            </a:r>
            <a:r>
              <a:rPr lang="en-US" dirty="0"/>
              <a:t>: Recommended best practice is to identify the resource by means of a string conforming to a formal identification system.</a:t>
            </a:r>
            <a:endParaRPr lang="en-US" dirty="0" smtClean="0"/>
          </a:p>
          <a:p>
            <a:pPr marL="0" indent="0">
              <a:buNone/>
            </a:pPr>
            <a:endParaRPr lang="en-US" dirty="0"/>
          </a:p>
          <a:p>
            <a:pPr marL="0" indent="0">
              <a:buNone/>
            </a:pPr>
            <a:r>
              <a:rPr lang="en-US" dirty="0" smtClean="0"/>
              <a:t>Related MARC field: 050, 020, 001</a:t>
            </a:r>
          </a:p>
        </p:txBody>
      </p:sp>
    </p:spTree>
    <p:extLst>
      <p:ext uri="{BB962C8B-B14F-4D97-AF65-F5344CB8AC3E}">
        <p14:creationId xmlns:p14="http://schemas.microsoft.com/office/powerpoint/2010/main" val="102720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The file format, physical medium, or dimensions of the resource.</a:t>
            </a:r>
          </a:p>
          <a:p>
            <a:pPr marL="0" indent="0">
              <a:buNone/>
            </a:pPr>
            <a:endParaRPr lang="en-US" dirty="0" smtClean="0"/>
          </a:p>
          <a:p>
            <a:pPr marL="0" indent="0">
              <a:buNone/>
            </a:pPr>
            <a:r>
              <a:rPr lang="en-US" dirty="0" smtClean="0"/>
              <a:t>Comment</a:t>
            </a:r>
            <a:r>
              <a:rPr lang="en-US" dirty="0"/>
              <a:t>: Examples of dimensions include size and duration. Recommended best practice is to use a controlled vocabulary such as the list of Internet Media Types [MIME].</a:t>
            </a:r>
            <a:endParaRPr lang="en-US" dirty="0" smtClean="0"/>
          </a:p>
          <a:p>
            <a:pPr marL="0" indent="0">
              <a:buNone/>
            </a:pPr>
            <a:endParaRPr lang="en-US" dirty="0"/>
          </a:p>
          <a:p>
            <a:pPr marL="0" indent="0">
              <a:buNone/>
            </a:pPr>
            <a:r>
              <a:rPr lang="en-US" dirty="0" smtClean="0"/>
              <a:t>Related MARC field: 300</a:t>
            </a:r>
          </a:p>
        </p:txBody>
      </p:sp>
    </p:spTree>
    <p:extLst>
      <p:ext uri="{BB962C8B-B14F-4D97-AF65-F5344CB8AC3E}">
        <p14:creationId xmlns:p14="http://schemas.microsoft.com/office/powerpoint/2010/main" val="196345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The nature or genre of the resource.</a:t>
            </a:r>
          </a:p>
          <a:p>
            <a:pPr marL="0" indent="0">
              <a:buNone/>
            </a:pPr>
            <a:endParaRPr lang="en-US" dirty="0" smtClean="0"/>
          </a:p>
          <a:p>
            <a:pPr marL="0" indent="0">
              <a:buNone/>
            </a:pPr>
            <a:r>
              <a:rPr lang="en-US" dirty="0" smtClean="0"/>
              <a:t>Comment</a:t>
            </a:r>
            <a:r>
              <a:rPr lang="en-US" dirty="0"/>
              <a:t>: Recommended best practice is to use a controlled vocabulary such as the DCMI Type Vocabulary [DCMITYPE]. To describe the file format, physical medium, or dimensions of the resource, use the Format </a:t>
            </a:r>
            <a:r>
              <a:rPr lang="en-US" dirty="0" smtClean="0"/>
              <a:t>element.</a:t>
            </a:r>
          </a:p>
        </p:txBody>
      </p:sp>
    </p:spTree>
    <p:extLst>
      <p:ext uri="{BB962C8B-B14F-4D97-AF65-F5344CB8AC3E}">
        <p14:creationId xmlns:p14="http://schemas.microsoft.com/office/powerpoint/2010/main" val="74792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The topic of the resource.</a:t>
            </a:r>
          </a:p>
          <a:p>
            <a:pPr marL="0" indent="0">
              <a:buNone/>
            </a:pPr>
            <a:endParaRPr lang="en-US" dirty="0" smtClean="0"/>
          </a:p>
          <a:p>
            <a:pPr marL="0" indent="0">
              <a:buNone/>
            </a:pPr>
            <a:r>
              <a:rPr lang="en-US" dirty="0" smtClean="0"/>
              <a:t>Comment</a:t>
            </a:r>
            <a:r>
              <a:rPr lang="en-US" dirty="0"/>
              <a:t>: Typically, the subject will be represented using keywords, key phrases, or classification codes. Recommended best practice is to use a controlled vocabulary.</a:t>
            </a:r>
            <a:endParaRPr lang="en-US" dirty="0" smtClean="0"/>
          </a:p>
          <a:p>
            <a:pPr marL="0" indent="0">
              <a:buNone/>
            </a:pPr>
            <a:endParaRPr lang="en-US" dirty="0"/>
          </a:p>
          <a:p>
            <a:pPr marL="0" indent="0">
              <a:buNone/>
            </a:pPr>
            <a:r>
              <a:rPr lang="en-US" dirty="0" smtClean="0"/>
              <a:t>Related MARC field: 6xx</a:t>
            </a:r>
          </a:p>
        </p:txBody>
      </p:sp>
    </p:spTree>
    <p:extLst>
      <p:ext uri="{BB962C8B-B14F-4D97-AF65-F5344CB8AC3E}">
        <p14:creationId xmlns:p14="http://schemas.microsoft.com/office/powerpoint/2010/main" val="232405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sz="2400" dirty="0" smtClean="0"/>
              <a:t>Definition: The spatial or temporal topic of the resource, the spatial applicability of the resource, or the jurisdiction under which the resource is relevant.</a:t>
            </a:r>
          </a:p>
          <a:p>
            <a:pPr marL="0" indent="0">
              <a:buNone/>
            </a:pPr>
            <a:endParaRPr lang="en-US" sz="2400" dirty="0" smtClean="0"/>
          </a:p>
          <a:p>
            <a:pPr marL="0" indent="0">
              <a:buNone/>
            </a:pPr>
            <a:r>
              <a:rPr lang="en-US" sz="2400" dirty="0" smtClean="0"/>
              <a:t>Comment</a:t>
            </a:r>
            <a:r>
              <a:rPr lang="en-US" sz="2400" dirty="0"/>
              <a:t>: Spatial topic and spatial applicability may be a named place or a location specified by its geographic coordinates. Temporal topic may be a named period, date, or date range</a:t>
            </a:r>
            <a:r>
              <a:rPr lang="en-US" sz="2400" dirty="0" smtClean="0"/>
              <a:t>...</a:t>
            </a:r>
          </a:p>
          <a:p>
            <a:pPr marL="0" indent="0">
              <a:buNone/>
            </a:pPr>
            <a:endParaRPr lang="en-US" sz="2400" dirty="0"/>
          </a:p>
          <a:p>
            <a:pPr marL="0" indent="0">
              <a:buNone/>
            </a:pPr>
            <a:r>
              <a:rPr lang="en-US" sz="2400" dirty="0" smtClean="0"/>
              <a:t>Related MARC field: 6xx</a:t>
            </a:r>
          </a:p>
        </p:txBody>
      </p:sp>
    </p:spTree>
    <p:extLst>
      <p:ext uri="{BB962C8B-B14F-4D97-AF65-F5344CB8AC3E}">
        <p14:creationId xmlns:p14="http://schemas.microsoft.com/office/powerpoint/2010/main" val="187568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A name given to the resource.</a:t>
            </a:r>
          </a:p>
          <a:p>
            <a:pPr marL="0" indent="0">
              <a:buNone/>
            </a:pPr>
            <a:endParaRPr lang="en-US" dirty="0" smtClean="0"/>
          </a:p>
          <a:p>
            <a:pPr marL="0" indent="0">
              <a:buNone/>
            </a:pPr>
            <a:r>
              <a:rPr lang="en-US" dirty="0" smtClean="0"/>
              <a:t>Comment: Typically, a Title will be a name by which the resource is formally known.</a:t>
            </a:r>
          </a:p>
          <a:p>
            <a:pPr marL="0" indent="0">
              <a:buNone/>
            </a:pPr>
            <a:endParaRPr lang="en-US" dirty="0"/>
          </a:p>
          <a:p>
            <a:pPr marL="0" indent="0">
              <a:buNone/>
            </a:pPr>
            <a:r>
              <a:rPr lang="en-US" dirty="0" smtClean="0"/>
              <a:t>Example: Different editions of the same book pointing back to the original edition.</a:t>
            </a:r>
          </a:p>
        </p:txBody>
      </p:sp>
    </p:spTree>
    <p:extLst>
      <p:ext uri="{BB962C8B-B14F-4D97-AF65-F5344CB8AC3E}">
        <p14:creationId xmlns:p14="http://schemas.microsoft.com/office/powerpoint/2010/main" val="350633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A related resource.</a:t>
            </a:r>
          </a:p>
          <a:p>
            <a:pPr marL="0" indent="0">
              <a:buNone/>
            </a:pPr>
            <a:endParaRPr lang="en-US" dirty="0" smtClean="0"/>
          </a:p>
          <a:p>
            <a:pPr marL="0" indent="0">
              <a:buNone/>
            </a:pPr>
            <a:r>
              <a:rPr lang="en-US" dirty="0" smtClean="0"/>
              <a:t>Comment: Recommended best practice is to identify the related resource by means of a string conforming to a formal identification system.</a:t>
            </a:r>
          </a:p>
          <a:p>
            <a:pPr marL="0" indent="0">
              <a:buNone/>
            </a:pPr>
            <a:endParaRPr lang="en-US" dirty="0"/>
          </a:p>
          <a:p>
            <a:pPr marL="0" indent="0">
              <a:buNone/>
            </a:pPr>
            <a:r>
              <a:rPr lang="en-US" dirty="0" smtClean="0"/>
              <a:t>Example: Archival collection that has items.</a:t>
            </a:r>
          </a:p>
        </p:txBody>
      </p:sp>
    </p:spTree>
    <p:extLst>
      <p:ext uri="{BB962C8B-B14F-4D97-AF65-F5344CB8AC3E}">
        <p14:creationId xmlns:p14="http://schemas.microsoft.com/office/powerpoint/2010/main" val="202611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Rights</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Information about rights held in and over the resource.</a:t>
            </a:r>
          </a:p>
          <a:p>
            <a:pPr marL="0" indent="0">
              <a:buNone/>
            </a:pPr>
            <a:endParaRPr lang="en-US" dirty="0" smtClean="0"/>
          </a:p>
          <a:p>
            <a:pPr marL="0" indent="0">
              <a:buNone/>
            </a:pPr>
            <a:r>
              <a:rPr lang="en-US" dirty="0" smtClean="0"/>
              <a:t>Comment</a:t>
            </a:r>
            <a:r>
              <a:rPr lang="en-US" dirty="0"/>
              <a:t>: Typically, rights information includes a statement about various property rights associated with the resource, including intellectual property rights.</a:t>
            </a:r>
            <a:endParaRPr lang="en-US" dirty="0" smtClean="0"/>
          </a:p>
          <a:p>
            <a:pPr marL="0" indent="0">
              <a:buNone/>
            </a:pPr>
            <a:endParaRPr lang="en-US" dirty="0"/>
          </a:p>
          <a:p>
            <a:pPr marL="0" indent="0">
              <a:buNone/>
            </a:pPr>
            <a:r>
              <a:rPr lang="en-US" dirty="0" smtClean="0"/>
              <a:t>Related MARC field: 540</a:t>
            </a:r>
          </a:p>
        </p:txBody>
      </p:sp>
    </p:spTree>
    <p:extLst>
      <p:ext uri="{BB962C8B-B14F-4D97-AF65-F5344CB8AC3E}">
        <p14:creationId xmlns:p14="http://schemas.microsoft.com/office/powerpoint/2010/main" val="298744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Session 2</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a:t>What is a standard?</a:t>
            </a:r>
          </a:p>
          <a:p>
            <a:r>
              <a:rPr lang="en-US" dirty="0"/>
              <a:t>The Need for standards</a:t>
            </a:r>
          </a:p>
          <a:p>
            <a:r>
              <a:rPr lang="en-US" dirty="0"/>
              <a:t>Metadata Standards</a:t>
            </a:r>
          </a:p>
          <a:p>
            <a:pPr lvl="1"/>
            <a:r>
              <a:rPr lang="en-US" dirty="0"/>
              <a:t>How a Metadata Standard is Created</a:t>
            </a:r>
          </a:p>
          <a:p>
            <a:r>
              <a:rPr lang="en-US" dirty="0"/>
              <a:t>Overview of Metadata Standards Being Used in the Library/Archives/Museum Communities</a:t>
            </a:r>
          </a:p>
        </p:txBody>
      </p:sp>
    </p:spTree>
    <p:extLst>
      <p:ext uri="{BB962C8B-B14F-4D97-AF65-F5344CB8AC3E}">
        <p14:creationId xmlns:p14="http://schemas.microsoft.com/office/powerpoint/2010/main" val="10017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An account of the resource.</a:t>
            </a:r>
          </a:p>
          <a:p>
            <a:pPr marL="0" indent="0">
              <a:buNone/>
            </a:pPr>
            <a:endParaRPr lang="en-US" dirty="0" smtClean="0"/>
          </a:p>
          <a:p>
            <a:pPr marL="0" indent="0">
              <a:buNone/>
            </a:pPr>
            <a:r>
              <a:rPr lang="en-US" dirty="0" smtClean="0"/>
              <a:t>Comment</a:t>
            </a:r>
            <a:r>
              <a:rPr lang="en-US" dirty="0"/>
              <a:t>: Description may include but is not limited to: an abstract, a table of contents, a graphical representation, or a free-text account of the resource.</a:t>
            </a:r>
            <a:endParaRPr lang="en-US" dirty="0" smtClean="0"/>
          </a:p>
          <a:p>
            <a:pPr marL="0" indent="0">
              <a:buNone/>
            </a:pPr>
            <a:endParaRPr lang="en-US" dirty="0"/>
          </a:p>
          <a:p>
            <a:pPr marL="0" indent="0">
              <a:buNone/>
            </a:pPr>
            <a:r>
              <a:rPr lang="en-US" dirty="0" smtClean="0"/>
              <a:t>Related MARC field: 500</a:t>
            </a:r>
          </a:p>
        </p:txBody>
      </p:sp>
    </p:spTree>
    <p:extLst>
      <p:ext uri="{BB962C8B-B14F-4D97-AF65-F5344CB8AC3E}">
        <p14:creationId xmlns:p14="http://schemas.microsoft.com/office/powerpoint/2010/main" val="14737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Describe </a:t>
            </a:r>
            <a:r>
              <a:rPr lang="en-US" dirty="0"/>
              <a:t>I</a:t>
            </a:r>
            <a:r>
              <a:rPr lang="en-US" dirty="0" smtClean="0"/>
              <a:t>t (Again)!</a:t>
            </a:r>
            <a:endParaRPr lang="en-US" dirty="0"/>
          </a:p>
        </p:txBody>
      </p:sp>
      <p:sp>
        <p:nvSpPr>
          <p:cNvPr id="4" name="Content Placeholder 3"/>
          <p:cNvSpPr>
            <a:spLocks noGrp="1"/>
          </p:cNvSpPr>
          <p:nvPr>
            <p:ph sz="half" idx="1"/>
          </p:nvPr>
        </p:nvSpPr>
        <p:spPr>
          <a:xfrm>
            <a:off x="723900" y="1295400"/>
            <a:ext cx="3733800" cy="4114800"/>
          </a:xfrm>
        </p:spPr>
        <p:txBody>
          <a:bodyPr/>
          <a:lstStyle/>
          <a:p>
            <a:pPr marL="0" indent="0">
              <a:buNone/>
            </a:pPr>
            <a:r>
              <a:rPr lang="en-US" dirty="0" smtClean="0"/>
              <a:t>Title:</a:t>
            </a:r>
          </a:p>
          <a:p>
            <a:pPr marL="0" indent="0">
              <a:buNone/>
            </a:pPr>
            <a:r>
              <a:rPr lang="en-US" dirty="0" smtClean="0"/>
              <a:t>Creator:</a:t>
            </a:r>
          </a:p>
          <a:p>
            <a:pPr marL="0" indent="0">
              <a:buNone/>
            </a:pPr>
            <a:r>
              <a:rPr lang="en-US" dirty="0" smtClean="0"/>
              <a:t>Date:</a:t>
            </a:r>
          </a:p>
          <a:p>
            <a:pPr marL="0" indent="0">
              <a:buNone/>
            </a:pPr>
            <a:r>
              <a:rPr lang="en-US" dirty="0" smtClean="0"/>
              <a:t>Format:</a:t>
            </a:r>
          </a:p>
          <a:p>
            <a:pPr marL="0" indent="0">
              <a:buNone/>
            </a:pPr>
            <a:r>
              <a:rPr lang="en-US" dirty="0" smtClean="0"/>
              <a:t>Subject:</a:t>
            </a:r>
          </a:p>
          <a:p>
            <a:pPr marL="0" indent="0">
              <a:buNone/>
            </a:pPr>
            <a:r>
              <a:rPr lang="en-US" dirty="0" smtClean="0"/>
              <a:t>Description:</a:t>
            </a:r>
            <a:endParaRPr lang="en-US" dirty="0"/>
          </a:p>
        </p:txBody>
      </p:sp>
      <p:sp>
        <p:nvSpPr>
          <p:cNvPr id="5" name="Content Placeholder 4"/>
          <p:cNvSpPr>
            <a:spLocks noGrp="1"/>
          </p:cNvSpPr>
          <p:nvPr>
            <p:ph sz="half" idx="2"/>
          </p:nvPr>
        </p:nvSpPr>
        <p:spPr>
          <a:xfrm>
            <a:off x="4724400" y="1295400"/>
            <a:ext cx="3733800" cy="4114800"/>
          </a:xfrm>
        </p:spPr>
        <p:txBody>
          <a:bodyPr/>
          <a:lstStyle/>
          <a:p>
            <a:r>
              <a:rPr lang="en-US" sz="2550" dirty="0" err="1" smtClean="0"/>
              <a:t>Boba</a:t>
            </a:r>
            <a:r>
              <a:rPr lang="en-US" sz="2550" dirty="0" smtClean="0"/>
              <a:t> </a:t>
            </a:r>
            <a:r>
              <a:rPr lang="en-US" sz="2550" dirty="0" err="1" smtClean="0"/>
              <a:t>Fett</a:t>
            </a:r>
            <a:endParaRPr lang="en-US" sz="2550" dirty="0" smtClean="0"/>
          </a:p>
          <a:p>
            <a:r>
              <a:rPr lang="en-US" sz="2550" dirty="0" err="1" smtClean="0"/>
              <a:t>FunKo</a:t>
            </a:r>
            <a:r>
              <a:rPr lang="en-US" sz="2550" dirty="0" smtClean="0"/>
              <a:t>; </a:t>
            </a:r>
            <a:r>
              <a:rPr lang="en-US" sz="2550" dirty="0" err="1" smtClean="0"/>
              <a:t>Lucasfilm</a:t>
            </a:r>
            <a:endParaRPr lang="en-US" sz="2550" dirty="0" smtClean="0"/>
          </a:p>
          <a:p>
            <a:r>
              <a:rPr lang="en-US" sz="2550" dirty="0" smtClean="0"/>
              <a:t>2009</a:t>
            </a:r>
          </a:p>
          <a:p>
            <a:r>
              <a:rPr lang="en-US" sz="2550" dirty="0" smtClean="0"/>
              <a:t>Plastic Figure; 18cm</a:t>
            </a:r>
          </a:p>
          <a:p>
            <a:r>
              <a:rPr lang="en-US" sz="2550" dirty="0" smtClean="0"/>
              <a:t>Star Wars; Toys; Bobble Head; Bounty Hunter</a:t>
            </a:r>
          </a:p>
          <a:p>
            <a:r>
              <a:rPr lang="en-US" sz="2550" dirty="0" smtClean="0"/>
              <a:t>Green; A licensed figurine by </a:t>
            </a:r>
            <a:r>
              <a:rPr lang="en-US" sz="2550" dirty="0" err="1" smtClean="0"/>
              <a:t>Lucasfilms</a:t>
            </a:r>
            <a:r>
              <a:rPr lang="en-US" sz="2550" dirty="0" smtClean="0"/>
              <a:t>;</a:t>
            </a:r>
            <a:endParaRPr lang="en-US" sz="2550" dirty="0"/>
          </a:p>
        </p:txBody>
      </p:sp>
    </p:spTree>
    <p:extLst>
      <p:ext uri="{BB962C8B-B14F-4D97-AF65-F5344CB8AC3E}">
        <p14:creationId xmlns:p14="http://schemas.microsoft.com/office/powerpoint/2010/main" val="2832544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924800" cy="1143000"/>
          </a:xfrm>
        </p:spPr>
        <p:txBody>
          <a:bodyPr/>
          <a:lstStyle/>
          <a:p>
            <a:r>
              <a:rPr lang="en-US" dirty="0" smtClean="0"/>
              <a:t>Exercise: Pen and Paper!</a:t>
            </a:r>
            <a:endParaRPr lang="en-US" dirty="0"/>
          </a:p>
        </p:txBody>
      </p:sp>
    </p:spTree>
    <p:extLst>
      <p:ext uri="{BB962C8B-B14F-4D97-AF65-F5344CB8AC3E}">
        <p14:creationId xmlns:p14="http://schemas.microsoft.com/office/powerpoint/2010/main" val="189831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28217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3 Outcomes</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Overview of Dublin Core Element Set</a:t>
            </a:r>
          </a:p>
          <a:p>
            <a:r>
              <a:rPr lang="en-US" dirty="0" smtClean="0"/>
              <a:t>History of Dublin Core Metadata Initiative</a:t>
            </a:r>
          </a:p>
          <a:p>
            <a:r>
              <a:rPr lang="en-US" dirty="0" smtClean="0"/>
              <a:t>Detailed view of each metadata field</a:t>
            </a:r>
          </a:p>
          <a:p>
            <a:r>
              <a:rPr lang="en-US" dirty="0" smtClean="0"/>
              <a:t>Dublin Core Element Set in Action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Dublin Core Element Set</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i="1" dirty="0"/>
              <a:t>The Dublin Core Metadata Element Set is a vocabulary of fifteen properties for use in resource description. The name "Dublin" is due to its origin at a 1995 invitational workshop in Dublin, Ohio; "core" because its elements are broad and generic, usable for describing a wide range of resources</a:t>
            </a:r>
            <a:r>
              <a:rPr lang="en-US" i="1" dirty="0" smtClean="0"/>
              <a:t>.</a:t>
            </a:r>
            <a:endParaRPr lang="en-US" dirty="0" smtClean="0"/>
          </a:p>
          <a:p>
            <a:pPr marL="0" indent="0">
              <a:buNone/>
            </a:pPr>
            <a:endParaRPr lang="en-US" i="1" dirty="0"/>
          </a:p>
          <a:p>
            <a:pPr marL="0" indent="0">
              <a:buNone/>
            </a:pPr>
            <a:r>
              <a:rPr lang="en-US" sz="2000" dirty="0" smtClean="0">
                <a:hlinkClick r:id="rId3"/>
              </a:rPr>
              <a:t>Dublin Core Element Set, Version 1.1</a:t>
            </a:r>
            <a:endParaRPr lang="en-US" sz="2000" dirty="0" smtClean="0"/>
          </a:p>
        </p:txBody>
      </p:sp>
    </p:spTree>
    <p:extLst>
      <p:ext uri="{BB962C8B-B14F-4D97-AF65-F5344CB8AC3E}">
        <p14:creationId xmlns:p14="http://schemas.microsoft.com/office/powerpoint/2010/main" val="358848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History of Dublin Core Metadata Initiative</a:t>
            </a:r>
            <a:r>
              <a:rPr lang="en-US" dirty="0" smtClean="0"/>
              <a:t> </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Hallway conversation at the 2</a:t>
            </a:r>
            <a:r>
              <a:rPr lang="en-US" baseline="30000" dirty="0" smtClean="0"/>
              <a:t>nd</a:t>
            </a:r>
            <a:r>
              <a:rPr lang="en-US" dirty="0" smtClean="0"/>
              <a:t> International World Wide Web Conference, October 1994</a:t>
            </a:r>
          </a:p>
          <a:p>
            <a:r>
              <a:rPr lang="en-US" dirty="0" smtClean="0"/>
              <a:t>NCSA and OCLC held joint workshop on metadata in Dublin, Ohio, March 1995</a:t>
            </a:r>
            <a:endParaRPr lang="en-US" dirty="0"/>
          </a:p>
          <a:p>
            <a:pPr lvl="1"/>
            <a:r>
              <a:rPr lang="en-US" dirty="0" smtClean="0"/>
              <a:t>Resulted in “Dublin core metadata”</a:t>
            </a:r>
          </a:p>
        </p:txBody>
      </p:sp>
    </p:spTree>
    <p:extLst>
      <p:ext uri="{BB962C8B-B14F-4D97-AF65-F5344CB8AC3E}">
        <p14:creationId xmlns:p14="http://schemas.microsoft.com/office/powerpoint/2010/main" val="20319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A name given to the resource.</a:t>
            </a:r>
          </a:p>
          <a:p>
            <a:pPr marL="0" indent="0">
              <a:buNone/>
            </a:pPr>
            <a:endParaRPr lang="en-US" dirty="0" smtClean="0"/>
          </a:p>
          <a:p>
            <a:pPr marL="0" indent="0">
              <a:buNone/>
            </a:pPr>
            <a:r>
              <a:rPr lang="en-US" dirty="0" smtClean="0"/>
              <a:t>Comment: Typically, a Title will be a name by which the resource is formally known.</a:t>
            </a:r>
          </a:p>
          <a:p>
            <a:pPr marL="0" indent="0">
              <a:buNone/>
            </a:pPr>
            <a:endParaRPr lang="en-US" dirty="0"/>
          </a:p>
          <a:p>
            <a:pPr marL="0" indent="0">
              <a:buNone/>
            </a:pPr>
            <a:r>
              <a:rPr lang="en-US" dirty="0" smtClean="0"/>
              <a:t>Related MARC field: 245</a:t>
            </a:r>
          </a:p>
        </p:txBody>
      </p:sp>
    </p:spTree>
    <p:extLst>
      <p:ext uri="{BB962C8B-B14F-4D97-AF65-F5344CB8AC3E}">
        <p14:creationId xmlns:p14="http://schemas.microsoft.com/office/powerpoint/2010/main" val="299748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Creator</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An entity primarily responsible for making the resource.</a:t>
            </a:r>
          </a:p>
          <a:p>
            <a:pPr marL="0" indent="0">
              <a:buNone/>
            </a:pPr>
            <a:endParaRPr lang="en-US" dirty="0" smtClean="0"/>
          </a:p>
          <a:p>
            <a:pPr marL="0" indent="0">
              <a:buNone/>
            </a:pPr>
            <a:r>
              <a:rPr lang="en-US" dirty="0" smtClean="0"/>
              <a:t>Comment: Examples of Creator include a person, an organization, or a service. Typically, the name of a Creator should be used to indicate the entity.</a:t>
            </a:r>
          </a:p>
          <a:p>
            <a:pPr marL="0" indent="0">
              <a:buNone/>
            </a:pPr>
            <a:endParaRPr lang="en-US" dirty="0"/>
          </a:p>
          <a:p>
            <a:pPr marL="0" indent="0">
              <a:buNone/>
            </a:pPr>
            <a:r>
              <a:rPr lang="en-US" dirty="0" smtClean="0"/>
              <a:t>Related MARC field: 100/110</a:t>
            </a:r>
          </a:p>
        </p:txBody>
      </p:sp>
    </p:spTree>
    <p:extLst>
      <p:ext uri="{BB962C8B-B14F-4D97-AF65-F5344CB8AC3E}">
        <p14:creationId xmlns:p14="http://schemas.microsoft.com/office/powerpoint/2010/main" val="227187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Contributor</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An entity responsible for making contributions to the resource.</a:t>
            </a:r>
          </a:p>
          <a:p>
            <a:pPr marL="0" indent="0">
              <a:buNone/>
            </a:pPr>
            <a:endParaRPr lang="en-US" dirty="0" smtClean="0"/>
          </a:p>
          <a:p>
            <a:pPr marL="0" indent="0">
              <a:buNone/>
            </a:pPr>
            <a:r>
              <a:rPr lang="en-US" dirty="0" smtClean="0"/>
              <a:t>Comment: Examples of a Contributor include a person, an organization, or a service. Typically, the name of a Contributor should be used to indicate the entity.</a:t>
            </a:r>
          </a:p>
          <a:p>
            <a:pPr marL="0" indent="0">
              <a:buNone/>
            </a:pPr>
            <a:endParaRPr lang="en-US" dirty="0"/>
          </a:p>
          <a:p>
            <a:pPr marL="0" indent="0">
              <a:buNone/>
            </a:pPr>
            <a:r>
              <a:rPr lang="en-US" dirty="0" smtClean="0"/>
              <a:t>Related MARC field: 700/710</a:t>
            </a:r>
          </a:p>
        </p:txBody>
      </p:sp>
    </p:spTree>
    <p:extLst>
      <p:ext uri="{BB962C8B-B14F-4D97-AF65-F5344CB8AC3E}">
        <p14:creationId xmlns:p14="http://schemas.microsoft.com/office/powerpoint/2010/main" val="198926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a:t>
            </a:r>
            <a:endParaRPr lang="en-US" dirty="0"/>
          </a:p>
        </p:txBody>
      </p:sp>
      <p:sp>
        <p:nvSpPr>
          <p:cNvPr id="3" name="Content Placeholder 2"/>
          <p:cNvSpPr>
            <a:spLocks noGrp="1"/>
          </p:cNvSpPr>
          <p:nvPr>
            <p:ph idx="1"/>
          </p:nvPr>
        </p:nvSpPr>
        <p:spPr>
          <a:xfrm>
            <a:off x="838200" y="1447800"/>
            <a:ext cx="7620000" cy="4114800"/>
          </a:xfrm>
        </p:spPr>
        <p:txBody>
          <a:bodyPr/>
          <a:lstStyle/>
          <a:p>
            <a:pPr marL="0" indent="0">
              <a:buNone/>
            </a:pPr>
            <a:r>
              <a:rPr lang="en-US" dirty="0" smtClean="0"/>
              <a:t>Definition: An entity responsible for making the resource available.</a:t>
            </a:r>
          </a:p>
          <a:p>
            <a:pPr marL="0" indent="0">
              <a:buNone/>
            </a:pPr>
            <a:endParaRPr lang="en-US" dirty="0" smtClean="0"/>
          </a:p>
          <a:p>
            <a:pPr marL="0" indent="0">
              <a:buNone/>
            </a:pPr>
            <a:r>
              <a:rPr lang="en-US" dirty="0" smtClean="0"/>
              <a:t>Comment</a:t>
            </a:r>
            <a:r>
              <a:rPr lang="en-US" dirty="0"/>
              <a:t>: Examples of a Publisher include a person, an organization, or a service. Typically, the name of a Publisher should be used to indicate the entity.</a:t>
            </a:r>
            <a:endParaRPr lang="en-US" dirty="0" smtClean="0"/>
          </a:p>
          <a:p>
            <a:pPr marL="0" indent="0">
              <a:buNone/>
            </a:pPr>
            <a:endParaRPr lang="en-US" dirty="0"/>
          </a:p>
          <a:p>
            <a:pPr marL="0" indent="0">
              <a:buNone/>
            </a:pPr>
            <a:r>
              <a:rPr lang="en-US" dirty="0" smtClean="0"/>
              <a:t>Related MARC field: 264</a:t>
            </a:r>
          </a:p>
        </p:txBody>
      </p:sp>
    </p:spTree>
    <p:extLst>
      <p:ext uri="{BB962C8B-B14F-4D97-AF65-F5344CB8AC3E}">
        <p14:creationId xmlns:p14="http://schemas.microsoft.com/office/powerpoint/2010/main" val="362110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werPoin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67 CondensedBold"/>
        <a:ea typeface=""/>
        <a:cs typeface=""/>
      </a:majorFont>
      <a:minorFont>
        <a:latin typeface="Univers 67 Condensed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PowerPoint.pot</Template>
  <TotalTime>829</TotalTime>
  <Words>1260</Words>
  <Application>Microsoft Office PowerPoint</Application>
  <PresentationFormat>On-screen Show (4:3)</PresentationFormat>
  <Paragraphs>149</Paragraphs>
  <Slides>23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Geneva</vt:lpstr>
      <vt:lpstr>Times</vt:lpstr>
      <vt:lpstr>Univers 65 Bold</vt:lpstr>
      <vt:lpstr>Univers 67 CondensedBold</vt:lpstr>
      <vt:lpstr>PowerPoint</vt:lpstr>
      <vt:lpstr>Department Training on Metadata</vt:lpstr>
      <vt:lpstr>Overview of Session 2</vt:lpstr>
      <vt:lpstr>Session 3 Outcomes</vt:lpstr>
      <vt:lpstr>Overview of Dublin Core Element Set</vt:lpstr>
      <vt:lpstr>History of Dublin Core Metadata Initiative </vt:lpstr>
      <vt:lpstr>Title</vt:lpstr>
      <vt:lpstr>Creator</vt:lpstr>
      <vt:lpstr>Contributor</vt:lpstr>
      <vt:lpstr>Publisher</vt:lpstr>
      <vt:lpstr>Date</vt:lpstr>
      <vt:lpstr>Language</vt:lpstr>
      <vt:lpstr>Identifier</vt:lpstr>
      <vt:lpstr>Format</vt:lpstr>
      <vt:lpstr>Type</vt:lpstr>
      <vt:lpstr>Subject</vt:lpstr>
      <vt:lpstr>Coverage</vt:lpstr>
      <vt:lpstr>Source</vt:lpstr>
      <vt:lpstr>Relation</vt:lpstr>
      <vt:lpstr>Rights</vt:lpstr>
      <vt:lpstr>Description</vt:lpstr>
      <vt:lpstr>Exercise: Describe It (Again)!</vt:lpstr>
      <vt:lpstr>Exercise: Pen and Paper!</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Jacob Shelby</dc:creator>
  <cp:lastModifiedBy>Shelby, Jacob</cp:lastModifiedBy>
  <cp:revision>66</cp:revision>
  <dcterms:created xsi:type="dcterms:W3CDTF">2012-10-03T13:55:36Z</dcterms:created>
  <dcterms:modified xsi:type="dcterms:W3CDTF">2015-12-18T17:39:46Z</dcterms:modified>
</cp:coreProperties>
</file>