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handoutMasterIdLst>
    <p:handoutMasterId r:id="rId12"/>
  </p:handoutMasterIdLst>
  <p:sldIdLst>
    <p:sldId id="256" r:id="rId2"/>
    <p:sldId id="257" r:id="rId3"/>
    <p:sldId id="295" r:id="rId4"/>
    <p:sldId id="268" r:id="rId5"/>
    <p:sldId id="296" r:id="rId6"/>
    <p:sldId id="297" r:id="rId7"/>
    <p:sldId id="298" r:id="rId8"/>
    <p:sldId id="271" r:id="rId9"/>
    <p:sldId id="267" r:id="rId1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1126"/>
    <a:srgbClr val="F2BF49"/>
    <a:srgbClr val="7A6E67"/>
    <a:srgbClr val="ADA0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54" autoAdjust="0"/>
    <p:restoredTop sz="88407" autoAdjust="0"/>
  </p:normalViewPr>
  <p:slideViewPr>
    <p:cSldViewPr>
      <p:cViewPr varScale="1">
        <p:scale>
          <a:sx n="83" d="100"/>
          <a:sy n="83" d="100"/>
        </p:scale>
        <p:origin x="1435"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120" d="100"/>
          <a:sy n="120" d="100"/>
        </p:scale>
        <p:origin x="-4064"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78FD408-A865-FD43-BD8A-60A14765CAA4}" type="datetimeFigureOut">
              <a:rPr lang="en-US" smtClean="0"/>
              <a:pPr/>
              <a:t>12/18/2015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DFBDB0-09E2-4741-A27D-AF8AA3540ECC}" type="slidenum">
              <a:rPr lang="en-US" smtClean="0"/>
              <a:pPr/>
              <a:t>‹#›</a:t>
            </a:fld>
            <a:endParaRPr lang="en-US"/>
          </a:p>
        </p:txBody>
      </p:sp>
    </p:spTree>
    <p:extLst>
      <p:ext uri="{BB962C8B-B14F-4D97-AF65-F5344CB8AC3E}">
        <p14:creationId xmlns:p14="http://schemas.microsoft.com/office/powerpoint/2010/main" val="3495783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D11DA4-9F5C-6145-8010-1CB02F8CA18F}" type="datetimeFigureOut">
              <a:rPr lang="en-US" smtClean="0"/>
              <a:pPr/>
              <a:t>12/18/2015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A42586-8D9D-F44D-952F-229CE4F75F9A}" type="slidenum">
              <a:rPr lang="en-US" smtClean="0"/>
              <a:pPr/>
              <a:t>‹#›</a:t>
            </a:fld>
            <a:endParaRPr lang="en-US"/>
          </a:p>
        </p:txBody>
      </p:sp>
    </p:spTree>
    <p:extLst>
      <p:ext uri="{BB962C8B-B14F-4D97-AF65-F5344CB8AC3E}">
        <p14:creationId xmlns:p14="http://schemas.microsoft.com/office/powerpoint/2010/main" val="239911447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2</a:t>
            </a:fld>
            <a:endParaRPr lang="en-US"/>
          </a:p>
        </p:txBody>
      </p:sp>
    </p:spTree>
    <p:extLst>
      <p:ext uri="{BB962C8B-B14F-4D97-AF65-F5344CB8AC3E}">
        <p14:creationId xmlns:p14="http://schemas.microsoft.com/office/powerpoint/2010/main" val="225090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review/highlights</a:t>
            </a:r>
            <a:r>
              <a:rPr lang="en-US" baseline="0" dirty="0" smtClean="0"/>
              <a:t> will be in a question/answer format.</a:t>
            </a:r>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3</a:t>
            </a:fld>
            <a:endParaRPr lang="en-US"/>
          </a:p>
        </p:txBody>
      </p:sp>
    </p:spTree>
    <p:extLst>
      <p:ext uri="{BB962C8B-B14F-4D97-AF65-F5344CB8AC3E}">
        <p14:creationId xmlns:p14="http://schemas.microsoft.com/office/powerpoint/2010/main" val="2241800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t>Can anybody remember the definitions</a:t>
            </a:r>
            <a:r>
              <a:rPr lang="en-US" sz="1000" baseline="0" dirty="0" smtClean="0"/>
              <a:t> for metadata? Does anybody remember what we call metadata containers? What’s the other side of metadata? We have </a:t>
            </a:r>
            <a:r>
              <a:rPr lang="en-US" sz="1000" i="1" baseline="0" dirty="0" smtClean="0"/>
              <a:t>metadata fields</a:t>
            </a:r>
            <a:r>
              <a:rPr lang="en-US" sz="1000" i="0" baseline="0" dirty="0" smtClean="0"/>
              <a:t> and _____ (metadata values).</a:t>
            </a:r>
            <a:endParaRPr lang="en-US" sz="1000"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4</a:t>
            </a:fld>
            <a:endParaRPr lang="en-US"/>
          </a:p>
        </p:txBody>
      </p:sp>
    </p:spTree>
    <p:extLst>
      <p:ext uri="{BB962C8B-B14F-4D97-AF65-F5344CB8AC3E}">
        <p14:creationId xmlns:p14="http://schemas.microsoft.com/office/powerpoint/2010/main" val="2125222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t>Can anybody remember the definition we gave to what a standard is in metadata? Why do we need standards?</a:t>
            </a:r>
            <a:r>
              <a:rPr lang="en-US" sz="1000" baseline="0" dirty="0" smtClean="0"/>
              <a:t> Anybody remember the buzz word on why we need standards? Can anybody name the three types of standards?</a:t>
            </a:r>
            <a:endParaRPr lang="en-US" sz="1000"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5</a:t>
            </a:fld>
            <a:endParaRPr lang="en-US"/>
          </a:p>
        </p:txBody>
      </p:sp>
    </p:spTree>
    <p:extLst>
      <p:ext uri="{BB962C8B-B14F-4D97-AF65-F5344CB8AC3E}">
        <p14:creationId xmlns:p14="http://schemas.microsoft.com/office/powerpoint/2010/main" val="2027967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t>Can anybody describe what a metadata</a:t>
            </a:r>
            <a:r>
              <a:rPr lang="en-US" sz="1000" baseline="0" dirty="0" smtClean="0"/>
              <a:t> standard is? Can anybody give some examples of a metadata standard?</a:t>
            </a:r>
            <a:endParaRPr lang="en-US" sz="1000"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6</a:t>
            </a:fld>
            <a:endParaRPr lang="en-US"/>
          </a:p>
        </p:txBody>
      </p:sp>
    </p:spTree>
    <p:extLst>
      <p:ext uri="{BB962C8B-B14F-4D97-AF65-F5344CB8AC3E}">
        <p14:creationId xmlns:p14="http://schemas.microsoft.com/office/powerpoint/2010/main" val="217846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t>National Center for Supercomputing</a:t>
            </a:r>
            <a:r>
              <a:rPr lang="en-US" sz="1000" baseline="0" dirty="0" smtClean="0"/>
              <a:t> Applications</a:t>
            </a:r>
          </a:p>
          <a:p>
            <a:r>
              <a:rPr lang="en-US" sz="1000" baseline="0" dirty="0" smtClean="0"/>
              <a:t>Do you remember how many fields the Dublin Core Element Set Has? Do you remember either of the groups that developed DCES? How does this impact DCES? Can you think of any strengths of DCES? Weaknesses?</a:t>
            </a:r>
            <a:endParaRPr lang="en-US" sz="1000"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7</a:t>
            </a:fld>
            <a:endParaRPr lang="en-US"/>
          </a:p>
        </p:txBody>
      </p:sp>
    </p:spTree>
    <p:extLst>
      <p:ext uri="{BB962C8B-B14F-4D97-AF65-F5344CB8AC3E}">
        <p14:creationId xmlns:p14="http://schemas.microsoft.com/office/powerpoint/2010/main" val="1909917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exercise was done on paper. If you are interested</a:t>
            </a:r>
            <a:r>
              <a:rPr lang="en-US" baseline="0" dirty="0" smtClean="0"/>
              <a:t> in acquiring the documents for this exercise, </a:t>
            </a:r>
            <a:r>
              <a:rPr lang="en-US" baseline="0" smtClean="0"/>
              <a:t>please contact me.</a:t>
            </a:r>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8</a:t>
            </a:fld>
            <a:endParaRPr lang="en-US"/>
          </a:p>
        </p:txBody>
      </p:sp>
    </p:spTree>
    <p:extLst>
      <p:ext uri="{BB962C8B-B14F-4D97-AF65-F5344CB8AC3E}">
        <p14:creationId xmlns:p14="http://schemas.microsoft.com/office/powerpoint/2010/main" val="2485908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you have any questions about anything we have talked about this semester? Do you have any suggestions for improvements or ideas for future sessions?</a:t>
            </a:r>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9</a:t>
            </a:fld>
            <a:endParaRPr lang="en-US"/>
          </a:p>
        </p:txBody>
      </p:sp>
    </p:spTree>
    <p:extLst>
      <p:ext uri="{BB962C8B-B14F-4D97-AF65-F5344CB8AC3E}">
        <p14:creationId xmlns:p14="http://schemas.microsoft.com/office/powerpoint/2010/main" val="34228312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0"/>
            <a:ext cx="9144000" cy="1828800"/>
          </a:xfrm>
          <a:prstGeom prst="rect">
            <a:avLst/>
          </a:prstGeom>
          <a:solidFill>
            <a:srgbClr val="CE1126"/>
          </a:solidFill>
          <a:ln w="9525">
            <a:noFill/>
            <a:miter lim="800000"/>
            <a:headEnd/>
            <a:tailEnd/>
          </a:ln>
          <a:effectLst/>
        </p:spPr>
        <p:txBody>
          <a:bodyPr wrap="none" anchor="ctr">
            <a:prstTxWarp prst="textNoShape">
              <a:avLst/>
            </a:prstTxWarp>
          </a:bodyPr>
          <a:lstStyle/>
          <a:p>
            <a:endParaRPr lang="en-US"/>
          </a:p>
        </p:txBody>
      </p:sp>
      <p:sp>
        <p:nvSpPr>
          <p:cNvPr id="3076" name="Rectangle 4"/>
          <p:cNvSpPr>
            <a:spLocks noGrp="1" noChangeArrowheads="1"/>
          </p:cNvSpPr>
          <p:nvPr>
            <p:ph type="ctrTitle"/>
          </p:nvPr>
        </p:nvSpPr>
        <p:spPr>
          <a:xfrm>
            <a:off x="533400" y="2514600"/>
            <a:ext cx="6629400" cy="1066800"/>
          </a:xfrm>
        </p:spPr>
        <p:txBody>
          <a:bodyPr anchor="b"/>
          <a:lstStyle>
            <a:lvl1pPr>
              <a:defRPr>
                <a:solidFill>
                  <a:srgbClr val="F2BF49"/>
                </a:solidFill>
              </a:defRPr>
            </a:lvl1pPr>
          </a:lstStyle>
          <a:p>
            <a:r>
              <a:rPr lang="en-US"/>
              <a:t>Click to edit Master title style</a:t>
            </a:r>
          </a:p>
        </p:txBody>
      </p:sp>
      <p:sp>
        <p:nvSpPr>
          <p:cNvPr id="3077" name="Rectangle 5"/>
          <p:cNvSpPr>
            <a:spLocks noGrp="1" noChangeArrowheads="1"/>
          </p:cNvSpPr>
          <p:nvPr>
            <p:ph type="subTitle" idx="1"/>
          </p:nvPr>
        </p:nvSpPr>
        <p:spPr>
          <a:xfrm>
            <a:off x="533400" y="3581400"/>
            <a:ext cx="6248400" cy="1752600"/>
          </a:xfrm>
        </p:spPr>
        <p:txBody>
          <a:bodyPr/>
          <a:lstStyle>
            <a:lvl1pPr marL="0" indent="0">
              <a:buFont typeface="Times" charset="0"/>
              <a:buNone/>
              <a:defRPr sz="2400"/>
            </a:lvl1pPr>
          </a:lstStyle>
          <a:p>
            <a:r>
              <a:rPr lang="en-US"/>
              <a:t>Click to edit Master subtitle style</a:t>
            </a:r>
          </a:p>
        </p:txBody>
      </p:sp>
      <p:sp>
        <p:nvSpPr>
          <p:cNvPr id="3078" name="Text Box 6"/>
          <p:cNvSpPr txBox="1">
            <a:spLocks noChangeArrowheads="1"/>
          </p:cNvSpPr>
          <p:nvPr/>
        </p:nvSpPr>
        <p:spPr bwMode="auto">
          <a:xfrm>
            <a:off x="212725" y="3489325"/>
            <a:ext cx="184150" cy="457200"/>
          </a:xfrm>
          <a:prstGeom prst="rect">
            <a:avLst/>
          </a:prstGeom>
          <a:noFill/>
          <a:ln w="9525">
            <a:noFill/>
            <a:miter lim="800000"/>
            <a:headEnd/>
            <a:tailEnd/>
          </a:ln>
          <a:effectLst/>
        </p:spPr>
        <p:txBody>
          <a:bodyPr wrap="none">
            <a:prstTxWarp prst="textNoShape">
              <a:avLst/>
            </a:prstTxWarp>
            <a:spAutoFit/>
          </a:bodyPr>
          <a:lstStyle/>
          <a:p>
            <a:endParaRPr lang="en-US"/>
          </a:p>
        </p:txBody>
      </p:sp>
      <p:sp>
        <p:nvSpPr>
          <p:cNvPr id="3079" name="Text Box 7"/>
          <p:cNvSpPr txBox="1">
            <a:spLocks noChangeArrowheads="1"/>
          </p:cNvSpPr>
          <p:nvPr/>
        </p:nvSpPr>
        <p:spPr bwMode="auto">
          <a:xfrm>
            <a:off x="468313" y="1295400"/>
            <a:ext cx="2270173" cy="338554"/>
          </a:xfrm>
          <a:prstGeom prst="rect">
            <a:avLst/>
          </a:prstGeom>
          <a:noFill/>
          <a:ln w="9525">
            <a:noFill/>
            <a:miter lim="800000"/>
            <a:headEnd/>
            <a:tailEnd/>
          </a:ln>
          <a:effectLst/>
        </p:spPr>
        <p:txBody>
          <a:bodyPr wrap="none">
            <a:prstTxWarp prst="textNoShape">
              <a:avLst/>
            </a:prstTxWarp>
            <a:spAutoFit/>
          </a:bodyPr>
          <a:lstStyle/>
          <a:p>
            <a:r>
              <a:rPr lang="en-US" sz="1600" dirty="0" smtClean="0">
                <a:solidFill>
                  <a:schemeClr val="bg1"/>
                </a:solidFill>
                <a:latin typeface="Univers 65 Bold" charset="0"/>
              </a:rPr>
              <a:t>Metadata &amp; Cataloging</a:t>
            </a:r>
            <a:endParaRPr lang="en-US" sz="1600" dirty="0">
              <a:solidFill>
                <a:schemeClr val="bg1"/>
              </a:solidFill>
              <a:latin typeface="Univers 65 Bold" charset="0"/>
            </a:endParaRPr>
          </a:p>
        </p:txBody>
      </p:sp>
      <p:pic>
        <p:nvPicPr>
          <p:cNvPr id="10" name="Picture 11" descr="ISU LEFT white.eps"/>
          <p:cNvPicPr>
            <a:picLocks noChangeAspect="1"/>
          </p:cNvPicPr>
          <p:nvPr userDrawn="1"/>
        </p:nvPicPr>
        <p:blipFill>
          <a:blip r:embed="rId2"/>
          <a:srcRect b="38235"/>
          <a:stretch>
            <a:fillRect/>
          </a:stretch>
        </p:blipFill>
        <p:spPr bwMode="auto">
          <a:xfrm>
            <a:off x="533400" y="830263"/>
            <a:ext cx="4724400" cy="388937"/>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152400"/>
            <a:ext cx="2000250" cy="5029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584835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0668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0668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0" y="6096000"/>
            <a:ext cx="9144000" cy="762000"/>
          </a:xfrm>
          <a:prstGeom prst="rect">
            <a:avLst/>
          </a:prstGeom>
          <a:solidFill>
            <a:srgbClr val="CE1126"/>
          </a:solidFill>
          <a:ln w="9525">
            <a:noFill/>
            <a:miter lim="800000"/>
            <a:headEnd/>
            <a:tailEnd/>
          </a:ln>
          <a:effectLst/>
        </p:spPr>
        <p:txBody>
          <a:bodyPr wrap="none" anchor="ctr">
            <a:prstTxWarp prst="textNoShape">
              <a:avLst/>
            </a:prstTxWarp>
          </a:bodyPr>
          <a:lstStyle/>
          <a:p>
            <a:endParaRPr lang="en-US" dirty="0"/>
          </a:p>
        </p:txBody>
      </p:sp>
      <p:sp>
        <p:nvSpPr>
          <p:cNvPr id="1026" name="Rectangle 2"/>
          <p:cNvSpPr>
            <a:spLocks noGrp="1" noChangeArrowheads="1"/>
          </p:cNvSpPr>
          <p:nvPr>
            <p:ph type="title"/>
          </p:nvPr>
        </p:nvSpPr>
        <p:spPr bwMode="auto">
          <a:xfrm>
            <a:off x="457200" y="1524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838200" y="1066800"/>
            <a:ext cx="76200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5" name="Text Box 11"/>
          <p:cNvSpPr txBox="1">
            <a:spLocks noChangeArrowheads="1"/>
          </p:cNvSpPr>
          <p:nvPr/>
        </p:nvSpPr>
        <p:spPr bwMode="auto">
          <a:xfrm>
            <a:off x="212725" y="3489325"/>
            <a:ext cx="184150" cy="457200"/>
          </a:xfrm>
          <a:prstGeom prst="rect">
            <a:avLst/>
          </a:prstGeom>
          <a:noFill/>
          <a:ln w="9525">
            <a:noFill/>
            <a:miter lim="800000"/>
            <a:headEnd/>
            <a:tailEnd/>
          </a:ln>
          <a:effectLst/>
        </p:spPr>
        <p:txBody>
          <a:bodyPr wrap="none">
            <a:prstTxWarp prst="textNoShape">
              <a:avLst/>
            </a:prstTxWarp>
            <a:spAutoFit/>
          </a:bodyPr>
          <a:lstStyle/>
          <a:p>
            <a:endParaRPr lang="en-US"/>
          </a:p>
        </p:txBody>
      </p:sp>
      <p:sp>
        <p:nvSpPr>
          <p:cNvPr id="1036" name="Text Box 12"/>
          <p:cNvSpPr txBox="1">
            <a:spLocks noChangeArrowheads="1"/>
          </p:cNvSpPr>
          <p:nvPr/>
        </p:nvSpPr>
        <p:spPr bwMode="auto">
          <a:xfrm>
            <a:off x="6583316" y="6324600"/>
            <a:ext cx="2270172" cy="338554"/>
          </a:xfrm>
          <a:prstGeom prst="rect">
            <a:avLst/>
          </a:prstGeom>
          <a:noFill/>
          <a:ln w="9525">
            <a:noFill/>
            <a:miter lim="800000"/>
            <a:headEnd/>
            <a:tailEnd/>
          </a:ln>
          <a:effectLst/>
        </p:spPr>
        <p:txBody>
          <a:bodyPr wrap="none">
            <a:prstTxWarp prst="textNoShape">
              <a:avLst/>
            </a:prstTxWarp>
            <a:spAutoFit/>
          </a:bodyPr>
          <a:lstStyle/>
          <a:p>
            <a:pPr algn="r"/>
            <a:r>
              <a:rPr lang="en-US" sz="1600" dirty="0" smtClean="0">
                <a:solidFill>
                  <a:schemeClr val="bg1"/>
                </a:solidFill>
                <a:latin typeface="Univers 65 Bold" charset="0"/>
              </a:rPr>
              <a:t>Metadata</a:t>
            </a:r>
            <a:r>
              <a:rPr lang="en-US" sz="1600" baseline="0" dirty="0" smtClean="0">
                <a:solidFill>
                  <a:schemeClr val="bg1"/>
                </a:solidFill>
                <a:latin typeface="Univers 65 Bold" charset="0"/>
              </a:rPr>
              <a:t> &amp; Cataloging</a:t>
            </a:r>
            <a:endParaRPr lang="en-US" sz="1600" dirty="0">
              <a:solidFill>
                <a:schemeClr val="bg1"/>
              </a:solidFill>
              <a:latin typeface="Univers 65 Bold" charset="0"/>
            </a:endParaRPr>
          </a:p>
        </p:txBody>
      </p:sp>
      <p:pic>
        <p:nvPicPr>
          <p:cNvPr id="9" name="Picture 11" descr="ISU LEFT white.eps"/>
          <p:cNvPicPr>
            <a:picLocks noChangeAspect="1"/>
          </p:cNvPicPr>
          <p:nvPr userDrawn="1"/>
        </p:nvPicPr>
        <p:blipFill>
          <a:blip r:embed="rId13"/>
          <a:srcRect b="38235"/>
          <a:stretch>
            <a:fillRect/>
          </a:stretch>
        </p:blipFill>
        <p:spPr bwMode="auto">
          <a:xfrm>
            <a:off x="533400" y="6365927"/>
            <a:ext cx="3200400" cy="26347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500">
          <a:solidFill>
            <a:srgbClr val="CE1126"/>
          </a:solidFill>
          <a:latin typeface="+mj-lt"/>
          <a:ea typeface="+mj-ea"/>
          <a:cs typeface="+mj-cs"/>
        </a:defRPr>
      </a:lvl1pPr>
      <a:lvl2pPr algn="l" rtl="0" fontAlgn="base">
        <a:spcBef>
          <a:spcPct val="0"/>
        </a:spcBef>
        <a:spcAft>
          <a:spcPct val="0"/>
        </a:spcAft>
        <a:defRPr sz="3500">
          <a:solidFill>
            <a:srgbClr val="CE1126"/>
          </a:solidFill>
          <a:latin typeface="Univers 67 CondensedBold" charset="0"/>
        </a:defRPr>
      </a:lvl2pPr>
      <a:lvl3pPr algn="l" rtl="0" fontAlgn="base">
        <a:spcBef>
          <a:spcPct val="0"/>
        </a:spcBef>
        <a:spcAft>
          <a:spcPct val="0"/>
        </a:spcAft>
        <a:defRPr sz="3500">
          <a:solidFill>
            <a:srgbClr val="CE1126"/>
          </a:solidFill>
          <a:latin typeface="Univers 67 CondensedBold" charset="0"/>
        </a:defRPr>
      </a:lvl3pPr>
      <a:lvl4pPr algn="l" rtl="0" fontAlgn="base">
        <a:spcBef>
          <a:spcPct val="0"/>
        </a:spcBef>
        <a:spcAft>
          <a:spcPct val="0"/>
        </a:spcAft>
        <a:defRPr sz="3500">
          <a:solidFill>
            <a:srgbClr val="CE1126"/>
          </a:solidFill>
          <a:latin typeface="Univers 67 CondensedBold" charset="0"/>
        </a:defRPr>
      </a:lvl4pPr>
      <a:lvl5pPr algn="l" rtl="0" fontAlgn="base">
        <a:spcBef>
          <a:spcPct val="0"/>
        </a:spcBef>
        <a:spcAft>
          <a:spcPct val="0"/>
        </a:spcAft>
        <a:defRPr sz="3500">
          <a:solidFill>
            <a:srgbClr val="CE1126"/>
          </a:solidFill>
          <a:latin typeface="Univers 67 CondensedBold" charset="0"/>
        </a:defRPr>
      </a:lvl5pPr>
      <a:lvl6pPr marL="457200" algn="l" rtl="0" fontAlgn="base">
        <a:spcBef>
          <a:spcPct val="0"/>
        </a:spcBef>
        <a:spcAft>
          <a:spcPct val="0"/>
        </a:spcAft>
        <a:defRPr sz="3500">
          <a:solidFill>
            <a:srgbClr val="CE1126"/>
          </a:solidFill>
          <a:latin typeface="Univers 67 CondensedBold" charset="0"/>
        </a:defRPr>
      </a:lvl6pPr>
      <a:lvl7pPr marL="914400" algn="l" rtl="0" fontAlgn="base">
        <a:spcBef>
          <a:spcPct val="0"/>
        </a:spcBef>
        <a:spcAft>
          <a:spcPct val="0"/>
        </a:spcAft>
        <a:defRPr sz="3500">
          <a:solidFill>
            <a:srgbClr val="CE1126"/>
          </a:solidFill>
          <a:latin typeface="Univers 67 CondensedBold" charset="0"/>
        </a:defRPr>
      </a:lvl7pPr>
      <a:lvl8pPr marL="1371600" algn="l" rtl="0" fontAlgn="base">
        <a:spcBef>
          <a:spcPct val="0"/>
        </a:spcBef>
        <a:spcAft>
          <a:spcPct val="0"/>
        </a:spcAft>
        <a:defRPr sz="3500">
          <a:solidFill>
            <a:srgbClr val="CE1126"/>
          </a:solidFill>
          <a:latin typeface="Univers 67 CondensedBold" charset="0"/>
        </a:defRPr>
      </a:lvl8pPr>
      <a:lvl9pPr marL="1828800" algn="l" rtl="0" fontAlgn="base">
        <a:spcBef>
          <a:spcPct val="0"/>
        </a:spcBef>
        <a:spcAft>
          <a:spcPct val="0"/>
        </a:spcAft>
        <a:defRPr sz="3500">
          <a:solidFill>
            <a:srgbClr val="CE1126"/>
          </a:solidFill>
          <a:latin typeface="Univers 67 CondensedBold" charset="0"/>
        </a:defRPr>
      </a:lvl9pPr>
    </p:titleStyle>
    <p:bodyStyle>
      <a:lvl1pPr marL="342900" indent="-342900" algn="l" rtl="0" fontAlgn="base">
        <a:spcBef>
          <a:spcPct val="20000"/>
        </a:spcBef>
        <a:spcAft>
          <a:spcPct val="0"/>
        </a:spcAft>
        <a:buClr>
          <a:srgbClr val="CE1126"/>
        </a:buClr>
        <a:buSzPct val="80000"/>
        <a:buFont typeface="Times" charset="0"/>
        <a:buChar char="•"/>
        <a:defRPr sz="2600">
          <a:solidFill>
            <a:srgbClr val="7A6E67"/>
          </a:solidFill>
          <a:latin typeface="+mn-lt"/>
          <a:ea typeface="+mn-ea"/>
          <a:cs typeface="+mn-cs"/>
        </a:defRPr>
      </a:lvl1pPr>
      <a:lvl2pPr marL="742950" indent="-28575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2pPr>
      <a:lvl3pPr marL="11430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3pPr>
      <a:lvl4pPr marL="16002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4pPr>
      <a:lvl5pPr marL="20574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5pPr>
      <a:lvl6pPr marL="25146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6pPr>
      <a:lvl7pPr marL="29718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7pPr>
      <a:lvl8pPr marL="34290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8pPr>
      <a:lvl9pPr marL="38862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33400" y="2362200"/>
            <a:ext cx="7086600" cy="1066800"/>
          </a:xfrm>
        </p:spPr>
        <p:txBody>
          <a:bodyPr/>
          <a:lstStyle/>
          <a:p>
            <a:r>
              <a:rPr lang="en-US" dirty="0" smtClean="0"/>
              <a:t>Department Training on Metadata</a:t>
            </a:r>
            <a:endParaRPr lang="en-US" dirty="0"/>
          </a:p>
        </p:txBody>
      </p:sp>
      <p:sp>
        <p:nvSpPr>
          <p:cNvPr id="2051" name="Rectangle 3"/>
          <p:cNvSpPr>
            <a:spLocks noGrp="1" noChangeArrowheads="1"/>
          </p:cNvSpPr>
          <p:nvPr>
            <p:ph type="subTitle" idx="1"/>
          </p:nvPr>
        </p:nvSpPr>
        <p:spPr>
          <a:xfrm>
            <a:off x="685800" y="3581400"/>
            <a:ext cx="6248400" cy="1752600"/>
          </a:xfrm>
        </p:spPr>
        <p:txBody>
          <a:bodyPr/>
          <a:lstStyle/>
          <a:p>
            <a:r>
              <a:rPr lang="en-US" dirty="0" smtClean="0"/>
              <a:t>Session 4: Wrapping Up the Semester</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Session 3</a:t>
            </a:r>
            <a:endParaRPr lang="en-US" dirty="0"/>
          </a:p>
        </p:txBody>
      </p:sp>
      <p:sp>
        <p:nvSpPr>
          <p:cNvPr id="3" name="Content Placeholder 2"/>
          <p:cNvSpPr>
            <a:spLocks noGrp="1"/>
          </p:cNvSpPr>
          <p:nvPr>
            <p:ph idx="1"/>
          </p:nvPr>
        </p:nvSpPr>
        <p:spPr>
          <a:xfrm>
            <a:off x="838200" y="1447800"/>
            <a:ext cx="7620000" cy="4114800"/>
          </a:xfrm>
        </p:spPr>
        <p:txBody>
          <a:bodyPr/>
          <a:lstStyle/>
          <a:p>
            <a:r>
              <a:rPr lang="en-US" dirty="0" smtClean="0"/>
              <a:t>Overview of Dublin Core Element Set</a:t>
            </a:r>
          </a:p>
          <a:p>
            <a:r>
              <a:rPr lang="en-US" dirty="0" smtClean="0"/>
              <a:t>History of Dublin Core Metadata Initiative</a:t>
            </a:r>
          </a:p>
          <a:p>
            <a:r>
              <a:rPr lang="en-US" dirty="0" smtClean="0"/>
              <a:t>Detailed view of each metadata field</a:t>
            </a:r>
          </a:p>
          <a:p>
            <a:r>
              <a:rPr lang="en-US" dirty="0" smtClean="0"/>
              <a:t>Dublin Core Element Set in Action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4 Outcomes</a:t>
            </a:r>
            <a:endParaRPr lang="en-US" dirty="0"/>
          </a:p>
        </p:txBody>
      </p:sp>
      <p:sp>
        <p:nvSpPr>
          <p:cNvPr id="3" name="Content Placeholder 2"/>
          <p:cNvSpPr>
            <a:spLocks noGrp="1"/>
          </p:cNvSpPr>
          <p:nvPr>
            <p:ph idx="1"/>
          </p:nvPr>
        </p:nvSpPr>
        <p:spPr>
          <a:xfrm>
            <a:off x="838200" y="1447800"/>
            <a:ext cx="7620000" cy="4114800"/>
          </a:xfrm>
        </p:spPr>
        <p:txBody>
          <a:bodyPr/>
          <a:lstStyle/>
          <a:p>
            <a:r>
              <a:rPr lang="en-US" dirty="0" smtClean="0"/>
              <a:t>Review/Highlights of Previous Sessions</a:t>
            </a:r>
          </a:p>
          <a:p>
            <a:r>
              <a:rPr lang="en-US" dirty="0" smtClean="0"/>
              <a:t>Exercise Using Dublin Core</a:t>
            </a:r>
          </a:p>
          <a:p>
            <a:r>
              <a:rPr lang="en-US" dirty="0" smtClean="0"/>
              <a:t>Open the Floor for Questions and Thoughts</a:t>
            </a:r>
          </a:p>
        </p:txBody>
      </p:sp>
    </p:spTree>
    <p:extLst>
      <p:ext uri="{BB962C8B-B14F-4D97-AF65-F5344CB8AC3E}">
        <p14:creationId xmlns:p14="http://schemas.microsoft.com/office/powerpoint/2010/main" val="35729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Session 1: Basics of Metadata</a:t>
            </a:r>
            <a:endParaRPr lang="en-US" dirty="0"/>
          </a:p>
        </p:txBody>
      </p:sp>
      <p:sp>
        <p:nvSpPr>
          <p:cNvPr id="3" name="Content Placeholder 2"/>
          <p:cNvSpPr>
            <a:spLocks noGrp="1"/>
          </p:cNvSpPr>
          <p:nvPr>
            <p:ph idx="1"/>
          </p:nvPr>
        </p:nvSpPr>
        <p:spPr>
          <a:xfrm>
            <a:off x="838200" y="1447800"/>
            <a:ext cx="7620000" cy="4114800"/>
          </a:xfrm>
        </p:spPr>
        <p:txBody>
          <a:bodyPr/>
          <a:lstStyle/>
          <a:p>
            <a:r>
              <a:rPr lang="en-US" dirty="0" smtClean="0"/>
              <a:t>Concept of Metadata</a:t>
            </a:r>
          </a:p>
          <a:p>
            <a:pPr lvl="1"/>
            <a:r>
              <a:rPr lang="en-US" dirty="0" smtClean="0"/>
              <a:t>Data about data</a:t>
            </a:r>
          </a:p>
          <a:p>
            <a:pPr lvl="1"/>
            <a:r>
              <a:rPr lang="en-US" dirty="0" smtClean="0"/>
              <a:t>Metadata can provide information about </a:t>
            </a:r>
            <a:r>
              <a:rPr lang="en-US" i="1" dirty="0" smtClean="0"/>
              <a:t>anything</a:t>
            </a:r>
          </a:p>
          <a:p>
            <a:r>
              <a:rPr lang="en-US" dirty="0" smtClean="0"/>
              <a:t>Formatting metadata into containers</a:t>
            </a:r>
          </a:p>
          <a:p>
            <a:pPr lvl="1"/>
            <a:r>
              <a:rPr lang="en-US" dirty="0" smtClean="0"/>
              <a:t>Metadata fields/elements/properties</a:t>
            </a:r>
          </a:p>
        </p:txBody>
      </p:sp>
    </p:spTree>
    <p:extLst>
      <p:ext uri="{BB962C8B-B14F-4D97-AF65-F5344CB8AC3E}">
        <p14:creationId xmlns:p14="http://schemas.microsoft.com/office/powerpoint/2010/main" val="203199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Session 2: Metadata Standards</a:t>
            </a:r>
            <a:endParaRPr lang="en-US" dirty="0"/>
          </a:p>
        </p:txBody>
      </p:sp>
      <p:sp>
        <p:nvSpPr>
          <p:cNvPr id="3" name="Content Placeholder 2"/>
          <p:cNvSpPr>
            <a:spLocks noGrp="1"/>
          </p:cNvSpPr>
          <p:nvPr>
            <p:ph idx="1"/>
          </p:nvPr>
        </p:nvSpPr>
        <p:spPr>
          <a:xfrm>
            <a:off x="838200" y="1447800"/>
            <a:ext cx="7620000" cy="4114800"/>
          </a:xfrm>
        </p:spPr>
        <p:txBody>
          <a:bodyPr/>
          <a:lstStyle/>
          <a:p>
            <a:r>
              <a:rPr lang="en-US" dirty="0" smtClean="0"/>
              <a:t>What is a standard?</a:t>
            </a:r>
          </a:p>
          <a:p>
            <a:pPr lvl="1"/>
            <a:r>
              <a:rPr lang="en-US" dirty="0" smtClean="0"/>
              <a:t>Commitment to a certain way of describing resources</a:t>
            </a:r>
          </a:p>
          <a:p>
            <a:r>
              <a:rPr lang="en-US" dirty="0" smtClean="0"/>
              <a:t>The need for standards</a:t>
            </a:r>
          </a:p>
          <a:p>
            <a:pPr lvl="1"/>
            <a:r>
              <a:rPr lang="en-US" dirty="0" smtClean="0"/>
              <a:t>Interoperability</a:t>
            </a:r>
          </a:p>
          <a:p>
            <a:r>
              <a:rPr lang="en-US" dirty="0" smtClean="0"/>
              <a:t>Three types of standards in metadata</a:t>
            </a:r>
          </a:p>
          <a:p>
            <a:pPr lvl="1"/>
            <a:r>
              <a:rPr lang="en-US" dirty="0" smtClean="0"/>
              <a:t>Metadata standards, content standards, data value standards</a:t>
            </a:r>
          </a:p>
        </p:txBody>
      </p:sp>
    </p:spTree>
    <p:extLst>
      <p:ext uri="{BB962C8B-B14F-4D97-AF65-F5344CB8AC3E}">
        <p14:creationId xmlns:p14="http://schemas.microsoft.com/office/powerpoint/2010/main" val="392240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Session 2: Metadata Standards</a:t>
            </a:r>
            <a:endParaRPr lang="en-US" dirty="0"/>
          </a:p>
        </p:txBody>
      </p:sp>
      <p:sp>
        <p:nvSpPr>
          <p:cNvPr id="3" name="Content Placeholder 2"/>
          <p:cNvSpPr>
            <a:spLocks noGrp="1"/>
          </p:cNvSpPr>
          <p:nvPr>
            <p:ph idx="1"/>
          </p:nvPr>
        </p:nvSpPr>
        <p:spPr>
          <a:xfrm>
            <a:off x="838200" y="1447800"/>
            <a:ext cx="7620000" cy="4114800"/>
          </a:xfrm>
        </p:spPr>
        <p:txBody>
          <a:bodyPr/>
          <a:lstStyle/>
          <a:p>
            <a:r>
              <a:rPr lang="en-US" dirty="0" smtClean="0"/>
              <a:t>Metadata standards</a:t>
            </a:r>
          </a:p>
          <a:p>
            <a:pPr lvl="1"/>
            <a:r>
              <a:rPr lang="en-US" dirty="0" smtClean="0"/>
              <a:t>Set of agreed-upon metadata fields</a:t>
            </a:r>
          </a:p>
          <a:p>
            <a:pPr lvl="1"/>
            <a:r>
              <a:rPr lang="en-US" dirty="0" smtClean="0"/>
              <a:t>Definition of each metadata field</a:t>
            </a:r>
          </a:p>
          <a:p>
            <a:pPr lvl="1"/>
            <a:r>
              <a:rPr lang="en-US" dirty="0" smtClean="0"/>
              <a:t>Guidelines on how to use each metadata field</a:t>
            </a:r>
          </a:p>
          <a:p>
            <a:pPr lvl="1"/>
            <a:r>
              <a:rPr lang="en-US" dirty="0" smtClean="0"/>
              <a:t>Examples</a:t>
            </a:r>
          </a:p>
          <a:p>
            <a:pPr lvl="2"/>
            <a:r>
              <a:rPr lang="en-US" dirty="0" smtClean="0"/>
              <a:t>Dublin Core, VRA Core, MARC, EAD</a:t>
            </a:r>
          </a:p>
        </p:txBody>
      </p:sp>
    </p:spTree>
    <p:extLst>
      <p:ext uri="{BB962C8B-B14F-4D97-AF65-F5344CB8AC3E}">
        <p14:creationId xmlns:p14="http://schemas.microsoft.com/office/powerpoint/2010/main" val="1657942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Session 3: Dublin Core Element Set</a:t>
            </a:r>
            <a:endParaRPr lang="en-US" dirty="0"/>
          </a:p>
        </p:txBody>
      </p:sp>
      <p:sp>
        <p:nvSpPr>
          <p:cNvPr id="3" name="Content Placeholder 2"/>
          <p:cNvSpPr>
            <a:spLocks noGrp="1"/>
          </p:cNvSpPr>
          <p:nvPr>
            <p:ph idx="1"/>
          </p:nvPr>
        </p:nvSpPr>
        <p:spPr>
          <a:xfrm>
            <a:off x="838200" y="1447800"/>
            <a:ext cx="7620000" cy="4114800"/>
          </a:xfrm>
        </p:spPr>
        <p:txBody>
          <a:bodyPr/>
          <a:lstStyle/>
          <a:p>
            <a:r>
              <a:rPr lang="en-US" dirty="0" smtClean="0"/>
              <a:t>15 elements/fields</a:t>
            </a:r>
          </a:p>
          <a:p>
            <a:r>
              <a:rPr lang="en-US" dirty="0" smtClean="0"/>
              <a:t>General purpose metadata standard</a:t>
            </a:r>
          </a:p>
          <a:p>
            <a:r>
              <a:rPr lang="en-US" dirty="0"/>
              <a:t>Developed by NCSA and </a:t>
            </a:r>
            <a:r>
              <a:rPr lang="en-US" dirty="0" smtClean="0"/>
              <a:t>OCLC</a:t>
            </a:r>
          </a:p>
          <a:p>
            <a:r>
              <a:rPr lang="en-US" dirty="0" smtClean="0"/>
              <a:t>Strength: can be used to describe a wide variety of materials</a:t>
            </a:r>
          </a:p>
          <a:p>
            <a:r>
              <a:rPr lang="en-US" dirty="0" smtClean="0"/>
              <a:t>Weakness: fields are defined very broadly and need further definition by the people using it; “Jack of all trades. Master of none”</a:t>
            </a:r>
          </a:p>
        </p:txBody>
      </p:sp>
    </p:spTree>
    <p:extLst>
      <p:ext uri="{BB962C8B-B14F-4D97-AF65-F5344CB8AC3E}">
        <p14:creationId xmlns:p14="http://schemas.microsoft.com/office/powerpoint/2010/main" val="96049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Pen and Paper!</a:t>
            </a:r>
            <a:endParaRPr lang="en-US"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898316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and/or Thoughts?</a:t>
            </a:r>
            <a:endParaRPr lang="en-US" dirty="0"/>
          </a:p>
        </p:txBody>
      </p:sp>
    </p:spTree>
    <p:extLst>
      <p:ext uri="{BB962C8B-B14F-4D97-AF65-F5344CB8AC3E}">
        <p14:creationId xmlns:p14="http://schemas.microsoft.com/office/powerpoint/2010/main" val="128217066"/>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Univers 67 CondensedBold"/>
        <a:ea typeface=""/>
        <a:cs typeface=""/>
      </a:majorFont>
      <a:minorFont>
        <a:latin typeface="Univers 67 Condensed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PowerPoint.pot</Template>
  <TotalTime>910</TotalTime>
  <Words>428</Words>
  <Application>Microsoft Office PowerPoint</Application>
  <PresentationFormat>On-screen Show (4:3)</PresentationFormat>
  <Paragraphs>55</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Geneva</vt:lpstr>
      <vt:lpstr>Times</vt:lpstr>
      <vt:lpstr>Univers 65 Bold</vt:lpstr>
      <vt:lpstr>Univers 67 CondensedBold</vt:lpstr>
      <vt:lpstr>PowerPoint</vt:lpstr>
      <vt:lpstr>Department Training on Metadata</vt:lpstr>
      <vt:lpstr>Overview of Session 3</vt:lpstr>
      <vt:lpstr>Session 4 Outcomes</vt:lpstr>
      <vt:lpstr>Session 1: Basics of Metadata</vt:lpstr>
      <vt:lpstr>Session 2: Metadata Standards</vt:lpstr>
      <vt:lpstr>Session 2: Metadata Standards</vt:lpstr>
      <vt:lpstr>Session 3: Dublin Core Element Set</vt:lpstr>
      <vt:lpstr>Exercise: Pen and Paper!</vt:lpstr>
      <vt:lpstr>Questions and/or Thoughts?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Jacob Shelby</dc:creator>
  <cp:lastModifiedBy>Shelby, Jacob</cp:lastModifiedBy>
  <cp:revision>73</cp:revision>
  <dcterms:created xsi:type="dcterms:W3CDTF">2012-10-03T13:55:36Z</dcterms:created>
  <dcterms:modified xsi:type="dcterms:W3CDTF">2015-12-18T17:22:49Z</dcterms:modified>
</cp:coreProperties>
</file>