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59" r:id="rId4"/>
    <p:sldId id="268" r:id="rId5"/>
    <p:sldId id="278" r:id="rId6"/>
    <p:sldId id="261" r:id="rId7"/>
    <p:sldId id="270" r:id="rId8"/>
    <p:sldId id="264" r:id="rId9"/>
    <p:sldId id="267" r:id="rId1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26"/>
    <a:srgbClr val="F2BF49"/>
    <a:srgbClr val="7A6E67"/>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8444" autoAdjust="0"/>
  </p:normalViewPr>
  <p:slideViewPr>
    <p:cSldViewPr>
      <p:cViewPr varScale="1">
        <p:scale>
          <a:sx n="83" d="100"/>
          <a:sy n="83" d="100"/>
        </p:scale>
        <p:origin x="1373" y="72"/>
      </p:cViewPr>
      <p:guideLst>
        <p:guide orient="horz" pos="2160"/>
        <p:guide pos="2880"/>
      </p:guideLst>
    </p:cSldViewPr>
  </p:slideViewPr>
  <p:outlineViewPr>
    <p:cViewPr>
      <p:scale>
        <a:sx n="33" d="100"/>
        <a:sy n="33" d="100"/>
      </p:scale>
      <p:origin x="0" y="-8803"/>
    </p:cViewPr>
  </p:outlineViewPr>
  <p:notesTextViewPr>
    <p:cViewPr>
      <p:scale>
        <a:sx n="100" d="100"/>
        <a:sy n="100" d="100"/>
      </p:scale>
      <p:origin x="0" y="0"/>
    </p:cViewPr>
  </p:notesTextViewPr>
  <p:notesViewPr>
    <p:cSldViewPr snapToGrid="0" snapToObjects="1">
      <p:cViewPr varScale="1">
        <p:scale>
          <a:sx n="120" d="100"/>
          <a:sy n="120" d="100"/>
        </p:scale>
        <p:origin x="-40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8FD408-A865-FD43-BD8A-60A14765CAA4}" type="datetimeFigureOut">
              <a:rPr lang="en-US" smtClean="0"/>
              <a:pPr/>
              <a:t>2/23/2016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DFBDB0-09E2-4741-A27D-AF8AA3540ECC}" type="slidenum">
              <a:rPr lang="en-US" smtClean="0"/>
              <a:pPr/>
              <a:t>‹#›</a:t>
            </a:fld>
            <a:endParaRPr lang="en-US"/>
          </a:p>
        </p:txBody>
      </p:sp>
    </p:spTree>
    <p:extLst>
      <p:ext uri="{BB962C8B-B14F-4D97-AF65-F5344CB8AC3E}">
        <p14:creationId xmlns:p14="http://schemas.microsoft.com/office/powerpoint/2010/main" val="349578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11DA4-9F5C-6145-8010-1CB02F8CA18F}" type="datetimeFigureOut">
              <a:rPr lang="en-US" smtClean="0"/>
              <a:pPr/>
              <a:t>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42586-8D9D-F44D-952F-229CE4F75F9A}" type="slidenum">
              <a:rPr lang="en-US" smtClean="0"/>
              <a:pPr/>
              <a:t>‹#›</a:t>
            </a:fld>
            <a:endParaRPr lang="en-US"/>
          </a:p>
        </p:txBody>
      </p:sp>
    </p:spTree>
    <p:extLst>
      <p:ext uri="{BB962C8B-B14F-4D97-AF65-F5344CB8AC3E}">
        <p14:creationId xmlns:p14="http://schemas.microsoft.com/office/powerpoint/2010/main" val="2399114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2</a:t>
            </a:fld>
            <a:endParaRPr lang="en-US"/>
          </a:p>
        </p:txBody>
      </p:sp>
    </p:spTree>
    <p:extLst>
      <p:ext uri="{BB962C8B-B14F-4D97-AF65-F5344CB8AC3E}">
        <p14:creationId xmlns:p14="http://schemas.microsoft.com/office/powerpoint/2010/main" val="22509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3</a:t>
            </a:fld>
            <a:endParaRPr lang="en-US"/>
          </a:p>
        </p:txBody>
      </p:sp>
    </p:spTree>
    <p:extLst>
      <p:ext uri="{BB962C8B-B14F-4D97-AF65-F5344CB8AC3E}">
        <p14:creationId xmlns:p14="http://schemas.microsoft.com/office/powerpoint/2010/main" val="281157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Controlled list of terms to use as metadata values.</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4</a:t>
            </a:fld>
            <a:endParaRPr lang="en-US"/>
          </a:p>
        </p:txBody>
      </p:sp>
    </p:spTree>
    <p:extLst>
      <p:ext uri="{BB962C8B-B14F-4D97-AF65-F5344CB8AC3E}">
        <p14:creationId xmlns:p14="http://schemas.microsoft.com/office/powerpoint/2010/main" val="212522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Metadata</a:t>
            </a:r>
            <a:r>
              <a:rPr lang="en-US" baseline="0" dirty="0" smtClean="0"/>
              <a:t> standards give you the containers to organize metadata. Content standards give guidance on how to form values of different types (i.e. titles, topical subjects, personal names). Data value standards apply control and consistency to metadata values.</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5</a:t>
            </a:fld>
            <a:endParaRPr lang="en-US"/>
          </a:p>
        </p:txBody>
      </p:sp>
    </p:spTree>
    <p:extLst>
      <p:ext uri="{BB962C8B-B14F-4D97-AF65-F5344CB8AC3E}">
        <p14:creationId xmlns:p14="http://schemas.microsoft.com/office/powerpoint/2010/main" val="55728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we want to apply a subject heading to this image. Any</a:t>
            </a:r>
            <a:r>
              <a:rPr lang="en-US" baseline="0" dirty="0" smtClean="0"/>
              <a:t> of these values could apply to the image, and all of them are technically correct. However, these uncontrolled terms pose a problem. Subject headings serve two purposes: to help the user understand the “</a:t>
            </a:r>
            <a:r>
              <a:rPr lang="en-US" baseline="0" dirty="0" err="1" smtClean="0"/>
              <a:t>aboutness</a:t>
            </a:r>
            <a:r>
              <a:rPr lang="en-US" baseline="0" dirty="0" smtClean="0"/>
              <a:t>” of the resource and to find the resource. Going back to session one, I noted three types of discovery: searching, browsing, and faceting. Faceting filters resources based on a common term. If one resource is described using “Surprise cave” and an almost-identical resource is described using “Blue, green, and orange caves”, they won’t be grouped together. Applying uncontrolled values also has implications on searching and browsing, but I won’t go into that now.</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6</a:t>
            </a:fld>
            <a:endParaRPr lang="en-US"/>
          </a:p>
        </p:txBody>
      </p:sp>
    </p:spTree>
    <p:extLst>
      <p:ext uri="{BB962C8B-B14F-4D97-AF65-F5344CB8AC3E}">
        <p14:creationId xmlns:p14="http://schemas.microsoft.com/office/powerpoint/2010/main" val="172587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7</a:t>
            </a:fld>
            <a:endParaRPr lang="en-US"/>
          </a:p>
        </p:txBody>
      </p:sp>
    </p:spTree>
    <p:extLst>
      <p:ext uri="{BB962C8B-B14F-4D97-AF65-F5344CB8AC3E}">
        <p14:creationId xmlns:p14="http://schemas.microsoft.com/office/powerpoint/2010/main" val="95590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MARC Genre Form term list is</a:t>
            </a:r>
            <a:r>
              <a:rPr lang="en-US" baseline="0" dirty="0" smtClean="0"/>
              <a:t> just a textual list of controlled terms. AAT is a full-fledged thesaurus, with definitions, preferred terms, and alternate terms.</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8</a:t>
            </a:fld>
            <a:endParaRPr lang="en-US"/>
          </a:p>
        </p:txBody>
      </p:sp>
    </p:spTree>
    <p:extLst>
      <p:ext uri="{BB962C8B-B14F-4D97-AF65-F5344CB8AC3E}">
        <p14:creationId xmlns:p14="http://schemas.microsoft.com/office/powerpoint/2010/main" val="3923531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8288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2514600"/>
            <a:ext cx="6629400" cy="1066800"/>
          </a:xfrm>
        </p:spPr>
        <p:txBody>
          <a:bodyPr anchor="b"/>
          <a:lstStyle>
            <a:lvl1pPr>
              <a:defRPr>
                <a:solidFill>
                  <a:srgbClr val="F2BF49"/>
                </a:solidFill>
              </a:defRPr>
            </a:lvl1pPr>
          </a:lstStyle>
          <a:p>
            <a:r>
              <a:rPr lang="en-US"/>
              <a:t>Click to edit Master title style</a:t>
            </a:r>
          </a:p>
        </p:txBody>
      </p:sp>
      <p:sp>
        <p:nvSpPr>
          <p:cNvPr id="3077" name="Rectangle 5"/>
          <p:cNvSpPr>
            <a:spLocks noGrp="1" noChangeArrowheads="1"/>
          </p:cNvSpPr>
          <p:nvPr>
            <p:ph type="subTitle" idx="1"/>
          </p:nvPr>
        </p:nvSpPr>
        <p:spPr>
          <a:xfrm>
            <a:off x="533400" y="3581400"/>
            <a:ext cx="6248400" cy="175260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3079" name="Text Box 7"/>
          <p:cNvSpPr txBox="1">
            <a:spLocks noChangeArrowheads="1"/>
          </p:cNvSpPr>
          <p:nvPr/>
        </p:nvSpPr>
        <p:spPr bwMode="auto">
          <a:xfrm>
            <a:off x="468313" y="1295400"/>
            <a:ext cx="2270173" cy="338554"/>
          </a:xfrm>
          <a:prstGeom prst="rect">
            <a:avLst/>
          </a:prstGeom>
          <a:noFill/>
          <a:ln w="9525">
            <a:noFill/>
            <a:miter lim="800000"/>
            <a:headEnd/>
            <a:tailEnd/>
          </a:ln>
          <a:effectLst/>
        </p:spPr>
        <p:txBody>
          <a:bodyPr wrap="none">
            <a:prstTxWarp prst="textNoShape">
              <a:avLst/>
            </a:prstTxWarp>
            <a:spAutoFit/>
          </a:bodyPr>
          <a:lstStyle/>
          <a:p>
            <a:r>
              <a:rPr lang="en-US" sz="1600" dirty="0" smtClean="0">
                <a:solidFill>
                  <a:schemeClr val="bg1"/>
                </a:solidFill>
                <a:latin typeface="Univers 65 Bold" charset="0"/>
              </a:rPr>
              <a:t>Metadata &amp; Cataloging</a:t>
            </a:r>
            <a:endParaRPr lang="en-US" sz="1600" dirty="0">
              <a:solidFill>
                <a:schemeClr val="bg1"/>
              </a:solidFill>
              <a:latin typeface="Univers 65 Bold" charset="0"/>
            </a:endParaRPr>
          </a:p>
        </p:txBody>
      </p:sp>
      <p:pic>
        <p:nvPicPr>
          <p:cNvPr id="10" name="Picture 11" descr="ISU LEFT white.eps"/>
          <p:cNvPicPr>
            <a:picLocks noChangeAspect="1"/>
          </p:cNvPicPr>
          <p:nvPr userDrawn="1"/>
        </p:nvPicPr>
        <p:blipFill>
          <a:blip r:embed="rId2"/>
          <a:srcRect b="38235"/>
          <a:stretch>
            <a:fillRect/>
          </a:stretch>
        </p:blipFill>
        <p:spPr bwMode="auto">
          <a:xfrm>
            <a:off x="533400" y="830263"/>
            <a:ext cx="47244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20002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584835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096000"/>
            <a:ext cx="9144000" cy="7620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dirty="0"/>
          </a:p>
        </p:txBody>
      </p:sp>
      <p:sp>
        <p:nvSpPr>
          <p:cNvPr id="1026" name="Rectangle 2"/>
          <p:cNvSpPr>
            <a:spLocks noGrp="1" noChangeArrowheads="1"/>
          </p:cNvSpPr>
          <p:nvPr>
            <p:ph type="title"/>
          </p:nvPr>
        </p:nvSpPr>
        <p:spPr bwMode="auto">
          <a:xfrm>
            <a:off x="457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0668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036" name="Text Box 12"/>
          <p:cNvSpPr txBox="1">
            <a:spLocks noChangeArrowheads="1"/>
          </p:cNvSpPr>
          <p:nvPr/>
        </p:nvSpPr>
        <p:spPr bwMode="auto">
          <a:xfrm>
            <a:off x="6583316" y="6324600"/>
            <a:ext cx="2270172" cy="338554"/>
          </a:xfrm>
          <a:prstGeom prst="rect">
            <a:avLst/>
          </a:prstGeom>
          <a:noFill/>
          <a:ln w="9525">
            <a:noFill/>
            <a:miter lim="800000"/>
            <a:headEnd/>
            <a:tailEnd/>
          </a:ln>
          <a:effectLst/>
        </p:spPr>
        <p:txBody>
          <a:bodyPr wrap="none">
            <a:prstTxWarp prst="textNoShape">
              <a:avLst/>
            </a:prstTxWarp>
            <a:spAutoFit/>
          </a:bodyPr>
          <a:lstStyle/>
          <a:p>
            <a:pPr algn="r"/>
            <a:r>
              <a:rPr lang="en-US" sz="1600" dirty="0" smtClean="0">
                <a:solidFill>
                  <a:schemeClr val="bg1"/>
                </a:solidFill>
                <a:latin typeface="Univers 65 Bold" charset="0"/>
              </a:rPr>
              <a:t>Metadata</a:t>
            </a:r>
            <a:r>
              <a:rPr lang="en-US" sz="1600" baseline="0" dirty="0" smtClean="0">
                <a:solidFill>
                  <a:schemeClr val="bg1"/>
                </a:solidFill>
                <a:latin typeface="Univers 65 Bold" charset="0"/>
              </a:rPr>
              <a:t> &amp; Cataloging</a:t>
            </a:r>
            <a:endParaRPr lang="en-US" sz="1600" dirty="0">
              <a:solidFill>
                <a:schemeClr val="bg1"/>
              </a:solidFill>
              <a:latin typeface="Univers 65 Bold" charset="0"/>
            </a:endParaRPr>
          </a:p>
        </p:txBody>
      </p:sp>
      <p:pic>
        <p:nvPicPr>
          <p:cNvPr id="9" name="Picture 11" descr="ISU LEFT white.eps"/>
          <p:cNvPicPr>
            <a:picLocks noChangeAspect="1"/>
          </p:cNvPicPr>
          <p:nvPr userDrawn="1"/>
        </p:nvPicPr>
        <p:blipFill>
          <a:blip r:embed="rId13"/>
          <a:srcRect b="38235"/>
          <a:stretch>
            <a:fillRect/>
          </a:stretch>
        </p:blipFill>
        <p:spPr bwMode="auto">
          <a:xfrm>
            <a:off x="533400" y="6365927"/>
            <a:ext cx="3200400" cy="2634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500">
          <a:solidFill>
            <a:srgbClr val="CE1126"/>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7A6E67"/>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2.archivists.org/glossary/terms/d/data-value-standar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creativecommons.org/licenses/by-nc/2.0/" TargetMode="External"/><Relationship Id="rId4" Type="http://schemas.openxmlformats.org/officeDocument/2006/relationships/hyperlink" Target="https://www.flickr.com/photos/125343440@N08/"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getty.edu/research/tools/vocabularies/tgn/index.html" TargetMode="External"/><Relationship Id="rId3" Type="http://schemas.openxmlformats.org/officeDocument/2006/relationships/hyperlink" Target="http://id.loc.gov/" TargetMode="External"/><Relationship Id="rId7" Type="http://schemas.openxmlformats.org/officeDocument/2006/relationships/hyperlink" Target="http://www.iana.org/assignments/media-types/media-types.x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dublincore.org/documents/2012/06/14/dcmi-terms/?v=dcmitype#H7" TargetMode="External"/><Relationship Id="rId5" Type="http://schemas.openxmlformats.org/officeDocument/2006/relationships/hyperlink" Target="http://www.getty.edu/research/tools/vocabularies/aat/" TargetMode="External"/><Relationship Id="rId4" Type="http://schemas.openxmlformats.org/officeDocument/2006/relationships/hyperlink" Target="http://www.loc.gov/standards/valuelist/marcgt.html" TargetMode="External"/><Relationship Id="rId9" Type="http://schemas.openxmlformats.org/officeDocument/2006/relationships/hyperlink" Target="http://www-01.sil.org/iso639-3/codes.as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loc.gov/standards/valuelist/marcgt.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www.getty.edu/vow/AATServlet?find=picture&amp;logic=AND&amp;note=&amp;english=N&amp;prev_page=1&amp;page=2" TargetMode="External"/><Relationship Id="rId5" Type="http://schemas.openxmlformats.org/officeDocument/2006/relationships/hyperlink" Target="http://www.getty.edu/vow/AATFullDisplay?find=comic+book&amp;logic=AND&amp;note=&amp;english=N&amp;prev_page=1&amp;subjectid=300265568" TargetMode="External"/><Relationship Id="rId4" Type="http://schemas.openxmlformats.org/officeDocument/2006/relationships/hyperlink" Target="http://www.getty.edu/vow/AATFullDisplay?find=comic+book&amp;logic=AND&amp;note=&amp;english=N&amp;prev_page=1&amp;subjectid=30020317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362200"/>
            <a:ext cx="7086600" cy="1066800"/>
          </a:xfrm>
        </p:spPr>
        <p:txBody>
          <a:bodyPr/>
          <a:lstStyle/>
          <a:p>
            <a:r>
              <a:rPr lang="en-US" dirty="0" smtClean="0"/>
              <a:t>Department Training on Metadata</a:t>
            </a:r>
            <a:endParaRPr lang="en-US" dirty="0"/>
          </a:p>
        </p:txBody>
      </p:sp>
      <p:sp>
        <p:nvSpPr>
          <p:cNvPr id="2051" name="Rectangle 3"/>
          <p:cNvSpPr>
            <a:spLocks noGrp="1" noChangeArrowheads="1"/>
          </p:cNvSpPr>
          <p:nvPr>
            <p:ph type="subTitle" idx="1"/>
          </p:nvPr>
        </p:nvSpPr>
        <p:spPr>
          <a:xfrm>
            <a:off x="685800" y="3581400"/>
            <a:ext cx="6248400" cy="1752600"/>
          </a:xfrm>
        </p:spPr>
        <p:txBody>
          <a:bodyPr/>
          <a:lstStyle/>
          <a:p>
            <a:r>
              <a:rPr lang="en-US" dirty="0" smtClean="0"/>
              <a:t>Session </a:t>
            </a:r>
            <a:r>
              <a:rPr lang="en-US" dirty="0" smtClean="0"/>
              <a:t>6: Data Value </a:t>
            </a:r>
            <a:r>
              <a:rPr lang="en-US" dirty="0" smtClean="0"/>
              <a:t>Standards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6 Outcomes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Review of Session 5</a:t>
            </a:r>
          </a:p>
          <a:p>
            <a:r>
              <a:rPr lang="en-US" dirty="0" smtClean="0"/>
              <a:t>What is a Data Value Standard</a:t>
            </a:r>
          </a:p>
          <a:p>
            <a:r>
              <a:rPr lang="en-US" dirty="0" smtClean="0"/>
              <a:t>The Need for Data Value Standards</a:t>
            </a:r>
          </a:p>
          <a:p>
            <a:r>
              <a:rPr lang="en-US" dirty="0" smtClean="0"/>
              <a:t>Examples of Data Value Standards</a:t>
            </a:r>
          </a:p>
          <a:p>
            <a:r>
              <a:rPr lang="en-US" dirty="0" smtClean="0"/>
              <a:t>Comparison of Data </a:t>
            </a:r>
            <a:r>
              <a:rPr lang="en-US" smtClean="0"/>
              <a:t>Value </a:t>
            </a:r>
            <a:r>
              <a:rPr lang="en-US" smtClean="0"/>
              <a:t>Standards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Session 5</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What is a Content Standard</a:t>
            </a:r>
          </a:p>
          <a:p>
            <a:r>
              <a:rPr lang="en-US" dirty="0" smtClean="0"/>
              <a:t>The Need for Content Standards</a:t>
            </a:r>
          </a:p>
          <a:p>
            <a:r>
              <a:rPr lang="en-US" dirty="0" smtClean="0"/>
              <a:t>Overview of Content Standards Being Used in the Library/Archive/Museum Communities</a:t>
            </a:r>
          </a:p>
          <a:p>
            <a:r>
              <a:rPr lang="en-US" dirty="0" smtClean="0"/>
              <a:t>Comparison of Content Standards</a:t>
            </a:r>
          </a:p>
        </p:txBody>
      </p:sp>
    </p:spTree>
    <p:extLst>
      <p:ext uri="{BB962C8B-B14F-4D97-AF65-F5344CB8AC3E}">
        <p14:creationId xmlns:p14="http://schemas.microsoft.com/office/powerpoint/2010/main" val="35884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 Value Standard?</a:t>
            </a:r>
            <a:endParaRPr lang="en-US" dirty="0"/>
          </a:p>
        </p:txBody>
      </p:sp>
      <p:sp>
        <p:nvSpPr>
          <p:cNvPr id="3" name="Content Placeholder 2"/>
          <p:cNvSpPr>
            <a:spLocks noGrp="1"/>
          </p:cNvSpPr>
          <p:nvPr>
            <p:ph idx="1"/>
          </p:nvPr>
        </p:nvSpPr>
        <p:spPr>
          <a:xfrm>
            <a:off x="838200" y="1447800"/>
            <a:ext cx="7620000" cy="4114800"/>
          </a:xfrm>
        </p:spPr>
        <p:txBody>
          <a:bodyPr/>
          <a:lstStyle/>
          <a:p>
            <a:pPr marL="57150" indent="0">
              <a:buNone/>
            </a:pPr>
            <a:r>
              <a:rPr lang="en-US" sz="2400" dirty="0" smtClean="0"/>
              <a:t>From </a:t>
            </a:r>
            <a:r>
              <a:rPr lang="en-US" sz="2400" dirty="0" smtClean="0">
                <a:hlinkClick r:id="rId3"/>
              </a:rPr>
              <a:t>Glossary of Archival and Records Terminology</a:t>
            </a:r>
            <a:r>
              <a:rPr lang="en-US" sz="2400" dirty="0" smtClean="0"/>
              <a:t>:</a:t>
            </a:r>
          </a:p>
          <a:p>
            <a:pPr marL="457200" lvl="1" indent="0">
              <a:buNone/>
            </a:pPr>
            <a:endParaRPr lang="en-US" sz="2400" dirty="0"/>
          </a:p>
          <a:p>
            <a:pPr marL="457200" lvl="1" indent="0">
              <a:buNone/>
            </a:pPr>
            <a:r>
              <a:rPr lang="en-US" sz="2400" i="1" dirty="0" smtClean="0"/>
              <a:t>An established list of normalized terms used as data elements </a:t>
            </a:r>
            <a:r>
              <a:rPr lang="en-US" sz="2400" dirty="0" smtClean="0"/>
              <a:t>(values) </a:t>
            </a:r>
            <a:r>
              <a:rPr lang="en-US" sz="2400" i="1" dirty="0" smtClean="0"/>
              <a:t>to ensure consistency.</a:t>
            </a:r>
          </a:p>
          <a:p>
            <a:pPr marL="457200" lvl="1" indent="0">
              <a:buNone/>
            </a:pPr>
            <a:endParaRPr lang="en-US" sz="2400" i="1" dirty="0"/>
          </a:p>
          <a:p>
            <a:pPr marL="400050"/>
            <a:r>
              <a:rPr lang="en-US" sz="2400" dirty="0" smtClean="0"/>
              <a:t>Thesauri, controlled vocabularies, authority files</a:t>
            </a:r>
          </a:p>
        </p:txBody>
      </p:sp>
    </p:spTree>
    <p:extLst>
      <p:ext uri="{BB962C8B-B14F-4D97-AF65-F5344CB8AC3E}">
        <p14:creationId xmlns:p14="http://schemas.microsoft.com/office/powerpoint/2010/main" val="20319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n 14"/>
          <p:cNvSpPr/>
          <p:nvPr/>
        </p:nvSpPr>
        <p:spPr bwMode="auto">
          <a:xfrm>
            <a:off x="2743200" y="1674092"/>
            <a:ext cx="3429000" cy="3733800"/>
          </a:xfrm>
          <a:prstGeom prst="can">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charset="0"/>
              </a:rPr>
              <a:t>Metadata</a:t>
            </a:r>
            <a:endParaRPr kumimoji="0" lang="en-US" sz="2400" b="0" i="0" u="none" strike="noStrike" cap="none" normalizeH="0" baseline="0" dirty="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smtClean="0"/>
              <a:t>The Need for Data Value Standards</a:t>
            </a:r>
            <a:endParaRPr lang="en-US" dirty="0"/>
          </a:p>
        </p:txBody>
      </p:sp>
      <p:sp>
        <p:nvSpPr>
          <p:cNvPr id="16" name="Can 15"/>
          <p:cNvSpPr/>
          <p:nvPr/>
        </p:nvSpPr>
        <p:spPr bwMode="auto">
          <a:xfrm>
            <a:off x="2736273" y="3807692"/>
            <a:ext cx="3447472" cy="1602508"/>
          </a:xfrm>
          <a:prstGeom prst="can">
            <a:avLst/>
          </a:prstGeom>
          <a:solidFill>
            <a:schemeClr val="accent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charset="0"/>
              </a:rPr>
              <a:t>Metadata Standard</a:t>
            </a:r>
            <a:endParaRPr kumimoji="0" lang="en-US" sz="2400" b="0" i="0" u="none" strike="noStrike" cap="none" normalizeH="0" baseline="0" dirty="0">
              <a:ln>
                <a:noFill/>
              </a:ln>
              <a:solidFill>
                <a:schemeClr val="bg1"/>
              </a:solidFill>
              <a:effectLst/>
              <a:latin typeface="Times" charset="0"/>
            </a:endParaRPr>
          </a:p>
        </p:txBody>
      </p:sp>
      <p:sp>
        <p:nvSpPr>
          <p:cNvPr id="17" name="Can 16"/>
          <p:cNvSpPr/>
          <p:nvPr/>
        </p:nvSpPr>
        <p:spPr bwMode="auto">
          <a:xfrm>
            <a:off x="2743200" y="2713183"/>
            <a:ext cx="3435927" cy="1600200"/>
          </a:xfrm>
          <a:prstGeom prst="can">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charset="0"/>
              </a:rPr>
              <a:t>Content Standard</a:t>
            </a:r>
            <a:endParaRPr kumimoji="0" lang="en-US" sz="2400" b="0" i="0" u="none" strike="noStrike" cap="none" normalizeH="0" baseline="0" dirty="0">
              <a:ln>
                <a:noFill/>
              </a:ln>
              <a:solidFill>
                <a:schemeClr val="bg1"/>
              </a:solidFill>
              <a:effectLst/>
              <a:latin typeface="Times" charset="0"/>
            </a:endParaRPr>
          </a:p>
        </p:txBody>
      </p:sp>
      <p:sp>
        <p:nvSpPr>
          <p:cNvPr id="18" name="Can 17"/>
          <p:cNvSpPr/>
          <p:nvPr/>
        </p:nvSpPr>
        <p:spPr bwMode="auto">
          <a:xfrm>
            <a:off x="2743200" y="1671784"/>
            <a:ext cx="3435927" cy="1450108"/>
          </a:xfrm>
          <a:prstGeom prst="can">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charset="0"/>
              </a:rPr>
              <a:t>Data Value Standard</a:t>
            </a:r>
            <a:endParaRPr kumimoji="0" lang="en-US" sz="2400" b="0" i="0" u="none" strike="noStrike" cap="none" normalizeH="0" baseline="0" dirty="0">
              <a:ln>
                <a:noFill/>
              </a:ln>
              <a:solidFill>
                <a:schemeClr val="bg1"/>
              </a:solidFill>
              <a:effectLst/>
              <a:latin typeface="Times" charset="0"/>
            </a:endParaRPr>
          </a:p>
        </p:txBody>
      </p:sp>
    </p:spTree>
    <p:extLst>
      <p:ext uri="{BB962C8B-B14F-4D97-AF65-F5344CB8AC3E}">
        <p14:creationId xmlns:p14="http://schemas.microsoft.com/office/powerpoint/2010/main" val="104789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Data Value Standards</a:t>
            </a:r>
            <a:endParaRPr lang="en-US"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610380"/>
            <a:ext cx="4114800" cy="2771060"/>
          </a:xfrm>
        </p:spPr>
      </p:pic>
      <p:sp>
        <p:nvSpPr>
          <p:cNvPr id="5" name="Content Placeholder 4"/>
          <p:cNvSpPr>
            <a:spLocks noGrp="1"/>
          </p:cNvSpPr>
          <p:nvPr>
            <p:ph sz="half" idx="2"/>
          </p:nvPr>
        </p:nvSpPr>
        <p:spPr>
          <a:xfrm>
            <a:off x="4724400" y="1295400"/>
            <a:ext cx="3733800" cy="3886200"/>
          </a:xfrm>
        </p:spPr>
        <p:txBody>
          <a:bodyPr/>
          <a:lstStyle/>
          <a:p>
            <a:r>
              <a:rPr lang="en-US" dirty="0" smtClean="0"/>
              <a:t>Surprise cave</a:t>
            </a:r>
          </a:p>
          <a:p>
            <a:r>
              <a:rPr lang="en-US" dirty="0" smtClean="0"/>
              <a:t>Surprise Cave</a:t>
            </a:r>
          </a:p>
          <a:p>
            <a:r>
              <a:rPr lang="en-US" dirty="0" smtClean="0"/>
              <a:t>Colorful caves</a:t>
            </a:r>
          </a:p>
          <a:p>
            <a:r>
              <a:rPr lang="en-US" dirty="0" smtClean="0"/>
              <a:t>Caves</a:t>
            </a:r>
          </a:p>
          <a:p>
            <a:r>
              <a:rPr lang="en-US" dirty="0" smtClean="0"/>
              <a:t>Cave</a:t>
            </a:r>
          </a:p>
          <a:p>
            <a:r>
              <a:rPr lang="en-US" dirty="0" smtClean="0"/>
              <a:t>Caverns</a:t>
            </a:r>
          </a:p>
          <a:p>
            <a:r>
              <a:rPr lang="en-US" dirty="0" smtClean="0"/>
              <a:t>Blue, green, and orange caves</a:t>
            </a:r>
            <a:endParaRPr lang="en-US" dirty="0"/>
          </a:p>
        </p:txBody>
      </p:sp>
      <p:sp>
        <p:nvSpPr>
          <p:cNvPr id="7" name="TextBox 6"/>
          <p:cNvSpPr txBox="1"/>
          <p:nvPr/>
        </p:nvSpPr>
        <p:spPr>
          <a:xfrm>
            <a:off x="228600" y="5638800"/>
            <a:ext cx="5045366" cy="276999"/>
          </a:xfrm>
          <a:prstGeom prst="rect">
            <a:avLst/>
          </a:prstGeom>
          <a:noFill/>
        </p:spPr>
        <p:txBody>
          <a:bodyPr wrap="square" rtlCol="0">
            <a:spAutoFit/>
          </a:bodyPr>
          <a:lstStyle/>
          <a:p>
            <a:pPr>
              <a:spcBef>
                <a:spcPct val="20000"/>
              </a:spcBef>
              <a:buClr>
                <a:srgbClr val="CE1126"/>
              </a:buClr>
              <a:buSzPct val="80000"/>
            </a:pPr>
            <a:r>
              <a:rPr lang="en-US" sz="1200" i="1" dirty="0">
                <a:solidFill>
                  <a:srgbClr val="7A6E67"/>
                </a:solidFill>
                <a:latin typeface="+mn-lt"/>
              </a:rPr>
              <a:t>Image Courtesy of </a:t>
            </a:r>
            <a:r>
              <a:rPr lang="en-US" sz="1200" i="1" dirty="0">
                <a:solidFill>
                  <a:srgbClr val="7A6E67"/>
                </a:solidFill>
                <a:latin typeface="+mn-lt"/>
                <a:hlinkClick r:id="rId4"/>
              </a:rPr>
              <a:t>Jennifer </a:t>
            </a:r>
            <a:r>
              <a:rPr lang="en-US" sz="1200" i="1" dirty="0" err="1">
                <a:solidFill>
                  <a:srgbClr val="7A6E67"/>
                </a:solidFill>
                <a:latin typeface="+mn-lt"/>
                <a:hlinkClick r:id="rId4"/>
              </a:rPr>
              <a:t>Stahn</a:t>
            </a:r>
            <a:r>
              <a:rPr lang="en-US" sz="1200" i="1" dirty="0">
                <a:solidFill>
                  <a:srgbClr val="7A6E67"/>
                </a:solidFill>
                <a:latin typeface="+mn-lt"/>
                <a:hlinkClick r:id="rId4"/>
              </a:rPr>
              <a:t> </a:t>
            </a:r>
            <a:r>
              <a:rPr lang="en-US" sz="1200" i="1" dirty="0">
                <a:solidFill>
                  <a:srgbClr val="7A6E67"/>
                </a:solidFill>
                <a:latin typeface="+mn-lt"/>
              </a:rPr>
              <a:t>under </a:t>
            </a:r>
            <a:r>
              <a:rPr lang="en-US" sz="1200" i="1" dirty="0">
                <a:solidFill>
                  <a:srgbClr val="7A6E67"/>
                </a:solidFill>
                <a:latin typeface="+mn-lt"/>
                <a:hlinkClick r:id="rId5"/>
              </a:rPr>
              <a:t>CC BY-NC 2.0 license</a:t>
            </a:r>
            <a:endParaRPr lang="en-US" sz="1200" i="1" dirty="0">
              <a:solidFill>
                <a:srgbClr val="7A6E67"/>
              </a:solidFill>
              <a:latin typeface="+mn-lt"/>
            </a:endParaRPr>
          </a:p>
        </p:txBody>
      </p:sp>
    </p:spTree>
    <p:extLst>
      <p:ext uri="{BB962C8B-B14F-4D97-AF65-F5344CB8AC3E}">
        <p14:creationId xmlns:p14="http://schemas.microsoft.com/office/powerpoint/2010/main" val="29974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Data Value Standards</a:t>
            </a:r>
            <a:endParaRPr lang="en-US" dirty="0"/>
          </a:p>
        </p:txBody>
      </p:sp>
      <p:sp>
        <p:nvSpPr>
          <p:cNvPr id="4" name="Content Placeholder 3"/>
          <p:cNvSpPr>
            <a:spLocks noGrp="1"/>
          </p:cNvSpPr>
          <p:nvPr>
            <p:ph sz="half" idx="1"/>
          </p:nvPr>
        </p:nvSpPr>
        <p:spPr/>
        <p:txBody>
          <a:bodyPr/>
          <a:lstStyle/>
          <a:p>
            <a:r>
              <a:rPr lang="en-US" dirty="0" smtClean="0">
                <a:hlinkClick r:id="rId3"/>
              </a:rPr>
              <a:t>LCSH</a:t>
            </a:r>
            <a:endParaRPr lang="en-US" dirty="0" smtClean="0"/>
          </a:p>
          <a:p>
            <a:r>
              <a:rPr lang="en-US" dirty="0" smtClean="0">
                <a:hlinkClick r:id="rId3"/>
              </a:rPr>
              <a:t>LCNAF</a:t>
            </a:r>
            <a:endParaRPr lang="en-US" dirty="0" smtClean="0"/>
          </a:p>
          <a:p>
            <a:r>
              <a:rPr lang="en-US" dirty="0" smtClean="0">
                <a:hlinkClick r:id="rId4"/>
              </a:rPr>
              <a:t>MARC Genre Terms</a:t>
            </a:r>
            <a:endParaRPr lang="en-US" dirty="0" smtClean="0"/>
          </a:p>
          <a:p>
            <a:r>
              <a:rPr lang="en-US" dirty="0" smtClean="0">
                <a:hlinkClick r:id="rId5"/>
              </a:rPr>
              <a:t>AAT</a:t>
            </a:r>
            <a:endParaRPr lang="en-US" dirty="0" smtClean="0"/>
          </a:p>
        </p:txBody>
      </p:sp>
      <p:sp>
        <p:nvSpPr>
          <p:cNvPr id="5" name="Content Placeholder 4"/>
          <p:cNvSpPr>
            <a:spLocks noGrp="1"/>
          </p:cNvSpPr>
          <p:nvPr>
            <p:ph sz="half" idx="2"/>
          </p:nvPr>
        </p:nvSpPr>
        <p:spPr/>
        <p:txBody>
          <a:bodyPr/>
          <a:lstStyle/>
          <a:p>
            <a:r>
              <a:rPr lang="en-US" dirty="0">
                <a:hlinkClick r:id="rId6"/>
              </a:rPr>
              <a:t>DCMI Type</a:t>
            </a:r>
            <a:endParaRPr lang="en-US" dirty="0"/>
          </a:p>
          <a:p>
            <a:r>
              <a:rPr lang="en-US" dirty="0" smtClean="0">
                <a:hlinkClick r:id="rId7"/>
              </a:rPr>
              <a:t>IMT</a:t>
            </a:r>
            <a:endParaRPr lang="en-US" dirty="0" smtClean="0"/>
          </a:p>
          <a:p>
            <a:r>
              <a:rPr lang="en-US" dirty="0" smtClean="0">
                <a:hlinkClick r:id="rId8"/>
              </a:rPr>
              <a:t>TGN</a:t>
            </a:r>
            <a:endParaRPr lang="en-US" dirty="0" smtClean="0"/>
          </a:p>
          <a:p>
            <a:r>
              <a:rPr lang="en-US" dirty="0" smtClean="0">
                <a:hlinkClick r:id="rId9"/>
              </a:rPr>
              <a:t>ISO 693-3</a:t>
            </a:r>
            <a:endParaRPr lang="en-US" dirty="0"/>
          </a:p>
        </p:txBody>
      </p:sp>
    </p:spTree>
    <p:extLst>
      <p:ext uri="{BB962C8B-B14F-4D97-AF65-F5344CB8AC3E}">
        <p14:creationId xmlns:p14="http://schemas.microsoft.com/office/powerpoint/2010/main" val="283254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Comparison: MARC Genre Form vs AAT</a:t>
            </a:r>
            <a:endParaRPr lang="en-US" sz="3200" dirty="0"/>
          </a:p>
        </p:txBody>
      </p:sp>
      <p:sp>
        <p:nvSpPr>
          <p:cNvPr id="2" name="Text Placeholder 1"/>
          <p:cNvSpPr>
            <a:spLocks noGrp="1"/>
          </p:cNvSpPr>
          <p:nvPr>
            <p:ph type="body" idx="1"/>
          </p:nvPr>
        </p:nvSpPr>
        <p:spPr/>
        <p:txBody>
          <a:bodyPr/>
          <a:lstStyle/>
          <a:p>
            <a:r>
              <a:rPr lang="en-US" dirty="0" smtClean="0"/>
              <a:t>MARC Genre Form	</a:t>
            </a:r>
            <a:endParaRPr lang="en-US" dirty="0"/>
          </a:p>
        </p:txBody>
      </p:sp>
      <p:sp>
        <p:nvSpPr>
          <p:cNvPr id="6" name="Content Placeholder 5"/>
          <p:cNvSpPr>
            <a:spLocks noGrp="1"/>
          </p:cNvSpPr>
          <p:nvPr>
            <p:ph sz="half" idx="2"/>
          </p:nvPr>
        </p:nvSpPr>
        <p:spPr/>
        <p:txBody>
          <a:bodyPr/>
          <a:lstStyle/>
          <a:p>
            <a:r>
              <a:rPr lang="en-US" dirty="0" smtClean="0">
                <a:hlinkClick r:id="rId3"/>
              </a:rPr>
              <a:t>comic or graphic novel</a:t>
            </a:r>
            <a:endParaRPr lang="en-US" dirty="0"/>
          </a:p>
          <a:p>
            <a:pPr lvl="1"/>
            <a:endParaRPr lang="en-US" dirty="0" smtClean="0"/>
          </a:p>
          <a:p>
            <a:r>
              <a:rPr lang="en-US" dirty="0" smtClean="0"/>
              <a:t>picture</a:t>
            </a:r>
            <a:endParaRPr lang="en-US" dirty="0"/>
          </a:p>
        </p:txBody>
      </p:sp>
      <p:sp>
        <p:nvSpPr>
          <p:cNvPr id="3" name="Text Placeholder 2"/>
          <p:cNvSpPr>
            <a:spLocks noGrp="1"/>
          </p:cNvSpPr>
          <p:nvPr>
            <p:ph type="body" sz="quarter" idx="3"/>
          </p:nvPr>
        </p:nvSpPr>
        <p:spPr/>
        <p:txBody>
          <a:bodyPr/>
          <a:lstStyle/>
          <a:p>
            <a:r>
              <a:rPr lang="en-US" dirty="0" smtClean="0"/>
              <a:t>AAT</a:t>
            </a:r>
            <a:endParaRPr lang="en-US" dirty="0"/>
          </a:p>
        </p:txBody>
      </p:sp>
      <p:sp>
        <p:nvSpPr>
          <p:cNvPr id="4" name="Content Placeholder 3"/>
          <p:cNvSpPr>
            <a:spLocks noGrp="1"/>
          </p:cNvSpPr>
          <p:nvPr>
            <p:ph sz="quarter" idx="4"/>
          </p:nvPr>
        </p:nvSpPr>
        <p:spPr/>
        <p:txBody>
          <a:bodyPr/>
          <a:lstStyle/>
          <a:p>
            <a:r>
              <a:rPr lang="en-US" dirty="0">
                <a:hlinkClick r:id="rId4"/>
              </a:rPr>
              <a:t>c</a:t>
            </a:r>
            <a:r>
              <a:rPr lang="en-US" dirty="0" smtClean="0">
                <a:hlinkClick r:id="rId4"/>
              </a:rPr>
              <a:t>omic books</a:t>
            </a:r>
            <a:endParaRPr lang="en-US" dirty="0" smtClean="0"/>
          </a:p>
          <a:p>
            <a:r>
              <a:rPr lang="en-US" dirty="0" smtClean="0">
                <a:hlinkClick r:id="rId5"/>
              </a:rPr>
              <a:t>graphic novels</a:t>
            </a:r>
            <a:endParaRPr lang="en-US" dirty="0" smtClean="0"/>
          </a:p>
          <a:p>
            <a:r>
              <a:rPr lang="en-US" dirty="0" smtClean="0">
                <a:hlinkClick r:id="rId6"/>
              </a:rPr>
              <a:t>AAT result for “picture”</a:t>
            </a:r>
            <a:endParaRPr lang="en-US" dirty="0"/>
          </a:p>
        </p:txBody>
      </p:sp>
    </p:spTree>
    <p:extLst>
      <p:ext uri="{BB962C8B-B14F-4D97-AF65-F5344CB8AC3E}">
        <p14:creationId xmlns:p14="http://schemas.microsoft.com/office/powerpoint/2010/main" val="122742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8217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1378</TotalTime>
  <Words>432</Words>
  <Application>Microsoft Office PowerPoint</Application>
  <PresentationFormat>On-screen Show (4:3)</PresentationFormat>
  <Paragraphs>63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Geneva</vt:lpstr>
      <vt:lpstr>Times</vt:lpstr>
      <vt:lpstr>Univers 65 Bold</vt:lpstr>
      <vt:lpstr>Univers 67 CondensedBold</vt:lpstr>
      <vt:lpstr>PowerPoint</vt:lpstr>
      <vt:lpstr>Department Training on Metadata</vt:lpstr>
      <vt:lpstr>Session 6 Outcomes</vt:lpstr>
      <vt:lpstr>Review of Session 5</vt:lpstr>
      <vt:lpstr>What is a Data Value Standard?</vt:lpstr>
      <vt:lpstr>The Need for Data Value Standards</vt:lpstr>
      <vt:lpstr>The Need for Data Value Standards</vt:lpstr>
      <vt:lpstr>Examples of Data Value Standards</vt:lpstr>
      <vt:lpstr>Comparison: MARC Genre Form vs AAT</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Shelby</dc:creator>
  <cp:lastModifiedBy>Shelby, Jacob</cp:lastModifiedBy>
  <cp:revision>101</cp:revision>
  <dcterms:created xsi:type="dcterms:W3CDTF">2012-10-03T13:55:36Z</dcterms:created>
  <dcterms:modified xsi:type="dcterms:W3CDTF">2016-02-23T17:33:47Z</dcterms:modified>
</cp:coreProperties>
</file>