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8" r:id="rId6"/>
    <p:sldId id="261" r:id="rId7"/>
    <p:sldId id="292" r:id="rId8"/>
    <p:sldId id="291" r:id="rId9"/>
    <p:sldId id="293" r:id="rId10"/>
    <p:sldId id="271" r:id="rId11"/>
    <p:sldId id="267"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26"/>
    <a:srgbClr val="F2BF49"/>
    <a:srgbClr val="7A6E67"/>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4" autoAdjust="0"/>
    <p:restoredTop sz="88407" autoAdjust="0"/>
  </p:normalViewPr>
  <p:slideViewPr>
    <p:cSldViewPr>
      <p:cViewPr varScale="1">
        <p:scale>
          <a:sx n="83" d="100"/>
          <a:sy n="83" d="100"/>
        </p:scale>
        <p:origin x="1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72"/>
    </p:cViewPr>
  </p:notesTextViewPr>
  <p:notesViewPr>
    <p:cSldViewPr snapToGrid="0" snapToObjects="1">
      <p:cViewPr varScale="1">
        <p:scale>
          <a:sx n="120" d="100"/>
          <a:sy n="120" d="100"/>
        </p:scale>
        <p:origin x="-40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8FD408-A865-FD43-BD8A-60A14765CAA4}" type="datetimeFigureOut">
              <a:rPr lang="en-US" smtClean="0"/>
              <a:pPr/>
              <a:t>3/4/2016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DFBDB0-09E2-4741-A27D-AF8AA3540ECC}" type="slidenum">
              <a:rPr lang="en-US" smtClean="0"/>
              <a:pPr/>
              <a:t>‹#›</a:t>
            </a:fld>
            <a:endParaRPr lang="en-US"/>
          </a:p>
        </p:txBody>
      </p:sp>
    </p:spTree>
    <p:extLst>
      <p:ext uri="{BB962C8B-B14F-4D97-AF65-F5344CB8AC3E}">
        <p14:creationId xmlns:p14="http://schemas.microsoft.com/office/powerpoint/2010/main" val="349578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11DA4-9F5C-6145-8010-1CB02F8CA18F}" type="datetimeFigureOut">
              <a:rPr lang="en-US" smtClean="0"/>
              <a:pPr/>
              <a:t>3/4/2016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42586-8D9D-F44D-952F-229CE4F75F9A}" type="slidenum">
              <a:rPr lang="en-US" smtClean="0"/>
              <a:pPr/>
              <a:t>‹#›</a:t>
            </a:fld>
            <a:endParaRPr lang="en-US"/>
          </a:p>
        </p:txBody>
      </p:sp>
    </p:spTree>
    <p:extLst>
      <p:ext uri="{BB962C8B-B14F-4D97-AF65-F5344CB8AC3E}">
        <p14:creationId xmlns:p14="http://schemas.microsoft.com/office/powerpoint/2010/main" val="2399114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2</a:t>
            </a:fld>
            <a:endParaRPr lang="en-US"/>
          </a:p>
        </p:txBody>
      </p:sp>
    </p:spTree>
    <p:extLst>
      <p:ext uri="{BB962C8B-B14F-4D97-AF65-F5344CB8AC3E}">
        <p14:creationId xmlns:p14="http://schemas.microsoft.com/office/powerpoint/2010/main" val="22509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Dublin</a:t>
            </a:r>
            <a:r>
              <a:rPr lang="en-US" baseline="0" dirty="0" smtClean="0"/>
              <a:t> Core Element Set was identified as too broad in many cases, so DCMI decided to expand certain terms with qualifiers. The expanded list was known as “Dublin Core Qualifiers” or “Qualified Dublin Core”. The list expanded further and is currently known as Dublin Core Terms. http://dublincore.org/documents/2000/07/11/dcmes-qualifiers/</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4</a:t>
            </a:fld>
            <a:endParaRPr lang="en-US"/>
          </a:p>
        </p:txBody>
      </p:sp>
    </p:spTree>
    <p:extLst>
      <p:ext uri="{BB962C8B-B14F-4D97-AF65-F5344CB8AC3E}">
        <p14:creationId xmlns:p14="http://schemas.microsoft.com/office/powerpoint/2010/main" val="281157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5</a:t>
            </a:fld>
            <a:endParaRPr lang="en-US"/>
          </a:p>
        </p:txBody>
      </p:sp>
    </p:spTree>
    <p:extLst>
      <p:ext uri="{BB962C8B-B14F-4D97-AF65-F5344CB8AC3E}">
        <p14:creationId xmlns:p14="http://schemas.microsoft.com/office/powerpoint/2010/main" val="212522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6</a:t>
            </a:fld>
            <a:endParaRPr lang="en-US"/>
          </a:p>
        </p:txBody>
      </p:sp>
    </p:spTree>
    <p:extLst>
      <p:ext uri="{BB962C8B-B14F-4D97-AF65-F5344CB8AC3E}">
        <p14:creationId xmlns:p14="http://schemas.microsoft.com/office/powerpoint/2010/main" val="172587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7</a:t>
            </a:fld>
            <a:endParaRPr lang="en-US"/>
          </a:p>
        </p:txBody>
      </p:sp>
    </p:spTree>
    <p:extLst>
      <p:ext uri="{BB962C8B-B14F-4D97-AF65-F5344CB8AC3E}">
        <p14:creationId xmlns:p14="http://schemas.microsoft.com/office/powerpoint/2010/main" val="25422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8</a:t>
            </a:fld>
            <a:endParaRPr lang="en-US"/>
          </a:p>
        </p:txBody>
      </p:sp>
    </p:spTree>
    <p:extLst>
      <p:ext uri="{BB962C8B-B14F-4D97-AF65-F5344CB8AC3E}">
        <p14:creationId xmlns:p14="http://schemas.microsoft.com/office/powerpoint/2010/main" val="133959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been using Spatial</a:t>
            </a:r>
            <a:r>
              <a:rPr lang="en-US" baseline="0" dirty="0" smtClean="0"/>
              <a:t> for “Geographic Subject” metadata.</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9</a:t>
            </a:fld>
            <a:endParaRPr lang="en-US"/>
          </a:p>
        </p:txBody>
      </p:sp>
    </p:spTree>
    <p:extLst>
      <p:ext uri="{BB962C8B-B14F-4D97-AF65-F5344CB8AC3E}">
        <p14:creationId xmlns:p14="http://schemas.microsoft.com/office/powerpoint/2010/main" val="122399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exercise was done on paper. Exercise materials will be available</a:t>
            </a:r>
            <a:r>
              <a:rPr lang="en-US" baseline="0" dirty="0" smtClean="0"/>
              <a:t> with this PowerPoint slide deck.</a:t>
            </a:r>
          </a:p>
          <a:p>
            <a:endParaRPr lang="en-US" baseline="0" dirty="0" smtClean="0"/>
          </a:p>
          <a:p>
            <a:r>
              <a:rPr lang="en-US" baseline="0" dirty="0" smtClean="0"/>
              <a:t>Are we describing the work or the manifestations. Can become very FRBR-y</a:t>
            </a:r>
            <a:r>
              <a:rPr lang="en-US" baseline="0" dirty="0" smtClean="0"/>
              <a:t>.</a:t>
            </a:r>
          </a:p>
          <a:p>
            <a:endParaRPr lang="en-US" baseline="0" dirty="0" smtClean="0"/>
          </a:p>
          <a:p>
            <a:r>
              <a:rPr lang="en-US" baseline="0" dirty="0" smtClean="0"/>
              <a:t>Answers </a:t>
            </a:r>
            <a:r>
              <a:rPr lang="en-US" baseline="0" smtClean="0"/>
              <a:t>in metadataTraining_session7_exercise_quizSheet_answers.docx</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10</a:t>
            </a:fld>
            <a:endParaRPr lang="en-US"/>
          </a:p>
        </p:txBody>
      </p:sp>
    </p:spTree>
    <p:extLst>
      <p:ext uri="{BB962C8B-B14F-4D97-AF65-F5344CB8AC3E}">
        <p14:creationId xmlns:p14="http://schemas.microsoft.com/office/powerpoint/2010/main" val="2485908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8288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2514600"/>
            <a:ext cx="6629400" cy="1066800"/>
          </a:xfrm>
        </p:spPr>
        <p:txBody>
          <a:bodyPr anchor="b"/>
          <a:lstStyle>
            <a:lvl1pPr>
              <a:defRPr>
                <a:solidFill>
                  <a:srgbClr val="F2BF49"/>
                </a:solidFill>
              </a:defRPr>
            </a:lvl1pPr>
          </a:lstStyle>
          <a:p>
            <a:r>
              <a:rPr lang="en-US"/>
              <a:t>Click to edit Master title style</a:t>
            </a:r>
          </a:p>
        </p:txBody>
      </p:sp>
      <p:sp>
        <p:nvSpPr>
          <p:cNvPr id="3077" name="Rectangle 5"/>
          <p:cNvSpPr>
            <a:spLocks noGrp="1" noChangeArrowheads="1"/>
          </p:cNvSpPr>
          <p:nvPr>
            <p:ph type="subTitle" idx="1"/>
          </p:nvPr>
        </p:nvSpPr>
        <p:spPr>
          <a:xfrm>
            <a:off x="533400" y="3581400"/>
            <a:ext cx="6248400" cy="175260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3079" name="Text Box 7"/>
          <p:cNvSpPr txBox="1">
            <a:spLocks noChangeArrowheads="1"/>
          </p:cNvSpPr>
          <p:nvPr/>
        </p:nvSpPr>
        <p:spPr bwMode="auto">
          <a:xfrm>
            <a:off x="468313" y="1295400"/>
            <a:ext cx="2270173" cy="338554"/>
          </a:xfrm>
          <a:prstGeom prst="rect">
            <a:avLst/>
          </a:prstGeom>
          <a:noFill/>
          <a:ln w="9525">
            <a:noFill/>
            <a:miter lim="800000"/>
            <a:headEnd/>
            <a:tailEnd/>
          </a:ln>
          <a:effectLst/>
        </p:spPr>
        <p:txBody>
          <a:bodyPr wrap="none">
            <a:prstTxWarp prst="textNoShape">
              <a:avLst/>
            </a:prstTxWarp>
            <a:spAutoFit/>
          </a:bodyPr>
          <a:lstStyle/>
          <a:p>
            <a:r>
              <a:rPr lang="en-US" sz="1600" dirty="0" smtClean="0">
                <a:solidFill>
                  <a:schemeClr val="bg1"/>
                </a:solidFill>
                <a:latin typeface="Univers 65 Bold" charset="0"/>
              </a:rPr>
              <a:t>Metadata &amp; Cataloging</a:t>
            </a:r>
            <a:endParaRPr lang="en-US" sz="1600" dirty="0">
              <a:solidFill>
                <a:schemeClr val="bg1"/>
              </a:solidFill>
              <a:latin typeface="Univers 65 Bold" charset="0"/>
            </a:endParaRPr>
          </a:p>
        </p:txBody>
      </p:sp>
      <p:pic>
        <p:nvPicPr>
          <p:cNvPr id="10" name="Picture 11" descr="ISU LEFT white.eps"/>
          <p:cNvPicPr>
            <a:picLocks noChangeAspect="1"/>
          </p:cNvPicPr>
          <p:nvPr userDrawn="1"/>
        </p:nvPicPr>
        <p:blipFill>
          <a:blip r:embed="rId2"/>
          <a:srcRect b="38235"/>
          <a:stretch>
            <a:fillRect/>
          </a:stretch>
        </p:blipFill>
        <p:spPr bwMode="auto">
          <a:xfrm>
            <a:off x="533400" y="830263"/>
            <a:ext cx="47244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20002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584835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096000"/>
            <a:ext cx="9144000" cy="7620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dirty="0"/>
          </a:p>
        </p:txBody>
      </p:sp>
      <p:sp>
        <p:nvSpPr>
          <p:cNvPr id="1026" name="Rectangle 2"/>
          <p:cNvSpPr>
            <a:spLocks noGrp="1" noChangeArrowheads="1"/>
          </p:cNvSpPr>
          <p:nvPr>
            <p:ph type="title"/>
          </p:nvPr>
        </p:nvSpPr>
        <p:spPr bwMode="auto">
          <a:xfrm>
            <a:off x="457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0668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036" name="Text Box 12"/>
          <p:cNvSpPr txBox="1">
            <a:spLocks noChangeArrowheads="1"/>
          </p:cNvSpPr>
          <p:nvPr/>
        </p:nvSpPr>
        <p:spPr bwMode="auto">
          <a:xfrm>
            <a:off x="6583316" y="6324600"/>
            <a:ext cx="2270172" cy="338554"/>
          </a:xfrm>
          <a:prstGeom prst="rect">
            <a:avLst/>
          </a:prstGeom>
          <a:noFill/>
          <a:ln w="9525">
            <a:noFill/>
            <a:miter lim="800000"/>
            <a:headEnd/>
            <a:tailEnd/>
          </a:ln>
          <a:effectLst/>
        </p:spPr>
        <p:txBody>
          <a:bodyPr wrap="none">
            <a:prstTxWarp prst="textNoShape">
              <a:avLst/>
            </a:prstTxWarp>
            <a:spAutoFit/>
          </a:bodyPr>
          <a:lstStyle/>
          <a:p>
            <a:pPr algn="r"/>
            <a:r>
              <a:rPr lang="en-US" sz="1600" dirty="0" smtClean="0">
                <a:solidFill>
                  <a:schemeClr val="bg1"/>
                </a:solidFill>
                <a:latin typeface="Univers 65 Bold" charset="0"/>
              </a:rPr>
              <a:t>Metadata</a:t>
            </a:r>
            <a:r>
              <a:rPr lang="en-US" sz="1600" baseline="0" dirty="0" smtClean="0">
                <a:solidFill>
                  <a:schemeClr val="bg1"/>
                </a:solidFill>
                <a:latin typeface="Univers 65 Bold" charset="0"/>
              </a:rPr>
              <a:t> &amp; Cataloging</a:t>
            </a:r>
            <a:endParaRPr lang="en-US" sz="1600" dirty="0">
              <a:solidFill>
                <a:schemeClr val="bg1"/>
              </a:solidFill>
              <a:latin typeface="Univers 65 Bold" charset="0"/>
            </a:endParaRPr>
          </a:p>
        </p:txBody>
      </p:sp>
      <p:pic>
        <p:nvPicPr>
          <p:cNvPr id="9" name="Picture 11" descr="ISU LEFT white.eps"/>
          <p:cNvPicPr>
            <a:picLocks noChangeAspect="1"/>
          </p:cNvPicPr>
          <p:nvPr userDrawn="1"/>
        </p:nvPicPr>
        <p:blipFill>
          <a:blip r:embed="rId13"/>
          <a:srcRect b="38235"/>
          <a:stretch>
            <a:fillRect/>
          </a:stretch>
        </p:blipFill>
        <p:spPr bwMode="auto">
          <a:xfrm>
            <a:off x="533400" y="6365927"/>
            <a:ext cx="3200400" cy="2634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500">
          <a:solidFill>
            <a:srgbClr val="CE1126"/>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7A6E67"/>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ublincore.org/documents/2012/06/14/dcmi-terms/?v=terms#H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362200"/>
            <a:ext cx="7086600" cy="1066800"/>
          </a:xfrm>
        </p:spPr>
        <p:txBody>
          <a:bodyPr/>
          <a:lstStyle/>
          <a:p>
            <a:r>
              <a:rPr lang="en-US" dirty="0" smtClean="0"/>
              <a:t>Department Training on Metadata</a:t>
            </a:r>
            <a:endParaRPr lang="en-US" dirty="0"/>
          </a:p>
        </p:txBody>
      </p:sp>
      <p:sp>
        <p:nvSpPr>
          <p:cNvPr id="2051" name="Rectangle 3"/>
          <p:cNvSpPr>
            <a:spLocks noGrp="1" noChangeArrowheads="1"/>
          </p:cNvSpPr>
          <p:nvPr>
            <p:ph type="subTitle" idx="1"/>
          </p:nvPr>
        </p:nvSpPr>
        <p:spPr>
          <a:xfrm>
            <a:off x="685800" y="3581400"/>
            <a:ext cx="6248400" cy="1752600"/>
          </a:xfrm>
        </p:spPr>
        <p:txBody>
          <a:bodyPr/>
          <a:lstStyle/>
          <a:p>
            <a:r>
              <a:rPr lang="en-US" dirty="0" smtClean="0"/>
              <a:t>Session 7: Dublin Core Terms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1143000"/>
          </a:xfrm>
        </p:spPr>
        <p:txBody>
          <a:bodyPr/>
          <a:lstStyle/>
          <a:p>
            <a:r>
              <a:rPr lang="en-US" dirty="0" smtClean="0"/>
              <a:t>Exercise: Pen and Paper, Round Two!</a:t>
            </a:r>
            <a:endParaRPr lang="en-US" dirty="0"/>
          </a:p>
        </p:txBody>
      </p:sp>
    </p:spTree>
    <p:extLst>
      <p:ext uri="{BB962C8B-B14F-4D97-AF65-F5344CB8AC3E}">
        <p14:creationId xmlns:p14="http://schemas.microsoft.com/office/powerpoint/2010/main" val="189831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821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7 Outcomes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Review of Session 6</a:t>
            </a:r>
          </a:p>
          <a:p>
            <a:r>
              <a:rPr lang="en-US" dirty="0" smtClean="0"/>
              <a:t>Overview of Dublin Core Terms</a:t>
            </a:r>
          </a:p>
          <a:p>
            <a:r>
              <a:rPr lang="en-US" dirty="0" smtClean="0"/>
              <a:t>Comparison of Dublin Core Element Set and Dublin Core Terms</a:t>
            </a:r>
          </a:p>
          <a:p>
            <a:r>
              <a:rPr lang="en-US" dirty="0" smtClean="0"/>
              <a:t>Detailed Look at Certain Dublin Core Term Fields</a:t>
            </a:r>
          </a:p>
          <a:p>
            <a:r>
              <a:rPr lang="en-US" dirty="0" smtClean="0"/>
              <a:t>Dublin Core Terms in Action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Session 6</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a:t>What is a Data Value Standard</a:t>
            </a:r>
          </a:p>
          <a:p>
            <a:r>
              <a:rPr lang="en-US" dirty="0"/>
              <a:t>The Need for Data Value Standards</a:t>
            </a:r>
          </a:p>
          <a:p>
            <a:r>
              <a:rPr lang="en-US" dirty="0"/>
              <a:t>Examples of Data Value Standards</a:t>
            </a:r>
          </a:p>
          <a:p>
            <a:r>
              <a:rPr lang="en-US" dirty="0"/>
              <a:t>Comparison of Data Value Standards</a:t>
            </a:r>
          </a:p>
        </p:txBody>
      </p:sp>
    </p:spTree>
    <p:extLst>
      <p:ext uri="{BB962C8B-B14F-4D97-AF65-F5344CB8AC3E}">
        <p14:creationId xmlns:p14="http://schemas.microsoft.com/office/powerpoint/2010/main" val="10017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Dublin Core </a:t>
            </a:r>
            <a:r>
              <a:rPr lang="en-US" dirty="0" smtClean="0"/>
              <a:t>Terms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hlinkClick r:id="rId3"/>
              </a:rPr>
              <a:t>Dublin Core Terms</a:t>
            </a:r>
            <a:r>
              <a:rPr lang="en-US" dirty="0" smtClean="0"/>
              <a:t> (DCT) is a set of terms that expands the fifteen fields seen in the Dublin Core Element Set</a:t>
            </a:r>
          </a:p>
          <a:p>
            <a:r>
              <a:rPr lang="en-US" dirty="0" smtClean="0"/>
              <a:t>DCT allows for more specific description</a:t>
            </a:r>
          </a:p>
          <a:p>
            <a:r>
              <a:rPr lang="en-US" dirty="0" smtClean="0"/>
              <a:t>55 terms</a:t>
            </a:r>
          </a:p>
        </p:txBody>
      </p:sp>
    </p:spTree>
    <p:extLst>
      <p:ext uri="{BB962C8B-B14F-4D97-AF65-F5344CB8AC3E}">
        <p14:creationId xmlns:p14="http://schemas.microsoft.com/office/powerpoint/2010/main" val="35884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Comparison: DC vs DCT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4131845"/>
              </p:ext>
            </p:extLst>
          </p:nvPr>
        </p:nvGraphicFramePr>
        <p:xfrm>
          <a:off x="838200" y="1447800"/>
          <a:ext cx="7620000" cy="4569021"/>
        </p:xfrm>
        <a:graphic>
          <a:graphicData uri="http://schemas.openxmlformats.org/drawingml/2006/table">
            <a:tbl>
              <a:tblPr firstRow="1" bandRow="1">
                <a:tableStyleId>{93296810-A885-4BE3-A3E7-6D5BEEA58F35}</a:tableStyleId>
              </a:tblPr>
              <a:tblGrid>
                <a:gridCol w="3810000"/>
                <a:gridCol w="3810000"/>
              </a:tblGrid>
              <a:tr h="910081">
                <a:tc>
                  <a:txBody>
                    <a:bodyPr/>
                    <a:lstStyle/>
                    <a:p>
                      <a:r>
                        <a:rPr lang="en-US" dirty="0" smtClean="0"/>
                        <a:t>Dublin Core Element</a:t>
                      </a:r>
                      <a:r>
                        <a:rPr lang="en-US" baseline="0" dirty="0" smtClean="0"/>
                        <a:t> Set Field</a:t>
                      </a:r>
                      <a:endParaRPr lang="en-US" dirty="0"/>
                    </a:p>
                  </a:txBody>
                  <a:tcPr/>
                </a:tc>
                <a:tc>
                  <a:txBody>
                    <a:bodyPr/>
                    <a:lstStyle/>
                    <a:p>
                      <a:r>
                        <a:rPr lang="en-US" dirty="0" smtClean="0"/>
                        <a:t>Dublin</a:t>
                      </a:r>
                      <a:r>
                        <a:rPr lang="en-US" baseline="0" dirty="0" smtClean="0"/>
                        <a:t> Core Terms Field and Subfields</a:t>
                      </a:r>
                      <a:endParaRPr lang="en-US" dirty="0"/>
                    </a:p>
                  </a:txBody>
                  <a:tcPr/>
                </a:tc>
              </a:tr>
              <a:tr h="1115499">
                <a:tc>
                  <a:txBody>
                    <a:bodyPr/>
                    <a:lstStyle/>
                    <a:p>
                      <a:r>
                        <a:rPr lang="en-US" dirty="0" smtClean="0"/>
                        <a:t>date</a:t>
                      </a:r>
                      <a:endParaRPr lang="en-US" dirty="0"/>
                    </a:p>
                  </a:txBody>
                  <a:tcPr/>
                </a:tc>
                <a:tc>
                  <a:txBody>
                    <a:bodyPr/>
                    <a:lstStyle/>
                    <a:p>
                      <a:r>
                        <a:rPr lang="en-US" dirty="0" smtClean="0"/>
                        <a:t>date: </a:t>
                      </a:r>
                    </a:p>
                    <a:p>
                      <a:endParaRPr lang="en-US" dirty="0" smtClean="0"/>
                    </a:p>
                    <a:p>
                      <a:r>
                        <a:rPr lang="en-US" dirty="0" smtClean="0"/>
                        <a:t>created, </a:t>
                      </a:r>
                      <a:r>
                        <a:rPr lang="en-US" dirty="0" err="1" smtClean="0"/>
                        <a:t>dateAccepted</a:t>
                      </a:r>
                      <a:r>
                        <a:rPr lang="en-US" dirty="0" smtClean="0"/>
                        <a:t> </a:t>
                      </a:r>
                      <a:r>
                        <a:rPr lang="en-US" dirty="0" err="1" smtClean="0"/>
                        <a:t>dateCopyrighted</a:t>
                      </a:r>
                      <a:r>
                        <a:rPr lang="en-US" dirty="0" smtClean="0"/>
                        <a:t>,</a:t>
                      </a:r>
                      <a:r>
                        <a:rPr lang="en-US" baseline="0" dirty="0" smtClean="0"/>
                        <a:t> </a:t>
                      </a:r>
                      <a:r>
                        <a:rPr lang="en-US" baseline="0" dirty="0" err="1" smtClean="0"/>
                        <a:t>dateSubmitted</a:t>
                      </a:r>
                      <a:endParaRPr lang="en-US" dirty="0"/>
                    </a:p>
                  </a:txBody>
                  <a:tcPr/>
                </a:tc>
              </a:tr>
              <a:tr h="2470220">
                <a:tc>
                  <a:txBody>
                    <a:bodyPr/>
                    <a:lstStyle/>
                    <a:p>
                      <a:r>
                        <a:rPr lang="en-US" dirty="0" smtClean="0"/>
                        <a:t>relation</a:t>
                      </a:r>
                      <a:endParaRPr lang="en-US" dirty="0"/>
                    </a:p>
                  </a:txBody>
                  <a:tcPr/>
                </a:tc>
                <a:tc>
                  <a:txBody>
                    <a:bodyPr/>
                    <a:lstStyle/>
                    <a:p>
                      <a:r>
                        <a:rPr lang="en-US" dirty="0" smtClean="0"/>
                        <a:t>relation: </a:t>
                      </a:r>
                    </a:p>
                    <a:p>
                      <a:endParaRPr lang="en-US" dirty="0" smtClean="0"/>
                    </a:p>
                    <a:p>
                      <a:r>
                        <a:rPr lang="en-US" dirty="0" err="1" smtClean="0"/>
                        <a:t>conformsTo</a:t>
                      </a:r>
                      <a:r>
                        <a:rPr lang="en-US" dirty="0" smtClean="0"/>
                        <a:t>, </a:t>
                      </a:r>
                      <a:r>
                        <a:rPr lang="en-US" dirty="0" err="1" smtClean="0"/>
                        <a:t>hasFormat</a:t>
                      </a:r>
                      <a:r>
                        <a:rPr lang="en-US" dirty="0" smtClean="0"/>
                        <a:t>, </a:t>
                      </a:r>
                      <a:r>
                        <a:rPr lang="en-US" dirty="0" err="1" smtClean="0"/>
                        <a:t>hasPart</a:t>
                      </a:r>
                      <a:r>
                        <a:rPr lang="en-US" dirty="0" smtClean="0"/>
                        <a:t>, </a:t>
                      </a:r>
                      <a:r>
                        <a:rPr lang="en-US" dirty="0" err="1" smtClean="0"/>
                        <a:t>hasVersion</a:t>
                      </a:r>
                      <a:r>
                        <a:rPr lang="en-US" dirty="0" smtClean="0"/>
                        <a:t>, </a:t>
                      </a:r>
                      <a:r>
                        <a:rPr lang="en-US" dirty="0" err="1" smtClean="0"/>
                        <a:t>isFormatOf</a:t>
                      </a:r>
                      <a:r>
                        <a:rPr lang="en-US" dirty="0" smtClean="0"/>
                        <a:t>, </a:t>
                      </a:r>
                      <a:r>
                        <a:rPr lang="en-US" dirty="0" err="1" smtClean="0"/>
                        <a:t>isPartOf</a:t>
                      </a:r>
                      <a:r>
                        <a:rPr lang="en-US" dirty="0" smtClean="0"/>
                        <a:t>, </a:t>
                      </a:r>
                      <a:r>
                        <a:rPr lang="en-US" dirty="0" err="1" smtClean="0"/>
                        <a:t>isReferencedBy</a:t>
                      </a:r>
                      <a:r>
                        <a:rPr lang="en-US" dirty="0" smtClean="0"/>
                        <a:t>,</a:t>
                      </a:r>
                      <a:r>
                        <a:rPr lang="en-US" baseline="0" dirty="0" smtClean="0"/>
                        <a:t> </a:t>
                      </a:r>
                      <a:r>
                        <a:rPr lang="en-US" baseline="0" dirty="0" err="1" smtClean="0"/>
                        <a:t>isReplacedBy</a:t>
                      </a:r>
                      <a:r>
                        <a:rPr lang="en-US" baseline="0" dirty="0" smtClean="0"/>
                        <a:t>, </a:t>
                      </a:r>
                      <a:r>
                        <a:rPr lang="en-US" baseline="0" dirty="0" err="1" smtClean="0"/>
                        <a:t>isRequiredBy</a:t>
                      </a:r>
                      <a:r>
                        <a:rPr lang="en-US" baseline="0" dirty="0" smtClean="0"/>
                        <a:t>, </a:t>
                      </a:r>
                      <a:r>
                        <a:rPr lang="en-US" dirty="0" smtClean="0"/>
                        <a:t> </a:t>
                      </a:r>
                      <a:r>
                        <a:rPr lang="en-US" dirty="0" err="1" smtClean="0"/>
                        <a:t>isVersionOf</a:t>
                      </a:r>
                      <a:r>
                        <a:rPr lang="en-US" dirty="0" smtClean="0"/>
                        <a:t>, references, replaces,</a:t>
                      </a:r>
                      <a:r>
                        <a:rPr lang="en-US" baseline="0" dirty="0" smtClean="0"/>
                        <a:t> requires, source</a:t>
                      </a:r>
                      <a:endParaRPr lang="en-US" dirty="0"/>
                    </a:p>
                  </a:txBody>
                  <a:tcPr/>
                </a:tc>
              </a:tr>
            </a:tbl>
          </a:graphicData>
        </a:graphic>
      </p:graphicFrame>
    </p:spTree>
    <p:extLst>
      <p:ext uri="{BB962C8B-B14F-4D97-AF65-F5344CB8AC3E}">
        <p14:creationId xmlns:p14="http://schemas.microsoft.com/office/powerpoint/2010/main" val="203199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An alternative name for the resource.</a:t>
            </a:r>
          </a:p>
          <a:p>
            <a:pPr marL="0" indent="0">
              <a:buNone/>
            </a:pPr>
            <a:endParaRPr lang="en-US" dirty="0" smtClean="0"/>
          </a:p>
          <a:p>
            <a:pPr marL="0" indent="0">
              <a:buNone/>
            </a:pPr>
            <a:r>
              <a:rPr lang="en-US" dirty="0" smtClean="0"/>
              <a:t>Comment: The distinction between titles and alternative titles is application-specific.</a:t>
            </a:r>
          </a:p>
          <a:p>
            <a:pPr marL="0" indent="0">
              <a:buNone/>
            </a:pPr>
            <a:endParaRPr lang="en-US" dirty="0"/>
          </a:p>
          <a:p>
            <a:pPr marL="0" indent="0">
              <a:buNone/>
            </a:pPr>
            <a:r>
              <a:rPr lang="en-US" dirty="0" smtClean="0"/>
              <a:t>Refines: Title</a:t>
            </a:r>
          </a:p>
        </p:txBody>
      </p:sp>
    </p:spTree>
    <p:extLst>
      <p:ext uri="{BB962C8B-B14F-4D97-AF65-F5344CB8AC3E}">
        <p14:creationId xmlns:p14="http://schemas.microsoft.com/office/powerpoint/2010/main" val="29974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The size or duration of the resource.</a:t>
            </a:r>
          </a:p>
          <a:p>
            <a:pPr marL="0" indent="0">
              <a:buNone/>
            </a:pPr>
            <a:endParaRPr lang="en-US" dirty="0"/>
          </a:p>
          <a:p>
            <a:pPr marL="0" indent="0">
              <a:buNone/>
            </a:pPr>
            <a:r>
              <a:rPr lang="en-US" dirty="0" smtClean="0"/>
              <a:t>Refines: Format</a:t>
            </a:r>
          </a:p>
        </p:txBody>
      </p:sp>
    </p:spTree>
    <p:extLst>
      <p:ext uri="{BB962C8B-B14F-4D97-AF65-F5344CB8AC3E}">
        <p14:creationId xmlns:p14="http://schemas.microsoft.com/office/powerpoint/2010/main" val="22718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The material or physical carrier of the resource.</a:t>
            </a:r>
          </a:p>
          <a:p>
            <a:pPr marL="0" indent="0">
              <a:buNone/>
            </a:pPr>
            <a:endParaRPr lang="en-US" dirty="0"/>
          </a:p>
          <a:p>
            <a:pPr marL="0" indent="0">
              <a:buNone/>
            </a:pPr>
            <a:r>
              <a:rPr lang="en-US" dirty="0" smtClean="0"/>
              <a:t>Refines: Format</a:t>
            </a:r>
          </a:p>
        </p:txBody>
      </p:sp>
    </p:spTree>
    <p:extLst>
      <p:ext uri="{BB962C8B-B14F-4D97-AF65-F5344CB8AC3E}">
        <p14:creationId xmlns:p14="http://schemas.microsoft.com/office/powerpoint/2010/main" val="19892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Spatial characteristics of the resource.</a:t>
            </a:r>
          </a:p>
          <a:p>
            <a:pPr marL="0" indent="0">
              <a:buNone/>
            </a:pPr>
            <a:endParaRPr lang="en-US" dirty="0"/>
          </a:p>
          <a:p>
            <a:pPr marL="0" indent="0">
              <a:buNone/>
            </a:pPr>
            <a:r>
              <a:rPr lang="en-US" dirty="0" smtClean="0"/>
              <a:t>Refines: Coverage</a:t>
            </a:r>
          </a:p>
        </p:txBody>
      </p:sp>
    </p:spTree>
    <p:extLst>
      <p:ext uri="{BB962C8B-B14F-4D97-AF65-F5344CB8AC3E}">
        <p14:creationId xmlns:p14="http://schemas.microsoft.com/office/powerpoint/2010/main" val="362110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958</TotalTime>
  <Words>351</Words>
  <Application>Microsoft Office PowerPoint</Application>
  <PresentationFormat>On-screen Show (4:3)</PresentationFormat>
  <Paragraphs>63</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Geneva</vt:lpstr>
      <vt:lpstr>Times</vt:lpstr>
      <vt:lpstr>Univers 65 Bold</vt:lpstr>
      <vt:lpstr>Univers 67 CondensedBold</vt:lpstr>
      <vt:lpstr>PowerPoint</vt:lpstr>
      <vt:lpstr>Department Training on Metadata</vt:lpstr>
      <vt:lpstr>Session 7 Outcomes</vt:lpstr>
      <vt:lpstr>Review of Session 6</vt:lpstr>
      <vt:lpstr>Overview of Dublin Core Terms</vt:lpstr>
      <vt:lpstr>Comparison: DC vs DCT</vt:lpstr>
      <vt:lpstr>Alternative</vt:lpstr>
      <vt:lpstr>Extent</vt:lpstr>
      <vt:lpstr>Medium</vt:lpstr>
      <vt:lpstr>Spatial</vt:lpstr>
      <vt:lpstr>Exercise: Pen and Paper, Round Two!</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Shelby</dc:creator>
  <cp:lastModifiedBy>Shelby, Jacob</cp:lastModifiedBy>
  <cp:revision>78</cp:revision>
  <dcterms:created xsi:type="dcterms:W3CDTF">2012-10-03T13:55:36Z</dcterms:created>
  <dcterms:modified xsi:type="dcterms:W3CDTF">2016-03-04T19:20:12Z</dcterms:modified>
</cp:coreProperties>
</file>