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19" Type="http://schemas.openxmlformats.org/officeDocument/2006/relationships/font" Target="fonts/MavenPro-bold.fntdata"/><Relationship Id="rId6" Type="http://schemas.openxmlformats.org/officeDocument/2006/relationships/slide" Target="slides/slide2.xml"/><Relationship Id="rId18" Type="http://schemas.openxmlformats.org/officeDocument/2006/relationships/font" Target="fonts/Maven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Reconciliation service takes an API and converts the data to a format that OpenRefine expects. This is </a:t>
            </a:r>
            <a:r>
              <a:rPr i="1" lang="en"/>
              <a:t>one </a:t>
            </a:r>
            <a:r>
              <a:rPr lang="en"/>
              <a:t>way of doing entity reconciliation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sz="2800">
              <a:solidFill>
                <a:schemeClr val="dk2"/>
              </a:solidFill>
              <a:latin typeface="Maven Pro"/>
              <a:ea typeface="Maven Pro"/>
              <a:cs typeface="Maven Pro"/>
              <a:sym typeface="Maven Pro"/>
            </a:endParaRPr>
          </a:p>
          <a:p>
            <a:pPr indent="0" lvl="0" marL="0" rtl="0">
              <a:spcBef>
                <a:spcPts val="0"/>
              </a:spcBef>
              <a:spcAft>
                <a:spcPts val="0"/>
              </a:spcAft>
              <a:buNone/>
            </a:pPr>
            <a:r>
              <a:t/>
            </a:r>
            <a:endParaRPr/>
          </a:p>
        </p:txBody>
      </p:sp>
      <p:sp>
        <p:nvSpPr>
          <p:cNvPr id="318" name="Shape 3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NCSU Libraries’ Organization Name Linked Data was a proof of concept project to transform local organization name authority data into linked data. The transformation process included data enhancement through entity reconciliation, pulling in linked data identifiers from VIAF, LCNAF, ISNI, and DBPedia. A custom OpenRefine script was used to do this. The final version of the data is published on the web at the link shown.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Pulling data from URI using parseHTML: value.parseHtml().select('rdf|RDF rdf|Description rdf|type')[0].htmlAttr('rdf|resource'). Works up to .htmlAttr, need to figure out how to get the value from the attribute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2"/>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36" name="Shape 136"/>
        <p:cNvGrpSpPr/>
        <p:nvPr/>
      </p:nvGrpSpPr>
      <p:grpSpPr>
        <a:xfrm>
          <a:off x="0" y="0"/>
          <a:ext cx="0" cy="0"/>
          <a:chOff x="0" y="0"/>
          <a:chExt cx="0" cy="0"/>
        </a:xfrm>
      </p:grpSpPr>
      <p:grpSp>
        <p:nvGrpSpPr>
          <p:cNvPr id="137" name="Shape 137"/>
          <p:cNvGrpSpPr/>
          <p:nvPr/>
        </p:nvGrpSpPr>
        <p:grpSpPr>
          <a:xfrm>
            <a:off x="52" y="4099200"/>
            <a:ext cx="9144036" cy="1044300"/>
            <a:chOff x="52" y="4099200"/>
            <a:chExt cx="9144036" cy="1044300"/>
          </a:xfrm>
        </p:grpSpPr>
        <p:grpSp>
          <p:nvGrpSpPr>
            <p:cNvPr id="138" name="Shape 138"/>
            <p:cNvGrpSpPr/>
            <p:nvPr/>
          </p:nvGrpSpPr>
          <p:grpSpPr>
            <a:xfrm>
              <a:off x="52" y="4309200"/>
              <a:ext cx="231622" cy="834300"/>
              <a:chOff x="2688737" y="4301380"/>
              <a:chExt cx="231900" cy="834300"/>
            </a:xfrm>
          </p:grpSpPr>
          <p:sp>
            <p:nvSpPr>
              <p:cNvPr id="139" name="Shape 13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3" name="Shape 143"/>
            <p:cNvGrpSpPr/>
            <p:nvPr/>
          </p:nvGrpSpPr>
          <p:grpSpPr>
            <a:xfrm>
              <a:off x="371406" y="4099200"/>
              <a:ext cx="231622" cy="1044300"/>
              <a:chOff x="2688737" y="4091380"/>
              <a:chExt cx="231900" cy="104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9" name="Shape 149"/>
            <p:cNvGrpSpPr/>
            <p:nvPr/>
          </p:nvGrpSpPr>
          <p:grpSpPr>
            <a:xfrm>
              <a:off x="742761" y="4309200"/>
              <a:ext cx="231622" cy="834300"/>
              <a:chOff x="2688737" y="4301380"/>
              <a:chExt cx="231900" cy="834300"/>
            </a:xfrm>
          </p:grpSpPr>
          <p:sp>
            <p:nvSpPr>
              <p:cNvPr id="150" name="Shape 15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1114115" y="4518900"/>
              <a:ext cx="231622" cy="624600"/>
              <a:chOff x="2688737" y="4511080"/>
              <a:chExt cx="231900" cy="6246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8" name="Shape 158"/>
            <p:cNvGrpSpPr/>
            <p:nvPr/>
          </p:nvGrpSpPr>
          <p:grpSpPr>
            <a:xfrm>
              <a:off x="1856753" y="4099200"/>
              <a:ext cx="231600" cy="1044300"/>
              <a:chOff x="1856753" y="4099200"/>
              <a:chExt cx="231600" cy="1044300"/>
            </a:xfrm>
          </p:grpSpPr>
          <p:sp>
            <p:nvSpPr>
              <p:cNvPr id="159" name="Shape 159"/>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4" name="Shape 164"/>
            <p:cNvGrpSpPr/>
            <p:nvPr/>
          </p:nvGrpSpPr>
          <p:grpSpPr>
            <a:xfrm>
              <a:off x="2228107" y="4309200"/>
              <a:ext cx="231600" cy="834300"/>
              <a:chOff x="2228107" y="4309200"/>
              <a:chExt cx="231600" cy="834300"/>
            </a:xfrm>
          </p:grpSpPr>
          <p:sp>
            <p:nvSpPr>
              <p:cNvPr id="165" name="Shape 165"/>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599462" y="4518900"/>
              <a:ext cx="231600" cy="624600"/>
              <a:chOff x="2599462" y="4518900"/>
              <a:chExt cx="231600" cy="624600"/>
            </a:xfrm>
          </p:grpSpPr>
          <p:sp>
            <p:nvSpPr>
              <p:cNvPr id="170" name="Shape 170"/>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3" name="Shape 173"/>
            <p:cNvGrpSpPr/>
            <p:nvPr/>
          </p:nvGrpSpPr>
          <p:grpSpPr>
            <a:xfrm>
              <a:off x="3342171" y="4099200"/>
              <a:ext cx="231600" cy="1044300"/>
              <a:chOff x="3342171" y="4099200"/>
              <a:chExt cx="231600" cy="1044300"/>
            </a:xfrm>
          </p:grpSpPr>
          <p:sp>
            <p:nvSpPr>
              <p:cNvPr id="174" name="Shape 174"/>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9" name="Shape 179"/>
            <p:cNvGrpSpPr/>
            <p:nvPr/>
          </p:nvGrpSpPr>
          <p:grpSpPr>
            <a:xfrm>
              <a:off x="3713525" y="4309200"/>
              <a:ext cx="231600" cy="834300"/>
              <a:chOff x="3713525" y="4309200"/>
              <a:chExt cx="231600" cy="834300"/>
            </a:xfrm>
          </p:grpSpPr>
          <p:sp>
            <p:nvSpPr>
              <p:cNvPr id="180" name="Shape 180"/>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1485398" y="4309200"/>
              <a:ext cx="231600" cy="834300"/>
              <a:chOff x="1485398" y="4309200"/>
              <a:chExt cx="231600" cy="834300"/>
            </a:xfrm>
          </p:grpSpPr>
          <p:sp>
            <p:nvSpPr>
              <p:cNvPr id="185" name="Shape 185"/>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4084879" y="4518900"/>
              <a:ext cx="231600" cy="624600"/>
              <a:chOff x="4084879" y="4518900"/>
              <a:chExt cx="231600" cy="624600"/>
            </a:xfrm>
          </p:grpSpPr>
          <p:sp>
            <p:nvSpPr>
              <p:cNvPr id="190" name="Shape 190"/>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3" name="Shape 193"/>
            <p:cNvGrpSpPr/>
            <p:nvPr/>
          </p:nvGrpSpPr>
          <p:grpSpPr>
            <a:xfrm>
              <a:off x="2970816" y="4309200"/>
              <a:ext cx="231600" cy="834300"/>
              <a:chOff x="2970816" y="4309200"/>
              <a:chExt cx="231600" cy="834300"/>
            </a:xfrm>
          </p:grpSpPr>
          <p:sp>
            <p:nvSpPr>
              <p:cNvPr id="194" name="Shape 194"/>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4456234" y="4309200"/>
              <a:ext cx="231600" cy="834300"/>
              <a:chOff x="4456234" y="4309200"/>
              <a:chExt cx="231600" cy="834300"/>
            </a:xfrm>
          </p:grpSpPr>
          <p:sp>
            <p:nvSpPr>
              <p:cNvPr id="199" name="Shape 199"/>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827588" y="4099200"/>
              <a:ext cx="231600" cy="1044300"/>
              <a:chOff x="4827588" y="4099200"/>
              <a:chExt cx="231600" cy="1044300"/>
            </a:xfrm>
          </p:grpSpPr>
          <p:sp>
            <p:nvSpPr>
              <p:cNvPr id="204" name="Shape 204"/>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9" name="Shape 209"/>
            <p:cNvGrpSpPr/>
            <p:nvPr/>
          </p:nvGrpSpPr>
          <p:grpSpPr>
            <a:xfrm>
              <a:off x="5198943" y="4309200"/>
              <a:ext cx="231600" cy="834300"/>
              <a:chOff x="5198943" y="4309200"/>
              <a:chExt cx="231600" cy="834300"/>
            </a:xfrm>
          </p:grpSpPr>
          <p:sp>
            <p:nvSpPr>
              <p:cNvPr id="210" name="Shape 210"/>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570297" y="4518900"/>
              <a:ext cx="231600" cy="624600"/>
              <a:chOff x="5570297" y="4518900"/>
              <a:chExt cx="231600" cy="624600"/>
            </a:xfrm>
          </p:grpSpPr>
          <p:sp>
            <p:nvSpPr>
              <p:cNvPr id="215" name="Shape 215"/>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8" name="Shape 218"/>
            <p:cNvGrpSpPr/>
            <p:nvPr/>
          </p:nvGrpSpPr>
          <p:grpSpPr>
            <a:xfrm>
              <a:off x="5941652" y="4309200"/>
              <a:ext cx="231600" cy="834300"/>
              <a:chOff x="5941652" y="4309200"/>
              <a:chExt cx="231600" cy="834300"/>
            </a:xfrm>
          </p:grpSpPr>
          <p:sp>
            <p:nvSpPr>
              <p:cNvPr id="219" name="Shape 219"/>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6313006" y="4099200"/>
              <a:ext cx="231600" cy="1044300"/>
              <a:chOff x="6313006" y="4099200"/>
              <a:chExt cx="231600" cy="1044300"/>
            </a:xfrm>
          </p:grpSpPr>
          <p:sp>
            <p:nvSpPr>
              <p:cNvPr id="224" name="Shape 224"/>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9" name="Shape 229"/>
            <p:cNvGrpSpPr/>
            <p:nvPr/>
          </p:nvGrpSpPr>
          <p:grpSpPr>
            <a:xfrm>
              <a:off x="6684361" y="4309200"/>
              <a:ext cx="231600" cy="834300"/>
              <a:chOff x="6684361" y="4309200"/>
              <a:chExt cx="231600" cy="834300"/>
            </a:xfrm>
          </p:grpSpPr>
          <p:sp>
            <p:nvSpPr>
              <p:cNvPr id="230" name="Shape 230"/>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7055715" y="4518900"/>
              <a:ext cx="231600" cy="624600"/>
              <a:chOff x="7055715" y="4518900"/>
              <a:chExt cx="231600" cy="624600"/>
            </a:xfrm>
          </p:grpSpPr>
          <p:sp>
            <p:nvSpPr>
              <p:cNvPr id="235" name="Shape 235"/>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8" name="Shape 238"/>
            <p:cNvGrpSpPr/>
            <p:nvPr/>
          </p:nvGrpSpPr>
          <p:grpSpPr>
            <a:xfrm>
              <a:off x="7798424" y="4099200"/>
              <a:ext cx="231600" cy="1044300"/>
              <a:chOff x="7798424" y="4099200"/>
              <a:chExt cx="231600" cy="1044300"/>
            </a:xfrm>
          </p:grpSpPr>
          <p:sp>
            <p:nvSpPr>
              <p:cNvPr id="239" name="Shape 239"/>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4" name="Shape 244"/>
            <p:cNvGrpSpPr/>
            <p:nvPr/>
          </p:nvGrpSpPr>
          <p:grpSpPr>
            <a:xfrm>
              <a:off x="8169779" y="4309200"/>
              <a:ext cx="231600" cy="834300"/>
              <a:chOff x="8169779" y="4309200"/>
              <a:chExt cx="231600" cy="834300"/>
            </a:xfrm>
          </p:grpSpPr>
          <p:sp>
            <p:nvSpPr>
              <p:cNvPr id="245" name="Shape 245"/>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7427070" y="4309200"/>
              <a:ext cx="231600" cy="834300"/>
              <a:chOff x="7427070" y="4309200"/>
              <a:chExt cx="231600" cy="834300"/>
            </a:xfrm>
          </p:grpSpPr>
          <p:sp>
            <p:nvSpPr>
              <p:cNvPr id="250" name="Shape 250"/>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8541133" y="4518900"/>
              <a:ext cx="231600" cy="624600"/>
              <a:chOff x="8541133" y="4518900"/>
              <a:chExt cx="231600" cy="624600"/>
            </a:xfrm>
          </p:grpSpPr>
          <p:sp>
            <p:nvSpPr>
              <p:cNvPr id="255" name="Shape 255"/>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8" name="Shape 258"/>
            <p:cNvGrpSpPr/>
            <p:nvPr/>
          </p:nvGrpSpPr>
          <p:grpSpPr>
            <a:xfrm>
              <a:off x="8912488" y="4309200"/>
              <a:ext cx="231600" cy="834300"/>
              <a:chOff x="8912488" y="4309200"/>
              <a:chExt cx="231600" cy="834300"/>
            </a:xfrm>
          </p:grpSpPr>
          <p:sp>
            <p:nvSpPr>
              <p:cNvPr id="259" name="Shape 259"/>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3" name="Shape 263"/>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4" name="Shape 264"/>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7500" lvl="0" marL="457200" algn="ctr">
              <a:spcBef>
                <a:spcPts val="0"/>
              </a:spcBef>
              <a:spcAft>
                <a:spcPts val="0"/>
              </a:spcAft>
              <a:buClr>
                <a:schemeClr val="lt1"/>
              </a:buClr>
              <a:buSzPts val="1400"/>
              <a:buChar char="●"/>
              <a:defRPr>
                <a:solidFill>
                  <a:schemeClr val="lt1"/>
                </a:solidFill>
              </a:defRPr>
            </a:lvl1pPr>
            <a:lvl2pPr indent="-304800" lvl="1" marL="914400" algn="ctr">
              <a:spcBef>
                <a:spcPts val="1600"/>
              </a:spcBef>
              <a:spcAft>
                <a:spcPts val="0"/>
              </a:spcAft>
              <a:buClr>
                <a:schemeClr val="lt1"/>
              </a:buClr>
              <a:buSzPts val="1200"/>
              <a:buChar char="○"/>
              <a:defRPr>
                <a:solidFill>
                  <a:schemeClr val="lt1"/>
                </a:solidFill>
              </a:defRPr>
            </a:lvl2pPr>
            <a:lvl3pPr indent="-304800" lvl="2" marL="1371600" algn="ctr">
              <a:spcBef>
                <a:spcPts val="1600"/>
              </a:spcBef>
              <a:spcAft>
                <a:spcPts val="0"/>
              </a:spcAft>
              <a:buClr>
                <a:schemeClr val="lt1"/>
              </a:buClr>
              <a:buSzPts val="1200"/>
              <a:buChar char="■"/>
              <a:defRPr>
                <a:solidFill>
                  <a:schemeClr val="lt1"/>
                </a:solidFill>
              </a:defRPr>
            </a:lvl3pPr>
            <a:lvl4pPr indent="-304800" lvl="3" marL="1828800" algn="ctr">
              <a:spcBef>
                <a:spcPts val="1600"/>
              </a:spcBef>
              <a:spcAft>
                <a:spcPts val="0"/>
              </a:spcAft>
              <a:buClr>
                <a:schemeClr val="lt1"/>
              </a:buClr>
              <a:buSzPts val="1200"/>
              <a:buChar char="●"/>
              <a:defRPr>
                <a:solidFill>
                  <a:schemeClr val="lt1"/>
                </a:solidFill>
              </a:defRPr>
            </a:lvl4pPr>
            <a:lvl5pPr indent="-304800" lvl="4" marL="2286000" algn="ctr">
              <a:spcBef>
                <a:spcPts val="1600"/>
              </a:spcBef>
              <a:spcAft>
                <a:spcPts val="0"/>
              </a:spcAft>
              <a:buClr>
                <a:schemeClr val="lt1"/>
              </a:buClr>
              <a:buSzPts val="1200"/>
              <a:buChar char="○"/>
              <a:defRPr>
                <a:solidFill>
                  <a:schemeClr val="lt1"/>
                </a:solidFill>
              </a:defRPr>
            </a:lvl5pPr>
            <a:lvl6pPr indent="-304800" lvl="5" marL="2743200" algn="ctr">
              <a:spcBef>
                <a:spcPts val="1600"/>
              </a:spcBef>
              <a:spcAft>
                <a:spcPts val="0"/>
              </a:spcAft>
              <a:buClr>
                <a:schemeClr val="lt1"/>
              </a:buClr>
              <a:buSzPts val="1200"/>
              <a:buChar char="■"/>
              <a:defRPr>
                <a:solidFill>
                  <a:schemeClr val="lt1"/>
                </a:solidFill>
              </a:defRPr>
            </a:lvl6pPr>
            <a:lvl7pPr indent="-304800" lvl="6" marL="3200400" algn="ctr">
              <a:spcBef>
                <a:spcPts val="1600"/>
              </a:spcBef>
              <a:spcAft>
                <a:spcPts val="0"/>
              </a:spcAft>
              <a:buClr>
                <a:schemeClr val="lt1"/>
              </a:buClr>
              <a:buSzPts val="1200"/>
              <a:buChar char="●"/>
              <a:defRPr>
                <a:solidFill>
                  <a:schemeClr val="lt1"/>
                </a:solidFill>
              </a:defRPr>
            </a:lvl7pPr>
            <a:lvl8pPr indent="-304800" lvl="7" marL="3657600" algn="ctr">
              <a:spcBef>
                <a:spcPts val="1600"/>
              </a:spcBef>
              <a:spcAft>
                <a:spcPts val="0"/>
              </a:spcAft>
              <a:buClr>
                <a:schemeClr val="lt1"/>
              </a:buClr>
              <a:buSzPts val="1200"/>
              <a:buChar char="○"/>
              <a:defRPr>
                <a:solidFill>
                  <a:schemeClr val="lt1"/>
                </a:solidFill>
              </a:defRPr>
            </a:lvl8pPr>
            <a:lvl9pPr indent="-304800" lvl="8" marL="4114800" algn="ctr">
              <a:spcBef>
                <a:spcPts val="1600"/>
              </a:spcBef>
              <a:spcAft>
                <a:spcPts val="1600"/>
              </a:spcAft>
              <a:buClr>
                <a:schemeClr val="lt1"/>
              </a:buClr>
              <a:buSzPts val="1200"/>
              <a:buChar char="■"/>
              <a:defRPr>
                <a:solidFill>
                  <a:schemeClr val="lt1"/>
                </a:solidFill>
              </a:defRPr>
            </a:lvl9pPr>
          </a:lstStyle>
          <a:p/>
        </p:txBody>
      </p:sp>
      <p:sp>
        <p:nvSpPr>
          <p:cNvPr id="265" name="Shape 26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6" name="Shape 266"/>
        <p:cNvGrpSpPr/>
        <p:nvPr/>
      </p:nvGrpSpPr>
      <p:grpSpPr>
        <a:xfrm>
          <a:off x="0" y="0"/>
          <a:ext cx="0" cy="0"/>
          <a:chOff x="0" y="0"/>
          <a:chExt cx="0" cy="0"/>
        </a:xfrm>
      </p:grpSpPr>
      <p:sp>
        <p:nvSpPr>
          <p:cNvPr id="267" name="Shape 26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sp>
        <p:nvSpPr>
          <p:cNvPr id="85" name="Shape 85"/>
          <p:cNvSpPr/>
          <p:nvPr/>
        </p:nvSpPr>
        <p:spPr>
          <a:xfrm rot="-5400000">
            <a:off x="625966" y="299388"/>
            <a:ext cx="999300" cy="999300"/>
          </a:xfrm>
          <a:prstGeom prst="pie">
            <a:avLst>
              <a:gd fmla="val 10792838"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28601" y="501994"/>
            <a:ext cx="594055" cy="594055"/>
          </a:xfrm>
          <a:prstGeom prst="pie">
            <a:avLst>
              <a:gd fmla="val 10792838"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8" name="Shape 88"/>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89" name="Shape 8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0" name="Shape 90"/>
        <p:cNvGrpSpPr/>
        <p:nvPr/>
      </p:nvGrpSpPr>
      <p:grpSpPr>
        <a:xfrm>
          <a:off x="0" y="0"/>
          <a:ext cx="0" cy="0"/>
          <a:chOff x="0" y="0"/>
          <a:chExt cx="0" cy="0"/>
        </a:xfrm>
      </p:grpSpPr>
      <p:sp>
        <p:nvSpPr>
          <p:cNvPr id="91" name="Shape 91"/>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 name="Shape 92"/>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93" name="Shape 93"/>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94" name="Shape 9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95" name="Shape 95"/>
          <p:cNvSpPr/>
          <p:nvPr/>
        </p:nvSpPr>
        <p:spPr>
          <a:xfrm rot="-5400000">
            <a:off x="625966" y="299388"/>
            <a:ext cx="999300" cy="999300"/>
          </a:xfrm>
          <a:prstGeom prst="pie">
            <a:avLst>
              <a:gd fmla="val 10792838"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rot="-5400000">
            <a:off x="828601" y="502048"/>
            <a:ext cx="594000" cy="594000"/>
          </a:xfrm>
          <a:prstGeom prst="pie">
            <a:avLst>
              <a:gd fmla="val 10792838"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Shape 9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9" name="Shape 9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100" name="Shape 100"/>
          <p:cNvSpPr/>
          <p:nvPr/>
        </p:nvSpPr>
        <p:spPr>
          <a:xfrm rot="-5400000">
            <a:off x="625966" y="299388"/>
            <a:ext cx="999300" cy="999300"/>
          </a:xfrm>
          <a:prstGeom prst="pie">
            <a:avLst>
              <a:gd fmla="val 10792838"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rot="-5400000">
            <a:off x="828601" y="502048"/>
            <a:ext cx="594000" cy="594000"/>
          </a:xfrm>
          <a:prstGeom prst="pie">
            <a:avLst>
              <a:gd fmla="val 10792838"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2" name="Shape 102"/>
        <p:cNvGrpSpPr/>
        <p:nvPr/>
      </p:nvGrpSpPr>
      <p:grpSpPr>
        <a:xfrm>
          <a:off x="0" y="0"/>
          <a:ext cx="0" cy="0"/>
          <a:chOff x="0" y="0"/>
          <a:chExt cx="0" cy="0"/>
        </a:xfrm>
      </p:grpSpPr>
      <p:sp>
        <p:nvSpPr>
          <p:cNvPr id="103" name="Shape 103"/>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105" name="Shape 10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106" name="Shape 106"/>
          <p:cNvSpPr/>
          <p:nvPr/>
        </p:nvSpPr>
        <p:spPr>
          <a:xfrm rot="-5400000">
            <a:off x="625966" y="299388"/>
            <a:ext cx="999300" cy="999300"/>
          </a:xfrm>
          <a:prstGeom prst="pie">
            <a:avLst>
              <a:gd fmla="val 10792838"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rot="-5400000">
            <a:off x="828601" y="502048"/>
            <a:ext cx="594000" cy="594000"/>
          </a:xfrm>
          <a:prstGeom prst="pie">
            <a:avLst>
              <a:gd fmla="val 10792838"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08" name="Shape 108"/>
        <p:cNvGrpSpPr/>
        <p:nvPr/>
      </p:nvGrpSpPr>
      <p:grpSpPr>
        <a:xfrm>
          <a:off x="0" y="0"/>
          <a:ext cx="0" cy="0"/>
          <a:chOff x="0" y="0"/>
          <a:chExt cx="0" cy="0"/>
        </a:xfrm>
      </p:grpSpPr>
      <p:grpSp>
        <p:nvGrpSpPr>
          <p:cNvPr id="109" name="Shape 109"/>
          <p:cNvGrpSpPr/>
          <p:nvPr/>
        </p:nvGrpSpPr>
        <p:grpSpPr>
          <a:xfrm>
            <a:off x="6866714" y="1306"/>
            <a:ext cx="2267451" cy="2601690"/>
            <a:chOff x="6790514" y="1306"/>
            <a:chExt cx="2267451" cy="2601690"/>
          </a:xfrm>
        </p:grpSpPr>
        <p:grpSp>
          <p:nvGrpSpPr>
            <p:cNvPr id="110" name="Shape 110"/>
            <p:cNvGrpSpPr/>
            <p:nvPr/>
          </p:nvGrpSpPr>
          <p:grpSpPr>
            <a:xfrm>
              <a:off x="7067465" y="1306"/>
              <a:ext cx="1990500" cy="1990200"/>
              <a:chOff x="7067465" y="1306"/>
              <a:chExt cx="1990500" cy="1990200"/>
            </a:xfrm>
          </p:grpSpPr>
          <p:sp>
            <p:nvSpPr>
              <p:cNvPr id="111" name="Shape 111"/>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4" name="Shape 114"/>
            <p:cNvGrpSpPr/>
            <p:nvPr/>
          </p:nvGrpSpPr>
          <p:grpSpPr>
            <a:xfrm>
              <a:off x="8207126" y="1807996"/>
              <a:ext cx="795000" cy="795000"/>
              <a:chOff x="8207126" y="1807996"/>
              <a:chExt cx="795000" cy="795000"/>
            </a:xfrm>
          </p:grpSpPr>
          <p:sp>
            <p:nvSpPr>
              <p:cNvPr id="115" name="Shape 115"/>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6790514" y="118857"/>
              <a:ext cx="548700" cy="548700"/>
              <a:chOff x="6790514" y="118857"/>
              <a:chExt cx="548700" cy="548700"/>
            </a:xfrm>
          </p:grpSpPr>
          <p:sp>
            <p:nvSpPr>
              <p:cNvPr id="119" name="Shape 119"/>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1" name="Shape 121"/>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2" name="Shape 1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3" name="Shape 123"/>
        <p:cNvGrpSpPr/>
        <p:nvPr/>
      </p:nvGrpSpPr>
      <p:grpSpPr>
        <a:xfrm>
          <a:off x="0" y="0"/>
          <a:ext cx="0" cy="0"/>
          <a:chOff x="0" y="0"/>
          <a:chExt cx="0" cy="0"/>
        </a:xfrm>
      </p:grpSpPr>
      <p:sp>
        <p:nvSpPr>
          <p:cNvPr id="124" name="Shape 124"/>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5" name="Shape 125"/>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6" name="Shape 126"/>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7500" lvl="0" marL="457200">
              <a:spcBef>
                <a:spcPts val="0"/>
              </a:spcBef>
              <a:spcAft>
                <a:spcPts val="0"/>
              </a:spcAft>
              <a:buSzPts val="14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127" name="Shape 12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128" name="Shape 128"/>
          <p:cNvSpPr/>
          <p:nvPr/>
        </p:nvSpPr>
        <p:spPr>
          <a:xfrm rot="-5400000">
            <a:off x="625966" y="299388"/>
            <a:ext cx="999300" cy="999300"/>
          </a:xfrm>
          <a:prstGeom prst="pie">
            <a:avLst>
              <a:gd fmla="val 10792838"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rot="-5400000">
            <a:off x="828601" y="502048"/>
            <a:ext cx="594000" cy="594000"/>
          </a:xfrm>
          <a:prstGeom prst="pie">
            <a:avLst>
              <a:gd fmla="val 10792838"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0" name="Shape 130"/>
        <p:cNvGrpSpPr/>
        <p:nvPr/>
      </p:nvGrpSpPr>
      <p:grpSpPr>
        <a:xfrm>
          <a:off x="0" y="0"/>
          <a:ext cx="0" cy="0"/>
          <a:chOff x="0" y="0"/>
          <a:chExt cx="0" cy="0"/>
        </a:xfrm>
      </p:grpSpPr>
      <p:grpSp>
        <p:nvGrpSpPr>
          <p:cNvPr id="131" name="Shape 131"/>
          <p:cNvGrpSpPr/>
          <p:nvPr/>
        </p:nvGrpSpPr>
        <p:grpSpPr>
          <a:xfrm>
            <a:off x="713373" y="3847119"/>
            <a:ext cx="825392" cy="825392"/>
            <a:chOff x="348199" y="179450"/>
            <a:chExt cx="1116300" cy="1116300"/>
          </a:xfrm>
        </p:grpSpPr>
        <p:sp>
          <p:nvSpPr>
            <p:cNvPr id="132" name="Shape 13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4" name="Shape 134"/>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400"/>
              <a:buNone/>
              <a:defRPr/>
            </a:lvl1pPr>
          </a:lstStyle>
          <a:p/>
        </p:txBody>
      </p:sp>
      <p:sp>
        <p:nvSpPr>
          <p:cNvPr id="135" name="Shape 13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7500" lvl="0" marL="4572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indent="-304800" lvl="1" marL="9144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2pPr>
            <a:lvl3pPr indent="-304800" lvl="2" marL="13716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indent="-304800" lvl="3" marL="18288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4pPr>
            <a:lvl5pPr indent="-304800" lvl="4" marL="22860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5pPr>
            <a:lvl6pPr indent="-304800" lvl="5" marL="27432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6pPr>
            <a:lvl7pPr indent="-304800" lvl="6" marL="32004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7pPr>
            <a:lvl8pPr indent="-304800" lvl="7" marL="36576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8pPr>
            <a:lvl9pPr indent="-304800" lvl="8" marL="4114800">
              <a:lnSpc>
                <a:spcPct val="115000"/>
              </a:lnSpc>
              <a:spcBef>
                <a:spcPts val="1600"/>
              </a:spcBef>
              <a:spcAft>
                <a:spcPts val="1600"/>
              </a:spcAft>
              <a:buClr>
                <a:schemeClr val="dk2"/>
              </a:buClr>
              <a:buSzPts val="1200"/>
              <a:buFont typeface="Nunito"/>
              <a:buChar char="■"/>
              <a:defRPr sz="12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900">
                <a:solidFill>
                  <a:schemeClr val="dk2"/>
                </a:solidFill>
                <a:latin typeface="Nunito"/>
                <a:ea typeface="Nunito"/>
                <a:cs typeface="Nunito"/>
                <a:sym typeface="Nunito"/>
              </a:defRPr>
            </a:lvl1pPr>
            <a:lvl2pPr lvl="1" algn="r">
              <a:spcBef>
                <a:spcPts val="0"/>
              </a:spcBef>
              <a:buNone/>
              <a:defRPr sz="900">
                <a:solidFill>
                  <a:schemeClr val="dk2"/>
                </a:solidFill>
                <a:latin typeface="Nunito"/>
                <a:ea typeface="Nunito"/>
                <a:cs typeface="Nunito"/>
                <a:sym typeface="Nunito"/>
              </a:defRPr>
            </a:lvl2pPr>
            <a:lvl3pPr lvl="2" algn="r">
              <a:spcBef>
                <a:spcPts val="0"/>
              </a:spcBef>
              <a:buNone/>
              <a:defRPr sz="900">
                <a:solidFill>
                  <a:schemeClr val="dk2"/>
                </a:solidFill>
                <a:latin typeface="Nunito"/>
                <a:ea typeface="Nunito"/>
                <a:cs typeface="Nunito"/>
                <a:sym typeface="Nunito"/>
              </a:defRPr>
            </a:lvl3pPr>
            <a:lvl4pPr lvl="3" algn="r">
              <a:spcBef>
                <a:spcPts val="0"/>
              </a:spcBef>
              <a:buNone/>
              <a:defRPr sz="900">
                <a:solidFill>
                  <a:schemeClr val="dk2"/>
                </a:solidFill>
                <a:latin typeface="Nunito"/>
                <a:ea typeface="Nunito"/>
                <a:cs typeface="Nunito"/>
                <a:sym typeface="Nunito"/>
              </a:defRPr>
            </a:lvl4pPr>
            <a:lvl5pPr lvl="4" algn="r">
              <a:spcBef>
                <a:spcPts val="0"/>
              </a:spcBef>
              <a:buNone/>
              <a:defRPr sz="900">
                <a:solidFill>
                  <a:schemeClr val="dk2"/>
                </a:solidFill>
                <a:latin typeface="Nunito"/>
                <a:ea typeface="Nunito"/>
                <a:cs typeface="Nunito"/>
                <a:sym typeface="Nunito"/>
              </a:defRPr>
            </a:lvl5pPr>
            <a:lvl6pPr lvl="5" algn="r">
              <a:spcBef>
                <a:spcPts val="0"/>
              </a:spcBef>
              <a:buNone/>
              <a:defRPr sz="900">
                <a:solidFill>
                  <a:schemeClr val="dk2"/>
                </a:solidFill>
                <a:latin typeface="Nunito"/>
                <a:ea typeface="Nunito"/>
                <a:cs typeface="Nunito"/>
                <a:sym typeface="Nunito"/>
              </a:defRPr>
            </a:lvl6pPr>
            <a:lvl7pPr lvl="6" algn="r">
              <a:spcBef>
                <a:spcPts val="0"/>
              </a:spcBef>
              <a:buNone/>
              <a:defRPr sz="900">
                <a:solidFill>
                  <a:schemeClr val="dk2"/>
                </a:solidFill>
                <a:latin typeface="Nunito"/>
                <a:ea typeface="Nunito"/>
                <a:cs typeface="Nunito"/>
                <a:sym typeface="Nunito"/>
              </a:defRPr>
            </a:lvl7pPr>
            <a:lvl8pPr lvl="7" algn="r">
              <a:spcBef>
                <a:spcPts val="0"/>
              </a:spcBef>
              <a:buNone/>
              <a:defRPr sz="900">
                <a:solidFill>
                  <a:schemeClr val="dk2"/>
                </a:solidFill>
                <a:latin typeface="Nunito"/>
                <a:ea typeface="Nunito"/>
                <a:cs typeface="Nunito"/>
                <a:sym typeface="Nunito"/>
              </a:defRPr>
            </a:lvl8pPr>
            <a:lvl9pPr lvl="8" algn="r">
              <a:spcBef>
                <a:spcPts val="0"/>
              </a:spcBef>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rcid.org/0000-0002-6003-9818" TargetMode="External"/><Relationship Id="rId4" Type="http://schemas.openxmlformats.org/officeDocument/2006/relationships/hyperlink" Target="https://orcid.org/0000-0002-3509-34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refine.codefork.com/reconcile/viaf" TargetMode="External"/><Relationship Id="rId4" Type="http://schemas.openxmlformats.org/officeDocument/2006/relationships/hyperlink" Target="https://github.com/OpenRefine/OpenRefine/wiki/Reconciliation-Service-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lib.ncsu.edu/ld/onl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eightBitter/erl2018-linked-data-workshop/blob/master/entity-reconciliation/activity-instructions.m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Entity Reconciliation</a:t>
            </a:r>
            <a:endParaRPr/>
          </a:p>
        </p:txBody>
      </p:sp>
      <p:sp>
        <p:nvSpPr>
          <p:cNvPr id="273" name="Shape 27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Entity Reconciliation?</a:t>
            </a:r>
            <a:endParaRPr/>
          </a:p>
        </p:txBody>
      </p:sp>
      <p:sp>
        <p:nvSpPr>
          <p:cNvPr id="279" name="Shape 279"/>
          <p:cNvSpPr txBox="1"/>
          <p:nvPr>
            <p:ph idx="1" type="body"/>
          </p:nvPr>
        </p:nvSpPr>
        <p:spPr>
          <a:xfrm>
            <a:off x="311700" y="1533475"/>
            <a:ext cx="8520600" cy="497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Match text against data source; retrieve identifier</a:t>
            </a:r>
            <a:endParaRPr/>
          </a:p>
        </p:txBody>
      </p:sp>
      <p:sp>
        <p:nvSpPr>
          <p:cNvPr id="280" name="Shape 280"/>
          <p:cNvSpPr txBox="1"/>
          <p:nvPr/>
        </p:nvSpPr>
        <p:spPr>
          <a:xfrm>
            <a:off x="322725" y="2063375"/>
            <a:ext cx="2976300" cy="295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latin typeface="Nunito"/>
                <a:ea typeface="Nunito"/>
                <a:cs typeface="Nunito"/>
                <a:sym typeface="Nunito"/>
              </a:rPr>
              <a:t>Jacob Shelby</a:t>
            </a:r>
            <a:endParaRPr>
              <a:solidFill>
                <a:schemeClr val="dk2"/>
              </a:solidFill>
              <a:latin typeface="Nunito"/>
              <a:ea typeface="Nunito"/>
              <a:cs typeface="Nunito"/>
              <a:sym typeface="Nunito"/>
            </a:endParaRPr>
          </a:p>
          <a:p>
            <a:pPr indent="0" lvl="0" marL="0">
              <a:spcBef>
                <a:spcPts val="0"/>
              </a:spcBef>
              <a:spcAft>
                <a:spcPts val="0"/>
              </a:spcAft>
              <a:buNone/>
            </a:pPr>
            <a:r>
              <a:rPr lang="en">
                <a:solidFill>
                  <a:schemeClr val="dk2"/>
                </a:solidFill>
                <a:latin typeface="Nunito"/>
                <a:ea typeface="Nunito"/>
                <a:cs typeface="Nunito"/>
                <a:sym typeface="Nunito"/>
              </a:rPr>
              <a:t>Kristen Wilson</a:t>
            </a:r>
            <a:endParaRPr>
              <a:solidFill>
                <a:schemeClr val="dk2"/>
              </a:solidFill>
              <a:latin typeface="Nunito"/>
              <a:ea typeface="Nunito"/>
              <a:cs typeface="Nunito"/>
              <a:sym typeface="Nunito"/>
            </a:endParaRPr>
          </a:p>
        </p:txBody>
      </p:sp>
      <p:sp>
        <p:nvSpPr>
          <p:cNvPr id="281" name="Shape 281"/>
          <p:cNvSpPr txBox="1"/>
          <p:nvPr/>
        </p:nvSpPr>
        <p:spPr>
          <a:xfrm>
            <a:off x="5447550" y="2063375"/>
            <a:ext cx="3486000" cy="295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u="sng">
                <a:solidFill>
                  <a:schemeClr val="accent5"/>
                </a:solidFill>
                <a:latin typeface="Nunito"/>
                <a:ea typeface="Nunito"/>
                <a:cs typeface="Nunito"/>
                <a:sym typeface="Nunito"/>
                <a:hlinkClick r:id="rId3"/>
              </a:rPr>
              <a:t>https://orcid.org/0000-0002-6003-9818</a:t>
            </a:r>
            <a:endParaRPr>
              <a:solidFill>
                <a:schemeClr val="accent5"/>
              </a:solidFill>
              <a:latin typeface="Nunito"/>
              <a:ea typeface="Nunito"/>
              <a:cs typeface="Nunito"/>
              <a:sym typeface="Nunito"/>
            </a:endParaRPr>
          </a:p>
          <a:p>
            <a:pPr indent="0" lvl="0" marL="0" rtl="0">
              <a:spcBef>
                <a:spcPts val="0"/>
              </a:spcBef>
              <a:spcAft>
                <a:spcPts val="0"/>
              </a:spcAft>
              <a:buNone/>
            </a:pPr>
            <a:r>
              <a:rPr lang="en" u="sng">
                <a:solidFill>
                  <a:schemeClr val="accent5"/>
                </a:solidFill>
                <a:latin typeface="Nunito"/>
                <a:ea typeface="Nunito"/>
                <a:cs typeface="Nunito"/>
                <a:sym typeface="Nunito"/>
                <a:hlinkClick r:id="rId4"/>
              </a:rPr>
              <a:t>https://orcid.org/0000-0002-3509-3417</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a:t>
            </a:r>
            <a:endParaRPr/>
          </a:p>
        </p:txBody>
      </p:sp>
      <p:sp>
        <p:nvSpPr>
          <p:cNvPr id="287" name="Shape 287"/>
          <p:cNvSpPr txBox="1"/>
          <p:nvPr/>
        </p:nvSpPr>
        <p:spPr>
          <a:xfrm>
            <a:off x="1591750" y="2008100"/>
            <a:ext cx="1272900" cy="46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latin typeface="Nunito"/>
                <a:ea typeface="Nunito"/>
                <a:cs typeface="Nunito"/>
                <a:sym typeface="Nunito"/>
              </a:rPr>
              <a:t>Jacob Shelby</a:t>
            </a:r>
            <a:endParaRPr>
              <a:solidFill>
                <a:schemeClr val="dk2"/>
              </a:solidFill>
              <a:latin typeface="Nunito"/>
              <a:ea typeface="Nunito"/>
              <a:cs typeface="Nunito"/>
              <a:sym typeface="Nunito"/>
            </a:endParaRPr>
          </a:p>
        </p:txBody>
      </p:sp>
      <p:sp>
        <p:nvSpPr>
          <p:cNvPr id="288" name="Shape 288"/>
          <p:cNvSpPr/>
          <p:nvPr/>
        </p:nvSpPr>
        <p:spPr>
          <a:xfrm>
            <a:off x="5762125" y="1820550"/>
            <a:ext cx="822000" cy="998700"/>
          </a:xfrm>
          <a:prstGeom prst="can">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txBox="1"/>
          <p:nvPr/>
        </p:nvSpPr>
        <p:spPr>
          <a:xfrm>
            <a:off x="4793525" y="2825875"/>
            <a:ext cx="2828100" cy="3093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chemeClr val="dk2"/>
                </a:solidFill>
                <a:latin typeface="Nunito"/>
                <a:ea typeface="Nunito"/>
                <a:cs typeface="Nunito"/>
                <a:sym typeface="Nunito"/>
              </a:rPr>
              <a:t>ORCID API</a:t>
            </a:r>
            <a:endParaRPr>
              <a:solidFill>
                <a:schemeClr val="dk2"/>
              </a:solidFill>
              <a:latin typeface="Nunito"/>
              <a:ea typeface="Nunito"/>
              <a:cs typeface="Nunito"/>
              <a:sym typeface="Nunito"/>
            </a:endParaRPr>
          </a:p>
        </p:txBody>
      </p:sp>
      <p:sp>
        <p:nvSpPr>
          <p:cNvPr id="290" name="Shape 290"/>
          <p:cNvSpPr txBox="1"/>
          <p:nvPr/>
        </p:nvSpPr>
        <p:spPr>
          <a:xfrm>
            <a:off x="5470500" y="3261075"/>
            <a:ext cx="3502500" cy="124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latin typeface="Nunito"/>
                <a:ea typeface="Nunito"/>
                <a:cs typeface="Nunito"/>
                <a:sym typeface="Nunito"/>
              </a:rPr>
              <a:t>https://orcid.org/0000-0002-6003-9818</a:t>
            </a:r>
            <a:endParaRPr>
              <a:solidFill>
                <a:schemeClr val="dk2"/>
              </a:solidFill>
              <a:latin typeface="Nunito"/>
              <a:ea typeface="Nunito"/>
              <a:cs typeface="Nunito"/>
              <a:sym typeface="Nunito"/>
            </a:endParaRPr>
          </a:p>
          <a:p>
            <a:pPr indent="0" lvl="0" marL="0">
              <a:spcBef>
                <a:spcPts val="0"/>
              </a:spcBef>
              <a:spcAft>
                <a:spcPts val="0"/>
              </a:spcAft>
              <a:buNone/>
            </a:pPr>
            <a:r>
              <a:rPr lang="en">
                <a:solidFill>
                  <a:schemeClr val="dk2"/>
                </a:solidFill>
                <a:latin typeface="Nunito"/>
                <a:ea typeface="Nunito"/>
                <a:cs typeface="Nunito"/>
                <a:sym typeface="Nunito"/>
              </a:rPr>
              <a:t>https://orcid.org/0000-0003-4079-0185</a:t>
            </a:r>
            <a:endParaRPr>
              <a:solidFill>
                <a:schemeClr val="dk2"/>
              </a:solidFill>
              <a:latin typeface="Nunito"/>
              <a:ea typeface="Nunito"/>
              <a:cs typeface="Nunito"/>
              <a:sym typeface="Nunito"/>
            </a:endParaRPr>
          </a:p>
          <a:p>
            <a:pPr indent="0" lvl="0" marL="0">
              <a:spcBef>
                <a:spcPts val="0"/>
              </a:spcBef>
              <a:spcAft>
                <a:spcPts val="0"/>
              </a:spcAft>
              <a:buNone/>
            </a:pPr>
            <a:r>
              <a:rPr lang="en">
                <a:solidFill>
                  <a:schemeClr val="dk2"/>
                </a:solidFill>
                <a:latin typeface="Nunito"/>
                <a:ea typeface="Nunito"/>
                <a:cs typeface="Nunito"/>
                <a:sym typeface="Nunito"/>
              </a:rPr>
              <a:t>https://orcid.org/0000-0003-0434-8074</a:t>
            </a:r>
            <a:endParaRPr>
              <a:solidFill>
                <a:schemeClr val="dk2"/>
              </a:solidFill>
              <a:latin typeface="Nunito"/>
              <a:ea typeface="Nunito"/>
              <a:cs typeface="Nunito"/>
              <a:sym typeface="Nunito"/>
            </a:endParaRPr>
          </a:p>
          <a:p>
            <a:pPr indent="0" lvl="0" marL="0">
              <a:spcBef>
                <a:spcPts val="0"/>
              </a:spcBef>
              <a:spcAft>
                <a:spcPts val="0"/>
              </a:spcAft>
              <a:buNone/>
            </a:pPr>
            <a:r>
              <a:rPr lang="en">
                <a:solidFill>
                  <a:schemeClr val="dk2"/>
                </a:solidFill>
                <a:latin typeface="Nunito"/>
                <a:ea typeface="Nunito"/>
                <a:cs typeface="Nunito"/>
                <a:sym typeface="Nunito"/>
              </a:rPr>
              <a:t>https://orcid.org/0000-0003-4795-3258 </a:t>
            </a:r>
            <a:endParaRPr>
              <a:solidFill>
                <a:schemeClr val="dk2"/>
              </a:solidFill>
              <a:latin typeface="Nunito"/>
              <a:ea typeface="Nunito"/>
              <a:cs typeface="Nunito"/>
              <a:sym typeface="Nunito"/>
            </a:endParaRPr>
          </a:p>
        </p:txBody>
      </p:sp>
      <p:sp>
        <p:nvSpPr>
          <p:cNvPr id="291" name="Shape 291"/>
          <p:cNvSpPr/>
          <p:nvPr/>
        </p:nvSpPr>
        <p:spPr>
          <a:xfrm>
            <a:off x="5514450" y="3336500"/>
            <a:ext cx="3302700" cy="42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txBox="1"/>
          <p:nvPr/>
        </p:nvSpPr>
        <p:spPr>
          <a:xfrm>
            <a:off x="572500" y="2474300"/>
            <a:ext cx="35025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2"/>
                </a:solidFill>
                <a:latin typeface="Nunito"/>
                <a:ea typeface="Nunito"/>
                <a:cs typeface="Nunito"/>
                <a:sym typeface="Nunito"/>
              </a:rPr>
              <a:t>https://orcid.org/0000-0002-6003-9818</a:t>
            </a:r>
            <a:endParaRPr>
              <a:solidFill>
                <a:schemeClr val="dk2"/>
              </a:solidFill>
              <a:latin typeface="Nunito"/>
              <a:ea typeface="Nunito"/>
              <a:cs typeface="Nunito"/>
              <a:sym typeface="Nunito"/>
            </a:endParaRPr>
          </a:p>
          <a:p>
            <a:pPr indent="0" lvl="0" marL="0" rtl="0">
              <a:spcBef>
                <a:spcPts val="0"/>
              </a:spcBef>
              <a:spcAft>
                <a:spcPts val="0"/>
              </a:spcAft>
              <a:buClr>
                <a:schemeClr val="dk1"/>
              </a:buClr>
              <a:buSzPts val="1100"/>
              <a:buFont typeface="Arial"/>
              <a:buNone/>
            </a:pPr>
            <a:r>
              <a:rPr lang="en">
                <a:solidFill>
                  <a:schemeClr val="dk2"/>
                </a:solidFill>
                <a:latin typeface="Nunito"/>
                <a:ea typeface="Nunito"/>
                <a:cs typeface="Nunito"/>
                <a:sym typeface="Nunito"/>
              </a:rPr>
              <a:t>https://orcid.org/0000-0003-4079-0185</a:t>
            </a:r>
            <a:endParaRPr>
              <a:solidFill>
                <a:schemeClr val="dk2"/>
              </a:solidFill>
              <a:latin typeface="Nunito"/>
              <a:ea typeface="Nunito"/>
              <a:cs typeface="Nunito"/>
              <a:sym typeface="Nunito"/>
            </a:endParaRPr>
          </a:p>
        </p:txBody>
      </p:sp>
      <p:cxnSp>
        <p:nvCxnSpPr>
          <p:cNvPr id="293" name="Shape 293"/>
          <p:cNvCxnSpPr>
            <a:stCxn id="287" idx="0"/>
            <a:endCxn id="288" idx="1"/>
          </p:cNvCxnSpPr>
          <p:nvPr/>
        </p:nvCxnSpPr>
        <p:spPr>
          <a:xfrm rot="-5400000">
            <a:off x="4106950" y="-58150"/>
            <a:ext cx="187500" cy="3945000"/>
          </a:xfrm>
          <a:prstGeom prst="bentConnector3">
            <a:avLst>
              <a:gd fmla="val 227027" name="adj1"/>
            </a:avLst>
          </a:prstGeom>
          <a:noFill/>
          <a:ln cap="flat" cmpd="sng" w="9525">
            <a:solidFill>
              <a:schemeClr val="dk2"/>
            </a:solidFill>
            <a:prstDash val="solid"/>
            <a:round/>
            <a:headEnd len="med" w="med" type="none"/>
            <a:tailEnd len="med" w="med" type="triangle"/>
          </a:ln>
        </p:spPr>
      </p:cxnSp>
      <p:cxnSp>
        <p:nvCxnSpPr>
          <p:cNvPr id="294" name="Shape 294"/>
          <p:cNvCxnSpPr>
            <a:stCxn id="291" idx="1"/>
            <a:endCxn id="292" idx="2"/>
          </p:cNvCxnSpPr>
          <p:nvPr/>
        </p:nvCxnSpPr>
        <p:spPr>
          <a:xfrm rot="10800000">
            <a:off x="2323650" y="3046850"/>
            <a:ext cx="3190800" cy="502500"/>
          </a:xfrm>
          <a:prstGeom prst="bentConnector2">
            <a:avLst/>
          </a:prstGeom>
          <a:noFill/>
          <a:ln cap="flat" cmpd="sng" w="9525">
            <a:solidFill>
              <a:schemeClr val="dk2"/>
            </a:solidFill>
            <a:prstDash val="solid"/>
            <a:round/>
            <a:headEnd len="med" w="med" type="none"/>
            <a:tailEnd len="med" w="med" type="triangle"/>
          </a:ln>
        </p:spPr>
      </p:cxnSp>
      <p:sp>
        <p:nvSpPr>
          <p:cNvPr id="295" name="Shape 295"/>
          <p:cNvSpPr/>
          <p:nvPr/>
        </p:nvSpPr>
        <p:spPr>
          <a:xfrm>
            <a:off x="287500" y="2602475"/>
            <a:ext cx="285000" cy="176700"/>
          </a:xfrm>
          <a:prstGeom prst="right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a:t>
            </a:r>
            <a:endParaRPr/>
          </a:p>
        </p:txBody>
      </p:sp>
      <p:sp>
        <p:nvSpPr>
          <p:cNvPr id="301" name="Shape 301"/>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source</a:t>
            </a:r>
            <a:endParaRPr/>
          </a:p>
          <a:p>
            <a:pPr indent="0" lvl="0" marL="0">
              <a:spcBef>
                <a:spcPts val="1600"/>
              </a:spcBef>
              <a:spcAft>
                <a:spcPts val="0"/>
              </a:spcAft>
              <a:buNone/>
            </a:pPr>
            <a:r>
              <a:rPr lang="en"/>
              <a:t>Reconciliation service</a:t>
            </a:r>
            <a:endParaRPr/>
          </a:p>
          <a:p>
            <a:pPr indent="0" lvl="0" marL="0">
              <a:spcBef>
                <a:spcPts val="1600"/>
              </a:spcBef>
              <a:spcAft>
                <a:spcPts val="1600"/>
              </a:spcAft>
              <a:buNone/>
            </a:pPr>
            <a:r>
              <a:rPr lang="en"/>
              <a:t>Reconciliation tool</a:t>
            </a:r>
            <a:endParaRPr/>
          </a:p>
        </p:txBody>
      </p:sp>
      <p:sp>
        <p:nvSpPr>
          <p:cNvPr id="302" name="Shape 302"/>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VIAF</a:t>
            </a:r>
            <a:endParaRPr/>
          </a:p>
          <a:p>
            <a:pPr indent="0" lvl="0" marL="0">
              <a:spcBef>
                <a:spcPts val="1600"/>
              </a:spcBef>
              <a:spcAft>
                <a:spcPts val="0"/>
              </a:spcAft>
              <a:buNone/>
            </a:pPr>
            <a:r>
              <a:rPr lang="en" u="sng">
                <a:solidFill>
                  <a:schemeClr val="accent5"/>
                </a:solidFill>
                <a:hlinkClick r:id="rId3"/>
              </a:rPr>
              <a:t>http://refine.codefork.com/reconcile/viaf</a:t>
            </a:r>
            <a:endParaRPr>
              <a:solidFill>
                <a:schemeClr val="accent5"/>
              </a:solidFill>
            </a:endParaRPr>
          </a:p>
          <a:p>
            <a:pPr indent="0" lvl="0" marL="0">
              <a:spcBef>
                <a:spcPts val="1600"/>
              </a:spcBef>
              <a:spcAft>
                <a:spcPts val="1600"/>
              </a:spcAft>
              <a:buNone/>
            </a:pPr>
            <a:r>
              <a:rPr lang="en"/>
              <a:t>OpenRefine</a:t>
            </a:r>
            <a:endParaRPr/>
          </a:p>
        </p:txBody>
      </p:sp>
      <p:sp>
        <p:nvSpPr>
          <p:cNvPr id="303" name="Shape 303"/>
          <p:cNvSpPr txBox="1"/>
          <p:nvPr/>
        </p:nvSpPr>
        <p:spPr>
          <a:xfrm>
            <a:off x="141475" y="4586750"/>
            <a:ext cx="37626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accent5"/>
                </a:solidFill>
                <a:latin typeface="Nunito"/>
                <a:ea typeface="Nunito"/>
                <a:cs typeface="Nunito"/>
                <a:sym typeface="Nunito"/>
                <a:hlinkClick r:id="rId4"/>
              </a:rPr>
              <a:t>More on entity reconciliation and OpenRefine</a:t>
            </a:r>
            <a:endParaRPr>
              <a:solidFill>
                <a:schemeClr val="accent5"/>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 Entity Reconciliation?</a:t>
            </a:r>
            <a:endParaRPr/>
          </a:p>
        </p:txBody>
      </p:sp>
      <p:sp>
        <p:nvSpPr>
          <p:cNvPr id="309" name="Shape 30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Disambiguation</a:t>
            </a:r>
            <a:endParaRPr/>
          </a:p>
          <a:p>
            <a:pPr indent="0" lvl="0" marL="457200" rtl="0">
              <a:spcBef>
                <a:spcPts val="1600"/>
              </a:spcBef>
              <a:spcAft>
                <a:spcPts val="1600"/>
              </a:spcAft>
              <a:buNone/>
            </a:pPr>
            <a:r>
              <a:rPr lang="en"/>
              <a:t>Jacob Shelby</a:t>
            </a:r>
            <a:br>
              <a:rPr lang="en"/>
            </a:br>
            <a:r>
              <a:rPr lang="en"/>
              <a:t>Shelby, Jacob</a:t>
            </a:r>
            <a:br>
              <a:rPr lang="en"/>
            </a:br>
            <a:r>
              <a:rPr lang="en"/>
              <a:t>Shelby, J. T.</a:t>
            </a:r>
            <a:br>
              <a:rPr lang="en"/>
            </a:br>
            <a:r>
              <a:rPr lang="en"/>
              <a:t>Jacob Shelby (librarian)</a:t>
            </a:r>
            <a:br>
              <a:rPr lang="en"/>
            </a:br>
            <a:r>
              <a:rPr lang="en"/>
              <a:t>Jacob Shelby (composer)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do Entity Reconciliation?</a:t>
            </a:r>
            <a:endParaRPr/>
          </a:p>
        </p:txBody>
      </p:sp>
      <p:sp>
        <p:nvSpPr>
          <p:cNvPr id="315" name="Shape 3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Enhance textual data in order to connect to more information, add context</a:t>
            </a:r>
            <a:endParaRPr/>
          </a:p>
          <a:p>
            <a:pPr indent="0" lvl="0" marL="0" rtl="0">
              <a:spcBef>
                <a:spcPts val="1600"/>
              </a:spcBef>
              <a:spcAft>
                <a:spcPts val="1600"/>
              </a:spcAft>
              <a:buNone/>
            </a:pPr>
            <a:r>
              <a:rPr lang="en"/>
              <a:t>Prepare for transformation to linked data: the more URIs the better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idx="12" type="sldNum"/>
          </p:nvPr>
        </p:nvSpPr>
        <p:spPr>
          <a:xfrm>
            <a:off x="8451046" y="4736976"/>
            <a:ext cx="548700" cy="393600"/>
          </a:xfrm>
          <a:prstGeom prst="rect">
            <a:avLst/>
          </a:prstGeom>
          <a:noFill/>
          <a:ln>
            <a:noFill/>
          </a:ln>
        </p:spPr>
        <p:txBody>
          <a:bodyPr anchorCtr="0" anchor="ctr" bIns="34275" lIns="68575" spcFirstLastPara="1" rIns="68575" wrap="square" tIns="34275">
            <a:noAutofit/>
          </a:bodyPr>
          <a:lstStyle/>
          <a:p>
            <a:pPr indent="0" lvl="0" marL="0" rtl="0">
              <a:spcBef>
                <a:spcPts val="0"/>
              </a:spcBef>
              <a:spcAft>
                <a:spcPts val="0"/>
              </a:spcAft>
              <a:buNone/>
            </a:pPr>
            <a:fld id="{00000000-1234-1234-1234-123412341234}" type="slidenum">
              <a:rPr lang="en"/>
              <a:t>‹#›</a:t>
            </a:fld>
            <a:endParaRPr/>
          </a:p>
        </p:txBody>
      </p:sp>
      <p:sp>
        <p:nvSpPr>
          <p:cNvPr id="321" name="Shape 321"/>
          <p:cNvSpPr txBox="1"/>
          <p:nvPr/>
        </p:nvSpPr>
        <p:spPr>
          <a:xfrm>
            <a:off x="911575" y="1463866"/>
            <a:ext cx="1841700" cy="715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chemeClr val="dk2"/>
                </a:solidFill>
                <a:latin typeface="Nunito"/>
                <a:ea typeface="Nunito"/>
                <a:cs typeface="Nunito"/>
                <a:sym typeface="Nunito"/>
              </a:rPr>
              <a:t>Extract</a:t>
            </a:r>
            <a:endParaRPr sz="1100">
              <a:solidFill>
                <a:schemeClr val="dk2"/>
              </a:solidFill>
              <a:latin typeface="Nunito"/>
              <a:ea typeface="Nunito"/>
              <a:cs typeface="Nunito"/>
              <a:sym typeface="Nunito"/>
            </a:endParaRPr>
          </a:p>
          <a:p>
            <a:pPr indent="-215900" lvl="0" marL="215900" marR="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Data from an existing data store</a:t>
            </a:r>
            <a:endParaRPr>
              <a:solidFill>
                <a:schemeClr val="dk2"/>
              </a:solidFill>
              <a:latin typeface="Nunito"/>
              <a:ea typeface="Nunito"/>
              <a:cs typeface="Nunito"/>
              <a:sym typeface="Nunito"/>
            </a:endParaRPr>
          </a:p>
        </p:txBody>
      </p:sp>
      <p:sp>
        <p:nvSpPr>
          <p:cNvPr id="322" name="Shape 322"/>
          <p:cNvSpPr txBox="1"/>
          <p:nvPr/>
        </p:nvSpPr>
        <p:spPr>
          <a:xfrm>
            <a:off x="4716817" y="1462941"/>
            <a:ext cx="1841700" cy="715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chemeClr val="dk2"/>
                </a:solidFill>
                <a:latin typeface="Nunito"/>
                <a:ea typeface="Nunito"/>
                <a:cs typeface="Nunito"/>
                <a:sym typeface="Nunito"/>
              </a:rPr>
              <a:t>Transform</a:t>
            </a:r>
            <a:endParaRPr sz="1100">
              <a:solidFill>
                <a:schemeClr val="dk2"/>
              </a:solidFill>
              <a:latin typeface="Nunito"/>
              <a:ea typeface="Nunito"/>
              <a:cs typeface="Nunito"/>
              <a:sym typeface="Nunito"/>
            </a:endParaRPr>
          </a:p>
          <a:p>
            <a:pPr indent="-215900" lvl="0" marL="215900" marR="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Enhanced data into linked data</a:t>
            </a:r>
            <a:endParaRPr>
              <a:solidFill>
                <a:schemeClr val="dk2"/>
              </a:solidFill>
              <a:latin typeface="Nunito"/>
              <a:ea typeface="Nunito"/>
              <a:cs typeface="Nunito"/>
              <a:sym typeface="Nunito"/>
            </a:endParaRPr>
          </a:p>
        </p:txBody>
      </p:sp>
      <p:sp>
        <p:nvSpPr>
          <p:cNvPr id="323" name="Shape 323"/>
          <p:cNvSpPr txBox="1"/>
          <p:nvPr/>
        </p:nvSpPr>
        <p:spPr>
          <a:xfrm>
            <a:off x="6456956" y="1463785"/>
            <a:ext cx="2065200" cy="715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chemeClr val="dk2"/>
                </a:solidFill>
                <a:latin typeface="Nunito"/>
                <a:ea typeface="Nunito"/>
                <a:cs typeface="Nunito"/>
                <a:sym typeface="Nunito"/>
              </a:rPr>
              <a:t>Load</a:t>
            </a:r>
            <a:endParaRPr sz="1100">
              <a:solidFill>
                <a:schemeClr val="dk2"/>
              </a:solidFill>
              <a:latin typeface="Nunito"/>
              <a:ea typeface="Nunito"/>
              <a:cs typeface="Nunito"/>
              <a:sym typeface="Nunito"/>
            </a:endParaRPr>
          </a:p>
          <a:p>
            <a:pPr indent="-215900" lvl="0" marL="215900" marR="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Linked data into another data store</a:t>
            </a:r>
            <a:endParaRPr>
              <a:solidFill>
                <a:schemeClr val="dk2"/>
              </a:solidFill>
              <a:latin typeface="Nunito"/>
              <a:ea typeface="Nunito"/>
              <a:cs typeface="Nunito"/>
              <a:sym typeface="Nunito"/>
            </a:endParaRPr>
          </a:p>
        </p:txBody>
      </p:sp>
      <p:grpSp>
        <p:nvGrpSpPr>
          <p:cNvPr id="324" name="Shape 324"/>
          <p:cNvGrpSpPr/>
          <p:nvPr/>
        </p:nvGrpSpPr>
        <p:grpSpPr>
          <a:xfrm>
            <a:off x="6653314" y="2610403"/>
            <a:ext cx="1159819" cy="1494938"/>
            <a:chOff x="6653314" y="2610403"/>
            <a:chExt cx="1159819" cy="1494938"/>
          </a:xfrm>
        </p:grpSpPr>
        <p:sp>
          <p:nvSpPr>
            <p:cNvPr id="325" name="Shape 325"/>
            <p:cNvSpPr/>
            <p:nvPr/>
          </p:nvSpPr>
          <p:spPr>
            <a:xfrm>
              <a:off x="6653314" y="2610403"/>
              <a:ext cx="1159819" cy="1494938"/>
            </a:xfrm>
            <a:prstGeom prst="can">
              <a:avLst>
                <a:gd fmla="val 25000" name="adj"/>
              </a:avLst>
            </a:prstGeom>
            <a:noFill/>
            <a:ln cap="flat" cmpd="sng" w="158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6" name="Shape 326"/>
            <p:cNvSpPr/>
            <p:nvPr/>
          </p:nvSpPr>
          <p:spPr>
            <a:xfrm>
              <a:off x="6748504" y="3142232"/>
              <a:ext cx="158101" cy="179236"/>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7" name="Shape 327"/>
            <p:cNvSpPr/>
            <p:nvPr/>
          </p:nvSpPr>
          <p:spPr>
            <a:xfrm>
              <a:off x="7089039" y="2954152"/>
              <a:ext cx="139216" cy="141955"/>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8" name="Shape 328"/>
            <p:cNvSpPr/>
            <p:nvPr/>
          </p:nvSpPr>
          <p:spPr>
            <a:xfrm>
              <a:off x="6727418" y="3443591"/>
              <a:ext cx="158101" cy="179236"/>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9" name="Shape 329"/>
            <p:cNvSpPr/>
            <p:nvPr/>
          </p:nvSpPr>
          <p:spPr>
            <a:xfrm>
              <a:off x="7150187" y="3255573"/>
              <a:ext cx="250912" cy="278971"/>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0" name="Shape 330"/>
            <p:cNvSpPr/>
            <p:nvPr/>
          </p:nvSpPr>
          <p:spPr>
            <a:xfrm>
              <a:off x="7564521" y="3412462"/>
              <a:ext cx="189803" cy="210463"/>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1" name="Shape 331"/>
            <p:cNvSpPr/>
            <p:nvPr/>
          </p:nvSpPr>
          <p:spPr>
            <a:xfrm>
              <a:off x="7000478" y="3581804"/>
              <a:ext cx="124377" cy="130803"/>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2" name="Shape 332"/>
            <p:cNvSpPr/>
            <p:nvPr/>
          </p:nvSpPr>
          <p:spPr>
            <a:xfrm>
              <a:off x="7298840" y="3761104"/>
              <a:ext cx="158101" cy="179236"/>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3" name="Shape 333"/>
            <p:cNvSpPr/>
            <p:nvPr/>
          </p:nvSpPr>
          <p:spPr>
            <a:xfrm>
              <a:off x="7422192" y="3099898"/>
              <a:ext cx="158101" cy="179236"/>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334" name="Shape 334"/>
            <p:cNvCxnSpPr/>
            <p:nvPr/>
          </p:nvCxnSpPr>
          <p:spPr>
            <a:xfrm flipH="1" rot="10800000">
              <a:off x="6883487" y="3075287"/>
              <a:ext cx="225955" cy="93203"/>
            </a:xfrm>
            <a:prstGeom prst="straightConnector1">
              <a:avLst/>
            </a:prstGeom>
            <a:noFill/>
            <a:ln cap="flat" cmpd="sng" w="12700">
              <a:solidFill>
                <a:schemeClr val="accent1"/>
              </a:solidFill>
              <a:prstDash val="solid"/>
              <a:round/>
              <a:headEnd len="sm" w="sm" type="none"/>
              <a:tailEnd len="sm" w="sm" type="none"/>
            </a:ln>
          </p:spPr>
        </p:cxnSp>
        <p:cxnSp>
          <p:nvCxnSpPr>
            <p:cNvPr id="335" name="Shape 335"/>
            <p:cNvCxnSpPr/>
            <p:nvPr/>
          </p:nvCxnSpPr>
          <p:spPr>
            <a:xfrm flipH="1">
              <a:off x="7062708" y="3096160"/>
              <a:ext cx="95913" cy="485611"/>
            </a:xfrm>
            <a:prstGeom prst="straightConnector1">
              <a:avLst/>
            </a:prstGeom>
            <a:noFill/>
            <a:ln cap="flat" cmpd="sng" w="12700">
              <a:solidFill>
                <a:schemeClr val="accent1"/>
              </a:solidFill>
              <a:prstDash val="solid"/>
              <a:round/>
              <a:headEnd len="sm" w="sm" type="none"/>
              <a:tailEnd len="sm" w="sm" type="none"/>
            </a:ln>
          </p:spPr>
        </p:cxnSp>
        <p:cxnSp>
          <p:nvCxnSpPr>
            <p:cNvPr id="336" name="Shape 336"/>
            <p:cNvCxnSpPr/>
            <p:nvPr/>
          </p:nvCxnSpPr>
          <p:spPr>
            <a:xfrm>
              <a:off x="6885561" y="3533243"/>
              <a:ext cx="133145" cy="67711"/>
            </a:xfrm>
            <a:prstGeom prst="straightConnector1">
              <a:avLst/>
            </a:prstGeom>
            <a:noFill/>
            <a:ln cap="flat" cmpd="sng" w="12700">
              <a:solidFill>
                <a:schemeClr val="accent1"/>
              </a:solidFill>
              <a:prstDash val="solid"/>
              <a:round/>
              <a:headEnd len="sm" w="sm" type="none"/>
              <a:tailEnd len="sm" w="sm" type="none"/>
            </a:ln>
          </p:spPr>
        </p:cxnSp>
        <p:cxnSp>
          <p:nvCxnSpPr>
            <p:cNvPr id="337" name="Shape 337"/>
            <p:cNvCxnSpPr/>
            <p:nvPr/>
          </p:nvCxnSpPr>
          <p:spPr>
            <a:xfrm rot="10800000">
              <a:off x="7364422" y="3493603"/>
              <a:ext cx="13490" cy="267500"/>
            </a:xfrm>
            <a:prstGeom prst="straightConnector1">
              <a:avLst/>
            </a:prstGeom>
            <a:noFill/>
            <a:ln cap="flat" cmpd="sng" w="12700">
              <a:solidFill>
                <a:schemeClr val="accent1"/>
              </a:solidFill>
              <a:prstDash val="solid"/>
              <a:round/>
              <a:headEnd len="sm" w="sm" type="none"/>
              <a:tailEnd len="sm" w="sm" type="none"/>
            </a:ln>
          </p:spPr>
        </p:cxnSp>
        <p:cxnSp>
          <p:nvCxnSpPr>
            <p:cNvPr id="338" name="Shape 338"/>
            <p:cNvCxnSpPr/>
            <p:nvPr/>
          </p:nvCxnSpPr>
          <p:spPr>
            <a:xfrm>
              <a:off x="7401107" y="3395030"/>
              <a:ext cx="191152" cy="48274"/>
            </a:xfrm>
            <a:prstGeom prst="straightConnector1">
              <a:avLst/>
            </a:prstGeom>
            <a:noFill/>
            <a:ln cap="flat" cmpd="sng" w="12700">
              <a:solidFill>
                <a:schemeClr val="accent1"/>
              </a:solidFill>
              <a:prstDash val="solid"/>
              <a:round/>
              <a:headEnd len="sm" w="sm" type="none"/>
              <a:tailEnd len="sm" w="sm" type="none"/>
            </a:ln>
          </p:spPr>
        </p:cxnSp>
        <p:cxnSp>
          <p:nvCxnSpPr>
            <p:cNvPr id="339" name="Shape 339"/>
            <p:cNvCxnSpPr/>
            <p:nvPr/>
          </p:nvCxnSpPr>
          <p:spPr>
            <a:xfrm rot="10800000">
              <a:off x="6883444" y="3295219"/>
              <a:ext cx="438556" cy="492143"/>
            </a:xfrm>
            <a:prstGeom prst="straightConnector1">
              <a:avLst/>
            </a:prstGeom>
            <a:noFill/>
            <a:ln cap="flat" cmpd="sng" w="12700">
              <a:solidFill>
                <a:schemeClr val="accent1"/>
              </a:solidFill>
              <a:prstDash val="solid"/>
              <a:round/>
              <a:headEnd len="sm" w="sm" type="none"/>
              <a:tailEnd len="sm" w="sm" type="none"/>
            </a:ln>
          </p:spPr>
        </p:cxnSp>
        <p:cxnSp>
          <p:nvCxnSpPr>
            <p:cNvPr id="340" name="Shape 340"/>
            <p:cNvCxnSpPr/>
            <p:nvPr/>
          </p:nvCxnSpPr>
          <p:spPr>
            <a:xfrm flipH="1" rot="10800000">
              <a:off x="6862402" y="3075370"/>
              <a:ext cx="247000" cy="394479"/>
            </a:xfrm>
            <a:prstGeom prst="straightConnector1">
              <a:avLst/>
            </a:prstGeom>
            <a:noFill/>
            <a:ln cap="flat" cmpd="sng" w="12700">
              <a:solidFill>
                <a:schemeClr val="accent1"/>
              </a:solidFill>
              <a:prstDash val="solid"/>
              <a:round/>
              <a:headEnd len="sm" w="sm" type="none"/>
              <a:tailEnd len="sm" w="sm" type="none"/>
            </a:ln>
          </p:spPr>
        </p:cxnSp>
        <p:cxnSp>
          <p:nvCxnSpPr>
            <p:cNvPr id="341" name="Shape 341"/>
            <p:cNvCxnSpPr/>
            <p:nvPr/>
          </p:nvCxnSpPr>
          <p:spPr>
            <a:xfrm>
              <a:off x="7207824" y="3075363"/>
              <a:ext cx="67854" cy="180192"/>
            </a:xfrm>
            <a:prstGeom prst="straightConnector1">
              <a:avLst/>
            </a:prstGeom>
            <a:noFill/>
            <a:ln cap="flat" cmpd="sng" w="12700">
              <a:solidFill>
                <a:schemeClr val="accent1"/>
              </a:solidFill>
              <a:prstDash val="solid"/>
              <a:round/>
              <a:headEnd len="sm" w="sm" type="none"/>
              <a:tailEnd len="sm" w="sm" type="none"/>
            </a:ln>
          </p:spPr>
        </p:cxnSp>
        <p:cxnSp>
          <p:nvCxnSpPr>
            <p:cNvPr id="342" name="Shape 342"/>
            <p:cNvCxnSpPr/>
            <p:nvPr/>
          </p:nvCxnSpPr>
          <p:spPr>
            <a:xfrm flipH="1" rot="10800000">
              <a:off x="7364360" y="3252925"/>
              <a:ext cx="80939" cy="43495"/>
            </a:xfrm>
            <a:prstGeom prst="straightConnector1">
              <a:avLst/>
            </a:prstGeom>
            <a:noFill/>
            <a:ln cap="flat" cmpd="sng" w="12700">
              <a:solidFill>
                <a:schemeClr val="accent1"/>
              </a:solidFill>
              <a:prstDash val="solid"/>
              <a:round/>
              <a:headEnd len="sm" w="sm" type="none"/>
              <a:tailEnd len="sm" w="sm" type="none"/>
            </a:ln>
          </p:spPr>
        </p:cxnSp>
        <p:cxnSp>
          <p:nvCxnSpPr>
            <p:cNvPr id="343" name="Shape 343"/>
            <p:cNvCxnSpPr/>
            <p:nvPr/>
          </p:nvCxnSpPr>
          <p:spPr>
            <a:xfrm flipH="1" rot="10800000">
              <a:off x="7106665" y="3493576"/>
              <a:ext cx="80265" cy="107382"/>
            </a:xfrm>
            <a:prstGeom prst="straightConnector1">
              <a:avLst/>
            </a:prstGeom>
            <a:noFill/>
            <a:ln cap="flat" cmpd="sng" w="12700">
              <a:solidFill>
                <a:schemeClr val="accent1"/>
              </a:solidFill>
              <a:prstDash val="solid"/>
              <a:round/>
              <a:headEnd len="sm" w="sm" type="none"/>
              <a:tailEnd len="sm" w="sm" type="none"/>
            </a:ln>
          </p:spPr>
        </p:cxnSp>
      </p:grpSp>
      <p:pic>
        <p:nvPicPr>
          <p:cNvPr id="344" name="Shape 344"/>
          <p:cNvPicPr preferRelativeResize="0"/>
          <p:nvPr/>
        </p:nvPicPr>
        <p:blipFill rotWithShape="1">
          <a:blip r:embed="rId3">
            <a:alphaModFix/>
          </a:blip>
          <a:srcRect b="0" l="0" r="0" t="0"/>
          <a:stretch/>
        </p:blipFill>
        <p:spPr>
          <a:xfrm>
            <a:off x="911575" y="2694012"/>
            <a:ext cx="1326905" cy="1303021"/>
          </a:xfrm>
          <a:prstGeom prst="rect">
            <a:avLst/>
          </a:prstGeom>
          <a:noFill/>
          <a:ln>
            <a:noFill/>
          </a:ln>
        </p:spPr>
      </p:pic>
      <p:pic>
        <p:nvPicPr>
          <p:cNvPr id="345" name="Shape 345"/>
          <p:cNvPicPr preferRelativeResize="0"/>
          <p:nvPr/>
        </p:nvPicPr>
        <p:blipFill rotWithShape="1">
          <a:blip r:embed="rId4">
            <a:alphaModFix/>
          </a:blip>
          <a:srcRect b="0" l="0" r="0" t="0"/>
          <a:stretch/>
        </p:blipFill>
        <p:spPr>
          <a:xfrm>
            <a:off x="4732688" y="2627953"/>
            <a:ext cx="1386787" cy="1386787"/>
          </a:xfrm>
          <a:prstGeom prst="rect">
            <a:avLst/>
          </a:prstGeom>
          <a:noFill/>
          <a:ln>
            <a:noFill/>
          </a:ln>
        </p:spPr>
      </p:pic>
      <p:pic>
        <p:nvPicPr>
          <p:cNvPr id="346" name="Shape 346"/>
          <p:cNvPicPr preferRelativeResize="0"/>
          <p:nvPr/>
        </p:nvPicPr>
        <p:blipFill rotWithShape="1">
          <a:blip r:embed="rId5">
            <a:alphaModFix/>
          </a:blip>
          <a:srcRect b="0" l="0" r="0" t="0"/>
          <a:stretch/>
        </p:blipFill>
        <p:spPr>
          <a:xfrm>
            <a:off x="2827020" y="2694012"/>
            <a:ext cx="1344054" cy="1344054"/>
          </a:xfrm>
          <a:prstGeom prst="rect">
            <a:avLst/>
          </a:prstGeom>
          <a:noFill/>
          <a:ln>
            <a:noFill/>
          </a:ln>
        </p:spPr>
      </p:pic>
      <p:sp>
        <p:nvSpPr>
          <p:cNvPr id="347" name="Shape 347"/>
          <p:cNvSpPr/>
          <p:nvPr/>
        </p:nvSpPr>
        <p:spPr>
          <a:xfrm>
            <a:off x="2333441" y="3228968"/>
            <a:ext cx="430500" cy="303900"/>
          </a:xfrm>
          <a:prstGeom prst="stripedRightArrow">
            <a:avLst>
              <a:gd fmla="val 50000" name="adj1"/>
              <a:gd fmla="val 50000" name="adj2"/>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8" name="Shape 348"/>
          <p:cNvSpPr/>
          <p:nvPr/>
        </p:nvSpPr>
        <p:spPr>
          <a:xfrm>
            <a:off x="4259789" y="3228968"/>
            <a:ext cx="430500" cy="303900"/>
          </a:xfrm>
          <a:prstGeom prst="stripedRightArrow">
            <a:avLst>
              <a:gd fmla="val 50000" name="adj1"/>
              <a:gd fmla="val 50000" name="adj2"/>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9" name="Shape 349"/>
          <p:cNvSpPr/>
          <p:nvPr/>
        </p:nvSpPr>
        <p:spPr>
          <a:xfrm>
            <a:off x="6162232" y="3233933"/>
            <a:ext cx="430500" cy="303900"/>
          </a:xfrm>
          <a:prstGeom prst="stripedRightArrow">
            <a:avLst>
              <a:gd fmla="val 50000" name="adj1"/>
              <a:gd fmla="val 50000" name="adj2"/>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0" name="Shape 350"/>
          <p:cNvSpPr txBox="1"/>
          <p:nvPr/>
        </p:nvSpPr>
        <p:spPr>
          <a:xfrm>
            <a:off x="2814196" y="1463866"/>
            <a:ext cx="1816200" cy="92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chemeClr val="dk2"/>
                </a:solidFill>
                <a:latin typeface="Nunito"/>
                <a:ea typeface="Nunito"/>
                <a:cs typeface="Nunito"/>
                <a:sym typeface="Nunito"/>
              </a:rPr>
              <a:t>(Enhance)</a:t>
            </a:r>
            <a:endParaRPr sz="1100">
              <a:solidFill>
                <a:schemeClr val="dk2"/>
              </a:solidFill>
              <a:latin typeface="Nunito"/>
              <a:ea typeface="Nunito"/>
              <a:cs typeface="Nunito"/>
              <a:sym typeface="Nunito"/>
            </a:endParaRPr>
          </a:p>
          <a:p>
            <a:pPr indent="-215900" lvl="0" marL="215900" marR="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Data with more identifiers and relationships</a:t>
            </a:r>
            <a:endParaRPr>
              <a:solidFill>
                <a:schemeClr val="dk2"/>
              </a:solidFill>
              <a:latin typeface="Nunito"/>
              <a:ea typeface="Nunito"/>
              <a:cs typeface="Nunito"/>
              <a:sym typeface="Nunito"/>
            </a:endParaRPr>
          </a:p>
        </p:txBody>
      </p:sp>
      <p:sp>
        <p:nvSpPr>
          <p:cNvPr id="351" name="Shape 3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Workflow: Extract, Transform, Load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Organization Name Linked Data</a:t>
            </a:r>
            <a:endParaRPr/>
          </a:p>
        </p:txBody>
      </p:sp>
      <p:sp>
        <p:nvSpPr>
          <p:cNvPr id="357" name="Shape 35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Transform organization name authority data into linked data</a:t>
            </a:r>
            <a:endParaRPr/>
          </a:p>
          <a:p>
            <a:pPr indent="0" lvl="0" marL="0">
              <a:spcBef>
                <a:spcPts val="1600"/>
              </a:spcBef>
              <a:spcAft>
                <a:spcPts val="0"/>
              </a:spcAft>
              <a:buNone/>
            </a:pPr>
            <a:r>
              <a:rPr lang="en"/>
              <a:t>Data enhancement through entity reconciliation</a:t>
            </a:r>
            <a:endParaRPr/>
          </a:p>
          <a:p>
            <a:pPr indent="0" lvl="0" marL="0">
              <a:spcBef>
                <a:spcPts val="1600"/>
              </a:spcBef>
              <a:spcAft>
                <a:spcPts val="0"/>
              </a:spcAft>
              <a:buNone/>
            </a:pPr>
            <a:r>
              <a:rPr lang="en"/>
              <a:t>OpenRefine script to pull in identifiers (URIs) from VIAF, LCNAF, ISNI, DBPedia</a:t>
            </a:r>
            <a:endParaRPr/>
          </a:p>
          <a:p>
            <a:pPr indent="0" lvl="0" marL="0">
              <a:spcBef>
                <a:spcPts val="1600"/>
              </a:spcBef>
              <a:spcAft>
                <a:spcPts val="1600"/>
              </a:spcAft>
              <a:buNone/>
            </a:pPr>
            <a:r>
              <a:t/>
            </a:r>
            <a:endParaRPr/>
          </a:p>
        </p:txBody>
      </p:sp>
      <p:sp>
        <p:nvSpPr>
          <p:cNvPr id="358" name="Shape 358"/>
          <p:cNvSpPr txBox="1"/>
          <p:nvPr/>
        </p:nvSpPr>
        <p:spPr>
          <a:xfrm>
            <a:off x="141475" y="4586750"/>
            <a:ext cx="16395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accent5"/>
                </a:solidFill>
                <a:latin typeface="Nunito"/>
                <a:ea typeface="Nunito"/>
                <a:cs typeface="Nunito"/>
                <a:sym typeface="Nunito"/>
                <a:hlinkClick r:id="rId3"/>
              </a:rPr>
              <a:t>ONLD homepage</a:t>
            </a:r>
            <a:endParaRPr>
              <a:solidFill>
                <a:schemeClr val="accent5"/>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Activity Instructions</a:t>
            </a:r>
            <a:endParaRPr/>
          </a:p>
        </p:txBody>
      </p:sp>
      <p:sp>
        <p:nvSpPr>
          <p:cNvPr id="364" name="Shape 36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See </a:t>
            </a:r>
            <a:r>
              <a:rPr lang="en" u="sng">
                <a:solidFill>
                  <a:schemeClr val="accent5"/>
                </a:solidFill>
                <a:hlinkClick r:id="rId3"/>
              </a:rPr>
              <a:t>https://github.com/eightBitter/erl2018-linked-data-workshop/blob/master/entity-reconciliation/activity-instructions.md</a:t>
            </a:r>
            <a:endParaRPr>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