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embeddedFontLst>
    <p:embeddedFont>
      <p:font typeface="Average"/>
      <p:regular r:id="rId37"/>
    </p:embeddedFont>
    <p:embeddedFont>
      <p:font typeface="Oswald"/>
      <p:regular r:id="rId38"/>
      <p:bold r:id="rId39"/>
    </p:embeddedFont>
    <p:embeddedFont>
      <p:font typeface="Roboto Mon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regular.fntdata"/><Relationship Id="rId20" Type="http://schemas.openxmlformats.org/officeDocument/2006/relationships/slide" Target="slides/slide16.xml"/><Relationship Id="rId42" Type="http://schemas.openxmlformats.org/officeDocument/2006/relationships/font" Target="fonts/RobotoMono-italic.fntdata"/><Relationship Id="rId41" Type="http://schemas.openxmlformats.org/officeDocument/2006/relationships/font" Target="fonts/RobotoMono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RobotoMono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Average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Oswald-bold.fntdata"/><Relationship Id="rId16" Type="http://schemas.openxmlformats.org/officeDocument/2006/relationships/slide" Target="slides/slide12.xml"/><Relationship Id="rId38" Type="http://schemas.openxmlformats.org/officeDocument/2006/relationships/font" Target="fonts/Oswald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AKA Structured Data Markup, Embedded Structured Data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so let’s say that we have a web page. On the backend the page is marked up with HTML. HTML is designed to bring structure to a web page. This helps a machine understand the structure of the document, but it doesn’t make the data within the document understandable to a machine. Semantic markup is inserted into the backend of the page to bring meaning to the data. There are a variety of semantic markup languages that can be used to do this.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Here's an example straight from the schema.org page.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These are all the same example and the user would see things looking like this in every case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Avoids issue with trying to include data within text. It decouples the markup from the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for developers. Can be consumed by JavaScript clients.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serialization of linked data.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Since we're going to do a hands-on exercise in just a few minutes I'm going to show you a bit what the syntax looks like so we can try to create our own schema.org in JSON-LD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all JSON objects we'll start with curly braces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we'll add some of the bits that make this more than just JSON and make this </a:t>
            </a:r>
            <a:r>
              <a:rPr b="1" lang="en"/>
              <a:t>linked data</a:t>
            </a:r>
            <a:r>
              <a:rPr lang="en"/>
              <a:t>. The </a:t>
            </a:r>
            <a:r>
              <a:rPr b="1" lang="en"/>
              <a:t>@context</a:t>
            </a:r>
            <a:r>
              <a:rPr lang="en"/>
              <a:t> give us the </a:t>
            </a:r>
            <a:r>
              <a:rPr b="1" lang="en"/>
              <a:t>definition</a:t>
            </a:r>
            <a:r>
              <a:rPr lang="en"/>
              <a:t> of what all the properties mean and allow for using properties that are defined in different places. You can think of the @context as some </a:t>
            </a:r>
            <a:r>
              <a:rPr b="1" lang="en"/>
              <a:t>boilerplate</a:t>
            </a:r>
            <a:r>
              <a:rPr lang="en"/>
              <a:t> you just need to add. One of the advantages of working with JSON-LD is that you can think of it at different levels. If you want to ignore that it is linked data that's fine--you still get the </a:t>
            </a:r>
            <a:r>
              <a:rPr b="1" lang="en"/>
              <a:t>rigor of how the terms have been defined</a:t>
            </a:r>
            <a:r>
              <a:rPr lang="en"/>
              <a:t>.</a:t>
            </a:r>
            <a:br>
              <a:rPr lang="en"/>
            </a:br>
            <a:r>
              <a:rPr lang="en"/>
              <a:t>Then we set the </a:t>
            </a:r>
            <a:r>
              <a:rPr b="1" lang="en"/>
              <a:t>@type</a:t>
            </a:r>
            <a:r>
              <a:rPr lang="en"/>
              <a:t>. This is the type of thing we're defining.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painting that we're describing is the Scream so we'll add a name for it and URL. But who painted The Scream?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"creator" did.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You'll sometimes see that the value of a property ought to be another thing rather than just Text.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case the value of "creator" ought to be an Organization or Person.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we nest another object with curly braces underneath "creator". And besides his name we can also give more information like his telephone number.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**half-way through** say: For an event make sure to have a nested location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 to show some examples using the Google Structured Data Testing Tool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*could* manually create the data, but the most common workflow for generating schema.org data is the following: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two main components to a batch conversion: a map to translate the metadata; a technical infrastructure for transforming the data. Good collaborative project for metadata and IT people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Embedded metadata in web pages predates the Schema.org vocabulary.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Humans have one big advantage over machines: we can infer like crazy. Machines can’t. They’re so literal that you have to specify everything, including inferences. A person can look at a web page and pick out data, and understand what the page means. A machine cannot do that without guidance. This is where structured data comes into play.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talk about: classes and properties, organizational breakdown, core vs extensions, nested entities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Gives answers and not just search results. "Save the time of the user." --Raganathan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4800"/>
              <a:buNone/>
              <a:defRPr sz="4800">
                <a:solidFill>
                  <a:srgbClr val="2787B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2787B3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3000"/>
              <a:buNone/>
              <a:defRPr>
                <a:solidFill>
                  <a:srgbClr val="2787B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3000"/>
              <a:buNone/>
              <a:defRPr>
                <a:solidFill>
                  <a:srgbClr val="2787B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3000"/>
              <a:buNone/>
              <a:defRPr>
                <a:solidFill>
                  <a:srgbClr val="2787B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3000"/>
              <a:buNone/>
              <a:defRPr>
                <a:solidFill>
                  <a:srgbClr val="2787B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3000"/>
              <a:buNone/>
              <a:defRPr>
                <a:solidFill>
                  <a:srgbClr val="2787B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3000"/>
              <a:buNone/>
              <a:defRPr>
                <a:solidFill>
                  <a:srgbClr val="2787B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3000"/>
              <a:buNone/>
              <a:defRPr>
                <a:solidFill>
                  <a:srgbClr val="2787B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3000"/>
              <a:buNone/>
              <a:defRPr>
                <a:solidFill>
                  <a:srgbClr val="2787B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3000"/>
              <a:buNone/>
              <a:defRPr>
                <a:solidFill>
                  <a:srgbClr val="2787B3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3000"/>
              <a:buNone/>
              <a:defRPr>
                <a:solidFill>
                  <a:srgbClr val="2787B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3000"/>
              <a:buNone/>
              <a:defRPr>
                <a:solidFill>
                  <a:srgbClr val="2787B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3000"/>
              <a:buNone/>
              <a:defRPr>
                <a:solidFill>
                  <a:srgbClr val="2787B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3000"/>
              <a:buNone/>
              <a:defRPr>
                <a:solidFill>
                  <a:srgbClr val="2787B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3000"/>
              <a:buNone/>
              <a:defRPr>
                <a:solidFill>
                  <a:srgbClr val="2787B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3000"/>
              <a:buNone/>
              <a:defRPr>
                <a:solidFill>
                  <a:srgbClr val="2787B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3000"/>
              <a:buNone/>
              <a:defRPr>
                <a:solidFill>
                  <a:srgbClr val="2787B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3000"/>
              <a:buNone/>
              <a:defRPr>
                <a:solidFill>
                  <a:srgbClr val="2787B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3000"/>
              <a:buNone/>
              <a:defRPr>
                <a:solidFill>
                  <a:srgbClr val="2787B3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3000"/>
              <a:buNone/>
              <a:defRPr>
                <a:solidFill>
                  <a:srgbClr val="2787B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2400"/>
              <a:buNone/>
              <a:defRPr sz="2400">
                <a:solidFill>
                  <a:srgbClr val="2787B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2400"/>
              <a:buNone/>
              <a:defRPr sz="2400">
                <a:solidFill>
                  <a:srgbClr val="2787B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2400"/>
              <a:buNone/>
              <a:defRPr sz="2400">
                <a:solidFill>
                  <a:srgbClr val="2787B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2400"/>
              <a:buNone/>
              <a:defRPr sz="2400">
                <a:solidFill>
                  <a:srgbClr val="2787B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2400"/>
              <a:buNone/>
              <a:defRPr sz="2400">
                <a:solidFill>
                  <a:srgbClr val="2787B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2400"/>
              <a:buNone/>
              <a:defRPr sz="2400">
                <a:solidFill>
                  <a:srgbClr val="2787B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2400"/>
              <a:buNone/>
              <a:defRPr sz="2400">
                <a:solidFill>
                  <a:srgbClr val="2787B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2400"/>
              <a:buNone/>
              <a:defRPr sz="2400">
                <a:solidFill>
                  <a:srgbClr val="2787B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2400"/>
              <a:buNone/>
              <a:defRPr sz="2400">
                <a:solidFill>
                  <a:srgbClr val="2787B3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4200"/>
              <a:buNone/>
              <a:defRPr sz="4200">
                <a:solidFill>
                  <a:srgbClr val="2787B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4200"/>
              <a:buNone/>
              <a:defRPr sz="4200">
                <a:solidFill>
                  <a:srgbClr val="2787B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4200"/>
              <a:buNone/>
              <a:defRPr sz="4200">
                <a:solidFill>
                  <a:srgbClr val="2787B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4200"/>
              <a:buNone/>
              <a:defRPr sz="4200">
                <a:solidFill>
                  <a:srgbClr val="2787B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4200"/>
              <a:buNone/>
              <a:defRPr sz="4200">
                <a:solidFill>
                  <a:srgbClr val="2787B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4200"/>
              <a:buNone/>
              <a:defRPr sz="4200">
                <a:solidFill>
                  <a:srgbClr val="2787B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4200"/>
              <a:buNone/>
              <a:defRPr sz="4200">
                <a:solidFill>
                  <a:srgbClr val="2787B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4200"/>
              <a:buNone/>
              <a:defRPr sz="4200">
                <a:solidFill>
                  <a:srgbClr val="2787B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4200"/>
              <a:buNone/>
              <a:defRPr sz="4200">
                <a:solidFill>
                  <a:srgbClr val="2787B3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Oswald"/>
              <a:buNone/>
              <a:defRPr sz="21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rgbClr val="434343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hyperlink" Target="https://www.google.com/search?q=what+makes+a+supercomputer+so+super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hyperlink" Target="http://www.lib.montana.edu/resources/about/482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cacm.acm.org/magazines/2016/2/197422-schema-org/fulltext" TargetMode="External"/><Relationship Id="rId4" Type="http://schemas.openxmlformats.org/officeDocument/2006/relationships/hyperlink" Target="https://developers.google.com/search/docs/guides/intro-structured-data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tandfonline.com/doi/full/10.1080/19322909.2017.1378148" TargetMode="External"/><Relationship Id="rId4" Type="http://schemas.openxmlformats.org/officeDocument/2006/relationships/hyperlink" Target="http://journal.code4lib.org/articles/12320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schema.org/Person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hyperlink" Target="http://schema.org/Person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json-ld.org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schema.org/docs/jsonldcontext.json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Relationship Id="rId4" Type="http://schemas.openxmlformats.org/officeDocument/2006/relationships/hyperlink" Target="https://d.lib.ncsu.edu/collections/catalog/0227879" TargetMode="External"/><Relationship Id="rId5" Type="http://schemas.openxmlformats.org/officeDocument/2006/relationships/hyperlink" Target="https://d.lib.ncsu.edu/collections/catalog/0227879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ithub.com/eightBitter/erl2018-linked-data-workshop/blob/master/schemaOrg-jsonld/activity-instructions.md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ebmasters.googleblog.com/2011/06/introducing-schemaorg-search-engines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schema.org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hyperlink" Target="https://www.google.com/search?q=The+Dark+Tower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hyperlink" Target="https://www.fandango.com/thedarktower_185723/movieoverview" TargetMode="External"/><Relationship Id="rId5" Type="http://schemas.openxmlformats.org/officeDocument/2006/relationships/hyperlink" Target="https://www.fandango.com/thedarktower_185723/movieover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Introduction to Schema.org and JSON-LD</a:t>
            </a:r>
            <a:endParaRPr sz="3600"/>
          </a:p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00" y="152400"/>
            <a:ext cx="44540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4863350" y="4496100"/>
            <a:ext cx="39951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2787B3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https://www.google.com/search?q=what+makes+a+supercomputer+so+super</a:t>
            </a:r>
            <a:endParaRPr sz="1100">
              <a:solidFill>
                <a:srgbClr val="2787B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Montana State University Databases</a:t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75" y="1163650"/>
            <a:ext cx="8085748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4995975" y="4565525"/>
            <a:ext cx="38208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2787B3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http://www.lib.montana.edu/resources/about/482</a:t>
            </a:r>
            <a:endParaRPr sz="1100">
              <a:solidFill>
                <a:srgbClr val="2787B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75" y="121050"/>
            <a:ext cx="7486650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Usage by Big Engines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solidFill>
                  <a:srgbClr val="2787B3"/>
                </a:solidFill>
                <a:hlinkClick r:id="rId3"/>
              </a:rPr>
              <a:t>Schema.org: Evolution of Structured Data on the Web</a:t>
            </a:r>
            <a:endParaRPr i="1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 u="sng">
                <a:solidFill>
                  <a:srgbClr val="2787B3"/>
                </a:solidFill>
                <a:hlinkClick r:id="rId4"/>
              </a:rPr>
              <a:t>Google - Introduction to Structured Data</a:t>
            </a:r>
            <a:endParaRPr i="1">
              <a:solidFill>
                <a:srgbClr val="2787B3"/>
              </a:solidFill>
            </a:endParaRPr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Impact on Library SEO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solidFill>
                  <a:srgbClr val="2787B3"/>
                </a:solidFill>
                <a:hlinkClick r:id="rId3"/>
              </a:rPr>
              <a:t>The Open SESMO (Search Engine &amp; Social Media Optimization) Project: Linked and Structured Data for Library Subscription Databases to Enable Web-scale Discovery in Search Engines</a:t>
            </a:r>
            <a:endParaRPr i="1" u="sng">
              <a:solidFill>
                <a:srgbClr val="2787B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 u="sng">
                <a:solidFill>
                  <a:srgbClr val="2787B3"/>
                </a:solidFill>
                <a:hlinkClick r:id="rId4"/>
              </a:rPr>
              <a:t>Linked Data is People: Building a Knowledge Graph to Reshape the Library Staff Directory</a:t>
            </a:r>
            <a:endParaRPr i="1">
              <a:solidFill>
                <a:srgbClr val="2787B3"/>
              </a:solidFill>
            </a:endParaRPr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87B3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Markup</a:t>
            </a:r>
            <a:endParaRPr/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2888100" y="538050"/>
            <a:ext cx="3367800" cy="406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" name="Shape 173"/>
          <p:cNvCxnSpPr/>
          <p:nvPr/>
        </p:nvCxnSpPr>
        <p:spPr>
          <a:xfrm flipH="1" rot="10800000">
            <a:off x="3406500" y="1166475"/>
            <a:ext cx="2331000" cy="3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Shape 174"/>
          <p:cNvCxnSpPr/>
          <p:nvPr/>
        </p:nvCxnSpPr>
        <p:spPr>
          <a:xfrm flipH="1" rot="10800000">
            <a:off x="3406500" y="2046300"/>
            <a:ext cx="2331000" cy="3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Shape 175"/>
          <p:cNvCxnSpPr/>
          <p:nvPr/>
        </p:nvCxnSpPr>
        <p:spPr>
          <a:xfrm flipH="1" rot="10800000">
            <a:off x="3406500" y="2926125"/>
            <a:ext cx="2331000" cy="3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Shape 176"/>
          <p:cNvCxnSpPr/>
          <p:nvPr/>
        </p:nvCxnSpPr>
        <p:spPr>
          <a:xfrm flipH="1" rot="10800000">
            <a:off x="3406500" y="3805950"/>
            <a:ext cx="2331000" cy="3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Shape 177"/>
          <p:cNvCxnSpPr/>
          <p:nvPr/>
        </p:nvCxnSpPr>
        <p:spPr>
          <a:xfrm>
            <a:off x="5045625" y="1170075"/>
            <a:ext cx="569700" cy="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Shape 178"/>
          <p:cNvCxnSpPr/>
          <p:nvPr/>
        </p:nvCxnSpPr>
        <p:spPr>
          <a:xfrm>
            <a:off x="3718400" y="2049900"/>
            <a:ext cx="569700" cy="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Shape 179"/>
          <p:cNvCxnSpPr/>
          <p:nvPr/>
        </p:nvCxnSpPr>
        <p:spPr>
          <a:xfrm>
            <a:off x="4287150" y="2929725"/>
            <a:ext cx="569700" cy="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Shape 180"/>
          <p:cNvCxnSpPr/>
          <p:nvPr/>
        </p:nvCxnSpPr>
        <p:spPr>
          <a:xfrm>
            <a:off x="4685625" y="3807750"/>
            <a:ext cx="569700" cy="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Shape 18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Example: Without Markup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8520600" cy="25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787B3"/>
                </a:solidFill>
                <a:latin typeface="Roboto Mono"/>
                <a:ea typeface="Roboto Mono"/>
                <a:cs typeface="Roboto Mono"/>
                <a:sym typeface="Roboto Mono"/>
              </a:rPr>
              <a:t>&lt;p&gt;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George Bush, the 41st President of the United States is the father of George W. Bush, the 43rd President of the United States.</a:t>
            </a:r>
            <a:r>
              <a:rPr lang="en">
                <a:solidFill>
                  <a:srgbClr val="2787B3"/>
                </a:solidFill>
                <a:latin typeface="Average"/>
                <a:ea typeface="Average"/>
                <a:cs typeface="Average"/>
                <a:sym typeface="Average"/>
              </a:rPr>
              <a:t>&lt;/</a:t>
            </a:r>
            <a:r>
              <a:rPr lang="en">
                <a:solidFill>
                  <a:srgbClr val="2787B3"/>
                </a:solidFill>
              </a:rPr>
              <a:t>p&gt;</a:t>
            </a:r>
            <a:endParaRPr>
              <a:solidFill>
                <a:srgbClr val="2787B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87B3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4248100"/>
            <a:ext cx="8520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rgbClr val="2787B3"/>
                </a:solidFill>
                <a:hlinkClick r:id="rId3"/>
              </a:rPr>
              <a:t>http://schema.org/Person</a:t>
            </a:r>
            <a:endParaRPr/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Example: JSON-LD Syntax</a:t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213" y="1017713"/>
            <a:ext cx="6257925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4248100"/>
            <a:ext cx="8520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rgbClr val="2787B3"/>
                </a:solidFill>
                <a:hlinkClick r:id="rId4"/>
              </a:rPr>
              <a:t>http://schema.org/Person</a:t>
            </a:r>
            <a:endParaRPr/>
          </a:p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Basics</a:t>
            </a:r>
            <a:endParaRPr/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Object Notation is a data format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a subset of the JavaScript Programming Language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based and language independent</a:t>
            </a:r>
            <a:endParaRPr/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87B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Schema.org</a:t>
            </a:r>
            <a:endParaRPr/>
          </a:p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Example</a:t>
            </a:r>
            <a:endParaRPr/>
          </a:p>
        </p:txBody>
      </p:sp>
      <p:pic>
        <p:nvPicPr>
          <p:cNvPr descr="Screen Shot 2016-10-17 at 9.17.32 AM.png"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088" y="1249775"/>
            <a:ext cx="5990423" cy="1452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0-17 at 10.02.33 AM.png" id="212" name="Shape 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4495" y="2901007"/>
            <a:ext cx="4275625" cy="20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JSON-LD Extension</a:t>
            </a:r>
            <a:endParaRPr/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Lightweight linked data format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Extends JSON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rgbClr val="2787B3"/>
                </a:solidFill>
                <a:hlinkClick r:id="rId3"/>
              </a:rPr>
              <a:t>JSON-LD homepage</a:t>
            </a:r>
            <a:endParaRPr>
              <a:solidFill>
                <a:srgbClr val="2787B3"/>
              </a:solidFill>
            </a:endParaRPr>
          </a:p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Describing a Painting</a:t>
            </a:r>
            <a:endParaRPr/>
          </a:p>
        </p:txBody>
      </p:sp>
      <p:sp>
        <p:nvSpPr>
          <p:cNvPr id="226" name="Shape 226"/>
          <p:cNvSpPr txBox="1"/>
          <p:nvPr>
            <p:ph idx="4294967295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2787B3"/>
                </a:solidFill>
              </a:rPr>
              <a:t>with schema.org in JSON-LD</a:t>
            </a:r>
            <a:endParaRPr>
              <a:solidFill>
                <a:srgbClr val="2787B3"/>
              </a:solidFill>
            </a:endParaRPr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{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JSON-LD</a:t>
            </a:r>
            <a:endParaRPr/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"@context": "http://schema.org",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"@type": "Painting"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2787B3"/>
                </a:solidFill>
                <a:hlinkClick r:id="rId3"/>
              </a:rPr>
              <a:t>http://schema.org/docs/jsonldcontext.json</a:t>
            </a:r>
            <a:r>
              <a:rPr lang="en">
                <a:solidFill>
                  <a:srgbClr val="2787B3"/>
                </a:solidFill>
              </a:rPr>
              <a:t> </a:t>
            </a:r>
            <a:endParaRPr>
              <a:solidFill>
                <a:srgbClr val="2787B3"/>
              </a:solidFill>
            </a:endParaRPr>
          </a:p>
        </p:txBody>
      </p:sp>
      <p:sp>
        <p:nvSpPr>
          <p:cNvPr id="241" name="Shape 24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JSON-LD with Properties</a:t>
            </a:r>
            <a:endParaRPr/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"@context": "http://schema.org",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"@type": "Painting",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"name": "The Scream",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"url": "https://en.wikipedia.org/wiki/The_Scream",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"creator":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Properties</a:t>
            </a:r>
            <a:endParaRPr/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40926"/>
            <a:ext cx="8520599" cy="88145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JSON-LD with Nesting</a:t>
            </a:r>
            <a:endParaRPr/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238625" y="1152475"/>
            <a:ext cx="904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"@context": "http://schema.org",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"@type": "Painting",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"name": "The Scream",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"url": "https://en.wikipedia.org/wiki/The_Scream",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"creator": </a:t>
            </a:r>
            <a:r>
              <a:rPr lang="en">
                <a:solidFill>
                  <a:srgbClr val="2787B3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rgbClr val="2787B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787B3"/>
                </a:solidFill>
                <a:latin typeface="Roboto Mono"/>
                <a:ea typeface="Roboto Mono"/>
                <a:cs typeface="Roboto Mono"/>
                <a:sym typeface="Roboto Mono"/>
              </a:rPr>
              <a:t>    	"@type": "Person",</a:t>
            </a:r>
            <a:endParaRPr>
              <a:solidFill>
                <a:srgbClr val="2787B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787B3"/>
                </a:solidFill>
                <a:latin typeface="Roboto Mono"/>
                <a:ea typeface="Roboto Mono"/>
                <a:cs typeface="Roboto Mono"/>
                <a:sym typeface="Roboto Mono"/>
              </a:rPr>
              <a:t>    	"name": "Edvard Munch",</a:t>
            </a:r>
            <a:endParaRPr>
              <a:solidFill>
                <a:srgbClr val="2787B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787B3"/>
                </a:solidFill>
                <a:latin typeface="Roboto Mono"/>
                <a:ea typeface="Roboto Mono"/>
                <a:cs typeface="Roboto Mono"/>
                <a:sym typeface="Roboto Mono"/>
              </a:rPr>
              <a:t>    	"sameAs": "</a:t>
            </a:r>
            <a:r>
              <a:rPr lang="en">
                <a:solidFill>
                  <a:srgbClr val="2787B3"/>
                </a:solidFill>
                <a:latin typeface="Roboto Mono"/>
                <a:ea typeface="Roboto Mono"/>
                <a:cs typeface="Roboto Mono"/>
                <a:sym typeface="Roboto Mono"/>
              </a:rPr>
              <a:t>https://en.wikipedia.org/wiki/Edvard_Munch</a:t>
            </a:r>
            <a:r>
              <a:rPr lang="en">
                <a:solidFill>
                  <a:srgbClr val="2787B3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>
              <a:solidFill>
                <a:srgbClr val="2787B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787B3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>
              <a:solidFill>
                <a:srgbClr val="2787B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ingPlaces.png"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475"/>
            <a:ext cx="8839199" cy="471100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 txBox="1"/>
          <p:nvPr/>
        </p:nvSpPr>
        <p:spPr>
          <a:xfrm>
            <a:off x="4420250" y="4736475"/>
            <a:ext cx="46851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Image from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/>
              </a:rPr>
              <a:t> </a:t>
            </a:r>
            <a:r>
              <a:rPr lang="en" sz="1200" u="sng">
                <a:solidFill>
                  <a:srgbClr val="2787B3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https://d.lib.ncsu.edu/collections/catalog/0227879</a:t>
            </a:r>
            <a:endParaRPr sz="1200">
              <a:solidFill>
                <a:srgbClr val="2787B3"/>
              </a:solidFill>
            </a:endParaRPr>
          </a:p>
        </p:txBody>
      </p:sp>
      <p:sp>
        <p:nvSpPr>
          <p:cNvPr id="269" name="Shape 26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87B3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to apply what we’ve learned</a:t>
            </a:r>
            <a:endParaRPr/>
          </a:p>
        </p:txBody>
      </p:sp>
      <p:sp>
        <p:nvSpPr>
          <p:cNvPr id="275" name="Shape 27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Schema.org is a set of vocabularies for describing things in an interoperable and semantic way on the web. </a:t>
            </a:r>
            <a:endParaRPr/>
          </a:p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Instructions</a:t>
            </a:r>
            <a:endParaRPr/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311700" y="1152475"/>
            <a:ext cx="8520600" cy="3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</a:t>
            </a:r>
            <a:r>
              <a:rPr lang="en" u="sng">
                <a:solidFill>
                  <a:srgbClr val="2787B3"/>
                </a:solidFill>
                <a:hlinkClick r:id="rId3"/>
              </a:rPr>
              <a:t>https://github.com/eightBitter/erl2018-linked-data-workshop/blob/master/schemaOrg-jsonld/activity-instructions.md</a:t>
            </a:r>
            <a:endParaRPr>
              <a:solidFill>
                <a:srgbClr val="2787B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2" name="Shape 28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87B3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Now?</a:t>
            </a:r>
            <a:endParaRPr/>
          </a:p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Publishing Workflow</a:t>
            </a: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717525" y="3464725"/>
            <a:ext cx="1496400" cy="1496400"/>
          </a:xfrm>
          <a:prstGeom prst="can">
            <a:avLst>
              <a:gd fmla="val 25000" name="adj"/>
            </a:avLst>
          </a:prstGeom>
          <a:solidFill>
            <a:srgbClr val="2787B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json-ld-logo.png"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800" y="3464725"/>
            <a:ext cx="1496400" cy="149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/>
          <p:nvPr/>
        </p:nvSpPr>
        <p:spPr>
          <a:xfrm>
            <a:off x="6930075" y="3464725"/>
            <a:ext cx="1496394" cy="1496394"/>
          </a:xfrm>
          <a:prstGeom prst="flowChartMultidocument">
            <a:avLst/>
          </a:prstGeom>
          <a:solidFill>
            <a:srgbClr val="2787B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2587200" y="3994950"/>
            <a:ext cx="8883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5680988" y="3994950"/>
            <a:ext cx="8883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 txBox="1"/>
          <p:nvPr/>
        </p:nvSpPr>
        <p:spPr>
          <a:xfrm>
            <a:off x="321075" y="1674100"/>
            <a:ext cx="2638200" cy="14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Extract</a:t>
            </a:r>
            <a:endParaRPr b="1" sz="2000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Data from source</a:t>
            </a:r>
            <a:endParaRPr sz="1800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3427350" y="1674100"/>
            <a:ext cx="2682000" cy="14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Transform</a:t>
            </a:r>
            <a:endParaRPr b="1" sz="2000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Data into schema.org + semantic markup</a:t>
            </a:r>
            <a:endParaRPr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6533625" y="1674100"/>
            <a:ext cx="2638200" cy="14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Load</a:t>
            </a:r>
            <a:endParaRPr b="1" sz="2000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Transformed data into HTML documents</a:t>
            </a:r>
            <a:endParaRPr sz="1800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Context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Started in 2011 by Google, Yahoo, Bing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Maintained by members of </a:t>
            </a:r>
            <a:r>
              <a:rPr lang="en"/>
              <a:t>Google, Yahoo, Bing, Yandex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 scope was for businesses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Community driven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“[To] create and support a common set of schemas for structured data markup on web pages.”*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To make data on the web more meaningful to machines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*</a:t>
            </a:r>
            <a:r>
              <a:rPr lang="en"/>
              <a:t> </a:t>
            </a:r>
            <a:r>
              <a:rPr lang="en" sz="1200" u="sng">
                <a:solidFill>
                  <a:srgbClr val="2787B3"/>
                </a:solidFill>
                <a:hlinkClick r:id="rId3"/>
              </a:rPr>
              <a:t>https://webmasters.googleblog.com/2011/06/introducing-schemaorg-search-engines.html</a:t>
            </a:r>
            <a:endParaRPr sz="1200">
              <a:solidFill>
                <a:srgbClr val="2787B3"/>
              </a:solidFill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fault.jp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448" y="152400"/>
            <a:ext cx="5494800" cy="37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1152" y="90725"/>
            <a:ext cx="2356298" cy="505277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1311417" y="2737297"/>
            <a:ext cx="641100" cy="2748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1311417" y="4548738"/>
            <a:ext cx="641100" cy="274800"/>
          </a:xfrm>
          <a:prstGeom prst="rect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1311417" y="1953671"/>
            <a:ext cx="1343100" cy="274800"/>
          </a:xfrm>
          <a:prstGeom prst="rect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" name="Shape 97"/>
          <p:cNvCxnSpPr>
            <a:endCxn id="96" idx="1"/>
          </p:cNvCxnSpPr>
          <p:nvPr/>
        </p:nvCxnSpPr>
        <p:spPr>
          <a:xfrm flipH="1" rot="10800000">
            <a:off x="988617" y="2091071"/>
            <a:ext cx="322800" cy="2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Shape 98"/>
          <p:cNvCxnSpPr>
            <a:endCxn id="94" idx="1"/>
          </p:cNvCxnSpPr>
          <p:nvPr/>
        </p:nvCxnSpPr>
        <p:spPr>
          <a:xfrm>
            <a:off x="1007217" y="2868997"/>
            <a:ext cx="304200" cy="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Shape 99"/>
          <p:cNvCxnSpPr>
            <a:endCxn id="95" idx="1"/>
          </p:cNvCxnSpPr>
          <p:nvPr/>
        </p:nvCxnSpPr>
        <p:spPr>
          <a:xfrm flipH="1" rot="10800000">
            <a:off x="993117" y="4686138"/>
            <a:ext cx="318300" cy="5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Shape 100"/>
          <p:cNvSpPr txBox="1"/>
          <p:nvPr/>
        </p:nvSpPr>
        <p:spPr>
          <a:xfrm>
            <a:off x="11498" y="1939225"/>
            <a:ext cx="11520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verage"/>
                <a:ea typeface="Average"/>
                <a:cs typeface="Average"/>
                <a:sym typeface="Average"/>
              </a:rPr>
              <a:t>Photograph</a:t>
            </a:r>
            <a:endParaRPr sz="11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61207" y="2708738"/>
            <a:ext cx="11520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verage"/>
                <a:ea typeface="Average"/>
                <a:cs typeface="Average"/>
                <a:sym typeface="Average"/>
              </a:rPr>
              <a:t>Person</a:t>
            </a:r>
            <a:endParaRPr sz="11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10150" y="4550125"/>
            <a:ext cx="11520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verage"/>
                <a:ea typeface="Average"/>
                <a:cs typeface="Average"/>
                <a:sym typeface="Average"/>
              </a:rPr>
              <a:t>Place</a:t>
            </a:r>
            <a:endParaRPr sz="1100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03" name="Shape 103"/>
          <p:cNvCxnSpPr/>
          <p:nvPr/>
        </p:nvCxnSpPr>
        <p:spPr>
          <a:xfrm rot="10800000">
            <a:off x="7155825" y="3965450"/>
            <a:ext cx="431700" cy="6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Shape 104"/>
          <p:cNvSpPr txBox="1"/>
          <p:nvPr/>
        </p:nvSpPr>
        <p:spPr>
          <a:xfrm>
            <a:off x="7089748" y="4626375"/>
            <a:ext cx="11520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verage"/>
                <a:ea typeface="Average"/>
                <a:cs typeface="Average"/>
                <a:sym typeface="Average"/>
              </a:rPr>
              <a:t>Image</a:t>
            </a:r>
            <a:endParaRPr sz="11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2787B3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Schema.org</a:t>
            </a:r>
            <a:endParaRPr>
              <a:solidFill>
                <a:srgbClr val="2787B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Example</a:t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325" y="920363"/>
            <a:ext cx="523148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76500" y="4398750"/>
            <a:ext cx="39951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2787B3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https://www.google.com/search?q=The+Dark+Tower</a:t>
            </a:r>
            <a:endParaRPr sz="1100">
              <a:solidFill>
                <a:srgbClr val="2787B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50" y="709938"/>
            <a:ext cx="8804800" cy="3723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>
            <a:hlinkClick r:id="rId4"/>
          </p:cNvPr>
          <p:cNvSpPr txBox="1"/>
          <p:nvPr/>
        </p:nvSpPr>
        <p:spPr>
          <a:xfrm>
            <a:off x="3940225" y="4702300"/>
            <a:ext cx="48858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2787B3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https://www.fandango.com/thedarktower_185723/movieoverview</a:t>
            </a:r>
            <a:endParaRPr sz="1100">
              <a:solidFill>
                <a:srgbClr val="2787B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