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Shelb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4599"/>
  </p:normalViewPr>
  <p:slideViewPr>
    <p:cSldViewPr snapToGrid="0" snapToObjects="1">
      <p:cViewPr varScale="1">
        <p:scale>
          <a:sx n="141" d="100"/>
          <a:sy n="141"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10T15:33:04.033" idx="1">
    <p:pos x="6000" y="0"/>
    <p:text>Instead of talking through the slides, it might be better to do a live demo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7189462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714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Documents -&gt; Data -&gt; Things</a:t>
            </a:r>
          </a:p>
        </p:txBody>
      </p:sp>
    </p:spTree>
    <p:extLst>
      <p:ext uri="{BB962C8B-B14F-4D97-AF65-F5344CB8AC3E}">
        <p14:creationId xmlns:p14="http://schemas.microsoft.com/office/powerpoint/2010/main" val="88858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Things to talk about: classes and properties, organizational breakdown, core vs extensions, nested entities</a:t>
            </a:r>
          </a:p>
        </p:txBody>
      </p:sp>
    </p:spTree>
    <p:extLst>
      <p:ext uri="{BB962C8B-B14F-4D97-AF65-F5344CB8AC3E}">
        <p14:creationId xmlns:p14="http://schemas.microsoft.com/office/powerpoint/2010/main" val="788359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1. Rank appropriately. 2. Rich snippet. You've seen these kinds of things before. Used to be boring list of links. What's powering these results. gives better idea what the find at the other end. More attractive search result. And you can see how the structured metadata comes through.</a:t>
            </a:r>
          </a:p>
          <a:p>
            <a:pPr lvl="0" rtl="0">
              <a:spcBef>
                <a:spcPts val="0"/>
              </a:spcBef>
              <a:buNone/>
            </a:pPr>
            <a:endParaRPr/>
          </a:p>
          <a:p>
            <a:pPr lvl="0" rtl="0">
              <a:spcBef>
                <a:spcPts val="0"/>
              </a:spcBef>
              <a:buNone/>
            </a:pPr>
            <a:r>
              <a:rPr lang="en"/>
              <a:t>all recipes scrambled eggs</a:t>
            </a:r>
          </a:p>
        </p:txBody>
      </p:sp>
    </p:spTree>
    <p:extLst>
      <p:ext uri="{BB962C8B-B14F-4D97-AF65-F5344CB8AC3E}">
        <p14:creationId xmlns:p14="http://schemas.microsoft.com/office/powerpoint/2010/main" val="2123363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Gives answers and not just search results. "Save the time of the user." --Raganathan</a:t>
            </a:r>
          </a:p>
        </p:txBody>
      </p:sp>
    </p:spTree>
    <p:extLst>
      <p:ext uri="{BB962C8B-B14F-4D97-AF65-F5344CB8AC3E}">
        <p14:creationId xmlns:p14="http://schemas.microsoft.com/office/powerpoint/2010/main" val="488258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2854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4857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2977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55508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4506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AKA Structured Data Markup, Embedded Structured Data</a:t>
            </a:r>
          </a:p>
        </p:txBody>
      </p:sp>
    </p:spTree>
    <p:extLst>
      <p:ext uri="{BB962C8B-B14F-4D97-AF65-F5344CB8AC3E}">
        <p14:creationId xmlns:p14="http://schemas.microsoft.com/office/powerpoint/2010/main" val="4024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0963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And so let’s say that we have a web page. On the backend the page is marked up with HTML. HTML is designed to bring structure to a web page. This helps a machine understand the structure of the document, but it doesn’t make the data within the document understandable to a machine. Semantic markup is inserted into the backend of the page to bring meaning to the data. There are a variety of semantic markup languages that can be used to do this.</a:t>
            </a:r>
          </a:p>
        </p:txBody>
      </p:sp>
    </p:spTree>
    <p:extLst>
      <p:ext uri="{BB962C8B-B14F-4D97-AF65-F5344CB8AC3E}">
        <p14:creationId xmlns:p14="http://schemas.microsoft.com/office/powerpoint/2010/main" val="166834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Here's an example straight from the schema.org page. </a:t>
            </a:r>
          </a:p>
          <a:p>
            <a:pPr lvl="0" rtl="0">
              <a:spcBef>
                <a:spcPts val="0"/>
              </a:spcBef>
              <a:buClr>
                <a:schemeClr val="dk1"/>
              </a:buClr>
              <a:buSzPct val="100000"/>
              <a:buFont typeface="Arial"/>
              <a:buNone/>
            </a:pPr>
            <a:r>
              <a:rPr lang="en">
                <a:solidFill>
                  <a:schemeClr val="dk1"/>
                </a:solidFill>
              </a:rPr>
              <a:t>These are all the same example and the user would see things looking like this in every case</a:t>
            </a:r>
          </a:p>
        </p:txBody>
      </p:sp>
    </p:spTree>
    <p:extLst>
      <p:ext uri="{BB962C8B-B14F-4D97-AF65-F5344CB8AC3E}">
        <p14:creationId xmlns:p14="http://schemas.microsoft.com/office/powerpoint/2010/main" val="1516340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Embedded semantic markup. </a:t>
            </a:r>
          </a:p>
          <a:p>
            <a:pPr lvl="0" rtl="0">
              <a:spcBef>
                <a:spcPts val="0"/>
              </a:spcBef>
              <a:buNone/>
            </a:pPr>
            <a:r>
              <a:rPr lang="en"/>
              <a:t>If the semantics are tied to the page content then it is more difficult to game the search engines. This is the syntax we used to have on the digital special collections site.</a:t>
            </a:r>
          </a:p>
        </p:txBody>
      </p:sp>
    </p:spTree>
    <p:extLst>
      <p:ext uri="{BB962C8B-B14F-4D97-AF65-F5344CB8AC3E}">
        <p14:creationId xmlns:p14="http://schemas.microsoft.com/office/powerpoint/2010/main" val="953185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 I agree, when I first tried to implement embedded semantic markup. I tried RDFa and found it to difficult to implement. Since then and in reaction to Microdata…</a:t>
            </a:r>
          </a:p>
          <a:p>
            <a:pPr lvl="0" rtl="0">
              <a:spcBef>
                <a:spcPts val="0"/>
              </a:spcBef>
              <a:buClr>
                <a:schemeClr val="dk1"/>
              </a:buClr>
              <a:buSzPct val="100000"/>
              <a:buFont typeface="Arial"/>
              <a:buNone/>
            </a:pPr>
            <a:r>
              <a:rPr lang="en">
                <a:solidFill>
                  <a:schemeClr val="dk1"/>
                </a:solidFill>
              </a:rPr>
              <a:t>One of the issues generally with the embedded markup approach is that you're including a lot of data in your markup and sometimes have to contort your markup to make it work.</a:t>
            </a:r>
          </a:p>
        </p:txBody>
      </p:sp>
    </p:spTree>
    <p:extLst>
      <p:ext uri="{BB962C8B-B14F-4D97-AF65-F5344CB8AC3E}">
        <p14:creationId xmlns:p14="http://schemas.microsoft.com/office/powerpoint/2010/main" val="2099772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Avoids issue with trying to include data within text. It decouples the markup from the</a:t>
            </a:r>
          </a:p>
          <a:p>
            <a:pPr lvl="0" rtl="0">
              <a:spcBef>
                <a:spcPts val="0"/>
              </a:spcBef>
              <a:buNone/>
            </a:pPr>
            <a:r>
              <a:rPr lang="en"/>
              <a:t>Easy for developers. Can be consumed by JavaScript clients.</a:t>
            </a:r>
          </a:p>
          <a:p>
            <a:pPr lvl="0" rtl="0">
              <a:spcBef>
                <a:spcPts val="0"/>
              </a:spcBef>
              <a:buNone/>
            </a:pPr>
            <a:r>
              <a:rPr lang="en"/>
              <a:t>JSON serialization of linked data.</a:t>
            </a:r>
          </a:p>
        </p:txBody>
      </p:sp>
    </p:spTree>
    <p:extLst>
      <p:ext uri="{BB962C8B-B14F-4D97-AF65-F5344CB8AC3E}">
        <p14:creationId xmlns:p14="http://schemas.microsoft.com/office/powerpoint/2010/main" val="1269686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324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42014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3859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Since we're going to do a hands-on exercise in just a few minutes I'm going to show you a bit what the syntax looks like so we can try to create our own schema.org in JSON-LD</a:t>
            </a:r>
          </a:p>
          <a:p>
            <a:pPr lvl="0" rtl="0">
              <a:spcBef>
                <a:spcPts val="0"/>
              </a:spcBef>
              <a:buNone/>
            </a:pPr>
            <a:endParaRPr/>
          </a:p>
        </p:txBody>
      </p:sp>
    </p:spTree>
    <p:extLst>
      <p:ext uri="{BB962C8B-B14F-4D97-AF65-F5344CB8AC3E}">
        <p14:creationId xmlns:p14="http://schemas.microsoft.com/office/powerpoint/2010/main" val="43252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Like all JSON objects we'll start with curly braces</a:t>
            </a:r>
          </a:p>
        </p:txBody>
      </p:sp>
    </p:spTree>
    <p:extLst>
      <p:ext uri="{BB962C8B-B14F-4D97-AF65-F5344CB8AC3E}">
        <p14:creationId xmlns:p14="http://schemas.microsoft.com/office/powerpoint/2010/main" val="108749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35496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Then we'll add some of the bits that make this more than just JSON and make this </a:t>
            </a:r>
            <a:r>
              <a:rPr lang="en" b="1"/>
              <a:t>linked data</a:t>
            </a:r>
            <a:r>
              <a:rPr lang="en"/>
              <a:t>. The </a:t>
            </a:r>
            <a:r>
              <a:rPr lang="en" b="1"/>
              <a:t>@context</a:t>
            </a:r>
            <a:r>
              <a:rPr lang="en"/>
              <a:t> give us the </a:t>
            </a:r>
            <a:r>
              <a:rPr lang="en" b="1"/>
              <a:t>definition</a:t>
            </a:r>
            <a:r>
              <a:rPr lang="en"/>
              <a:t> of what all the properties mean and allow for using properties that are defined in different places. You can think of the @context as some </a:t>
            </a:r>
            <a:r>
              <a:rPr lang="en" b="1"/>
              <a:t>boilerplate</a:t>
            </a:r>
            <a:r>
              <a:rPr lang="en"/>
              <a:t> you just need to add. One of the advantages of working with JSON-LD is that you can think of it at different levels. If you want to ignore that it is linked data that's fine--you still get the </a:t>
            </a:r>
            <a:r>
              <a:rPr lang="en" b="1"/>
              <a:t>rigor of how the terms have been defined</a:t>
            </a:r>
            <a:r>
              <a:rPr lang="en"/>
              <a:t>.</a:t>
            </a:r>
            <a:br>
              <a:rPr lang="en"/>
            </a:br>
            <a:r>
              <a:rPr lang="en"/>
              <a:t>Then we set the </a:t>
            </a:r>
            <a:r>
              <a:rPr lang="en" b="1"/>
              <a:t>@type</a:t>
            </a:r>
            <a:r>
              <a:rPr lang="en"/>
              <a:t>. This is the type of thing we're defining.</a:t>
            </a:r>
          </a:p>
        </p:txBody>
      </p:sp>
    </p:spTree>
    <p:extLst>
      <p:ext uri="{BB962C8B-B14F-4D97-AF65-F5344CB8AC3E}">
        <p14:creationId xmlns:p14="http://schemas.microsoft.com/office/powerpoint/2010/main" val="318103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The painting that we're describing is the Scream so we'll add a name for it and URL. But who painted The Scream?</a:t>
            </a:r>
          </a:p>
        </p:txBody>
      </p:sp>
    </p:spTree>
    <p:extLst>
      <p:ext uri="{BB962C8B-B14F-4D97-AF65-F5344CB8AC3E}">
        <p14:creationId xmlns:p14="http://schemas.microsoft.com/office/powerpoint/2010/main" val="1282844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The "creator" did.</a:t>
            </a:r>
          </a:p>
          <a:p>
            <a:pPr lvl="0" rtl="0">
              <a:spcBef>
                <a:spcPts val="0"/>
              </a:spcBef>
              <a:buNone/>
            </a:pPr>
            <a:r>
              <a:rPr lang="en"/>
              <a:t>You'll sometimes see that the value of a property ought to be another thing rather than just Text.</a:t>
            </a:r>
          </a:p>
          <a:p>
            <a:pPr lvl="0" rtl="0">
              <a:spcBef>
                <a:spcPts val="0"/>
              </a:spcBef>
              <a:buNone/>
            </a:pPr>
            <a:r>
              <a:rPr lang="en"/>
              <a:t>In this case the value of "creator" ought to be an Organization or Person.</a:t>
            </a:r>
          </a:p>
        </p:txBody>
      </p:sp>
    </p:spTree>
    <p:extLst>
      <p:ext uri="{BB962C8B-B14F-4D97-AF65-F5344CB8AC3E}">
        <p14:creationId xmlns:p14="http://schemas.microsoft.com/office/powerpoint/2010/main" val="37275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We we nest another object with curly braces underneath "creator". And besides his name we can also give more information like his telephone number.</a:t>
            </a:r>
          </a:p>
        </p:txBody>
      </p:sp>
    </p:spTree>
    <p:extLst>
      <p:ext uri="{BB962C8B-B14F-4D97-AF65-F5344CB8AC3E}">
        <p14:creationId xmlns:p14="http://schemas.microsoft.com/office/powerpoint/2010/main" val="15723267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9091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32255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t>**half-way through** say: For an event make sure to have a nested location.</a:t>
            </a:r>
          </a:p>
          <a:p>
            <a:pPr lvl="0">
              <a:spcBef>
                <a:spcPts val="0"/>
              </a:spcBef>
              <a:buNone/>
            </a:pPr>
            <a:r>
              <a:rPr lang="en"/>
              <a:t>recipe should have cookeTime:duration or creator?</a:t>
            </a:r>
          </a:p>
          <a:p>
            <a:pPr lvl="0">
              <a:spcBef>
                <a:spcPts val="0"/>
              </a:spcBef>
              <a:buNone/>
            </a:pPr>
            <a:endParaRPr/>
          </a:p>
          <a:p>
            <a:pPr lvl="0" rtl="0">
              <a:spcBef>
                <a:spcPts val="0"/>
              </a:spcBef>
              <a:buNone/>
            </a:pPr>
            <a:r>
              <a:rPr lang="en"/>
              <a:t>Don’t forget to show some examples using the Google Structured Data Testing Tool</a:t>
            </a:r>
          </a:p>
        </p:txBody>
      </p:sp>
    </p:spTree>
    <p:extLst>
      <p:ext uri="{BB962C8B-B14F-4D97-AF65-F5344CB8AC3E}">
        <p14:creationId xmlns:p14="http://schemas.microsoft.com/office/powerpoint/2010/main" val="371768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8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You *could* manually create the data, but the most common workflow for generating schema.org data is the following:</a:t>
            </a:r>
          </a:p>
          <a:p>
            <a:pPr lvl="0">
              <a:spcBef>
                <a:spcPts val="0"/>
              </a:spcBef>
              <a:buNone/>
            </a:pPr>
            <a:endParaRPr/>
          </a:p>
          <a:p>
            <a:pPr lvl="0">
              <a:spcBef>
                <a:spcPts val="0"/>
              </a:spcBef>
              <a:buNone/>
            </a:pPr>
            <a:r>
              <a:rPr lang="en"/>
              <a:t>There are two main components to a batch conversion: a map to translate the metadata; a technical infrastructure for transforming the data. Good collaborative project for metadata and IT people</a:t>
            </a:r>
          </a:p>
        </p:txBody>
      </p:sp>
    </p:spTree>
    <p:extLst>
      <p:ext uri="{BB962C8B-B14F-4D97-AF65-F5344CB8AC3E}">
        <p14:creationId xmlns:p14="http://schemas.microsoft.com/office/powerpoint/2010/main" val="1684007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091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45448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Embedded metadata in web pages predates the Schema.org vocabulary.</a:t>
            </a:r>
          </a:p>
        </p:txBody>
      </p:sp>
    </p:spTree>
    <p:extLst>
      <p:ext uri="{BB962C8B-B14F-4D97-AF65-F5344CB8AC3E}">
        <p14:creationId xmlns:p14="http://schemas.microsoft.com/office/powerpoint/2010/main" val="209620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Humans have one big advantage over machines: we can infer like crazy. Machines can’t. They’re so literal that you have to specify everything, including inferences. A person can look at a web page and pick out data, and understand what the page means. A machine cannot do that without guidance. This is where structured data comes into play.</a:t>
            </a:r>
          </a:p>
        </p:txBody>
      </p:sp>
    </p:spTree>
    <p:extLst>
      <p:ext uri="{BB962C8B-B14F-4D97-AF65-F5344CB8AC3E}">
        <p14:creationId xmlns:p14="http://schemas.microsoft.com/office/powerpoint/2010/main" val="1506173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65040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Written in RDF</a:t>
            </a:r>
          </a:p>
        </p:txBody>
      </p:sp>
    </p:spTree>
    <p:extLst>
      <p:ext uri="{BB962C8B-B14F-4D97-AF65-F5344CB8AC3E}">
        <p14:creationId xmlns:p14="http://schemas.microsoft.com/office/powerpoint/2010/main" val="106213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Translates disparate data in siloed systems into a common language</a:t>
            </a:r>
          </a:p>
        </p:txBody>
      </p:sp>
    </p:spTree>
    <p:extLst>
      <p:ext uri="{BB962C8B-B14F-4D97-AF65-F5344CB8AC3E}">
        <p14:creationId xmlns:p14="http://schemas.microsoft.com/office/powerpoint/2010/main" val="144503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000000"/>
        </a:solidFill>
        <a:effectLst/>
      </p:bgPr>
    </p:bg>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8" y="990800"/>
            <a:ext cx="7801500" cy="1730100"/>
          </a:xfrm>
          <a:prstGeom prst="rect">
            <a:avLst/>
          </a:prstGeom>
          <a:noFill/>
        </p:spPr>
        <p:txBody>
          <a:bodyPr wrap="square" lIns="91425" tIns="91425" rIns="91425" bIns="91425" anchor="b" anchorCtr="0"/>
          <a:lstStyle>
            <a:lvl1pPr lvl="0" algn="ctr">
              <a:spcBef>
                <a:spcPts val="0"/>
              </a:spcBef>
              <a:buClr>
                <a:srgbClr val="2787B3"/>
              </a:buClr>
              <a:buSzPct val="100000"/>
              <a:defRPr sz="4800">
                <a:solidFill>
                  <a:srgbClr val="2787B3"/>
                </a:solidFill>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2787B3"/>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wrap="square" lIns="91425" tIns="91425" rIns="91425" bIns="91425" anchor="ctr" anchorCtr="0"/>
          <a:lstStyle>
            <a:lvl1pPr lvl="0" algn="ctr">
              <a:spcBef>
                <a:spcPts val="0"/>
              </a:spcBef>
              <a:buClr>
                <a:srgbClr val="000000"/>
              </a:buClr>
              <a:buSzPct val="100000"/>
              <a:defRPr sz="3600">
                <a:solidFill>
                  <a:srgbClr val="000000"/>
                </a:solidFill>
              </a:defRPr>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Clr>
                <a:srgbClr val="2787B3"/>
              </a:buClr>
              <a:defRPr>
                <a:solidFill>
                  <a:srgbClr val="2787B3"/>
                </a:solidFill>
              </a:defRPr>
            </a:lvl1pPr>
            <a:lvl2pPr lvl="1">
              <a:spcBef>
                <a:spcPts val="0"/>
              </a:spcBef>
              <a:buClr>
                <a:srgbClr val="2787B3"/>
              </a:buClr>
              <a:defRPr>
                <a:solidFill>
                  <a:srgbClr val="2787B3"/>
                </a:solidFill>
              </a:defRPr>
            </a:lvl2pPr>
            <a:lvl3pPr lvl="2">
              <a:spcBef>
                <a:spcPts val="0"/>
              </a:spcBef>
              <a:buClr>
                <a:srgbClr val="2787B3"/>
              </a:buClr>
              <a:defRPr>
                <a:solidFill>
                  <a:srgbClr val="2787B3"/>
                </a:solidFill>
              </a:defRPr>
            </a:lvl3pPr>
            <a:lvl4pPr lvl="3">
              <a:spcBef>
                <a:spcPts val="0"/>
              </a:spcBef>
              <a:buClr>
                <a:srgbClr val="2787B3"/>
              </a:buClr>
              <a:defRPr>
                <a:solidFill>
                  <a:srgbClr val="2787B3"/>
                </a:solidFill>
              </a:defRPr>
            </a:lvl4pPr>
            <a:lvl5pPr lvl="4">
              <a:spcBef>
                <a:spcPts val="0"/>
              </a:spcBef>
              <a:buClr>
                <a:srgbClr val="2787B3"/>
              </a:buClr>
              <a:defRPr>
                <a:solidFill>
                  <a:srgbClr val="2787B3"/>
                </a:solidFill>
              </a:defRPr>
            </a:lvl5pPr>
            <a:lvl6pPr lvl="5">
              <a:spcBef>
                <a:spcPts val="0"/>
              </a:spcBef>
              <a:buClr>
                <a:srgbClr val="2787B3"/>
              </a:buClr>
              <a:defRPr>
                <a:solidFill>
                  <a:srgbClr val="2787B3"/>
                </a:solidFill>
              </a:defRPr>
            </a:lvl6pPr>
            <a:lvl7pPr lvl="6">
              <a:spcBef>
                <a:spcPts val="0"/>
              </a:spcBef>
              <a:buClr>
                <a:srgbClr val="2787B3"/>
              </a:buClr>
              <a:defRPr>
                <a:solidFill>
                  <a:srgbClr val="2787B3"/>
                </a:solidFill>
              </a:defRPr>
            </a:lvl7pPr>
            <a:lvl8pPr lvl="7">
              <a:spcBef>
                <a:spcPts val="0"/>
              </a:spcBef>
              <a:buClr>
                <a:srgbClr val="2787B3"/>
              </a:buClr>
              <a:defRPr>
                <a:solidFill>
                  <a:srgbClr val="2787B3"/>
                </a:solidFill>
              </a:defRPr>
            </a:lvl8pPr>
            <a:lvl9pPr lvl="8">
              <a:spcBef>
                <a:spcPts val="0"/>
              </a:spcBef>
              <a:buClr>
                <a:srgbClr val="2787B3"/>
              </a:buClr>
              <a:defRPr>
                <a:solidFill>
                  <a:srgbClr val="2787B3"/>
                </a:solidFill>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Clr>
                <a:srgbClr val="434343"/>
              </a:buClr>
              <a:defRPr>
                <a:solidFill>
                  <a:srgbClr val="434343"/>
                </a:solidFill>
              </a:defRPr>
            </a:lvl1pPr>
            <a:lvl2pPr lvl="1">
              <a:spcBef>
                <a:spcPts val="0"/>
              </a:spcBef>
              <a:buClr>
                <a:srgbClr val="434343"/>
              </a:buClr>
              <a:defRPr>
                <a:solidFill>
                  <a:srgbClr val="434343"/>
                </a:solidFill>
              </a:defRPr>
            </a:lvl2pPr>
            <a:lvl3pPr lvl="2">
              <a:spcBef>
                <a:spcPts val="0"/>
              </a:spcBef>
              <a:buClr>
                <a:srgbClr val="434343"/>
              </a:buClr>
              <a:defRPr>
                <a:solidFill>
                  <a:srgbClr val="434343"/>
                </a:solidFill>
              </a:defRPr>
            </a:lvl3pPr>
            <a:lvl4pPr lvl="3">
              <a:spcBef>
                <a:spcPts val="0"/>
              </a:spcBef>
              <a:buClr>
                <a:srgbClr val="434343"/>
              </a:buClr>
              <a:defRPr>
                <a:solidFill>
                  <a:srgbClr val="434343"/>
                </a:solidFill>
              </a:defRPr>
            </a:lvl4pPr>
            <a:lvl5pPr lvl="4">
              <a:spcBef>
                <a:spcPts val="0"/>
              </a:spcBef>
              <a:buClr>
                <a:srgbClr val="434343"/>
              </a:buClr>
              <a:defRPr>
                <a:solidFill>
                  <a:srgbClr val="434343"/>
                </a:solidFill>
              </a:defRPr>
            </a:lvl5pPr>
            <a:lvl6pPr lvl="5">
              <a:spcBef>
                <a:spcPts val="0"/>
              </a:spcBef>
              <a:buClr>
                <a:srgbClr val="434343"/>
              </a:buClr>
              <a:defRPr>
                <a:solidFill>
                  <a:srgbClr val="434343"/>
                </a:solidFill>
              </a:defRPr>
            </a:lvl6pPr>
            <a:lvl7pPr lvl="6">
              <a:spcBef>
                <a:spcPts val="0"/>
              </a:spcBef>
              <a:buClr>
                <a:srgbClr val="434343"/>
              </a:buClr>
              <a:defRPr>
                <a:solidFill>
                  <a:srgbClr val="434343"/>
                </a:solidFill>
              </a:defRPr>
            </a:lvl7pPr>
            <a:lvl8pPr lvl="7">
              <a:spcBef>
                <a:spcPts val="0"/>
              </a:spcBef>
              <a:buClr>
                <a:srgbClr val="434343"/>
              </a:buClr>
              <a:defRPr>
                <a:solidFill>
                  <a:srgbClr val="434343"/>
                </a:solidFill>
              </a:defRPr>
            </a:lvl8pPr>
            <a:lvl9pPr lvl="8">
              <a:spcBef>
                <a:spcPts val="0"/>
              </a:spcBef>
              <a:buClr>
                <a:srgbClr val="434343"/>
              </a:buClr>
              <a:defRPr>
                <a:solidFill>
                  <a:srgbClr val="434343"/>
                </a:solidFill>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Clr>
                <a:srgbClr val="2787B3"/>
              </a:buClr>
              <a:defRPr>
                <a:solidFill>
                  <a:srgbClr val="2787B3"/>
                </a:solidFill>
              </a:defRPr>
            </a:lvl1pPr>
            <a:lvl2pPr lvl="1">
              <a:spcBef>
                <a:spcPts val="0"/>
              </a:spcBef>
              <a:buClr>
                <a:srgbClr val="2787B3"/>
              </a:buClr>
              <a:defRPr>
                <a:solidFill>
                  <a:srgbClr val="2787B3"/>
                </a:solidFill>
              </a:defRPr>
            </a:lvl2pPr>
            <a:lvl3pPr lvl="2">
              <a:spcBef>
                <a:spcPts val="0"/>
              </a:spcBef>
              <a:buClr>
                <a:srgbClr val="2787B3"/>
              </a:buClr>
              <a:defRPr>
                <a:solidFill>
                  <a:srgbClr val="2787B3"/>
                </a:solidFill>
              </a:defRPr>
            </a:lvl3pPr>
            <a:lvl4pPr lvl="3">
              <a:spcBef>
                <a:spcPts val="0"/>
              </a:spcBef>
              <a:buClr>
                <a:srgbClr val="2787B3"/>
              </a:buClr>
              <a:defRPr>
                <a:solidFill>
                  <a:srgbClr val="2787B3"/>
                </a:solidFill>
              </a:defRPr>
            </a:lvl4pPr>
            <a:lvl5pPr lvl="4">
              <a:spcBef>
                <a:spcPts val="0"/>
              </a:spcBef>
              <a:buClr>
                <a:srgbClr val="2787B3"/>
              </a:buClr>
              <a:defRPr>
                <a:solidFill>
                  <a:srgbClr val="2787B3"/>
                </a:solidFill>
              </a:defRPr>
            </a:lvl5pPr>
            <a:lvl6pPr lvl="5">
              <a:spcBef>
                <a:spcPts val="0"/>
              </a:spcBef>
              <a:buClr>
                <a:srgbClr val="2787B3"/>
              </a:buClr>
              <a:defRPr>
                <a:solidFill>
                  <a:srgbClr val="2787B3"/>
                </a:solidFill>
              </a:defRPr>
            </a:lvl6pPr>
            <a:lvl7pPr lvl="6">
              <a:spcBef>
                <a:spcPts val="0"/>
              </a:spcBef>
              <a:buClr>
                <a:srgbClr val="2787B3"/>
              </a:buClr>
              <a:defRPr>
                <a:solidFill>
                  <a:srgbClr val="2787B3"/>
                </a:solidFill>
              </a:defRPr>
            </a:lvl7pPr>
            <a:lvl8pPr lvl="7">
              <a:spcBef>
                <a:spcPts val="0"/>
              </a:spcBef>
              <a:buClr>
                <a:srgbClr val="2787B3"/>
              </a:buClr>
              <a:defRPr>
                <a:solidFill>
                  <a:srgbClr val="2787B3"/>
                </a:solidFill>
              </a:defRPr>
            </a:lvl8pPr>
            <a:lvl9pPr lvl="8">
              <a:spcBef>
                <a:spcPts val="0"/>
              </a:spcBef>
              <a:buClr>
                <a:srgbClr val="2787B3"/>
              </a:buClr>
              <a:defRPr>
                <a:solidFill>
                  <a:srgbClr val="2787B3"/>
                </a:solidFill>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Clr>
                <a:srgbClr val="434343"/>
              </a:buClr>
              <a:buSzPct val="100000"/>
              <a:defRPr sz="1400">
                <a:solidFill>
                  <a:srgbClr val="434343"/>
                </a:solidFill>
              </a:defRPr>
            </a:lvl1pPr>
            <a:lvl2pPr lvl="1">
              <a:spcBef>
                <a:spcPts val="0"/>
              </a:spcBef>
              <a:buClr>
                <a:srgbClr val="434343"/>
              </a:buClr>
              <a:buSzPct val="100000"/>
              <a:defRPr sz="1200">
                <a:solidFill>
                  <a:srgbClr val="434343"/>
                </a:solidFill>
              </a:defRPr>
            </a:lvl2pPr>
            <a:lvl3pPr lvl="2">
              <a:spcBef>
                <a:spcPts val="0"/>
              </a:spcBef>
              <a:buClr>
                <a:srgbClr val="434343"/>
              </a:buClr>
              <a:buSzPct val="100000"/>
              <a:defRPr sz="1200">
                <a:solidFill>
                  <a:srgbClr val="434343"/>
                </a:solidFill>
              </a:defRPr>
            </a:lvl3pPr>
            <a:lvl4pPr lvl="3">
              <a:spcBef>
                <a:spcPts val="0"/>
              </a:spcBef>
              <a:buClr>
                <a:srgbClr val="434343"/>
              </a:buClr>
              <a:buSzPct val="100000"/>
              <a:defRPr sz="1200">
                <a:solidFill>
                  <a:srgbClr val="434343"/>
                </a:solidFill>
              </a:defRPr>
            </a:lvl4pPr>
            <a:lvl5pPr lvl="4">
              <a:spcBef>
                <a:spcPts val="0"/>
              </a:spcBef>
              <a:buClr>
                <a:srgbClr val="434343"/>
              </a:buClr>
              <a:buSzPct val="100000"/>
              <a:defRPr sz="1200">
                <a:solidFill>
                  <a:srgbClr val="434343"/>
                </a:solidFill>
              </a:defRPr>
            </a:lvl5pPr>
            <a:lvl6pPr lvl="5">
              <a:spcBef>
                <a:spcPts val="0"/>
              </a:spcBef>
              <a:buClr>
                <a:srgbClr val="434343"/>
              </a:buClr>
              <a:buSzPct val="100000"/>
              <a:defRPr sz="1200">
                <a:solidFill>
                  <a:srgbClr val="434343"/>
                </a:solidFill>
              </a:defRPr>
            </a:lvl6pPr>
            <a:lvl7pPr lvl="6">
              <a:spcBef>
                <a:spcPts val="0"/>
              </a:spcBef>
              <a:buClr>
                <a:srgbClr val="434343"/>
              </a:buClr>
              <a:buSzPct val="100000"/>
              <a:defRPr sz="1200">
                <a:solidFill>
                  <a:srgbClr val="434343"/>
                </a:solidFill>
              </a:defRPr>
            </a:lvl7pPr>
            <a:lvl8pPr lvl="7">
              <a:spcBef>
                <a:spcPts val="0"/>
              </a:spcBef>
              <a:buClr>
                <a:srgbClr val="434343"/>
              </a:buClr>
              <a:buSzPct val="100000"/>
              <a:defRPr sz="1200">
                <a:solidFill>
                  <a:srgbClr val="434343"/>
                </a:solidFill>
              </a:defRPr>
            </a:lvl8pPr>
            <a:lvl9pPr lvl="8">
              <a:spcBef>
                <a:spcPts val="0"/>
              </a:spcBef>
              <a:buClr>
                <a:srgbClr val="434343"/>
              </a:buClr>
              <a:buSzPct val="100000"/>
              <a:defRPr sz="1200">
                <a:solidFill>
                  <a:srgbClr val="434343"/>
                </a:solidFill>
              </a:defRPr>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Clr>
                <a:srgbClr val="434343"/>
              </a:buClr>
              <a:buSzPct val="100000"/>
              <a:defRPr sz="1400">
                <a:solidFill>
                  <a:srgbClr val="434343"/>
                </a:solidFill>
              </a:defRPr>
            </a:lvl1pPr>
            <a:lvl2pPr lvl="1">
              <a:spcBef>
                <a:spcPts val="0"/>
              </a:spcBef>
              <a:buClr>
                <a:srgbClr val="434343"/>
              </a:buClr>
              <a:buSzPct val="100000"/>
              <a:defRPr sz="1200">
                <a:solidFill>
                  <a:srgbClr val="434343"/>
                </a:solidFill>
              </a:defRPr>
            </a:lvl2pPr>
            <a:lvl3pPr lvl="2">
              <a:spcBef>
                <a:spcPts val="0"/>
              </a:spcBef>
              <a:buClr>
                <a:srgbClr val="434343"/>
              </a:buClr>
              <a:buSzPct val="100000"/>
              <a:defRPr sz="1200">
                <a:solidFill>
                  <a:srgbClr val="434343"/>
                </a:solidFill>
              </a:defRPr>
            </a:lvl3pPr>
            <a:lvl4pPr lvl="3">
              <a:spcBef>
                <a:spcPts val="0"/>
              </a:spcBef>
              <a:buClr>
                <a:srgbClr val="434343"/>
              </a:buClr>
              <a:buSzPct val="100000"/>
              <a:defRPr sz="1200">
                <a:solidFill>
                  <a:srgbClr val="434343"/>
                </a:solidFill>
              </a:defRPr>
            </a:lvl4pPr>
            <a:lvl5pPr lvl="4">
              <a:spcBef>
                <a:spcPts val="0"/>
              </a:spcBef>
              <a:buClr>
                <a:srgbClr val="434343"/>
              </a:buClr>
              <a:buSzPct val="100000"/>
              <a:defRPr sz="1200">
                <a:solidFill>
                  <a:srgbClr val="434343"/>
                </a:solidFill>
              </a:defRPr>
            </a:lvl5pPr>
            <a:lvl6pPr lvl="5">
              <a:spcBef>
                <a:spcPts val="0"/>
              </a:spcBef>
              <a:buClr>
                <a:srgbClr val="434343"/>
              </a:buClr>
              <a:buSzPct val="100000"/>
              <a:defRPr sz="1200">
                <a:solidFill>
                  <a:srgbClr val="434343"/>
                </a:solidFill>
              </a:defRPr>
            </a:lvl6pPr>
            <a:lvl7pPr lvl="6">
              <a:spcBef>
                <a:spcPts val="0"/>
              </a:spcBef>
              <a:buClr>
                <a:srgbClr val="434343"/>
              </a:buClr>
              <a:buSzPct val="100000"/>
              <a:defRPr sz="1200">
                <a:solidFill>
                  <a:srgbClr val="434343"/>
                </a:solidFill>
              </a:defRPr>
            </a:lvl7pPr>
            <a:lvl8pPr lvl="7">
              <a:spcBef>
                <a:spcPts val="0"/>
              </a:spcBef>
              <a:buClr>
                <a:srgbClr val="434343"/>
              </a:buClr>
              <a:buSzPct val="100000"/>
              <a:defRPr sz="1200">
                <a:solidFill>
                  <a:srgbClr val="434343"/>
                </a:solidFill>
              </a:defRPr>
            </a:lvl8pPr>
            <a:lvl9pPr lvl="8">
              <a:spcBef>
                <a:spcPts val="0"/>
              </a:spcBef>
              <a:buClr>
                <a:srgbClr val="434343"/>
              </a:buClr>
              <a:buSzPct val="100000"/>
              <a:defRPr sz="1200">
                <a:solidFill>
                  <a:srgbClr val="434343"/>
                </a:solidFill>
              </a:defRPr>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Clr>
                <a:srgbClr val="2787B3"/>
              </a:buClr>
              <a:defRPr>
                <a:solidFill>
                  <a:srgbClr val="2787B3"/>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Clr>
                <a:srgbClr val="2787B3"/>
              </a:buClr>
              <a:buSzPct val="100000"/>
              <a:defRPr sz="2400">
                <a:solidFill>
                  <a:srgbClr val="2787B3"/>
                </a:solidFill>
              </a:defRPr>
            </a:lvl1pPr>
            <a:lvl2pPr lvl="1">
              <a:spcBef>
                <a:spcPts val="0"/>
              </a:spcBef>
              <a:buClr>
                <a:srgbClr val="2787B3"/>
              </a:buClr>
              <a:buSzPct val="100000"/>
              <a:defRPr sz="2400">
                <a:solidFill>
                  <a:srgbClr val="2787B3"/>
                </a:solidFill>
              </a:defRPr>
            </a:lvl2pPr>
            <a:lvl3pPr lvl="2">
              <a:spcBef>
                <a:spcPts val="0"/>
              </a:spcBef>
              <a:buClr>
                <a:srgbClr val="2787B3"/>
              </a:buClr>
              <a:buSzPct val="100000"/>
              <a:defRPr sz="2400">
                <a:solidFill>
                  <a:srgbClr val="2787B3"/>
                </a:solidFill>
              </a:defRPr>
            </a:lvl3pPr>
            <a:lvl4pPr lvl="3">
              <a:spcBef>
                <a:spcPts val="0"/>
              </a:spcBef>
              <a:buClr>
                <a:srgbClr val="2787B3"/>
              </a:buClr>
              <a:buSzPct val="100000"/>
              <a:defRPr sz="2400">
                <a:solidFill>
                  <a:srgbClr val="2787B3"/>
                </a:solidFill>
              </a:defRPr>
            </a:lvl4pPr>
            <a:lvl5pPr lvl="4">
              <a:spcBef>
                <a:spcPts val="0"/>
              </a:spcBef>
              <a:buClr>
                <a:srgbClr val="2787B3"/>
              </a:buClr>
              <a:buSzPct val="100000"/>
              <a:defRPr sz="2400">
                <a:solidFill>
                  <a:srgbClr val="2787B3"/>
                </a:solidFill>
              </a:defRPr>
            </a:lvl5pPr>
            <a:lvl6pPr lvl="5">
              <a:spcBef>
                <a:spcPts val="0"/>
              </a:spcBef>
              <a:buClr>
                <a:srgbClr val="2787B3"/>
              </a:buClr>
              <a:buSzPct val="100000"/>
              <a:defRPr sz="2400">
                <a:solidFill>
                  <a:srgbClr val="2787B3"/>
                </a:solidFill>
              </a:defRPr>
            </a:lvl6pPr>
            <a:lvl7pPr lvl="6">
              <a:spcBef>
                <a:spcPts val="0"/>
              </a:spcBef>
              <a:buClr>
                <a:srgbClr val="2787B3"/>
              </a:buClr>
              <a:buSzPct val="100000"/>
              <a:defRPr sz="2400">
                <a:solidFill>
                  <a:srgbClr val="2787B3"/>
                </a:solidFill>
              </a:defRPr>
            </a:lvl7pPr>
            <a:lvl8pPr lvl="7">
              <a:spcBef>
                <a:spcPts val="0"/>
              </a:spcBef>
              <a:buClr>
                <a:srgbClr val="2787B3"/>
              </a:buClr>
              <a:buSzPct val="100000"/>
              <a:defRPr sz="2400">
                <a:solidFill>
                  <a:srgbClr val="2787B3"/>
                </a:solidFill>
              </a:defRPr>
            </a:lvl8pPr>
            <a:lvl9pPr lvl="8">
              <a:spcBef>
                <a:spcPts val="0"/>
              </a:spcBef>
              <a:buClr>
                <a:srgbClr val="2787B3"/>
              </a:buClr>
              <a:buSzPct val="100000"/>
              <a:defRPr sz="2400">
                <a:solidFill>
                  <a:srgbClr val="2787B3"/>
                </a:solidFill>
              </a:defRPr>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Clr>
                <a:srgbClr val="434343"/>
              </a:buClr>
              <a:buSzPct val="100000"/>
              <a:defRPr sz="1200">
                <a:solidFill>
                  <a:srgbClr val="434343"/>
                </a:solidFill>
              </a:defRPr>
            </a:lvl1pPr>
            <a:lvl2pPr lvl="1">
              <a:spcBef>
                <a:spcPts val="0"/>
              </a:spcBef>
              <a:buClr>
                <a:srgbClr val="434343"/>
              </a:buClr>
              <a:buSzPct val="100000"/>
              <a:defRPr sz="1200">
                <a:solidFill>
                  <a:srgbClr val="434343"/>
                </a:solidFill>
              </a:defRPr>
            </a:lvl2pPr>
            <a:lvl3pPr lvl="2">
              <a:spcBef>
                <a:spcPts val="0"/>
              </a:spcBef>
              <a:buClr>
                <a:srgbClr val="434343"/>
              </a:buClr>
              <a:buSzPct val="100000"/>
              <a:defRPr sz="1200">
                <a:solidFill>
                  <a:srgbClr val="434343"/>
                </a:solidFill>
              </a:defRPr>
            </a:lvl3pPr>
            <a:lvl4pPr lvl="3">
              <a:spcBef>
                <a:spcPts val="0"/>
              </a:spcBef>
              <a:buClr>
                <a:srgbClr val="434343"/>
              </a:buClr>
              <a:buSzPct val="100000"/>
              <a:defRPr sz="1200">
                <a:solidFill>
                  <a:srgbClr val="434343"/>
                </a:solidFill>
              </a:defRPr>
            </a:lvl4pPr>
            <a:lvl5pPr lvl="4">
              <a:spcBef>
                <a:spcPts val="0"/>
              </a:spcBef>
              <a:buClr>
                <a:srgbClr val="434343"/>
              </a:buClr>
              <a:buSzPct val="100000"/>
              <a:defRPr sz="1200">
                <a:solidFill>
                  <a:srgbClr val="434343"/>
                </a:solidFill>
              </a:defRPr>
            </a:lvl5pPr>
            <a:lvl6pPr lvl="5">
              <a:spcBef>
                <a:spcPts val="0"/>
              </a:spcBef>
              <a:buClr>
                <a:srgbClr val="434343"/>
              </a:buClr>
              <a:buSzPct val="100000"/>
              <a:defRPr sz="1200">
                <a:solidFill>
                  <a:srgbClr val="434343"/>
                </a:solidFill>
              </a:defRPr>
            </a:lvl6pPr>
            <a:lvl7pPr lvl="6">
              <a:spcBef>
                <a:spcPts val="0"/>
              </a:spcBef>
              <a:buClr>
                <a:srgbClr val="434343"/>
              </a:buClr>
              <a:buSzPct val="100000"/>
              <a:defRPr sz="1200">
                <a:solidFill>
                  <a:srgbClr val="434343"/>
                </a:solidFill>
              </a:defRPr>
            </a:lvl7pPr>
            <a:lvl8pPr lvl="7">
              <a:spcBef>
                <a:spcPts val="0"/>
              </a:spcBef>
              <a:buClr>
                <a:srgbClr val="434343"/>
              </a:buClr>
              <a:buSzPct val="100000"/>
              <a:defRPr sz="1200">
                <a:solidFill>
                  <a:srgbClr val="434343"/>
                </a:solidFill>
              </a:defRPr>
            </a:lvl8pPr>
            <a:lvl9pPr lvl="8">
              <a:spcBef>
                <a:spcPts val="0"/>
              </a:spcBef>
              <a:buClr>
                <a:srgbClr val="434343"/>
              </a:buClr>
              <a:buSzPct val="100000"/>
              <a:defRPr sz="1200">
                <a:solidFill>
                  <a:srgbClr val="434343"/>
                </a:solidFill>
              </a:defRPr>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wrap="square" lIns="91425" tIns="91425" rIns="91425" bIns="91425" anchor="b" anchorCtr="0"/>
          <a:lstStyle>
            <a:lvl1pPr lvl="0" algn="ctr">
              <a:spcBef>
                <a:spcPts val="0"/>
              </a:spcBef>
              <a:buClr>
                <a:srgbClr val="2787B3"/>
              </a:buClr>
              <a:buSzPct val="100000"/>
              <a:defRPr sz="4200">
                <a:solidFill>
                  <a:srgbClr val="2787B3"/>
                </a:solidFill>
              </a:defRPr>
            </a:lvl1pPr>
            <a:lvl2pPr lvl="1" algn="ctr">
              <a:spcBef>
                <a:spcPts val="0"/>
              </a:spcBef>
              <a:buClr>
                <a:srgbClr val="2787B3"/>
              </a:buClr>
              <a:buSzPct val="100000"/>
              <a:defRPr sz="4200">
                <a:solidFill>
                  <a:srgbClr val="2787B3"/>
                </a:solidFill>
              </a:defRPr>
            </a:lvl2pPr>
            <a:lvl3pPr lvl="2" algn="ctr">
              <a:spcBef>
                <a:spcPts val="0"/>
              </a:spcBef>
              <a:buClr>
                <a:srgbClr val="2787B3"/>
              </a:buClr>
              <a:buSzPct val="100000"/>
              <a:defRPr sz="4200">
                <a:solidFill>
                  <a:srgbClr val="2787B3"/>
                </a:solidFill>
              </a:defRPr>
            </a:lvl3pPr>
            <a:lvl4pPr lvl="3" algn="ctr">
              <a:spcBef>
                <a:spcPts val="0"/>
              </a:spcBef>
              <a:buClr>
                <a:srgbClr val="2787B3"/>
              </a:buClr>
              <a:buSzPct val="100000"/>
              <a:defRPr sz="4200">
                <a:solidFill>
                  <a:srgbClr val="2787B3"/>
                </a:solidFill>
              </a:defRPr>
            </a:lvl4pPr>
            <a:lvl5pPr lvl="4" algn="ctr">
              <a:spcBef>
                <a:spcPts val="0"/>
              </a:spcBef>
              <a:buClr>
                <a:srgbClr val="2787B3"/>
              </a:buClr>
              <a:buSzPct val="100000"/>
              <a:defRPr sz="4200">
                <a:solidFill>
                  <a:srgbClr val="2787B3"/>
                </a:solidFill>
              </a:defRPr>
            </a:lvl5pPr>
            <a:lvl6pPr lvl="5" algn="ctr">
              <a:spcBef>
                <a:spcPts val="0"/>
              </a:spcBef>
              <a:buClr>
                <a:srgbClr val="2787B3"/>
              </a:buClr>
              <a:buSzPct val="100000"/>
              <a:defRPr sz="4200">
                <a:solidFill>
                  <a:srgbClr val="2787B3"/>
                </a:solidFill>
              </a:defRPr>
            </a:lvl6pPr>
            <a:lvl7pPr lvl="6" algn="ctr">
              <a:spcBef>
                <a:spcPts val="0"/>
              </a:spcBef>
              <a:buClr>
                <a:srgbClr val="2787B3"/>
              </a:buClr>
              <a:buSzPct val="100000"/>
              <a:defRPr sz="4200">
                <a:solidFill>
                  <a:srgbClr val="2787B3"/>
                </a:solidFill>
              </a:defRPr>
            </a:lvl7pPr>
            <a:lvl8pPr lvl="7" algn="ctr">
              <a:spcBef>
                <a:spcPts val="0"/>
              </a:spcBef>
              <a:buClr>
                <a:srgbClr val="2787B3"/>
              </a:buClr>
              <a:buSzPct val="100000"/>
              <a:defRPr sz="4200">
                <a:solidFill>
                  <a:srgbClr val="2787B3"/>
                </a:solidFill>
              </a:defRPr>
            </a:lvl8pPr>
            <a:lvl9pPr lvl="8" algn="ctr">
              <a:spcBef>
                <a:spcPts val="0"/>
              </a:spcBef>
              <a:buClr>
                <a:srgbClr val="2787B3"/>
              </a:buClr>
              <a:buSzPct val="100000"/>
              <a:defRPr sz="4200">
                <a:solidFill>
                  <a:srgbClr val="2787B3"/>
                </a:solidFill>
              </a:defRPr>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Clr>
                <a:srgbClr val="434343"/>
              </a:buClr>
              <a:buSzPct val="100000"/>
              <a:buFont typeface="Oswald"/>
              <a:buNone/>
              <a:defRPr sz="2100">
                <a:solidFill>
                  <a:srgbClr val="434343"/>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chema.or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hyperlink" Target="https://www.google.com/search?q=scrambled+eggs+recipe" TargetMode="External"/><Relationship Id="rId6"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s://www.google.com/search?q=The+Dark+Tower"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s://www.fandango.com/thedarktower_185723/movieoverview" TargetMode="External"/><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s://www.google.com/search?q=what+makes+a+supercomputer+so+super" TargetMode="External"/><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www.lib.montana.edu/resources/about/482"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cacm.acm.org/magazines/2016/2/197422-schema-org/fulltext" TargetMode="External"/><Relationship Id="rId4" Type="http://schemas.openxmlformats.org/officeDocument/2006/relationships/hyperlink" Target="https://developers.google.com/search/docs/guides/intro-structured-data" TargetMode="External"/><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chema.org/Pers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schema.org/Person"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hyperlink" Target="http://schema.org/Person"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schema.org/Person"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json-ld.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hema.org/docs/jsonldcontext.js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hyperlink" Target="https://d.lib.ncsu.edu/collections/catalog/0227879" TargetMode="External"/><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eightBitter/lita-schema-2017" TargetMode="External"/><Relationship Id="rId4" Type="http://schemas.openxmlformats.org/officeDocument/2006/relationships/hyperlink" Target="http://allrecipes.com" TargetMode="External"/><Relationship Id="rId5" Type="http://schemas.openxmlformats.org/officeDocument/2006/relationships/hyperlink" Target="http://www.eventbrite.com" TargetMode="External"/><Relationship Id="rId6" Type="http://schemas.openxmlformats.org/officeDocument/2006/relationships/hyperlink" Target="http://schema.org/Recipe" TargetMode="External"/><Relationship Id="rId7" Type="http://schemas.openxmlformats.org/officeDocument/2006/relationships/hyperlink" Target="http://schema.org/Event" TargetMode="External"/><Relationship Id="rId8" Type="http://schemas.openxmlformats.org/officeDocument/2006/relationships/hyperlink" Target="https://search.google.com/structured-data/testing-tool" TargetMode="External"/><Relationship Id="rId9" Type="http://schemas.openxmlformats.org/officeDocument/2006/relationships/hyperlink" Target="https://developers.google.com/search/docs/data-types/recipes" TargetMode="External"/><Relationship Id="rId10" Type="http://schemas.openxmlformats.org/officeDocument/2006/relationships/hyperlink" Target="https://developers.google.com/search/docs/data-types/events" TargetMode="External"/><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ebmasters.googleblog.com/2011/06/introducing-schemaorg-search-engine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8" y="990800"/>
            <a:ext cx="7801500" cy="1730100"/>
          </a:xfrm>
          <a:prstGeom prst="rect">
            <a:avLst/>
          </a:prstGeom>
        </p:spPr>
        <p:txBody>
          <a:bodyPr wrap="square" lIns="91425" tIns="91425" rIns="91425" bIns="91425" anchor="b" anchorCtr="0">
            <a:noAutofit/>
          </a:bodyPr>
          <a:lstStyle/>
          <a:p>
            <a:pPr lvl="0">
              <a:spcBef>
                <a:spcPts val="0"/>
              </a:spcBef>
              <a:buNone/>
            </a:pPr>
            <a:r>
              <a:rPr lang="en" sz="3600" dirty="0"/>
              <a:t>Introduction to </a:t>
            </a:r>
            <a:r>
              <a:rPr lang="en" sz="3600" dirty="0" err="1"/>
              <a:t>Schema.org</a:t>
            </a:r>
            <a:r>
              <a:rPr lang="en" sz="3600" dirty="0"/>
              <a:t> and JSON-LD</a:t>
            </a:r>
          </a:p>
        </p:txBody>
      </p:sp>
      <p:sp>
        <p:nvSpPr>
          <p:cNvPr id="60" name="Shape 60"/>
          <p:cNvSpPr txBox="1">
            <a:spLocks noGrp="1"/>
          </p:cNvSpPr>
          <p:nvPr>
            <p:ph type="subTitle" idx="1"/>
          </p:nvPr>
        </p:nvSpPr>
        <p:spPr>
          <a:xfrm>
            <a:off x="671250" y="3174876"/>
            <a:ext cx="7801500" cy="792600"/>
          </a:xfrm>
          <a:prstGeom prst="rect">
            <a:avLst/>
          </a:prstGeom>
        </p:spPr>
        <p:txBody>
          <a:bodyPr wrap="square" lIns="91425" tIns="91425" rIns="91425" bIns="91425" anchor="t" anchorCtr="0">
            <a:noAutofit/>
          </a:bodyPr>
          <a:lstStyle/>
          <a:p>
            <a:pPr lvl="0">
              <a:spcBef>
                <a:spcPts val="0"/>
              </a:spcBef>
              <a:buNone/>
            </a:pPr>
            <a:r>
              <a:rPr lang="en"/>
              <a:t>Jacob Shelby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4927685" y="2165435"/>
            <a:ext cx="965025" cy="965025"/>
          </a:xfrm>
          <a:prstGeom prst="rect">
            <a:avLst/>
          </a:prstGeom>
          <a:noFill/>
          <a:ln>
            <a:noFill/>
          </a:ln>
        </p:spPr>
      </p:pic>
      <p:pic>
        <p:nvPicPr>
          <p:cNvPr id="156" name="Shape 156"/>
          <p:cNvPicPr preferRelativeResize="0"/>
          <p:nvPr/>
        </p:nvPicPr>
        <p:blipFill>
          <a:blip r:embed="rId4">
            <a:alphaModFix/>
          </a:blip>
          <a:stretch>
            <a:fillRect/>
          </a:stretch>
        </p:blipFill>
        <p:spPr>
          <a:xfrm>
            <a:off x="6996283" y="2577225"/>
            <a:ext cx="965025" cy="965025"/>
          </a:xfrm>
          <a:prstGeom prst="rect">
            <a:avLst/>
          </a:prstGeom>
          <a:noFill/>
          <a:ln>
            <a:noFill/>
          </a:ln>
        </p:spPr>
      </p:pic>
      <p:pic>
        <p:nvPicPr>
          <p:cNvPr id="157" name="Shape 157"/>
          <p:cNvPicPr preferRelativeResize="0"/>
          <p:nvPr/>
        </p:nvPicPr>
        <p:blipFill>
          <a:blip r:embed="rId5">
            <a:alphaModFix/>
          </a:blip>
          <a:stretch>
            <a:fillRect/>
          </a:stretch>
        </p:blipFill>
        <p:spPr>
          <a:xfrm>
            <a:off x="5723075" y="3542250"/>
            <a:ext cx="965025" cy="965025"/>
          </a:xfrm>
          <a:prstGeom prst="rect">
            <a:avLst/>
          </a:prstGeom>
          <a:noFill/>
          <a:ln>
            <a:noFill/>
          </a:ln>
        </p:spPr>
      </p:pic>
      <p:pic>
        <p:nvPicPr>
          <p:cNvPr id="158" name="Shape 158"/>
          <p:cNvPicPr preferRelativeResize="0"/>
          <p:nvPr/>
        </p:nvPicPr>
        <p:blipFill>
          <a:blip r:embed="rId6">
            <a:alphaModFix/>
          </a:blip>
          <a:stretch>
            <a:fillRect/>
          </a:stretch>
        </p:blipFill>
        <p:spPr>
          <a:xfrm>
            <a:off x="2346033" y="2165425"/>
            <a:ext cx="965025" cy="965025"/>
          </a:xfrm>
          <a:prstGeom prst="rect">
            <a:avLst/>
          </a:prstGeom>
          <a:noFill/>
          <a:ln>
            <a:noFill/>
          </a:ln>
        </p:spPr>
      </p:pic>
      <p:pic>
        <p:nvPicPr>
          <p:cNvPr id="159" name="Shape 159"/>
          <p:cNvPicPr preferRelativeResize="0"/>
          <p:nvPr/>
        </p:nvPicPr>
        <p:blipFill>
          <a:blip r:embed="rId7">
            <a:alphaModFix/>
          </a:blip>
          <a:stretch>
            <a:fillRect/>
          </a:stretch>
        </p:blipFill>
        <p:spPr>
          <a:xfrm>
            <a:off x="4927670" y="347850"/>
            <a:ext cx="965025" cy="965025"/>
          </a:xfrm>
          <a:prstGeom prst="rect">
            <a:avLst/>
          </a:prstGeom>
          <a:noFill/>
          <a:ln>
            <a:noFill/>
          </a:ln>
        </p:spPr>
      </p:pic>
      <p:pic>
        <p:nvPicPr>
          <p:cNvPr id="160" name="Shape 160"/>
          <p:cNvPicPr preferRelativeResize="0"/>
          <p:nvPr/>
        </p:nvPicPr>
        <p:blipFill>
          <a:blip r:embed="rId8">
            <a:alphaModFix/>
          </a:blip>
          <a:stretch>
            <a:fillRect/>
          </a:stretch>
        </p:blipFill>
        <p:spPr>
          <a:xfrm>
            <a:off x="8055005" y="3974700"/>
            <a:ext cx="965025" cy="965025"/>
          </a:xfrm>
          <a:prstGeom prst="rect">
            <a:avLst/>
          </a:prstGeom>
          <a:noFill/>
          <a:ln>
            <a:noFill/>
          </a:ln>
        </p:spPr>
      </p:pic>
      <p:cxnSp>
        <p:nvCxnSpPr>
          <p:cNvPr id="161" name="Shape 161"/>
          <p:cNvCxnSpPr>
            <a:stCxn id="155" idx="1"/>
            <a:endCxn id="158" idx="3"/>
          </p:cNvCxnSpPr>
          <p:nvPr/>
        </p:nvCxnSpPr>
        <p:spPr>
          <a:xfrm rot="10800000">
            <a:off x="3310985" y="2647948"/>
            <a:ext cx="1616700" cy="0"/>
          </a:xfrm>
          <a:prstGeom prst="straightConnector1">
            <a:avLst/>
          </a:prstGeom>
          <a:noFill/>
          <a:ln w="9525" cap="flat" cmpd="sng">
            <a:solidFill>
              <a:schemeClr val="dk2"/>
            </a:solidFill>
            <a:prstDash val="solid"/>
            <a:round/>
            <a:headEnd type="none" w="lg" len="lg"/>
            <a:tailEnd type="triangle" w="lg" len="lg"/>
          </a:ln>
        </p:spPr>
      </p:cxnSp>
      <p:cxnSp>
        <p:nvCxnSpPr>
          <p:cNvPr id="162" name="Shape 162"/>
          <p:cNvCxnSpPr>
            <a:stCxn id="155" idx="0"/>
            <a:endCxn id="159" idx="2"/>
          </p:cNvCxnSpPr>
          <p:nvPr/>
        </p:nvCxnSpPr>
        <p:spPr>
          <a:xfrm rot="10800000">
            <a:off x="5410198" y="1312835"/>
            <a:ext cx="0" cy="852600"/>
          </a:xfrm>
          <a:prstGeom prst="straightConnector1">
            <a:avLst/>
          </a:prstGeom>
          <a:noFill/>
          <a:ln w="9525" cap="flat" cmpd="sng">
            <a:solidFill>
              <a:schemeClr val="dk2"/>
            </a:solidFill>
            <a:prstDash val="solid"/>
            <a:round/>
            <a:headEnd type="none" w="lg" len="lg"/>
            <a:tailEnd type="triangle" w="lg" len="lg"/>
          </a:ln>
        </p:spPr>
      </p:cxnSp>
      <p:cxnSp>
        <p:nvCxnSpPr>
          <p:cNvPr id="163" name="Shape 163"/>
          <p:cNvCxnSpPr>
            <a:stCxn id="155" idx="3"/>
            <a:endCxn id="156" idx="1"/>
          </p:cNvCxnSpPr>
          <p:nvPr/>
        </p:nvCxnSpPr>
        <p:spPr>
          <a:xfrm>
            <a:off x="5892710" y="2647948"/>
            <a:ext cx="1103700" cy="4119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a:stCxn id="155" idx="2"/>
          </p:cNvCxnSpPr>
          <p:nvPr/>
        </p:nvCxnSpPr>
        <p:spPr>
          <a:xfrm>
            <a:off x="5410198" y="3130460"/>
            <a:ext cx="461400" cy="4161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7797450" y="3522950"/>
            <a:ext cx="317100" cy="504900"/>
          </a:xfrm>
          <a:prstGeom prst="straightConnector1">
            <a:avLst/>
          </a:prstGeom>
          <a:noFill/>
          <a:ln w="9525" cap="flat" cmpd="sng">
            <a:solidFill>
              <a:schemeClr val="dk2"/>
            </a:solidFill>
            <a:prstDash val="solid"/>
            <a:round/>
            <a:headEnd type="none" w="lg" len="lg"/>
            <a:tailEnd type="triangle" w="lg" len="lg"/>
          </a:ln>
        </p:spPr>
      </p:cxnSp>
      <p:cxnSp>
        <p:nvCxnSpPr>
          <p:cNvPr id="166" name="Shape 166"/>
          <p:cNvCxnSpPr>
            <a:endCxn id="160" idx="1"/>
          </p:cNvCxnSpPr>
          <p:nvPr/>
        </p:nvCxnSpPr>
        <p:spPr>
          <a:xfrm>
            <a:off x="6688205" y="4024613"/>
            <a:ext cx="1366800" cy="4326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90250" y="526350"/>
            <a:ext cx="6227100" cy="4090800"/>
          </a:xfrm>
          <a:prstGeom prst="rect">
            <a:avLst/>
          </a:prstGeom>
        </p:spPr>
        <p:txBody>
          <a:bodyPr wrap="square" lIns="91425" tIns="91425" rIns="91425" bIns="91425" anchor="ctr" anchorCtr="0">
            <a:noAutofit/>
          </a:bodyPr>
          <a:lstStyle/>
          <a:p>
            <a:pPr lvl="0" rtl="0">
              <a:spcBef>
                <a:spcPts val="0"/>
              </a:spcBef>
              <a:buNone/>
            </a:pPr>
            <a:r>
              <a:rPr lang="en" u="sng">
                <a:solidFill>
                  <a:srgbClr val="2787B3"/>
                </a:solidFill>
                <a:latin typeface="Average"/>
                <a:ea typeface="Average"/>
                <a:cs typeface="Average"/>
                <a:sym typeface="Average"/>
                <a:hlinkClick r:id="rId3"/>
              </a:rPr>
              <a:t>Schema.org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Recipe Example</a:t>
            </a:r>
          </a:p>
        </p:txBody>
      </p:sp>
      <p:pic>
        <p:nvPicPr>
          <p:cNvPr id="177" name="Shape 177"/>
          <p:cNvPicPr preferRelativeResize="0"/>
          <p:nvPr/>
        </p:nvPicPr>
        <p:blipFill>
          <a:blip r:embed="rId3">
            <a:alphaModFix/>
          </a:blip>
          <a:stretch>
            <a:fillRect/>
          </a:stretch>
        </p:blipFill>
        <p:spPr>
          <a:xfrm>
            <a:off x="159375" y="1170138"/>
            <a:ext cx="3680669" cy="3820974"/>
          </a:xfrm>
          <a:prstGeom prst="rect">
            <a:avLst/>
          </a:prstGeom>
          <a:noFill/>
          <a:ln>
            <a:noFill/>
          </a:ln>
        </p:spPr>
      </p:pic>
      <p:pic>
        <p:nvPicPr>
          <p:cNvPr id="178" name="Shape 178"/>
          <p:cNvPicPr preferRelativeResize="0"/>
          <p:nvPr/>
        </p:nvPicPr>
        <p:blipFill>
          <a:blip r:embed="rId4">
            <a:alphaModFix/>
          </a:blip>
          <a:stretch>
            <a:fillRect/>
          </a:stretch>
        </p:blipFill>
        <p:spPr>
          <a:xfrm>
            <a:off x="3971544" y="589788"/>
            <a:ext cx="5006131" cy="3714957"/>
          </a:xfrm>
          <a:prstGeom prst="rect">
            <a:avLst/>
          </a:prstGeom>
          <a:noFill/>
          <a:ln>
            <a:noFill/>
          </a:ln>
        </p:spPr>
      </p:pic>
      <p:sp>
        <p:nvSpPr>
          <p:cNvPr id="179" name="Shape 179"/>
          <p:cNvSpPr txBox="1"/>
          <p:nvPr/>
        </p:nvSpPr>
        <p:spPr>
          <a:xfrm>
            <a:off x="4563150" y="4426625"/>
            <a:ext cx="4498800" cy="661200"/>
          </a:xfrm>
          <a:prstGeom prst="rect">
            <a:avLst/>
          </a:prstGeom>
          <a:noFill/>
          <a:ln>
            <a:noFill/>
          </a:ln>
        </p:spPr>
        <p:txBody>
          <a:bodyPr wrap="square" lIns="91425" tIns="91425" rIns="91425" bIns="91425" anchor="ctr" anchorCtr="0">
            <a:noAutofit/>
          </a:bodyPr>
          <a:lstStyle/>
          <a:p>
            <a:pPr lvl="0" algn="ctr" rtl="0">
              <a:spcBef>
                <a:spcPts val="0"/>
              </a:spcBef>
              <a:buNone/>
            </a:pPr>
            <a:r>
              <a:rPr lang="en" sz="1100" u="sng">
                <a:solidFill>
                  <a:srgbClr val="2787B3"/>
                </a:solidFill>
                <a:latin typeface="Verdana"/>
                <a:ea typeface="Verdana"/>
                <a:cs typeface="Verdana"/>
                <a:sym typeface="Verdana"/>
                <a:hlinkClick r:id="rId5"/>
              </a:rPr>
              <a:t>https://www.google.com/search?q=scrambled+eggs+recipe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Movie Example</a:t>
            </a:r>
          </a:p>
        </p:txBody>
      </p:sp>
      <p:pic>
        <p:nvPicPr>
          <p:cNvPr id="185" name="Shape 185"/>
          <p:cNvPicPr preferRelativeResize="0"/>
          <p:nvPr/>
        </p:nvPicPr>
        <p:blipFill>
          <a:blip r:embed="rId3">
            <a:alphaModFix/>
          </a:blip>
          <a:stretch>
            <a:fillRect/>
          </a:stretch>
        </p:blipFill>
        <p:spPr>
          <a:xfrm>
            <a:off x="3792525" y="1225163"/>
            <a:ext cx="5231484" cy="3820975"/>
          </a:xfrm>
          <a:prstGeom prst="rect">
            <a:avLst/>
          </a:prstGeom>
          <a:noFill/>
          <a:ln>
            <a:noFill/>
          </a:ln>
        </p:spPr>
      </p:pic>
      <p:sp>
        <p:nvSpPr>
          <p:cNvPr id="186" name="Shape 186"/>
          <p:cNvSpPr txBox="1"/>
          <p:nvPr/>
        </p:nvSpPr>
        <p:spPr>
          <a:xfrm>
            <a:off x="76500" y="4398750"/>
            <a:ext cx="3995100" cy="647400"/>
          </a:xfrm>
          <a:prstGeom prst="rect">
            <a:avLst/>
          </a:prstGeom>
          <a:noFill/>
          <a:ln>
            <a:noFill/>
          </a:ln>
        </p:spPr>
        <p:txBody>
          <a:bodyPr wrap="square" lIns="91425" tIns="91425" rIns="91425" bIns="91425" anchor="ctr" anchorCtr="0">
            <a:noAutofit/>
          </a:bodyPr>
          <a:lstStyle/>
          <a:p>
            <a:pPr lvl="0" algn="ctr" rtl="0">
              <a:spcBef>
                <a:spcPts val="0"/>
              </a:spcBef>
              <a:buNone/>
            </a:pPr>
            <a:r>
              <a:rPr lang="en" sz="1100" u="sng">
                <a:solidFill>
                  <a:srgbClr val="2787B3"/>
                </a:solidFill>
                <a:latin typeface="Verdana"/>
                <a:ea typeface="Verdana"/>
                <a:cs typeface="Verdana"/>
                <a:sym typeface="Verdana"/>
                <a:hlinkClick r:id="rId4"/>
              </a:rPr>
              <a:t>https://www.google.com/search?q=The+Dark+Tower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Shape 191"/>
          <p:cNvPicPr preferRelativeResize="0"/>
          <p:nvPr/>
        </p:nvPicPr>
        <p:blipFill>
          <a:blip r:embed="rId3">
            <a:alphaModFix/>
          </a:blip>
          <a:stretch>
            <a:fillRect/>
          </a:stretch>
        </p:blipFill>
        <p:spPr>
          <a:xfrm>
            <a:off x="249850" y="709938"/>
            <a:ext cx="8804800" cy="3723624"/>
          </a:xfrm>
          <a:prstGeom prst="rect">
            <a:avLst/>
          </a:prstGeom>
          <a:noFill/>
          <a:ln>
            <a:noFill/>
          </a:ln>
        </p:spPr>
      </p:pic>
      <p:sp>
        <p:nvSpPr>
          <p:cNvPr id="192" name="Shape 192">
            <a:hlinkClick r:id="rId4"/>
          </p:cNvPr>
          <p:cNvSpPr txBox="1"/>
          <p:nvPr/>
        </p:nvSpPr>
        <p:spPr>
          <a:xfrm>
            <a:off x="4168825" y="4702300"/>
            <a:ext cx="4885800" cy="296100"/>
          </a:xfrm>
          <a:prstGeom prst="rect">
            <a:avLst/>
          </a:prstGeom>
          <a:noFill/>
          <a:ln>
            <a:noFill/>
          </a:ln>
        </p:spPr>
        <p:txBody>
          <a:bodyPr wrap="square" lIns="91425" tIns="91425" rIns="91425" bIns="91425" anchor="t" anchorCtr="0">
            <a:noAutofit/>
          </a:bodyPr>
          <a:lstStyle/>
          <a:p>
            <a:pPr lvl="0" rtl="0">
              <a:spcBef>
                <a:spcPts val="0"/>
              </a:spcBef>
              <a:buNone/>
            </a:pPr>
            <a:r>
              <a:rPr lang="en" sz="1100" u="sng">
                <a:solidFill>
                  <a:srgbClr val="2787B3"/>
                </a:solidFill>
                <a:latin typeface="Verdana"/>
                <a:ea typeface="Verdana"/>
                <a:cs typeface="Verdana"/>
                <a:sym typeface="Verdana"/>
                <a:hlinkClick r:id="rId4"/>
              </a:rPr>
              <a:t>https://www.fandango.com/thedarktower_185723/movieoverview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Shape 197"/>
          <p:cNvPicPr preferRelativeResize="0"/>
          <p:nvPr/>
        </p:nvPicPr>
        <p:blipFill>
          <a:blip r:embed="rId3">
            <a:alphaModFix/>
          </a:blip>
          <a:stretch>
            <a:fillRect/>
          </a:stretch>
        </p:blipFill>
        <p:spPr>
          <a:xfrm>
            <a:off x="280500" y="152400"/>
            <a:ext cx="4454033" cy="4838700"/>
          </a:xfrm>
          <a:prstGeom prst="rect">
            <a:avLst/>
          </a:prstGeom>
          <a:noFill/>
          <a:ln>
            <a:noFill/>
          </a:ln>
        </p:spPr>
      </p:pic>
      <p:sp>
        <p:nvSpPr>
          <p:cNvPr id="198" name="Shape 198"/>
          <p:cNvSpPr txBox="1"/>
          <p:nvPr/>
        </p:nvSpPr>
        <p:spPr>
          <a:xfrm>
            <a:off x="5015750" y="4496100"/>
            <a:ext cx="3995100" cy="647400"/>
          </a:xfrm>
          <a:prstGeom prst="rect">
            <a:avLst/>
          </a:prstGeom>
          <a:noFill/>
          <a:ln>
            <a:noFill/>
          </a:ln>
        </p:spPr>
        <p:txBody>
          <a:bodyPr wrap="square" lIns="91425" tIns="91425" rIns="91425" bIns="91425" anchor="ctr" anchorCtr="0">
            <a:noAutofit/>
          </a:bodyPr>
          <a:lstStyle/>
          <a:p>
            <a:pPr lvl="0" algn="ctr" rtl="0">
              <a:spcBef>
                <a:spcPts val="0"/>
              </a:spcBef>
              <a:buNone/>
            </a:pPr>
            <a:r>
              <a:rPr lang="en" sz="1100" u="sng">
                <a:solidFill>
                  <a:srgbClr val="2787B3"/>
                </a:solidFill>
                <a:latin typeface="Verdana"/>
                <a:ea typeface="Verdana"/>
                <a:cs typeface="Verdana"/>
                <a:sym typeface="Verdana"/>
                <a:hlinkClick r:id="rId4"/>
              </a:rPr>
              <a:t>https://www.google.com/search?q=what+makes+a+supercomputer+so+super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Montana State University Databases</a:t>
            </a:r>
          </a:p>
        </p:txBody>
      </p:sp>
      <p:pic>
        <p:nvPicPr>
          <p:cNvPr id="204" name="Shape 204"/>
          <p:cNvPicPr preferRelativeResize="0"/>
          <p:nvPr/>
        </p:nvPicPr>
        <p:blipFill>
          <a:blip r:embed="rId3">
            <a:alphaModFix/>
          </a:blip>
          <a:stretch>
            <a:fillRect/>
          </a:stretch>
        </p:blipFill>
        <p:spPr>
          <a:xfrm>
            <a:off x="372575" y="1163650"/>
            <a:ext cx="8085748" cy="3820976"/>
          </a:xfrm>
          <a:prstGeom prst="rect">
            <a:avLst/>
          </a:prstGeom>
          <a:noFill/>
          <a:ln>
            <a:noFill/>
          </a:ln>
        </p:spPr>
      </p:pic>
      <p:sp>
        <p:nvSpPr>
          <p:cNvPr id="205" name="Shape 205"/>
          <p:cNvSpPr txBox="1"/>
          <p:nvPr/>
        </p:nvSpPr>
        <p:spPr>
          <a:xfrm>
            <a:off x="5148375" y="4565525"/>
            <a:ext cx="3820800" cy="472800"/>
          </a:xfrm>
          <a:prstGeom prst="rect">
            <a:avLst/>
          </a:prstGeom>
          <a:noFill/>
          <a:ln>
            <a:noFill/>
          </a:ln>
        </p:spPr>
        <p:txBody>
          <a:bodyPr wrap="square" lIns="91425" tIns="91425" rIns="91425" bIns="91425" anchor="ctr" anchorCtr="0">
            <a:noAutofit/>
          </a:bodyPr>
          <a:lstStyle/>
          <a:p>
            <a:pPr lvl="0" algn="ctr" rtl="0">
              <a:spcBef>
                <a:spcPts val="0"/>
              </a:spcBef>
              <a:buNone/>
            </a:pPr>
            <a:r>
              <a:rPr lang="en" sz="1100" u="sng">
                <a:solidFill>
                  <a:srgbClr val="2787B3"/>
                </a:solidFill>
                <a:latin typeface="Verdana"/>
                <a:ea typeface="Verdana"/>
                <a:cs typeface="Verdana"/>
                <a:sym typeface="Verdana"/>
                <a:hlinkClick r:id="rId4"/>
              </a:rPr>
              <a:t>http://www.lib.montana.edu/resources/about/482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Shape 210"/>
          <p:cNvPicPr preferRelativeResize="0"/>
          <p:nvPr/>
        </p:nvPicPr>
        <p:blipFill>
          <a:blip r:embed="rId3">
            <a:alphaModFix/>
          </a:blip>
          <a:stretch>
            <a:fillRect/>
          </a:stretch>
        </p:blipFill>
        <p:spPr>
          <a:xfrm>
            <a:off x="113575" y="121050"/>
            <a:ext cx="7486650" cy="26193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Clr>
                <a:schemeClr val="dk2"/>
              </a:buClr>
              <a:buSzPct val="36666"/>
              <a:buFont typeface="Arial"/>
              <a:buNone/>
            </a:pPr>
            <a:r>
              <a:rPr lang="en"/>
              <a:t>Usage by Big Engines</a:t>
            </a:r>
          </a:p>
        </p:txBody>
      </p:sp>
      <p:sp>
        <p:nvSpPr>
          <p:cNvPr id="216" name="Shape 21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i="1" u="sng">
                <a:solidFill>
                  <a:srgbClr val="2787B3"/>
                </a:solidFill>
                <a:hlinkClick r:id="rId3"/>
              </a:rPr>
              <a:t>Schema.org: Evolution of Structured Data on the Web</a:t>
            </a:r>
          </a:p>
          <a:p>
            <a:pPr lvl="0" rtl="0">
              <a:spcBef>
                <a:spcPts val="0"/>
              </a:spcBef>
              <a:buNone/>
            </a:pPr>
            <a:r>
              <a:rPr lang="en" i="1" u="sng">
                <a:solidFill>
                  <a:srgbClr val="2787B3"/>
                </a:solidFill>
                <a:hlinkClick r:id="rId4"/>
              </a:rPr>
              <a:t>Google - Introduction to Structured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87B3"/>
        </a:solidFill>
        <a:effectLst/>
      </p:bgPr>
    </p:bg>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671250" y="2141250"/>
            <a:ext cx="7852200" cy="861000"/>
          </a:xfrm>
          <a:prstGeom prst="rect">
            <a:avLst/>
          </a:prstGeom>
        </p:spPr>
        <p:txBody>
          <a:bodyPr wrap="square" lIns="91425" tIns="91425" rIns="91425" bIns="91425" anchor="ctr" anchorCtr="0">
            <a:noAutofit/>
          </a:bodyPr>
          <a:lstStyle/>
          <a:p>
            <a:pPr lvl="0" rtl="0">
              <a:spcBef>
                <a:spcPts val="0"/>
              </a:spcBef>
              <a:buNone/>
            </a:pPr>
            <a:r>
              <a:rPr lang="en"/>
              <a:t>Semantic Markup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Goal of today’s session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dirty="0"/>
              <a:t>Learn about two key tools for increasing discoverability of information on the open web</a:t>
            </a:r>
          </a:p>
          <a:p>
            <a:pPr marL="457200" lvl="0" indent="-342900" rtl="0">
              <a:spcBef>
                <a:spcPts val="0"/>
              </a:spcBef>
              <a:spcAft>
                <a:spcPts val="0"/>
              </a:spcAft>
              <a:buSzPct val="100000"/>
            </a:pPr>
            <a:r>
              <a:rPr lang="en" dirty="0" err="1"/>
              <a:t>Schema.org</a:t>
            </a:r>
            <a:endParaRPr lang="en" dirty="0"/>
          </a:p>
          <a:p>
            <a:pPr marL="457200" lvl="0" indent="-342900">
              <a:spcBef>
                <a:spcPts val="0"/>
              </a:spcBef>
              <a:buSzPct val="100000"/>
            </a:pPr>
            <a:r>
              <a:rPr lang="en" dirty="0"/>
              <a:t>Semantic Markup</a:t>
            </a:r>
          </a:p>
        </p:txBody>
      </p:sp>
      <p:pic>
        <p:nvPicPr>
          <p:cNvPr id="67" name="Shape 67" descr="shelby-6470-2.jpg"/>
          <p:cNvPicPr preferRelativeResize="0"/>
          <p:nvPr/>
        </p:nvPicPr>
        <p:blipFill>
          <a:blip r:embed="rId3">
            <a:alphaModFix/>
          </a:blip>
          <a:stretch>
            <a:fillRect/>
          </a:stretch>
        </p:blipFill>
        <p:spPr>
          <a:xfrm>
            <a:off x="6562425" y="2578050"/>
            <a:ext cx="2386576" cy="238657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p:nvPr/>
        </p:nvSpPr>
        <p:spPr>
          <a:xfrm>
            <a:off x="2888100" y="538050"/>
            <a:ext cx="3367800" cy="40674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cxnSp>
        <p:nvCxnSpPr>
          <p:cNvPr id="227" name="Shape 227"/>
          <p:cNvCxnSpPr/>
          <p:nvPr/>
        </p:nvCxnSpPr>
        <p:spPr>
          <a:xfrm rot="10800000" flipH="1">
            <a:off x="3406500" y="1166475"/>
            <a:ext cx="2331000" cy="3600"/>
          </a:xfrm>
          <a:prstGeom prst="straightConnector1">
            <a:avLst/>
          </a:prstGeom>
          <a:noFill/>
          <a:ln w="19050" cap="flat" cmpd="sng">
            <a:solidFill>
              <a:srgbClr val="000000"/>
            </a:solidFill>
            <a:prstDash val="solid"/>
            <a:round/>
            <a:headEnd type="none" w="lg" len="lg"/>
            <a:tailEnd type="none" w="lg" len="lg"/>
          </a:ln>
        </p:spPr>
      </p:cxnSp>
      <p:cxnSp>
        <p:nvCxnSpPr>
          <p:cNvPr id="228" name="Shape 228"/>
          <p:cNvCxnSpPr/>
          <p:nvPr/>
        </p:nvCxnSpPr>
        <p:spPr>
          <a:xfrm rot="10800000" flipH="1">
            <a:off x="3406500" y="2046300"/>
            <a:ext cx="2331000" cy="3600"/>
          </a:xfrm>
          <a:prstGeom prst="straightConnector1">
            <a:avLst/>
          </a:prstGeom>
          <a:noFill/>
          <a:ln w="19050" cap="flat" cmpd="sng">
            <a:solidFill>
              <a:srgbClr val="000000"/>
            </a:solidFill>
            <a:prstDash val="solid"/>
            <a:round/>
            <a:headEnd type="none" w="lg" len="lg"/>
            <a:tailEnd type="none" w="lg" len="lg"/>
          </a:ln>
        </p:spPr>
      </p:cxnSp>
      <p:cxnSp>
        <p:nvCxnSpPr>
          <p:cNvPr id="229" name="Shape 229"/>
          <p:cNvCxnSpPr/>
          <p:nvPr/>
        </p:nvCxnSpPr>
        <p:spPr>
          <a:xfrm rot="10800000" flipH="1">
            <a:off x="3406500" y="2926125"/>
            <a:ext cx="2331000" cy="3600"/>
          </a:xfrm>
          <a:prstGeom prst="straightConnector1">
            <a:avLst/>
          </a:prstGeom>
          <a:noFill/>
          <a:ln w="19050" cap="flat" cmpd="sng">
            <a:solidFill>
              <a:srgbClr val="000000"/>
            </a:solidFill>
            <a:prstDash val="solid"/>
            <a:round/>
            <a:headEnd type="none" w="lg" len="lg"/>
            <a:tailEnd type="none" w="lg" len="lg"/>
          </a:ln>
        </p:spPr>
      </p:cxnSp>
      <p:cxnSp>
        <p:nvCxnSpPr>
          <p:cNvPr id="230" name="Shape 230"/>
          <p:cNvCxnSpPr/>
          <p:nvPr/>
        </p:nvCxnSpPr>
        <p:spPr>
          <a:xfrm rot="10800000" flipH="1">
            <a:off x="3406500" y="3805950"/>
            <a:ext cx="2331000" cy="3600"/>
          </a:xfrm>
          <a:prstGeom prst="straightConnector1">
            <a:avLst/>
          </a:prstGeom>
          <a:noFill/>
          <a:ln w="19050" cap="flat" cmpd="sng">
            <a:solidFill>
              <a:srgbClr val="000000"/>
            </a:solidFill>
            <a:prstDash val="solid"/>
            <a:round/>
            <a:headEnd type="none" w="lg" len="lg"/>
            <a:tailEnd type="none" w="lg" len="lg"/>
          </a:ln>
        </p:spPr>
      </p:cxnSp>
      <p:cxnSp>
        <p:nvCxnSpPr>
          <p:cNvPr id="231" name="Shape 231"/>
          <p:cNvCxnSpPr/>
          <p:nvPr/>
        </p:nvCxnSpPr>
        <p:spPr>
          <a:xfrm>
            <a:off x="5045625" y="1170075"/>
            <a:ext cx="569700" cy="0"/>
          </a:xfrm>
          <a:prstGeom prst="straightConnector1">
            <a:avLst/>
          </a:prstGeom>
          <a:noFill/>
          <a:ln w="28575" cap="flat" cmpd="sng">
            <a:solidFill>
              <a:srgbClr val="00FFFF"/>
            </a:solidFill>
            <a:prstDash val="solid"/>
            <a:round/>
            <a:headEnd type="none" w="lg" len="lg"/>
            <a:tailEnd type="none" w="lg" len="lg"/>
          </a:ln>
        </p:spPr>
      </p:cxnSp>
      <p:cxnSp>
        <p:nvCxnSpPr>
          <p:cNvPr id="232" name="Shape 232"/>
          <p:cNvCxnSpPr/>
          <p:nvPr/>
        </p:nvCxnSpPr>
        <p:spPr>
          <a:xfrm>
            <a:off x="3718400" y="2049900"/>
            <a:ext cx="569700" cy="0"/>
          </a:xfrm>
          <a:prstGeom prst="straightConnector1">
            <a:avLst/>
          </a:prstGeom>
          <a:noFill/>
          <a:ln w="28575" cap="flat" cmpd="sng">
            <a:solidFill>
              <a:srgbClr val="00FFFF"/>
            </a:solidFill>
            <a:prstDash val="solid"/>
            <a:round/>
            <a:headEnd type="none" w="lg" len="lg"/>
            <a:tailEnd type="none" w="lg" len="lg"/>
          </a:ln>
        </p:spPr>
      </p:cxnSp>
      <p:cxnSp>
        <p:nvCxnSpPr>
          <p:cNvPr id="233" name="Shape 233"/>
          <p:cNvCxnSpPr/>
          <p:nvPr/>
        </p:nvCxnSpPr>
        <p:spPr>
          <a:xfrm>
            <a:off x="4287150" y="2929725"/>
            <a:ext cx="569700" cy="0"/>
          </a:xfrm>
          <a:prstGeom prst="straightConnector1">
            <a:avLst/>
          </a:prstGeom>
          <a:noFill/>
          <a:ln w="28575" cap="flat" cmpd="sng">
            <a:solidFill>
              <a:srgbClr val="00FFFF"/>
            </a:solidFill>
            <a:prstDash val="solid"/>
            <a:round/>
            <a:headEnd type="none" w="lg" len="lg"/>
            <a:tailEnd type="none" w="lg" len="lg"/>
          </a:ln>
        </p:spPr>
      </p:cxnSp>
      <p:cxnSp>
        <p:nvCxnSpPr>
          <p:cNvPr id="234" name="Shape 234"/>
          <p:cNvCxnSpPr/>
          <p:nvPr/>
        </p:nvCxnSpPr>
        <p:spPr>
          <a:xfrm>
            <a:off x="4685625" y="3807750"/>
            <a:ext cx="569700" cy="0"/>
          </a:xfrm>
          <a:prstGeom prst="straightConnector1">
            <a:avLst/>
          </a:prstGeom>
          <a:noFill/>
          <a:ln w="28575" cap="flat" cmpd="sng">
            <a:solidFill>
              <a:srgbClr val="00FFFF"/>
            </a:solidFill>
            <a:prstDash val="solid"/>
            <a:round/>
            <a:headEnd type="none" w="lg" len="lg"/>
            <a:tailEnd type="non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1"/>
                                        </p:tgtEl>
                                        <p:attrNameLst>
                                          <p:attrName>style.visibility</p:attrName>
                                        </p:attrNameLst>
                                      </p:cBhvr>
                                      <p:to>
                                        <p:strVal val="visible"/>
                                      </p:to>
                                    </p:set>
                                    <p:animEffect transition="in" filter="fade">
                                      <p:cBhvr>
                                        <p:cTn id="19" dur="1000"/>
                                        <p:tgtEl>
                                          <p:spTgt spid="231"/>
                                        </p:tgtEl>
                                      </p:cBhvr>
                                    </p:animEffect>
                                  </p:childTnLst>
                                </p:cTn>
                              </p:par>
                              <p:par>
                                <p:cTn id="20" presetID="10" presetClass="entr" presetSubtype="0" fill="hold" nodeType="with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fade">
                                      <p:cBhvr>
                                        <p:cTn id="22" dur="1000"/>
                                        <p:tgtEl>
                                          <p:spTgt spid="232"/>
                                        </p:tgtEl>
                                      </p:cBhvr>
                                    </p:animEffect>
                                  </p:childTnLst>
                                </p:cTn>
                              </p:par>
                              <p:par>
                                <p:cTn id="23" presetID="10" presetClass="entr" presetSubtype="0" fill="hold" nodeType="withEffect">
                                  <p:stCondLst>
                                    <p:cond delay="0"/>
                                  </p:stCondLst>
                                  <p:childTnLst>
                                    <p:set>
                                      <p:cBhvr>
                                        <p:cTn id="24" dur="1" fill="hold">
                                          <p:stCondLst>
                                            <p:cond delay="0"/>
                                          </p:stCondLst>
                                        </p:cTn>
                                        <p:tgtEl>
                                          <p:spTgt spid="233"/>
                                        </p:tgtEl>
                                        <p:attrNameLst>
                                          <p:attrName>style.visibility</p:attrName>
                                        </p:attrNameLst>
                                      </p:cBhvr>
                                      <p:to>
                                        <p:strVal val="visible"/>
                                      </p:to>
                                    </p:set>
                                    <p:animEffect transition="in" filter="fade">
                                      <p:cBhvr>
                                        <p:cTn id="25" dur="1000"/>
                                        <p:tgtEl>
                                          <p:spTgt spid="233"/>
                                        </p:tgtEl>
                                      </p:cBhvr>
                                    </p:animEffect>
                                  </p:childTnLst>
                                </p:cTn>
                              </p:par>
                              <p:par>
                                <p:cTn id="26" presetID="10" presetClass="entr" presetSubtype="0" fill="hold" nodeType="withEffect">
                                  <p:stCondLst>
                                    <p:cond delay="0"/>
                                  </p:stCondLst>
                                  <p:childTnLst>
                                    <p:set>
                                      <p:cBhvr>
                                        <p:cTn id="27" dur="1" fill="hold">
                                          <p:stCondLst>
                                            <p:cond delay="0"/>
                                          </p:stCondLst>
                                        </p:cTn>
                                        <p:tgtEl>
                                          <p:spTgt spid="234"/>
                                        </p:tgtEl>
                                        <p:attrNameLst>
                                          <p:attrName>style.visibility</p:attrName>
                                        </p:attrNameLst>
                                      </p:cBhvr>
                                      <p:to>
                                        <p:strVal val="visible"/>
                                      </p:to>
                                    </p:set>
                                    <p:animEffect transition="in" filter="fade">
                                      <p:cBhvr>
                                        <p:cTn id="28"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Person Example: Without Markup</a:t>
            </a:r>
          </a:p>
        </p:txBody>
      </p:sp>
      <p:sp>
        <p:nvSpPr>
          <p:cNvPr id="240" name="Shape 240"/>
          <p:cNvSpPr txBox="1">
            <a:spLocks noGrp="1"/>
          </p:cNvSpPr>
          <p:nvPr>
            <p:ph type="body" idx="1"/>
          </p:nvPr>
        </p:nvSpPr>
        <p:spPr>
          <a:xfrm>
            <a:off x="311700" y="1152475"/>
            <a:ext cx="8520600" cy="2562300"/>
          </a:xfrm>
          <a:prstGeom prst="rect">
            <a:avLst/>
          </a:prstGeom>
        </p:spPr>
        <p:txBody>
          <a:bodyPr wrap="square" lIns="91425" tIns="91425" rIns="91425" bIns="91425" anchor="t" anchorCtr="0">
            <a:noAutofit/>
          </a:bodyPr>
          <a:lstStyle/>
          <a:p>
            <a:pPr lvl="0" rtl="0">
              <a:spcBef>
                <a:spcPts val="0"/>
              </a:spcBef>
              <a:buNone/>
            </a:pPr>
            <a:endParaRPr>
              <a:latin typeface="Average"/>
              <a:ea typeface="Average"/>
              <a:cs typeface="Average"/>
              <a:sym typeface="Average"/>
            </a:endParaRPr>
          </a:p>
          <a:p>
            <a:pPr lvl="0" rtl="0">
              <a:spcBef>
                <a:spcPts val="0"/>
              </a:spcBef>
              <a:buClr>
                <a:schemeClr val="dk1"/>
              </a:buClr>
              <a:buSzPct val="61111"/>
              <a:buFont typeface="Arial"/>
              <a:buNone/>
            </a:pPr>
            <a:r>
              <a:rPr lang="en">
                <a:solidFill>
                  <a:srgbClr val="2787B3"/>
                </a:solidFill>
                <a:latin typeface="Roboto Mono"/>
                <a:ea typeface="Roboto Mono"/>
                <a:cs typeface="Roboto Mono"/>
                <a:sym typeface="Roboto Mono"/>
              </a:rPr>
              <a:t>&lt;p&gt;</a:t>
            </a:r>
            <a:r>
              <a:rPr lang="en">
                <a:latin typeface="Average"/>
                <a:ea typeface="Average"/>
                <a:cs typeface="Average"/>
                <a:sym typeface="Average"/>
              </a:rPr>
              <a:t>George Bush, the 41st President of the United States is the father of George W. Bush, the 43rd President of the United States.</a:t>
            </a:r>
            <a:r>
              <a:rPr lang="en">
                <a:solidFill>
                  <a:srgbClr val="2787B3"/>
                </a:solidFill>
                <a:latin typeface="Average"/>
                <a:ea typeface="Average"/>
                <a:cs typeface="Average"/>
                <a:sym typeface="Average"/>
              </a:rPr>
              <a:t>&lt;/</a:t>
            </a:r>
            <a:r>
              <a:rPr lang="en">
                <a:solidFill>
                  <a:srgbClr val="2787B3"/>
                </a:solidFill>
              </a:rPr>
              <a:t>p&gt;</a:t>
            </a:r>
          </a:p>
          <a:p>
            <a:pPr lvl="0" rtl="0">
              <a:spcBef>
                <a:spcPts val="0"/>
              </a:spcBef>
              <a:buNone/>
            </a:pPr>
            <a:endParaRPr>
              <a:latin typeface="Average"/>
              <a:ea typeface="Average"/>
              <a:cs typeface="Average"/>
              <a:sym typeface="Average"/>
            </a:endParaRPr>
          </a:p>
          <a:p>
            <a:pPr lvl="0" rtl="0">
              <a:spcBef>
                <a:spcPts val="0"/>
              </a:spcBef>
              <a:buNone/>
            </a:pPr>
            <a:endParaRPr>
              <a:latin typeface="Average"/>
              <a:ea typeface="Average"/>
              <a:cs typeface="Average"/>
              <a:sym typeface="Average"/>
            </a:endParaRPr>
          </a:p>
          <a:p>
            <a:pPr lvl="0" rtl="0">
              <a:spcBef>
                <a:spcPts val="0"/>
              </a:spcBef>
              <a:buNone/>
            </a:pPr>
            <a:endParaRPr>
              <a:solidFill>
                <a:srgbClr val="2787B3"/>
              </a:solidFill>
            </a:endParaRPr>
          </a:p>
          <a:p>
            <a:pPr lvl="0" rtl="0">
              <a:spcBef>
                <a:spcPts val="0"/>
              </a:spcBef>
              <a:buNone/>
            </a:pPr>
            <a:endParaRPr>
              <a:latin typeface="Average"/>
              <a:ea typeface="Average"/>
              <a:cs typeface="Average"/>
              <a:sym typeface="Average"/>
            </a:endParaRPr>
          </a:p>
        </p:txBody>
      </p:sp>
      <p:sp>
        <p:nvSpPr>
          <p:cNvPr id="241" name="Shape 241"/>
          <p:cNvSpPr txBox="1">
            <a:spLocks noGrp="1"/>
          </p:cNvSpPr>
          <p:nvPr>
            <p:ph type="body" idx="1"/>
          </p:nvPr>
        </p:nvSpPr>
        <p:spPr>
          <a:xfrm>
            <a:off x="311700" y="4248100"/>
            <a:ext cx="8520600" cy="854100"/>
          </a:xfrm>
          <a:prstGeom prst="rect">
            <a:avLst/>
          </a:prstGeom>
        </p:spPr>
        <p:txBody>
          <a:bodyPr wrap="square" lIns="91425" tIns="91425" rIns="91425" bIns="91425" anchor="t" anchorCtr="0">
            <a:noAutofit/>
          </a:bodyPr>
          <a:lstStyle/>
          <a:p>
            <a:pPr lvl="0" rtl="0">
              <a:spcBef>
                <a:spcPts val="0"/>
              </a:spcBef>
              <a:buNone/>
            </a:pPr>
            <a:r>
              <a:rPr lang="en" u="sng">
                <a:solidFill>
                  <a:srgbClr val="2787B3"/>
                </a:solidFill>
                <a:hlinkClick r:id="rId3"/>
              </a:rPr>
              <a:t>http://schema.org/Person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Person Example: Microdata Syntax</a:t>
            </a:r>
          </a:p>
        </p:txBody>
      </p:sp>
      <p:pic>
        <p:nvPicPr>
          <p:cNvPr id="247" name="Shape 247"/>
          <p:cNvPicPr preferRelativeResize="0"/>
          <p:nvPr/>
        </p:nvPicPr>
        <p:blipFill>
          <a:blip r:embed="rId3">
            <a:alphaModFix/>
          </a:blip>
          <a:stretch>
            <a:fillRect/>
          </a:stretch>
        </p:blipFill>
        <p:spPr>
          <a:xfrm>
            <a:off x="652450" y="1152463"/>
            <a:ext cx="7839075" cy="2524125"/>
          </a:xfrm>
          <a:prstGeom prst="rect">
            <a:avLst/>
          </a:prstGeom>
          <a:noFill/>
          <a:ln>
            <a:noFill/>
          </a:ln>
        </p:spPr>
      </p:pic>
      <p:sp>
        <p:nvSpPr>
          <p:cNvPr id="248" name="Shape 248"/>
          <p:cNvSpPr txBox="1">
            <a:spLocks noGrp="1"/>
          </p:cNvSpPr>
          <p:nvPr>
            <p:ph type="body" idx="1"/>
          </p:nvPr>
        </p:nvSpPr>
        <p:spPr>
          <a:xfrm>
            <a:off x="311700" y="4248100"/>
            <a:ext cx="8520600" cy="854100"/>
          </a:xfrm>
          <a:prstGeom prst="rect">
            <a:avLst/>
          </a:prstGeom>
        </p:spPr>
        <p:txBody>
          <a:bodyPr wrap="square" lIns="91425" tIns="91425" rIns="91425" bIns="91425" anchor="t" anchorCtr="0">
            <a:noAutofit/>
          </a:bodyPr>
          <a:lstStyle/>
          <a:p>
            <a:pPr lvl="0" rtl="0">
              <a:spcBef>
                <a:spcPts val="0"/>
              </a:spcBef>
              <a:buNone/>
            </a:pPr>
            <a:r>
              <a:rPr lang="en" u="sng">
                <a:solidFill>
                  <a:srgbClr val="2787B3"/>
                </a:solidFill>
                <a:hlinkClick r:id="rId4"/>
              </a:rPr>
              <a:t>http://schema.org/Person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Person Example: RDFa (Lite) Syntax</a:t>
            </a:r>
          </a:p>
        </p:txBody>
      </p:sp>
      <p:pic>
        <p:nvPicPr>
          <p:cNvPr id="254" name="Shape 254"/>
          <p:cNvPicPr preferRelativeResize="0"/>
          <p:nvPr/>
        </p:nvPicPr>
        <p:blipFill>
          <a:blip r:embed="rId3">
            <a:alphaModFix/>
          </a:blip>
          <a:stretch>
            <a:fillRect/>
          </a:stretch>
        </p:blipFill>
        <p:spPr>
          <a:xfrm>
            <a:off x="652463" y="1152463"/>
            <a:ext cx="7839075" cy="2562225"/>
          </a:xfrm>
          <a:prstGeom prst="rect">
            <a:avLst/>
          </a:prstGeom>
          <a:noFill/>
          <a:ln>
            <a:noFill/>
          </a:ln>
        </p:spPr>
      </p:pic>
      <p:sp>
        <p:nvSpPr>
          <p:cNvPr id="255" name="Shape 255"/>
          <p:cNvSpPr txBox="1">
            <a:spLocks noGrp="1"/>
          </p:cNvSpPr>
          <p:nvPr>
            <p:ph type="body" idx="1"/>
          </p:nvPr>
        </p:nvSpPr>
        <p:spPr>
          <a:xfrm>
            <a:off x="311700" y="4248100"/>
            <a:ext cx="8520600" cy="854100"/>
          </a:xfrm>
          <a:prstGeom prst="rect">
            <a:avLst/>
          </a:prstGeom>
        </p:spPr>
        <p:txBody>
          <a:bodyPr wrap="square" lIns="91425" tIns="91425" rIns="91425" bIns="91425" anchor="t" anchorCtr="0">
            <a:noAutofit/>
          </a:bodyPr>
          <a:lstStyle/>
          <a:p>
            <a:pPr lvl="0" rtl="0">
              <a:spcBef>
                <a:spcPts val="0"/>
              </a:spcBef>
              <a:buNone/>
            </a:pPr>
            <a:r>
              <a:rPr lang="en" u="sng">
                <a:solidFill>
                  <a:srgbClr val="2787B3"/>
                </a:solidFill>
                <a:hlinkClick r:id="rId4"/>
              </a:rPr>
              <a:t>http://schema.org/Person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Person Example: JSON-LD Syntax</a:t>
            </a:r>
          </a:p>
        </p:txBody>
      </p:sp>
      <p:sp>
        <p:nvSpPr>
          <p:cNvPr id="261" name="Shape 2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p:txBody>
      </p:sp>
      <p:pic>
        <p:nvPicPr>
          <p:cNvPr id="262" name="Shape 262"/>
          <p:cNvPicPr preferRelativeResize="0"/>
          <p:nvPr/>
        </p:nvPicPr>
        <p:blipFill>
          <a:blip r:embed="rId3">
            <a:alphaModFix/>
          </a:blip>
          <a:stretch>
            <a:fillRect/>
          </a:stretch>
        </p:blipFill>
        <p:spPr>
          <a:xfrm>
            <a:off x="1332213" y="1017713"/>
            <a:ext cx="6257925" cy="3171825"/>
          </a:xfrm>
          <a:prstGeom prst="rect">
            <a:avLst/>
          </a:prstGeom>
          <a:noFill/>
          <a:ln>
            <a:noFill/>
          </a:ln>
        </p:spPr>
      </p:pic>
      <p:sp>
        <p:nvSpPr>
          <p:cNvPr id="263" name="Shape 263"/>
          <p:cNvSpPr txBox="1">
            <a:spLocks noGrp="1"/>
          </p:cNvSpPr>
          <p:nvPr>
            <p:ph type="body" idx="1"/>
          </p:nvPr>
        </p:nvSpPr>
        <p:spPr>
          <a:xfrm>
            <a:off x="311700" y="4248100"/>
            <a:ext cx="8520600" cy="854100"/>
          </a:xfrm>
          <a:prstGeom prst="rect">
            <a:avLst/>
          </a:prstGeom>
        </p:spPr>
        <p:txBody>
          <a:bodyPr wrap="square" lIns="91425" tIns="91425" rIns="91425" bIns="91425" anchor="t" anchorCtr="0">
            <a:noAutofit/>
          </a:bodyPr>
          <a:lstStyle/>
          <a:p>
            <a:pPr lvl="0" rtl="0">
              <a:spcBef>
                <a:spcPts val="0"/>
              </a:spcBef>
              <a:buNone/>
            </a:pPr>
            <a:r>
              <a:rPr lang="en" u="sng">
                <a:solidFill>
                  <a:srgbClr val="2787B3"/>
                </a:solidFill>
                <a:hlinkClick r:id="rId4"/>
              </a:rPr>
              <a:t>http://schema.org/Person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JSON Basics</a:t>
            </a:r>
          </a:p>
        </p:txBody>
      </p:sp>
      <p:sp>
        <p:nvSpPr>
          <p:cNvPr id="269" name="Shape 26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t>JavaScript Object Notation is a data format</a:t>
            </a:r>
          </a:p>
          <a:p>
            <a:pPr marL="457200" lvl="0" indent="-342900" rtl="0">
              <a:spcBef>
                <a:spcPts val="0"/>
              </a:spcBef>
              <a:spcAft>
                <a:spcPts val="0"/>
              </a:spcAft>
              <a:buSzPct val="100000"/>
            </a:pPr>
            <a:r>
              <a:rPr lang="en"/>
              <a:t>Based on a subset of the JavaScript Programming Language</a:t>
            </a:r>
          </a:p>
          <a:p>
            <a:pPr marL="457200" lvl="0" indent="-342900" rtl="0">
              <a:spcBef>
                <a:spcPts val="0"/>
              </a:spcBef>
              <a:buSzPct val="100000"/>
            </a:pPr>
            <a:r>
              <a:rPr lang="en"/>
              <a:t>Text based and language independent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JSON Example</a:t>
            </a:r>
          </a:p>
        </p:txBody>
      </p:sp>
      <p:pic>
        <p:nvPicPr>
          <p:cNvPr id="275" name="Shape 275" descr="Screen Shot 2016-10-17 at 9.17.32 AM.png"/>
          <p:cNvPicPr preferRelativeResize="0"/>
          <p:nvPr/>
        </p:nvPicPr>
        <p:blipFill>
          <a:blip r:embed="rId3">
            <a:alphaModFix/>
          </a:blip>
          <a:stretch>
            <a:fillRect/>
          </a:stretch>
        </p:blipFill>
        <p:spPr>
          <a:xfrm>
            <a:off x="1347088" y="1249775"/>
            <a:ext cx="5990423" cy="1452625"/>
          </a:xfrm>
          <a:prstGeom prst="rect">
            <a:avLst/>
          </a:prstGeom>
          <a:noFill/>
          <a:ln>
            <a:noFill/>
          </a:ln>
        </p:spPr>
      </p:pic>
      <p:pic>
        <p:nvPicPr>
          <p:cNvPr id="276" name="Shape 276" descr="Screen Shot 2016-10-17 at 10.02.33 AM.png"/>
          <p:cNvPicPr preferRelativeResize="0"/>
          <p:nvPr/>
        </p:nvPicPr>
        <p:blipFill>
          <a:blip r:embed="rId4">
            <a:alphaModFix/>
          </a:blip>
          <a:stretch>
            <a:fillRect/>
          </a:stretch>
        </p:blipFill>
        <p:spPr>
          <a:xfrm>
            <a:off x="2204495" y="2901007"/>
            <a:ext cx="4275625" cy="2085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JSON-LD Extension</a:t>
            </a:r>
          </a:p>
        </p:txBody>
      </p:sp>
      <p:sp>
        <p:nvSpPr>
          <p:cNvPr id="282" name="Shape 28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t>Lightweight linked data format</a:t>
            </a:r>
          </a:p>
          <a:p>
            <a:pPr marL="457200" lvl="0" indent="-342900" rtl="0">
              <a:spcBef>
                <a:spcPts val="0"/>
              </a:spcBef>
              <a:spcAft>
                <a:spcPts val="0"/>
              </a:spcAft>
              <a:buSzPct val="100000"/>
            </a:pPr>
            <a:r>
              <a:rPr lang="en"/>
              <a:t>Extends JSON</a:t>
            </a:r>
          </a:p>
          <a:p>
            <a:pPr marL="457200" lvl="0" indent="-342900" rtl="0">
              <a:spcBef>
                <a:spcPts val="0"/>
              </a:spcBef>
              <a:buSzPct val="100000"/>
            </a:pPr>
            <a:r>
              <a:rPr lang="en" u="sng">
                <a:solidFill>
                  <a:srgbClr val="2787B3"/>
                </a:solidFill>
                <a:hlinkClick r:id="rId3"/>
              </a:rPr>
              <a:t>JSON-LD homepage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490250" y="526350"/>
            <a:ext cx="6227100" cy="4090800"/>
          </a:xfrm>
          <a:prstGeom prst="rect">
            <a:avLst/>
          </a:prstGeom>
        </p:spPr>
        <p:txBody>
          <a:bodyPr wrap="square" lIns="91425" tIns="91425" rIns="91425" bIns="91425" anchor="ctr" anchorCtr="0">
            <a:noAutofit/>
          </a:bodyPr>
          <a:lstStyle/>
          <a:p>
            <a:pPr lvl="0" rtl="0">
              <a:spcBef>
                <a:spcPts val="0"/>
              </a:spcBef>
              <a:buNone/>
            </a:pPr>
            <a:r>
              <a:rPr lang="en"/>
              <a:t>Describing a Painting</a:t>
            </a:r>
          </a:p>
        </p:txBody>
      </p:sp>
      <p:sp>
        <p:nvSpPr>
          <p:cNvPr id="288" name="Shape 288"/>
          <p:cNvSpPr txBox="1">
            <a:spLocks noGrp="1"/>
          </p:cNvSpPr>
          <p:nvPr>
            <p:ph type="subTitle" idx="4294967295"/>
          </p:nvPr>
        </p:nvSpPr>
        <p:spPr>
          <a:xfrm>
            <a:off x="671250" y="3174876"/>
            <a:ext cx="7801500" cy="792600"/>
          </a:xfrm>
          <a:prstGeom prst="rect">
            <a:avLst/>
          </a:prstGeom>
        </p:spPr>
        <p:txBody>
          <a:bodyPr wrap="square" lIns="91425" tIns="91425" rIns="91425" bIns="91425" anchor="t" anchorCtr="0">
            <a:noAutofit/>
          </a:bodyPr>
          <a:lstStyle/>
          <a:p>
            <a:pPr lvl="0" rtl="0">
              <a:spcBef>
                <a:spcPts val="0"/>
              </a:spcBef>
              <a:buNone/>
            </a:pPr>
            <a:r>
              <a:rPr lang="en">
                <a:solidFill>
                  <a:srgbClr val="2787B3"/>
                </a:solidFill>
              </a:rPr>
              <a:t>with schema.org in JSON-LD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JSON</a:t>
            </a:r>
          </a:p>
        </p:txBody>
      </p:sp>
      <p:sp>
        <p:nvSpPr>
          <p:cNvPr id="294" name="Shape 29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a:latin typeface="Roboto Mono"/>
                <a:ea typeface="Roboto Mono"/>
                <a:cs typeface="Roboto Mono"/>
                <a:sym typeface="Roboto Mono"/>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87B3"/>
        </a:solidFill>
        <a:effectLst/>
      </p:bgPr>
    </p:b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71250" y="2141250"/>
            <a:ext cx="7852200" cy="861000"/>
          </a:xfrm>
          <a:prstGeom prst="rect">
            <a:avLst/>
          </a:prstGeom>
        </p:spPr>
        <p:txBody>
          <a:bodyPr wrap="square" lIns="91425" tIns="91425" rIns="91425" bIns="91425" anchor="ctr" anchorCtr="0">
            <a:noAutofit/>
          </a:bodyPr>
          <a:lstStyle/>
          <a:p>
            <a:pPr lvl="0" rtl="0">
              <a:spcBef>
                <a:spcPts val="0"/>
              </a:spcBef>
              <a:buNone/>
            </a:pPr>
            <a:r>
              <a:rPr lang="en"/>
              <a:t>Schema.org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JSON-LD</a:t>
            </a:r>
          </a:p>
        </p:txBody>
      </p:sp>
      <p:sp>
        <p:nvSpPr>
          <p:cNvPr id="300" name="Shape 30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spcAft>
                <a:spcPts val="0"/>
              </a:spcAft>
              <a:buNone/>
            </a:pPr>
            <a:r>
              <a:rPr lang="en">
                <a:latin typeface="Roboto Mono"/>
                <a:ea typeface="Roboto Mono"/>
                <a:cs typeface="Roboto Mono"/>
                <a:sym typeface="Roboto Mono"/>
              </a:rPr>
              <a:t>{</a:t>
            </a:r>
          </a:p>
          <a:p>
            <a:pPr lvl="0" rtl="0">
              <a:spcBef>
                <a:spcPts val="0"/>
              </a:spcBef>
              <a:spcAft>
                <a:spcPts val="0"/>
              </a:spcAft>
              <a:buNone/>
            </a:pPr>
            <a:r>
              <a:rPr lang="en">
                <a:latin typeface="Roboto Mono"/>
                <a:ea typeface="Roboto Mono"/>
                <a:cs typeface="Roboto Mono"/>
                <a:sym typeface="Roboto Mono"/>
              </a:rPr>
              <a:t>     "@context": "http://schema.org",</a:t>
            </a:r>
          </a:p>
          <a:p>
            <a:pPr lvl="0" rtl="0">
              <a:spcBef>
                <a:spcPts val="0"/>
              </a:spcBef>
              <a:spcAft>
                <a:spcPts val="0"/>
              </a:spcAft>
              <a:buNone/>
            </a:pPr>
            <a:r>
              <a:rPr lang="en">
                <a:latin typeface="Roboto Mono"/>
                <a:ea typeface="Roboto Mono"/>
                <a:cs typeface="Roboto Mono"/>
                <a:sym typeface="Roboto Mono"/>
              </a:rPr>
              <a:t>     "@type": "Painting"</a:t>
            </a:r>
          </a:p>
          <a:p>
            <a:pPr lvl="0" rtl="0">
              <a:spcBef>
                <a:spcPts val="0"/>
              </a:spcBef>
              <a:spcAft>
                <a:spcPts val="0"/>
              </a:spcAft>
              <a:buNone/>
            </a:pPr>
            <a:r>
              <a:rPr lang="en">
                <a:latin typeface="Roboto Mono"/>
                <a:ea typeface="Roboto Mono"/>
                <a:cs typeface="Roboto Mono"/>
                <a:sym typeface="Roboto Mono"/>
              </a:rPr>
              <a:t>}</a:t>
            </a:r>
          </a:p>
          <a:p>
            <a:pPr lvl="0" rtl="0">
              <a:spcBef>
                <a:spcPts val="0"/>
              </a:spcBef>
              <a:spcAft>
                <a:spcPts val="0"/>
              </a:spcAft>
              <a:buNone/>
            </a:pPr>
            <a:endParaRPr/>
          </a:p>
          <a:p>
            <a:pPr lvl="0" rtl="0">
              <a:spcBef>
                <a:spcPts val="0"/>
              </a:spcBef>
              <a:spcAft>
                <a:spcPts val="0"/>
              </a:spcAft>
              <a:buNone/>
            </a:pPr>
            <a:endParaRPr/>
          </a:p>
          <a:p>
            <a:pPr lvl="0" rtl="0">
              <a:spcBef>
                <a:spcPts val="0"/>
              </a:spcBef>
              <a:spcAft>
                <a:spcPts val="0"/>
              </a:spcAft>
              <a:buNone/>
            </a:pPr>
            <a:endParaRPr/>
          </a:p>
          <a:p>
            <a:pPr lvl="0" rtl="0">
              <a:spcBef>
                <a:spcPts val="0"/>
              </a:spcBef>
              <a:spcAft>
                <a:spcPts val="0"/>
              </a:spcAft>
              <a:buNone/>
            </a:pPr>
            <a:endParaRPr/>
          </a:p>
          <a:p>
            <a:pPr lvl="0" rtl="0">
              <a:spcBef>
                <a:spcPts val="0"/>
              </a:spcBef>
              <a:spcAft>
                <a:spcPts val="0"/>
              </a:spcAft>
              <a:buNone/>
            </a:pPr>
            <a:r>
              <a:rPr lang="en" u="sng">
                <a:solidFill>
                  <a:srgbClr val="2787B3"/>
                </a:solidFill>
                <a:hlinkClick r:id="rId3"/>
              </a:rPr>
              <a:t>http://schema.org/docs/jsonldcontext.json</a:t>
            </a:r>
            <a:r>
              <a:rPr lang="en">
                <a:solidFill>
                  <a:srgbClr val="2787B3"/>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JSON-LD with Properties</a:t>
            </a:r>
          </a:p>
        </p:txBody>
      </p:sp>
      <p:sp>
        <p:nvSpPr>
          <p:cNvPr id="306" name="Shape 30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	"@context": "http://schema.org",</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	"@type": "Painting",</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	"name": "The Scream",</a:t>
            </a:r>
          </a:p>
          <a:p>
            <a:pPr lvl="0" rtl="0">
              <a:lnSpc>
                <a:spcPct val="100000"/>
              </a:lnSpc>
              <a:spcBef>
                <a:spcPts val="0"/>
              </a:spcBef>
              <a:spcAft>
                <a:spcPts val="0"/>
              </a:spcAft>
              <a:buNone/>
            </a:pPr>
            <a:r>
              <a:rPr lang="en">
                <a:latin typeface="Roboto Mono"/>
                <a:ea typeface="Roboto Mono"/>
                <a:cs typeface="Roboto Mono"/>
                <a:sym typeface="Roboto Mono"/>
              </a:rPr>
              <a:t>	"url": "https://en.wikipedia.org/wiki/The_Scream",</a:t>
            </a:r>
          </a:p>
          <a:p>
            <a:pPr lvl="0" rtl="0">
              <a:lnSpc>
                <a:spcPct val="100000"/>
              </a:lnSpc>
              <a:spcBef>
                <a:spcPts val="0"/>
              </a:spcBef>
              <a:spcAft>
                <a:spcPts val="0"/>
              </a:spcAft>
              <a:buNone/>
            </a:pPr>
            <a:r>
              <a:rPr lang="en">
                <a:latin typeface="Roboto Mono"/>
                <a:ea typeface="Roboto Mono"/>
                <a:cs typeface="Roboto Mono"/>
                <a:sym typeface="Roboto Mono"/>
              </a:rPr>
              <a:t>	"creator":</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a:t>
            </a:r>
          </a:p>
          <a:p>
            <a:pPr lvl="0" rtl="0">
              <a:lnSpc>
                <a:spcPct val="100000"/>
              </a:lnSpc>
              <a:spcBef>
                <a:spcPts val="0"/>
              </a:spcBef>
              <a:spcAft>
                <a:spcPts val="0"/>
              </a:spcAft>
              <a:buClr>
                <a:schemeClr val="dk1"/>
              </a:buClr>
              <a:buSzPct val="61111"/>
              <a:buFont typeface="Arial"/>
              <a:buNone/>
            </a:pPr>
            <a:endParaRPr/>
          </a:p>
          <a:p>
            <a:pPr lvl="0" rtl="0">
              <a:lnSpc>
                <a:spcPct val="100000"/>
              </a:lnSpc>
              <a:spcBef>
                <a:spcPts val="0"/>
              </a:spcBef>
              <a:spcAft>
                <a:spcPts val="0"/>
              </a:spcAft>
              <a:buClr>
                <a:schemeClr val="dk1"/>
              </a:buClr>
              <a:buSzPct val="61111"/>
              <a:buFont typeface="Arial"/>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Nested Properties</a:t>
            </a:r>
          </a:p>
        </p:txBody>
      </p:sp>
      <p:pic>
        <p:nvPicPr>
          <p:cNvPr id="312" name="Shape 312"/>
          <p:cNvPicPr preferRelativeResize="0"/>
          <p:nvPr/>
        </p:nvPicPr>
        <p:blipFill>
          <a:blip r:embed="rId3">
            <a:alphaModFix/>
          </a:blip>
          <a:stretch>
            <a:fillRect/>
          </a:stretch>
        </p:blipFill>
        <p:spPr>
          <a:xfrm>
            <a:off x="311700" y="2140926"/>
            <a:ext cx="8520599" cy="881459"/>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JSON-LD with Nesting</a:t>
            </a:r>
          </a:p>
        </p:txBody>
      </p:sp>
      <p:sp>
        <p:nvSpPr>
          <p:cNvPr id="318" name="Shape 318"/>
          <p:cNvSpPr txBox="1">
            <a:spLocks noGrp="1"/>
          </p:cNvSpPr>
          <p:nvPr>
            <p:ph type="body" idx="1"/>
          </p:nvPr>
        </p:nvSpPr>
        <p:spPr>
          <a:xfrm>
            <a:off x="238625" y="1152475"/>
            <a:ext cx="9041100" cy="3416400"/>
          </a:xfrm>
          <a:prstGeom prst="rect">
            <a:avLst/>
          </a:prstGeom>
        </p:spPr>
        <p:txBody>
          <a:bodyPr wrap="square" lIns="91425" tIns="91425" rIns="91425" bIns="91425" anchor="t" anchorCtr="0">
            <a:noAutofit/>
          </a:bodyPr>
          <a:lstStyle/>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	"@context": "http://schema.org",</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	"@type": "Painting",</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	"name": "The Scream",</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	"url": "https://en.wikipedia.org/wiki/The_Scream",</a:t>
            </a:r>
          </a:p>
          <a:p>
            <a:pPr lvl="0" rtl="0">
              <a:lnSpc>
                <a:spcPct val="100000"/>
              </a:lnSpc>
              <a:spcBef>
                <a:spcPts val="0"/>
              </a:spcBef>
              <a:spcAft>
                <a:spcPts val="0"/>
              </a:spcAft>
              <a:buClr>
                <a:schemeClr val="dk1"/>
              </a:buClr>
              <a:buSzPct val="61111"/>
              <a:buFont typeface="Arial"/>
              <a:buNone/>
            </a:pPr>
            <a:r>
              <a:rPr lang="en">
                <a:latin typeface="Roboto Mono"/>
                <a:ea typeface="Roboto Mono"/>
                <a:cs typeface="Roboto Mono"/>
                <a:sym typeface="Roboto Mono"/>
              </a:rPr>
              <a:t>	"creator": </a:t>
            </a:r>
            <a:r>
              <a:rPr lang="en">
                <a:solidFill>
                  <a:srgbClr val="2787B3"/>
                </a:solidFill>
                <a:latin typeface="Roboto Mono"/>
                <a:ea typeface="Roboto Mono"/>
                <a:cs typeface="Roboto Mono"/>
                <a:sym typeface="Roboto Mono"/>
              </a:rPr>
              <a:t>{</a:t>
            </a:r>
          </a:p>
          <a:p>
            <a:pPr marL="457200" lvl="0" indent="-69850" rtl="0">
              <a:lnSpc>
                <a:spcPct val="100000"/>
              </a:lnSpc>
              <a:spcBef>
                <a:spcPts val="0"/>
              </a:spcBef>
              <a:spcAft>
                <a:spcPts val="0"/>
              </a:spcAft>
              <a:buClr>
                <a:schemeClr val="dk1"/>
              </a:buClr>
              <a:buSzPct val="61111"/>
              <a:buFont typeface="Arial"/>
              <a:buNone/>
            </a:pPr>
            <a:r>
              <a:rPr lang="en">
                <a:solidFill>
                  <a:srgbClr val="2787B3"/>
                </a:solidFill>
                <a:latin typeface="Roboto Mono"/>
                <a:ea typeface="Roboto Mono"/>
                <a:cs typeface="Roboto Mono"/>
                <a:sym typeface="Roboto Mono"/>
              </a:rPr>
              <a:t>    	"@type": "Person",</a:t>
            </a:r>
          </a:p>
          <a:p>
            <a:pPr marL="457200" lvl="0" indent="-69850" rtl="0">
              <a:lnSpc>
                <a:spcPct val="100000"/>
              </a:lnSpc>
              <a:spcBef>
                <a:spcPts val="0"/>
              </a:spcBef>
              <a:spcAft>
                <a:spcPts val="0"/>
              </a:spcAft>
              <a:buClr>
                <a:schemeClr val="dk1"/>
              </a:buClr>
              <a:buSzPct val="61111"/>
              <a:buFont typeface="Arial"/>
              <a:buNone/>
            </a:pPr>
            <a:r>
              <a:rPr lang="en">
                <a:solidFill>
                  <a:srgbClr val="2787B3"/>
                </a:solidFill>
                <a:latin typeface="Roboto Mono"/>
                <a:ea typeface="Roboto Mono"/>
                <a:cs typeface="Roboto Mono"/>
                <a:sym typeface="Roboto Mono"/>
              </a:rPr>
              <a:t>    	"name": "Edvard Munch",</a:t>
            </a:r>
          </a:p>
          <a:p>
            <a:pPr marL="457200" lvl="0" indent="-69850" rtl="0">
              <a:lnSpc>
                <a:spcPct val="100000"/>
              </a:lnSpc>
              <a:spcBef>
                <a:spcPts val="0"/>
              </a:spcBef>
              <a:spcAft>
                <a:spcPts val="0"/>
              </a:spcAft>
              <a:buClr>
                <a:schemeClr val="dk1"/>
              </a:buClr>
              <a:buSzPct val="61111"/>
              <a:buFont typeface="Arial"/>
              <a:buNone/>
            </a:pPr>
            <a:r>
              <a:rPr lang="en">
                <a:solidFill>
                  <a:srgbClr val="2787B3"/>
                </a:solidFill>
                <a:latin typeface="Roboto Mono"/>
                <a:ea typeface="Roboto Mono"/>
                <a:cs typeface="Roboto Mono"/>
                <a:sym typeface="Roboto Mono"/>
              </a:rPr>
              <a:t>    	"sameAs": "https://en.wikipedia.org/wiki/Edvard_Munch"</a:t>
            </a:r>
          </a:p>
          <a:p>
            <a:pPr lvl="0" rtl="0">
              <a:lnSpc>
                <a:spcPct val="100000"/>
              </a:lnSpc>
              <a:spcBef>
                <a:spcPts val="0"/>
              </a:spcBef>
              <a:spcAft>
                <a:spcPts val="0"/>
              </a:spcAft>
              <a:buClr>
                <a:schemeClr val="dk1"/>
              </a:buClr>
              <a:buSzPct val="61111"/>
              <a:buFont typeface="Arial"/>
              <a:buNone/>
            </a:pPr>
            <a:r>
              <a:rPr lang="en">
                <a:solidFill>
                  <a:srgbClr val="2787B3"/>
                </a:solidFill>
                <a:latin typeface="Roboto Mono"/>
                <a:ea typeface="Roboto Mono"/>
                <a:cs typeface="Roboto Mono"/>
                <a:sym typeface="Roboto Mono"/>
              </a:rPr>
              <a:t>	}</a:t>
            </a:r>
          </a:p>
          <a:p>
            <a:pPr lvl="0" rtl="0">
              <a:lnSpc>
                <a:spcPct val="100000"/>
              </a:lnSpc>
              <a:spcBef>
                <a:spcPts val="0"/>
              </a:spcBef>
              <a:spcAft>
                <a:spcPts val="0"/>
              </a:spcAft>
              <a:buNone/>
            </a:pPr>
            <a:r>
              <a:rPr lang="en">
                <a:latin typeface="Roboto Mono"/>
                <a:ea typeface="Roboto Mono"/>
                <a:cs typeface="Roboto Mono"/>
                <a:sym typeface="Roboto Mono"/>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Shape 323" descr="goingPlaces.png"/>
          <p:cNvPicPr preferRelativeResize="0"/>
          <p:nvPr/>
        </p:nvPicPr>
        <p:blipFill>
          <a:blip r:embed="rId3">
            <a:alphaModFix/>
          </a:blip>
          <a:stretch>
            <a:fillRect/>
          </a:stretch>
        </p:blipFill>
        <p:spPr>
          <a:xfrm>
            <a:off x="152400" y="25475"/>
            <a:ext cx="8839199" cy="4711001"/>
          </a:xfrm>
          <a:prstGeom prst="rect">
            <a:avLst/>
          </a:prstGeom>
          <a:noFill/>
          <a:ln>
            <a:noFill/>
          </a:ln>
        </p:spPr>
      </p:pic>
      <p:sp>
        <p:nvSpPr>
          <p:cNvPr id="324" name="Shape 324"/>
          <p:cNvSpPr txBox="1"/>
          <p:nvPr/>
        </p:nvSpPr>
        <p:spPr>
          <a:xfrm>
            <a:off x="4420250" y="4736475"/>
            <a:ext cx="4685100" cy="370800"/>
          </a:xfrm>
          <a:prstGeom prst="rect">
            <a:avLst/>
          </a:prstGeom>
          <a:noFill/>
          <a:ln>
            <a:noFill/>
          </a:ln>
        </p:spPr>
        <p:txBody>
          <a:bodyPr wrap="square" lIns="91425" tIns="91425" rIns="91425" bIns="91425" anchor="ctr" anchorCtr="0">
            <a:noAutofit/>
          </a:bodyPr>
          <a:lstStyle/>
          <a:p>
            <a:pPr lvl="0" algn="ctr" rtl="0">
              <a:lnSpc>
                <a:spcPct val="115000"/>
              </a:lnSpc>
              <a:spcBef>
                <a:spcPts val="0"/>
              </a:spcBef>
              <a:buNone/>
            </a:pPr>
            <a:r>
              <a:rPr lang="en" sz="1200">
                <a:solidFill>
                  <a:srgbClr val="434343"/>
                </a:solidFill>
                <a:latin typeface="Calibri"/>
                <a:ea typeface="Calibri"/>
                <a:cs typeface="Calibri"/>
                <a:sym typeface="Calibri"/>
              </a:rPr>
              <a:t>Image from</a:t>
            </a:r>
            <a:r>
              <a:rPr lang="en" sz="1200">
                <a:solidFill>
                  <a:schemeClr val="dk1"/>
                </a:solidFill>
                <a:latin typeface="Calibri"/>
                <a:ea typeface="Calibri"/>
                <a:cs typeface="Calibri"/>
                <a:sym typeface="Calibri"/>
                <a:hlinkClick r:id="rId4"/>
              </a:rPr>
              <a:t> </a:t>
            </a:r>
            <a:r>
              <a:rPr lang="en" sz="1200" u="sng">
                <a:solidFill>
                  <a:srgbClr val="2787B3"/>
                </a:solidFill>
                <a:latin typeface="Calibri"/>
                <a:ea typeface="Calibri"/>
                <a:cs typeface="Calibri"/>
                <a:sym typeface="Calibri"/>
                <a:hlinkClick r:id="rId4"/>
              </a:rPr>
              <a:t>https://d.lib.ncsu.edu/collections/catalog/0227879</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787B3"/>
        </a:solidFill>
        <a:effectLst/>
      </p:bgPr>
    </p:bg>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671250" y="2141250"/>
            <a:ext cx="7852200" cy="861000"/>
          </a:xfrm>
          <a:prstGeom prst="rect">
            <a:avLst/>
          </a:prstGeom>
        </p:spPr>
        <p:txBody>
          <a:bodyPr wrap="square" lIns="91425" tIns="91425" rIns="91425" bIns="91425" anchor="ctr" anchorCtr="0">
            <a:noAutofit/>
          </a:bodyPr>
          <a:lstStyle/>
          <a:p>
            <a:pPr lvl="0" rtl="0">
              <a:spcBef>
                <a:spcPts val="0"/>
              </a:spcBef>
              <a:buNone/>
            </a:pPr>
            <a:r>
              <a:rPr lang="en"/>
              <a:t>Now to apply what we’ve learned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US" dirty="0" smtClean="0"/>
              <a:t>Activity Instructions</a:t>
            </a:r>
            <a:endParaRPr lang="en" dirty="0"/>
          </a:p>
        </p:txBody>
      </p:sp>
      <p:sp>
        <p:nvSpPr>
          <p:cNvPr id="335" name="Shape 335"/>
          <p:cNvSpPr txBox="1">
            <a:spLocks noGrp="1"/>
          </p:cNvSpPr>
          <p:nvPr>
            <p:ph type="body" idx="1"/>
          </p:nvPr>
        </p:nvSpPr>
        <p:spPr>
          <a:xfrm>
            <a:off x="311700" y="1152475"/>
            <a:ext cx="8520600" cy="3805500"/>
          </a:xfrm>
          <a:prstGeom prst="rect">
            <a:avLst/>
          </a:prstGeom>
        </p:spPr>
        <p:txBody>
          <a:bodyPr wrap="square" lIns="91425" tIns="91425" rIns="91425" bIns="91425" anchor="t" anchorCtr="0">
            <a:noAutofit/>
          </a:bodyPr>
          <a:lstStyle/>
          <a:p>
            <a:pPr marL="457200" lvl="0" indent="-342900" rtl="0">
              <a:lnSpc>
                <a:spcPct val="100000"/>
              </a:lnSpc>
              <a:spcBef>
                <a:spcPts val="0"/>
              </a:spcBef>
              <a:spcAft>
                <a:spcPts val="0"/>
              </a:spcAft>
              <a:buSzPct val="100000"/>
              <a:buFont typeface="Average"/>
              <a:buAutoNum type="arabicPeriod"/>
            </a:pPr>
            <a:r>
              <a:rPr lang="en" dirty="0"/>
              <a:t>Download materials from GitHub</a:t>
            </a:r>
          </a:p>
          <a:p>
            <a:pPr marL="914400" lvl="1" indent="-317500" rtl="0">
              <a:lnSpc>
                <a:spcPct val="100000"/>
              </a:lnSpc>
              <a:spcBef>
                <a:spcPts val="0"/>
              </a:spcBef>
              <a:spcAft>
                <a:spcPts val="0"/>
              </a:spcAft>
              <a:buSzPct val="100000"/>
              <a:buFont typeface="Average"/>
              <a:buAutoNum type="alphaLcPeriod"/>
            </a:pPr>
            <a:r>
              <a:rPr lang="en" u="sng" dirty="0">
                <a:solidFill>
                  <a:srgbClr val="2787B3"/>
                </a:solidFill>
                <a:hlinkClick r:id="rId3"/>
              </a:rPr>
              <a:t>https://github.com/eightBitter/lita-schema-2017</a:t>
            </a:r>
          </a:p>
          <a:p>
            <a:pPr marL="457200" lvl="0" indent="-342900" rtl="0">
              <a:lnSpc>
                <a:spcPct val="100000"/>
              </a:lnSpc>
              <a:spcBef>
                <a:spcPts val="0"/>
              </a:spcBef>
              <a:spcAft>
                <a:spcPts val="0"/>
              </a:spcAft>
              <a:buSzPct val="100000"/>
              <a:buFont typeface="Average"/>
              <a:buAutoNum type="arabicPeriod"/>
            </a:pPr>
            <a:r>
              <a:rPr lang="en" dirty="0">
                <a:latin typeface="Average"/>
                <a:ea typeface="Average"/>
                <a:cs typeface="Average"/>
                <a:sym typeface="Average"/>
              </a:rPr>
              <a:t>Pick a recipe or event</a:t>
            </a:r>
          </a:p>
          <a:p>
            <a:pPr marL="914400" lvl="1" indent="-317500" rtl="0">
              <a:lnSpc>
                <a:spcPct val="100000"/>
              </a:lnSpc>
              <a:spcBef>
                <a:spcPts val="0"/>
              </a:spcBef>
              <a:spcAft>
                <a:spcPts val="0"/>
              </a:spcAft>
              <a:buSzPct val="100000"/>
              <a:buFont typeface="Average"/>
              <a:buAutoNum type="alphaLcPeriod"/>
            </a:pPr>
            <a:r>
              <a:rPr lang="en" dirty="0">
                <a:latin typeface="Average"/>
                <a:ea typeface="Average"/>
                <a:cs typeface="Average"/>
                <a:sym typeface="Average"/>
              </a:rPr>
              <a:t>Recipe: </a:t>
            </a:r>
            <a:r>
              <a:rPr lang="en" u="sng" dirty="0">
                <a:solidFill>
                  <a:srgbClr val="2787B3"/>
                </a:solidFill>
                <a:hlinkClick r:id="rId4"/>
              </a:rPr>
              <a:t>http://allrecipes.com</a:t>
            </a:r>
          </a:p>
          <a:p>
            <a:pPr marL="914400" lvl="1" indent="-317500" rtl="0">
              <a:lnSpc>
                <a:spcPct val="100000"/>
              </a:lnSpc>
              <a:spcBef>
                <a:spcPts val="0"/>
              </a:spcBef>
              <a:spcAft>
                <a:spcPts val="0"/>
              </a:spcAft>
              <a:buSzPct val="100000"/>
              <a:buFont typeface="Average"/>
              <a:buAutoNum type="alphaLcPeriod"/>
            </a:pPr>
            <a:r>
              <a:rPr lang="en" dirty="0">
                <a:latin typeface="Average"/>
                <a:ea typeface="Average"/>
                <a:cs typeface="Average"/>
                <a:sym typeface="Average"/>
              </a:rPr>
              <a:t>Event: </a:t>
            </a:r>
            <a:r>
              <a:rPr lang="en" u="sng" dirty="0">
                <a:solidFill>
                  <a:srgbClr val="2787B3"/>
                </a:solidFill>
                <a:hlinkClick r:id="rId5"/>
              </a:rPr>
              <a:t>http://www.eventbrite.com</a:t>
            </a:r>
            <a:r>
              <a:rPr lang="en" dirty="0">
                <a:solidFill>
                  <a:srgbClr val="CC0000"/>
                </a:solidFill>
                <a:latin typeface="Average"/>
                <a:ea typeface="Average"/>
                <a:cs typeface="Average"/>
                <a:sym typeface="Average"/>
              </a:rPr>
              <a:t> </a:t>
            </a:r>
          </a:p>
          <a:p>
            <a:pPr marL="457200" lvl="0" indent="-342900" rtl="0">
              <a:lnSpc>
                <a:spcPct val="100000"/>
              </a:lnSpc>
              <a:spcBef>
                <a:spcPts val="0"/>
              </a:spcBef>
              <a:spcAft>
                <a:spcPts val="0"/>
              </a:spcAft>
              <a:buSzPct val="100000"/>
              <a:buFont typeface="Average"/>
              <a:buAutoNum type="arabicPeriod"/>
            </a:pPr>
            <a:r>
              <a:rPr lang="en" dirty="0">
                <a:latin typeface="Average"/>
                <a:ea typeface="Average"/>
                <a:cs typeface="Average"/>
                <a:sym typeface="Average"/>
              </a:rPr>
              <a:t>Look up the </a:t>
            </a:r>
            <a:r>
              <a:rPr lang="en" dirty="0" err="1">
                <a:latin typeface="Average"/>
                <a:ea typeface="Average"/>
                <a:cs typeface="Average"/>
                <a:sym typeface="Average"/>
              </a:rPr>
              <a:t>schema.org</a:t>
            </a:r>
            <a:r>
              <a:rPr lang="en" dirty="0">
                <a:latin typeface="Average"/>
                <a:ea typeface="Average"/>
                <a:cs typeface="Average"/>
                <a:sym typeface="Average"/>
              </a:rPr>
              <a:t> type</a:t>
            </a:r>
          </a:p>
          <a:p>
            <a:pPr marL="914400" lvl="1" indent="-317500" rtl="0">
              <a:lnSpc>
                <a:spcPct val="100000"/>
              </a:lnSpc>
              <a:spcBef>
                <a:spcPts val="0"/>
              </a:spcBef>
              <a:spcAft>
                <a:spcPts val="0"/>
              </a:spcAft>
              <a:buSzPct val="100000"/>
              <a:buFont typeface="Average"/>
              <a:buAutoNum type="alphaLcPeriod"/>
            </a:pPr>
            <a:r>
              <a:rPr lang="en" dirty="0">
                <a:latin typeface="Average"/>
                <a:ea typeface="Average"/>
                <a:cs typeface="Average"/>
                <a:sym typeface="Average"/>
              </a:rPr>
              <a:t>Recipe: </a:t>
            </a:r>
            <a:r>
              <a:rPr lang="en" u="sng" dirty="0">
                <a:solidFill>
                  <a:srgbClr val="2787B3"/>
                </a:solidFill>
                <a:hlinkClick r:id="rId6"/>
              </a:rPr>
              <a:t>http://schema.org/Recipe</a:t>
            </a:r>
          </a:p>
          <a:p>
            <a:pPr marL="914400" lvl="1" indent="-317500" rtl="0">
              <a:lnSpc>
                <a:spcPct val="100000"/>
              </a:lnSpc>
              <a:spcBef>
                <a:spcPts val="0"/>
              </a:spcBef>
              <a:spcAft>
                <a:spcPts val="0"/>
              </a:spcAft>
              <a:buSzPct val="100000"/>
              <a:buFont typeface="Average"/>
              <a:buAutoNum type="alphaLcPeriod"/>
            </a:pPr>
            <a:r>
              <a:rPr lang="en" dirty="0">
                <a:latin typeface="Average"/>
                <a:ea typeface="Average"/>
                <a:cs typeface="Average"/>
                <a:sym typeface="Average"/>
              </a:rPr>
              <a:t>Event: </a:t>
            </a:r>
            <a:r>
              <a:rPr lang="en" u="sng" dirty="0">
                <a:solidFill>
                  <a:srgbClr val="2787B3"/>
                </a:solidFill>
                <a:hlinkClick r:id="rId7"/>
              </a:rPr>
              <a:t>http://schema.org/Event</a:t>
            </a:r>
            <a:r>
              <a:rPr lang="en" dirty="0">
                <a:solidFill>
                  <a:srgbClr val="2787B3"/>
                </a:solidFill>
                <a:latin typeface="Average"/>
                <a:ea typeface="Average"/>
                <a:cs typeface="Average"/>
                <a:sym typeface="Average"/>
              </a:rPr>
              <a:t> </a:t>
            </a:r>
          </a:p>
          <a:p>
            <a:pPr marL="457200" lvl="0" indent="-342900" rtl="0">
              <a:lnSpc>
                <a:spcPct val="100000"/>
              </a:lnSpc>
              <a:spcBef>
                <a:spcPts val="0"/>
              </a:spcBef>
              <a:spcAft>
                <a:spcPts val="0"/>
              </a:spcAft>
              <a:buSzPct val="100000"/>
              <a:buFont typeface="Average"/>
              <a:buAutoNum type="arabicPeriod"/>
            </a:pPr>
            <a:r>
              <a:rPr lang="en" dirty="0">
                <a:latin typeface="Average"/>
                <a:ea typeface="Average"/>
                <a:cs typeface="Average"/>
                <a:sym typeface="Average"/>
              </a:rPr>
              <a:t>Based on the recipe/event you selected, create basic JSON-LD using examples</a:t>
            </a:r>
          </a:p>
          <a:p>
            <a:pPr marL="457200" lvl="0" indent="-342900" rtl="0">
              <a:lnSpc>
                <a:spcPct val="100000"/>
              </a:lnSpc>
              <a:spcBef>
                <a:spcPts val="0"/>
              </a:spcBef>
              <a:spcAft>
                <a:spcPts val="0"/>
              </a:spcAft>
              <a:buSzPct val="100000"/>
              <a:buFont typeface="Average"/>
              <a:buAutoNum type="arabicPeriod"/>
            </a:pPr>
            <a:r>
              <a:rPr lang="en" dirty="0">
                <a:latin typeface="Average"/>
                <a:ea typeface="Average"/>
                <a:cs typeface="Average"/>
                <a:sym typeface="Average"/>
              </a:rPr>
              <a:t>Validate data and see the rich snippet it creates (use "code snippet"):</a:t>
            </a:r>
          </a:p>
          <a:p>
            <a:pPr marL="914400" lvl="1" indent="-317500" rtl="0">
              <a:lnSpc>
                <a:spcPct val="100000"/>
              </a:lnSpc>
              <a:spcBef>
                <a:spcPts val="0"/>
              </a:spcBef>
              <a:spcAft>
                <a:spcPts val="0"/>
              </a:spcAft>
              <a:buSzPct val="100000"/>
              <a:buFont typeface="Average"/>
              <a:buAutoNum type="alphaLcPeriod"/>
            </a:pPr>
            <a:r>
              <a:rPr lang="en" sz="1400" u="sng" dirty="0">
                <a:solidFill>
                  <a:srgbClr val="2787B3"/>
                </a:solidFill>
                <a:hlinkClick r:id="rId8"/>
              </a:rPr>
              <a:t>https://search.google.com/structured-data/testing-tool</a:t>
            </a:r>
            <a:r>
              <a:rPr lang="en" dirty="0">
                <a:latin typeface="Average"/>
                <a:ea typeface="Average"/>
                <a:cs typeface="Average"/>
                <a:sym typeface="Average"/>
              </a:rPr>
              <a:t> </a:t>
            </a:r>
          </a:p>
          <a:p>
            <a:pPr marL="457200" lvl="0" indent="-342900" rtl="0">
              <a:lnSpc>
                <a:spcPct val="100000"/>
              </a:lnSpc>
              <a:spcBef>
                <a:spcPts val="0"/>
              </a:spcBef>
              <a:spcAft>
                <a:spcPts val="0"/>
              </a:spcAft>
              <a:buSzPct val="100000"/>
              <a:buFont typeface="Average"/>
              <a:buAutoNum type="arabicPeriod"/>
            </a:pPr>
            <a:r>
              <a:rPr lang="en" dirty="0">
                <a:latin typeface="Average"/>
                <a:ea typeface="Average"/>
                <a:cs typeface="Average"/>
                <a:sym typeface="Average"/>
              </a:rPr>
              <a:t>Help: </a:t>
            </a:r>
          </a:p>
          <a:p>
            <a:pPr marL="914400" lvl="1" indent="-317500" rtl="0">
              <a:lnSpc>
                <a:spcPct val="100000"/>
              </a:lnSpc>
              <a:spcBef>
                <a:spcPts val="0"/>
              </a:spcBef>
              <a:spcAft>
                <a:spcPts val="0"/>
              </a:spcAft>
              <a:buSzPct val="100000"/>
              <a:buFont typeface="Average"/>
              <a:buAutoNum type="alphaLcPeriod"/>
            </a:pPr>
            <a:r>
              <a:rPr lang="en" u="sng" dirty="0">
                <a:solidFill>
                  <a:srgbClr val="2787B3"/>
                </a:solidFill>
                <a:hlinkClick r:id="rId9"/>
              </a:rPr>
              <a:t>https://developers.google.com/search/docs/data-types/recipes</a:t>
            </a:r>
            <a:r>
              <a:rPr lang="en" dirty="0">
                <a:solidFill>
                  <a:srgbClr val="CC0000"/>
                </a:solidFill>
                <a:latin typeface="Average"/>
                <a:ea typeface="Average"/>
                <a:cs typeface="Average"/>
                <a:sym typeface="Average"/>
              </a:rPr>
              <a:t> </a:t>
            </a:r>
          </a:p>
          <a:p>
            <a:pPr marL="914400" lvl="1" indent="-317500" rtl="0">
              <a:lnSpc>
                <a:spcPct val="100000"/>
              </a:lnSpc>
              <a:spcBef>
                <a:spcPts val="0"/>
              </a:spcBef>
              <a:spcAft>
                <a:spcPts val="0"/>
              </a:spcAft>
              <a:buSzPct val="100000"/>
              <a:buFont typeface="Average"/>
              <a:buAutoNum type="alphaLcPeriod"/>
            </a:pPr>
            <a:r>
              <a:rPr lang="en" u="sng" dirty="0">
                <a:solidFill>
                  <a:srgbClr val="2787B3"/>
                </a:solidFill>
                <a:hlinkClick r:id="rId10"/>
              </a:rPr>
              <a:t>https://developers.google.com/search/docs/data-types/events</a:t>
            </a:r>
            <a:r>
              <a:rPr lang="en" dirty="0">
                <a:solidFill>
                  <a:srgbClr val="2787B3"/>
                </a:solidFill>
              </a:rPr>
              <a:t> </a:t>
            </a:r>
          </a:p>
          <a:p>
            <a:pPr lvl="0" rtl="0">
              <a:lnSpc>
                <a:spcPct val="100000"/>
              </a:lnSpc>
              <a:spcBef>
                <a:spcPts val="0"/>
              </a:spcBef>
              <a:spcAft>
                <a:spcPts val="0"/>
              </a:spcAft>
              <a:buNone/>
            </a:pPr>
            <a:endParaRPr dirty="0">
              <a:latin typeface="Average"/>
              <a:ea typeface="Average"/>
              <a:cs typeface="Average"/>
              <a:sym typeface="Average"/>
            </a:endParaRPr>
          </a:p>
          <a:p>
            <a:pPr lvl="0" rtl="0">
              <a:lnSpc>
                <a:spcPct val="100000"/>
              </a:lnSpc>
              <a:spcBef>
                <a:spcPts val="0"/>
              </a:spcBef>
              <a:spcAft>
                <a:spcPts val="0"/>
              </a:spcAft>
              <a:buNone/>
            </a:pPr>
            <a:r>
              <a:rPr lang="en" dirty="0">
                <a:latin typeface="Average"/>
                <a:ea typeface="Average"/>
                <a:cs typeface="Average"/>
                <a:sym typeface="Average"/>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87B3"/>
        </a:solidFill>
        <a:effectLst/>
      </p:bgPr>
    </p:bg>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671250" y="2141250"/>
            <a:ext cx="7852200" cy="861000"/>
          </a:xfrm>
          <a:prstGeom prst="rect">
            <a:avLst/>
          </a:prstGeom>
        </p:spPr>
        <p:txBody>
          <a:bodyPr wrap="square" lIns="91425" tIns="91425" rIns="91425" bIns="91425" anchor="ctr" anchorCtr="0">
            <a:noAutofit/>
          </a:bodyPr>
          <a:lstStyle/>
          <a:p>
            <a:pPr lvl="0" rtl="0">
              <a:spcBef>
                <a:spcPts val="0"/>
              </a:spcBef>
              <a:buNone/>
            </a:pPr>
            <a:r>
              <a:rPr lang="en"/>
              <a:t>What Now?</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Publishing Workflow</a:t>
            </a:r>
          </a:p>
        </p:txBody>
      </p:sp>
      <p:sp>
        <p:nvSpPr>
          <p:cNvPr id="346" name="Shape 346"/>
          <p:cNvSpPr/>
          <p:nvPr/>
        </p:nvSpPr>
        <p:spPr>
          <a:xfrm>
            <a:off x="717525" y="3464725"/>
            <a:ext cx="1496400" cy="1496400"/>
          </a:xfrm>
          <a:prstGeom prst="can">
            <a:avLst>
              <a:gd name="adj" fmla="val 25000"/>
            </a:avLst>
          </a:prstGeom>
          <a:solidFill>
            <a:srgbClr val="2787B3"/>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347" name="Shape 347" descr="json-ld-logo.png"/>
          <p:cNvPicPr preferRelativeResize="0"/>
          <p:nvPr/>
        </p:nvPicPr>
        <p:blipFill>
          <a:blip r:embed="rId3">
            <a:alphaModFix/>
          </a:blip>
          <a:stretch>
            <a:fillRect/>
          </a:stretch>
        </p:blipFill>
        <p:spPr>
          <a:xfrm>
            <a:off x="3823800" y="3464725"/>
            <a:ext cx="1496400" cy="1496400"/>
          </a:xfrm>
          <a:prstGeom prst="rect">
            <a:avLst/>
          </a:prstGeom>
          <a:noFill/>
          <a:ln>
            <a:noFill/>
          </a:ln>
        </p:spPr>
      </p:pic>
      <p:sp>
        <p:nvSpPr>
          <p:cNvPr id="348" name="Shape 348"/>
          <p:cNvSpPr/>
          <p:nvPr/>
        </p:nvSpPr>
        <p:spPr>
          <a:xfrm>
            <a:off x="6930075" y="3464725"/>
            <a:ext cx="1496394" cy="1496394"/>
          </a:xfrm>
          <a:prstGeom prst="flowChartMultidocument">
            <a:avLst/>
          </a:prstGeom>
          <a:solidFill>
            <a:srgbClr val="2787B3"/>
          </a:solid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2587200" y="3994950"/>
            <a:ext cx="888300" cy="572700"/>
          </a:xfrm>
          <a:prstGeom prst="rightArrow">
            <a:avLst>
              <a:gd name="adj1" fmla="val 50000"/>
              <a:gd name="adj2"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5680988" y="3994950"/>
            <a:ext cx="888300" cy="572700"/>
          </a:xfrm>
          <a:prstGeom prst="rightArrow">
            <a:avLst>
              <a:gd name="adj1" fmla="val 50000"/>
              <a:gd name="adj2"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txBox="1"/>
          <p:nvPr/>
        </p:nvSpPr>
        <p:spPr>
          <a:xfrm>
            <a:off x="321075" y="1674100"/>
            <a:ext cx="2638200" cy="1496400"/>
          </a:xfrm>
          <a:prstGeom prst="rect">
            <a:avLst/>
          </a:prstGeom>
          <a:noFill/>
          <a:ln>
            <a:noFill/>
          </a:ln>
        </p:spPr>
        <p:txBody>
          <a:bodyPr wrap="square" lIns="91425" tIns="91425" rIns="91425" bIns="91425" anchor="t" anchorCtr="0">
            <a:noAutofit/>
          </a:bodyPr>
          <a:lstStyle/>
          <a:p>
            <a:pPr lvl="0" rtl="0">
              <a:lnSpc>
                <a:spcPct val="115000"/>
              </a:lnSpc>
              <a:spcBef>
                <a:spcPts val="0"/>
              </a:spcBef>
              <a:buClr>
                <a:schemeClr val="dk1"/>
              </a:buClr>
              <a:buSzPct val="55000"/>
              <a:buFont typeface="Arial"/>
              <a:buNone/>
            </a:pPr>
            <a:r>
              <a:rPr lang="en" sz="2000" b="1">
                <a:solidFill>
                  <a:srgbClr val="434343"/>
                </a:solidFill>
                <a:latin typeface="Average"/>
                <a:ea typeface="Average"/>
                <a:cs typeface="Average"/>
                <a:sym typeface="Average"/>
              </a:rPr>
              <a:t>Extract</a:t>
            </a:r>
          </a:p>
          <a:p>
            <a:pPr marL="457200" lvl="0" indent="-342900" rtl="0">
              <a:lnSpc>
                <a:spcPct val="115000"/>
              </a:lnSpc>
              <a:spcBef>
                <a:spcPts val="0"/>
              </a:spcBef>
              <a:buClr>
                <a:srgbClr val="434343"/>
              </a:buClr>
              <a:buSzPct val="100000"/>
              <a:buFont typeface="Average"/>
              <a:buChar char="●"/>
            </a:pPr>
            <a:r>
              <a:rPr lang="en" sz="1800">
                <a:solidFill>
                  <a:srgbClr val="434343"/>
                </a:solidFill>
                <a:latin typeface="Average"/>
                <a:ea typeface="Average"/>
                <a:cs typeface="Average"/>
                <a:sym typeface="Average"/>
              </a:rPr>
              <a:t>Data from source</a:t>
            </a:r>
          </a:p>
          <a:p>
            <a:pPr lvl="0">
              <a:spcBef>
                <a:spcPts val="0"/>
              </a:spcBef>
              <a:buNone/>
            </a:pPr>
            <a:endParaRPr>
              <a:solidFill>
                <a:srgbClr val="434343"/>
              </a:solidFill>
              <a:latin typeface="Average"/>
              <a:ea typeface="Average"/>
              <a:cs typeface="Average"/>
              <a:sym typeface="Average"/>
            </a:endParaRPr>
          </a:p>
        </p:txBody>
      </p:sp>
      <p:sp>
        <p:nvSpPr>
          <p:cNvPr id="352" name="Shape 352"/>
          <p:cNvSpPr txBox="1"/>
          <p:nvPr/>
        </p:nvSpPr>
        <p:spPr>
          <a:xfrm>
            <a:off x="3427350" y="1674100"/>
            <a:ext cx="2682000" cy="1496400"/>
          </a:xfrm>
          <a:prstGeom prst="rect">
            <a:avLst/>
          </a:prstGeom>
          <a:noFill/>
          <a:ln>
            <a:noFill/>
          </a:ln>
        </p:spPr>
        <p:txBody>
          <a:bodyPr wrap="square" lIns="91425" tIns="91425" rIns="91425" bIns="91425" anchor="t" anchorCtr="0">
            <a:noAutofit/>
          </a:bodyPr>
          <a:lstStyle/>
          <a:p>
            <a:pPr lvl="0" rtl="0">
              <a:lnSpc>
                <a:spcPct val="115000"/>
              </a:lnSpc>
              <a:spcBef>
                <a:spcPts val="0"/>
              </a:spcBef>
              <a:buClr>
                <a:schemeClr val="dk1"/>
              </a:buClr>
              <a:buSzPct val="55000"/>
              <a:buFont typeface="Arial"/>
              <a:buNone/>
            </a:pPr>
            <a:r>
              <a:rPr lang="en" sz="2000" b="1">
                <a:solidFill>
                  <a:srgbClr val="434343"/>
                </a:solidFill>
                <a:latin typeface="Average"/>
                <a:ea typeface="Average"/>
                <a:cs typeface="Average"/>
                <a:sym typeface="Average"/>
              </a:rPr>
              <a:t>Transform</a:t>
            </a:r>
          </a:p>
          <a:p>
            <a:pPr marL="457200" lvl="0" indent="-342900" rtl="0">
              <a:lnSpc>
                <a:spcPct val="115000"/>
              </a:lnSpc>
              <a:spcBef>
                <a:spcPts val="0"/>
              </a:spcBef>
              <a:buClr>
                <a:srgbClr val="434343"/>
              </a:buClr>
              <a:buSzPct val="100000"/>
              <a:buFont typeface="Average"/>
              <a:buChar char="●"/>
            </a:pPr>
            <a:r>
              <a:rPr lang="en" sz="1800">
                <a:solidFill>
                  <a:srgbClr val="434343"/>
                </a:solidFill>
                <a:latin typeface="Average"/>
                <a:ea typeface="Average"/>
                <a:cs typeface="Average"/>
                <a:sym typeface="Average"/>
              </a:rPr>
              <a:t>Data into schema.org + semantic markup</a:t>
            </a:r>
          </a:p>
        </p:txBody>
      </p:sp>
      <p:sp>
        <p:nvSpPr>
          <p:cNvPr id="353" name="Shape 353"/>
          <p:cNvSpPr txBox="1"/>
          <p:nvPr/>
        </p:nvSpPr>
        <p:spPr>
          <a:xfrm>
            <a:off x="6533625" y="1674100"/>
            <a:ext cx="2638200" cy="1496400"/>
          </a:xfrm>
          <a:prstGeom prst="rect">
            <a:avLst/>
          </a:prstGeom>
          <a:noFill/>
          <a:ln>
            <a:noFill/>
          </a:ln>
        </p:spPr>
        <p:txBody>
          <a:bodyPr wrap="square" lIns="91425" tIns="91425" rIns="91425" bIns="91425" anchor="t" anchorCtr="0">
            <a:noAutofit/>
          </a:bodyPr>
          <a:lstStyle/>
          <a:p>
            <a:pPr lvl="0" rtl="0">
              <a:lnSpc>
                <a:spcPct val="115000"/>
              </a:lnSpc>
              <a:spcBef>
                <a:spcPts val="0"/>
              </a:spcBef>
              <a:buClr>
                <a:schemeClr val="dk1"/>
              </a:buClr>
              <a:buSzPct val="55000"/>
              <a:buFont typeface="Arial"/>
              <a:buNone/>
            </a:pPr>
            <a:r>
              <a:rPr lang="en" sz="2000" b="1">
                <a:solidFill>
                  <a:srgbClr val="434343"/>
                </a:solidFill>
                <a:latin typeface="Average"/>
                <a:ea typeface="Average"/>
                <a:cs typeface="Average"/>
                <a:sym typeface="Average"/>
              </a:rPr>
              <a:t>Load</a:t>
            </a:r>
          </a:p>
          <a:p>
            <a:pPr marL="457200" lvl="0" indent="-342900" rtl="0">
              <a:lnSpc>
                <a:spcPct val="115000"/>
              </a:lnSpc>
              <a:spcBef>
                <a:spcPts val="0"/>
              </a:spcBef>
              <a:buClr>
                <a:srgbClr val="434343"/>
              </a:buClr>
              <a:buSzPct val="100000"/>
              <a:buFont typeface="Average"/>
              <a:buChar char="●"/>
            </a:pPr>
            <a:r>
              <a:rPr lang="en" sz="1800">
                <a:solidFill>
                  <a:srgbClr val="434343"/>
                </a:solidFill>
                <a:latin typeface="Average"/>
                <a:ea typeface="Average"/>
                <a:cs typeface="Average"/>
                <a:sym typeface="Average"/>
              </a:rPr>
              <a:t>Transformed data into HTML documents</a:t>
            </a:r>
          </a:p>
          <a:p>
            <a:pPr lvl="0">
              <a:spcBef>
                <a:spcPts val="0"/>
              </a:spcBef>
              <a:buNone/>
            </a:pPr>
            <a:endParaRPr>
              <a:solidFill>
                <a:srgbClr val="434343"/>
              </a:solidFill>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Questions?</a:t>
            </a:r>
          </a:p>
        </p:txBody>
      </p:sp>
      <p:sp>
        <p:nvSpPr>
          <p:cNvPr id="359" name="Shape 35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Jacob Shelby</a:t>
            </a:r>
          </a:p>
          <a:p>
            <a:pPr lvl="0">
              <a:spcBef>
                <a:spcPts val="0"/>
              </a:spcBef>
              <a:buNone/>
            </a:pPr>
            <a:r>
              <a:rPr lang="en"/>
              <a:t>@jacob_shelby421</a:t>
            </a:r>
          </a:p>
          <a:p>
            <a:pPr lvl="0">
              <a:spcBef>
                <a:spcPts val="0"/>
              </a:spcBef>
              <a:buNone/>
            </a:pPr>
            <a:r>
              <a:rPr lang="en"/>
              <a:t>jtshelby@ncsu.edu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What is it?</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a:t>Schema.org is a set of vocabularies for describing things in an interoperable and semantic way on the web.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Historical Context</a:t>
            </a:r>
          </a:p>
        </p:txBody>
      </p:sp>
      <p:sp>
        <p:nvSpPr>
          <p:cNvPr id="84" name="Shape 8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Font typeface="Average"/>
            </a:pPr>
            <a:r>
              <a:rPr lang="en">
                <a:latin typeface="Average"/>
                <a:ea typeface="Average"/>
                <a:cs typeface="Average"/>
                <a:sym typeface="Average"/>
              </a:rPr>
              <a:t>Started in 2011 by Google, Yahoo, Bing</a:t>
            </a:r>
          </a:p>
          <a:p>
            <a:pPr marL="457200" lvl="0" indent="-342900" rtl="0">
              <a:spcBef>
                <a:spcPts val="0"/>
              </a:spcBef>
              <a:spcAft>
                <a:spcPts val="0"/>
              </a:spcAft>
              <a:buSzPct val="100000"/>
              <a:buFont typeface="Average"/>
            </a:pPr>
            <a:r>
              <a:rPr lang="en">
                <a:latin typeface="Average"/>
                <a:ea typeface="Average"/>
                <a:cs typeface="Average"/>
                <a:sym typeface="Average"/>
              </a:rPr>
              <a:t>Maintained by members of </a:t>
            </a:r>
            <a:r>
              <a:rPr lang="en"/>
              <a:t>Google, Yahoo, Bing, Yandex</a:t>
            </a:r>
          </a:p>
          <a:p>
            <a:pPr marL="457200" lvl="0" indent="-342900" rtl="0">
              <a:spcBef>
                <a:spcPts val="0"/>
              </a:spcBef>
              <a:spcAft>
                <a:spcPts val="0"/>
              </a:spcAft>
              <a:buSzPct val="100000"/>
            </a:pPr>
            <a:r>
              <a:rPr lang="en"/>
              <a:t>Original scope was for businesses</a:t>
            </a:r>
          </a:p>
          <a:p>
            <a:pPr marL="457200" lvl="0" indent="-342900" rtl="0">
              <a:spcBef>
                <a:spcPts val="0"/>
              </a:spcBef>
              <a:buSzPct val="100000"/>
              <a:buFont typeface="Average"/>
            </a:pPr>
            <a:r>
              <a:rPr lang="en">
                <a:latin typeface="Average"/>
                <a:ea typeface="Average"/>
                <a:cs typeface="Average"/>
                <a:sym typeface="Average"/>
              </a:rPr>
              <a:t>Community driven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Purpose</a:t>
            </a:r>
          </a:p>
        </p:txBody>
      </p:sp>
      <p:sp>
        <p:nvSpPr>
          <p:cNvPr id="90" name="Shape 9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pPr>
            <a:r>
              <a:rPr lang="en"/>
              <a:t>“[To] create and support a common set of schemas for structured data markup on web pages.”*</a:t>
            </a:r>
          </a:p>
          <a:p>
            <a:pPr marL="457200" lvl="0" indent="-342900" rtl="0">
              <a:spcBef>
                <a:spcPts val="0"/>
              </a:spcBef>
              <a:buSzPct val="100000"/>
              <a:buFont typeface="Average"/>
            </a:pPr>
            <a:r>
              <a:rPr lang="en">
                <a:latin typeface="Average"/>
                <a:ea typeface="Average"/>
                <a:cs typeface="Average"/>
                <a:sym typeface="Average"/>
              </a:rPr>
              <a:t>To make data on the web more meaningful to machines</a:t>
            </a: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r>
              <a:rPr lang="en" sz="1200"/>
              <a:t>*</a:t>
            </a:r>
            <a:r>
              <a:rPr lang="en"/>
              <a:t> </a:t>
            </a:r>
            <a:r>
              <a:rPr lang="en" sz="1200" u="sng">
                <a:solidFill>
                  <a:srgbClr val="2787B3"/>
                </a:solidFill>
                <a:hlinkClick r:id="rId3"/>
              </a:rPr>
              <a:t>https://webmasters.googleblog.com/2011/06/introducing-schemaorg-search-engines.html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Shape 95" descr="default.jpg"/>
          <p:cNvPicPr preferRelativeResize="0"/>
          <p:nvPr/>
        </p:nvPicPr>
        <p:blipFill>
          <a:blip r:embed="rId3">
            <a:alphaModFix/>
          </a:blip>
          <a:stretch>
            <a:fillRect/>
          </a:stretch>
        </p:blipFill>
        <p:spPr>
          <a:xfrm>
            <a:off x="3622448" y="152400"/>
            <a:ext cx="5494800" cy="3714475"/>
          </a:xfrm>
          <a:prstGeom prst="rect">
            <a:avLst/>
          </a:prstGeom>
          <a:noFill/>
          <a:ln>
            <a:noFill/>
          </a:ln>
        </p:spPr>
      </p:pic>
      <p:pic>
        <p:nvPicPr>
          <p:cNvPr id="96" name="Shape 96"/>
          <p:cNvPicPr preferRelativeResize="0"/>
          <p:nvPr/>
        </p:nvPicPr>
        <p:blipFill>
          <a:blip r:embed="rId4">
            <a:alphaModFix/>
          </a:blip>
          <a:stretch>
            <a:fillRect/>
          </a:stretch>
        </p:blipFill>
        <p:spPr>
          <a:xfrm>
            <a:off x="1281152" y="90725"/>
            <a:ext cx="2356298" cy="5052774"/>
          </a:xfrm>
          <a:prstGeom prst="rect">
            <a:avLst/>
          </a:prstGeom>
          <a:noFill/>
          <a:ln>
            <a:noFill/>
          </a:ln>
        </p:spPr>
      </p:pic>
      <p:sp>
        <p:nvSpPr>
          <p:cNvPr id="97" name="Shape 97"/>
          <p:cNvSpPr/>
          <p:nvPr/>
        </p:nvSpPr>
        <p:spPr>
          <a:xfrm>
            <a:off x="1311417" y="2737297"/>
            <a:ext cx="641100" cy="274800"/>
          </a:xfrm>
          <a:prstGeom prst="rect">
            <a:avLst/>
          </a:prstGeom>
          <a:noFill/>
          <a:ln w="9525" cap="flat" cmpd="sng">
            <a:solidFill>
              <a:srgbClr val="6AA84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1311417" y="4548738"/>
            <a:ext cx="641100" cy="274800"/>
          </a:xfrm>
          <a:prstGeom prst="rect">
            <a:avLst/>
          </a:prstGeom>
          <a:noFill/>
          <a:ln w="9525" cap="flat" cmpd="sng">
            <a:solidFill>
              <a:srgbClr val="CC412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1311417" y="1953671"/>
            <a:ext cx="1343100" cy="274800"/>
          </a:xfrm>
          <a:prstGeom prst="rect">
            <a:avLst/>
          </a:prstGeom>
          <a:noFill/>
          <a:ln w="9525" cap="flat" cmpd="sng">
            <a:solidFill>
              <a:srgbClr val="3D85C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100" name="Shape 100"/>
          <p:cNvCxnSpPr>
            <a:endCxn id="99" idx="1"/>
          </p:cNvCxnSpPr>
          <p:nvPr/>
        </p:nvCxnSpPr>
        <p:spPr>
          <a:xfrm rot="10800000" flipH="1">
            <a:off x="988617" y="2091071"/>
            <a:ext cx="322800" cy="22200"/>
          </a:xfrm>
          <a:prstGeom prst="straightConnector1">
            <a:avLst/>
          </a:prstGeom>
          <a:noFill/>
          <a:ln w="9525" cap="flat" cmpd="sng">
            <a:solidFill>
              <a:srgbClr val="000000"/>
            </a:solidFill>
            <a:prstDash val="solid"/>
            <a:round/>
            <a:headEnd type="none" w="lg" len="lg"/>
            <a:tailEnd type="triangle" w="lg" len="lg"/>
          </a:ln>
        </p:spPr>
      </p:cxnSp>
      <p:cxnSp>
        <p:nvCxnSpPr>
          <p:cNvPr id="101" name="Shape 101"/>
          <p:cNvCxnSpPr>
            <a:endCxn id="97" idx="1"/>
          </p:cNvCxnSpPr>
          <p:nvPr/>
        </p:nvCxnSpPr>
        <p:spPr>
          <a:xfrm>
            <a:off x="1007217" y="2868997"/>
            <a:ext cx="304200" cy="5700"/>
          </a:xfrm>
          <a:prstGeom prst="straightConnector1">
            <a:avLst/>
          </a:prstGeom>
          <a:noFill/>
          <a:ln w="9525" cap="flat" cmpd="sng">
            <a:solidFill>
              <a:srgbClr val="000000"/>
            </a:solidFill>
            <a:prstDash val="solid"/>
            <a:round/>
            <a:headEnd type="none" w="lg" len="lg"/>
            <a:tailEnd type="triangle" w="lg" len="lg"/>
          </a:ln>
        </p:spPr>
      </p:cxnSp>
      <p:cxnSp>
        <p:nvCxnSpPr>
          <p:cNvPr id="102" name="Shape 102"/>
          <p:cNvCxnSpPr>
            <a:endCxn id="98" idx="1"/>
          </p:cNvCxnSpPr>
          <p:nvPr/>
        </p:nvCxnSpPr>
        <p:spPr>
          <a:xfrm rot="10800000" flipH="1">
            <a:off x="993117" y="4686138"/>
            <a:ext cx="318300" cy="54300"/>
          </a:xfrm>
          <a:prstGeom prst="straightConnector1">
            <a:avLst/>
          </a:prstGeom>
          <a:noFill/>
          <a:ln w="9525" cap="flat" cmpd="sng">
            <a:solidFill>
              <a:srgbClr val="000000"/>
            </a:solidFill>
            <a:prstDash val="solid"/>
            <a:round/>
            <a:headEnd type="none" w="lg" len="lg"/>
            <a:tailEnd type="triangle" w="lg" len="lg"/>
          </a:ln>
        </p:spPr>
      </p:cxnSp>
      <p:sp>
        <p:nvSpPr>
          <p:cNvPr id="103" name="Shape 103"/>
          <p:cNvSpPr txBox="1"/>
          <p:nvPr/>
        </p:nvSpPr>
        <p:spPr>
          <a:xfrm>
            <a:off x="11498" y="1939225"/>
            <a:ext cx="1152000" cy="326100"/>
          </a:xfrm>
          <a:prstGeom prst="rect">
            <a:avLst/>
          </a:prstGeom>
          <a:noFill/>
          <a:ln>
            <a:noFill/>
          </a:ln>
        </p:spPr>
        <p:txBody>
          <a:bodyPr wrap="square" lIns="91425" tIns="91425" rIns="91425" bIns="91425" anchor="ctr" anchorCtr="0">
            <a:noAutofit/>
          </a:bodyPr>
          <a:lstStyle/>
          <a:p>
            <a:pPr lvl="0" algn="ctr" rtl="0">
              <a:spcBef>
                <a:spcPts val="0"/>
              </a:spcBef>
              <a:buNone/>
            </a:pPr>
            <a:r>
              <a:rPr lang="en" sz="1100">
                <a:latin typeface="Average"/>
                <a:ea typeface="Average"/>
                <a:cs typeface="Average"/>
                <a:sym typeface="Average"/>
              </a:rPr>
              <a:t>Photograph</a:t>
            </a:r>
          </a:p>
        </p:txBody>
      </p:sp>
      <p:sp>
        <p:nvSpPr>
          <p:cNvPr id="104" name="Shape 104"/>
          <p:cNvSpPr txBox="1"/>
          <p:nvPr/>
        </p:nvSpPr>
        <p:spPr>
          <a:xfrm>
            <a:off x="161207" y="2708738"/>
            <a:ext cx="1152000" cy="326100"/>
          </a:xfrm>
          <a:prstGeom prst="rect">
            <a:avLst/>
          </a:prstGeom>
          <a:noFill/>
          <a:ln>
            <a:noFill/>
          </a:ln>
        </p:spPr>
        <p:txBody>
          <a:bodyPr wrap="square" lIns="91425" tIns="91425" rIns="91425" bIns="91425" anchor="ctr" anchorCtr="0">
            <a:noAutofit/>
          </a:bodyPr>
          <a:lstStyle/>
          <a:p>
            <a:pPr lvl="0" algn="ctr" rtl="0">
              <a:spcBef>
                <a:spcPts val="0"/>
              </a:spcBef>
              <a:buNone/>
            </a:pPr>
            <a:r>
              <a:rPr lang="en" sz="1100">
                <a:latin typeface="Average"/>
                <a:ea typeface="Average"/>
                <a:cs typeface="Average"/>
                <a:sym typeface="Average"/>
              </a:rPr>
              <a:t>Person</a:t>
            </a:r>
          </a:p>
        </p:txBody>
      </p:sp>
      <p:sp>
        <p:nvSpPr>
          <p:cNvPr id="105" name="Shape 105"/>
          <p:cNvSpPr txBox="1"/>
          <p:nvPr/>
        </p:nvSpPr>
        <p:spPr>
          <a:xfrm>
            <a:off x="110150" y="4550125"/>
            <a:ext cx="1152000" cy="326100"/>
          </a:xfrm>
          <a:prstGeom prst="rect">
            <a:avLst/>
          </a:prstGeom>
          <a:noFill/>
          <a:ln>
            <a:noFill/>
          </a:ln>
        </p:spPr>
        <p:txBody>
          <a:bodyPr wrap="square" lIns="91425" tIns="91425" rIns="91425" bIns="91425" anchor="ctr" anchorCtr="0">
            <a:noAutofit/>
          </a:bodyPr>
          <a:lstStyle/>
          <a:p>
            <a:pPr lvl="0" algn="ctr" rtl="0">
              <a:spcBef>
                <a:spcPts val="0"/>
              </a:spcBef>
              <a:buNone/>
            </a:pPr>
            <a:r>
              <a:rPr lang="en" sz="1100">
                <a:latin typeface="Average"/>
                <a:ea typeface="Average"/>
                <a:cs typeface="Average"/>
                <a:sym typeface="Average"/>
              </a:rPr>
              <a:t>Place</a:t>
            </a:r>
          </a:p>
        </p:txBody>
      </p:sp>
      <p:cxnSp>
        <p:nvCxnSpPr>
          <p:cNvPr id="106" name="Shape 106"/>
          <p:cNvCxnSpPr/>
          <p:nvPr/>
        </p:nvCxnSpPr>
        <p:spPr>
          <a:xfrm rot="10800000">
            <a:off x="7155825" y="3965450"/>
            <a:ext cx="431700" cy="6045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txBox="1"/>
          <p:nvPr/>
        </p:nvSpPr>
        <p:spPr>
          <a:xfrm>
            <a:off x="7089748" y="4626375"/>
            <a:ext cx="1152000" cy="326100"/>
          </a:xfrm>
          <a:prstGeom prst="rect">
            <a:avLst/>
          </a:prstGeom>
          <a:noFill/>
          <a:ln>
            <a:noFill/>
          </a:ln>
        </p:spPr>
        <p:txBody>
          <a:bodyPr wrap="square" lIns="91425" tIns="91425" rIns="91425" bIns="91425" anchor="ctr" anchorCtr="0">
            <a:noAutofit/>
          </a:bodyPr>
          <a:lstStyle/>
          <a:p>
            <a:pPr lvl="0" algn="ctr" rtl="0">
              <a:spcBef>
                <a:spcPts val="0"/>
              </a:spcBef>
              <a:buNone/>
            </a:pPr>
            <a:r>
              <a:rPr lang="en" sz="1100">
                <a:latin typeface="Average"/>
                <a:ea typeface="Average"/>
                <a:cs typeface="Average"/>
                <a:sym typeface="Average"/>
              </a:rPr>
              <a:t>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10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1000"/>
                                        <p:tgtEl>
                                          <p:spTgt spid="99"/>
                                        </p:tgtEl>
                                      </p:cBhvr>
                                    </p:animEffect>
                                  </p:childTnLst>
                                </p:cTn>
                              </p:par>
                              <p:par>
                                <p:cTn id="14" presetID="10" presetClass="entr" presetSubtype="0" fill="hold" nodeType="with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fade">
                                      <p:cBhvr>
                                        <p:cTn id="16" dur="1000"/>
                                        <p:tgtEl>
                                          <p:spTgt spid="100"/>
                                        </p:tgtEl>
                                      </p:cBhvr>
                                    </p:animEffect>
                                  </p:childTnLst>
                                </p:cTn>
                              </p:par>
                              <p:par>
                                <p:cTn id="17" presetID="10"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1000"/>
                                        <p:tgtEl>
                                          <p:spTgt spid="101"/>
                                        </p:tgtEl>
                                      </p:cBhvr>
                                    </p:animEffect>
                                  </p:childTnLst>
                                </p:cTn>
                              </p:par>
                              <p:par>
                                <p:cTn id="20" presetID="10" presetClass="entr" presetSubtype="0" fill="hold" nodeType="with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1000"/>
                                        <p:tgtEl>
                                          <p:spTgt spid="102"/>
                                        </p:tgtEl>
                                      </p:cBhvr>
                                    </p:animEffect>
                                  </p:childTnLst>
                                </p:cTn>
                              </p:par>
                              <p:par>
                                <p:cTn id="23" presetID="10"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1000"/>
                                        <p:tgtEl>
                                          <p:spTgt spid="103"/>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1000"/>
                                        <p:tgtEl>
                                          <p:spTgt spid="104"/>
                                        </p:tgtEl>
                                      </p:cBhvr>
                                    </p:animEffect>
                                  </p:childTnLst>
                                </p:cTn>
                              </p:par>
                              <p:par>
                                <p:cTn id="29" presetID="10" presetClass="entr" presetSubtype="0" fill="hold" nodeType="with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1000"/>
                                        <p:tgtEl>
                                          <p:spTgt spid="105"/>
                                        </p:tgtEl>
                                      </p:cBhvr>
                                    </p:animEffect>
                                  </p:childTnLst>
                                </p:cTn>
                              </p:par>
                              <p:par>
                                <p:cTn id="32" presetID="10" presetClass="entr" presetSubtype="0" fill="hold"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1000"/>
                                        <p:tgtEl>
                                          <p:spTgt spid="106"/>
                                        </p:tgtEl>
                                      </p:cBhvr>
                                    </p:animEffect>
                                  </p:childTnLst>
                                </p:cTn>
                              </p:par>
                              <p:par>
                                <p:cTn id="35" presetID="10" presetClass="entr" presetSubtype="0" fill="hold"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Shape 112"/>
          <p:cNvSpPr/>
          <p:nvPr/>
        </p:nvSpPr>
        <p:spPr>
          <a:xfrm>
            <a:off x="6493700" y="2395350"/>
            <a:ext cx="1197900" cy="1174200"/>
          </a:xfrm>
          <a:prstGeom prst="ellipse">
            <a:avLst/>
          </a:prstGeom>
          <a:solidFill>
            <a:srgbClr val="FFF2CC"/>
          </a:solidFill>
          <a:ln>
            <a:noFill/>
          </a:ln>
        </p:spPr>
        <p:txBody>
          <a:bodyPr wrap="square" lIns="91425" tIns="91425" rIns="91425" bIns="91425" anchor="ctr" anchorCtr="0">
            <a:noAutofit/>
          </a:bodyPr>
          <a:lstStyle/>
          <a:p>
            <a:pPr lvl="0">
              <a:spcBef>
                <a:spcPts val="0"/>
              </a:spcBef>
              <a:buNone/>
            </a:pPr>
            <a:endParaRPr/>
          </a:p>
        </p:txBody>
      </p:sp>
      <p:cxnSp>
        <p:nvCxnSpPr>
          <p:cNvPr id="113" name="Shape 113"/>
          <p:cNvCxnSpPr>
            <a:stCxn id="114" idx="0"/>
          </p:cNvCxnSpPr>
          <p:nvPr/>
        </p:nvCxnSpPr>
        <p:spPr>
          <a:xfrm rot="10800000">
            <a:off x="2477750" y="-23625"/>
            <a:ext cx="6000" cy="873600"/>
          </a:xfrm>
          <a:prstGeom prst="straightConnector1">
            <a:avLst/>
          </a:prstGeom>
          <a:noFill/>
          <a:ln w="9525" cap="flat" cmpd="sng">
            <a:solidFill>
              <a:schemeClr val="dk2"/>
            </a:solidFill>
            <a:prstDash val="solid"/>
            <a:round/>
            <a:headEnd type="none" w="lg" len="lg"/>
            <a:tailEnd type="none" w="lg" len="lg"/>
          </a:ln>
        </p:spPr>
      </p:cxnSp>
      <p:cxnSp>
        <p:nvCxnSpPr>
          <p:cNvPr id="115" name="Shape 115"/>
          <p:cNvCxnSpPr>
            <a:endCxn id="112" idx="2"/>
          </p:cNvCxnSpPr>
          <p:nvPr/>
        </p:nvCxnSpPr>
        <p:spPr>
          <a:xfrm>
            <a:off x="4086800" y="1960950"/>
            <a:ext cx="2406900" cy="1021500"/>
          </a:xfrm>
          <a:prstGeom prst="straightConnector1">
            <a:avLst/>
          </a:prstGeom>
          <a:noFill/>
          <a:ln w="9525" cap="flat" cmpd="sng">
            <a:solidFill>
              <a:schemeClr val="dk2"/>
            </a:solidFill>
            <a:prstDash val="solid"/>
            <a:round/>
            <a:headEnd type="none" w="lg" len="lg"/>
            <a:tailEnd type="none" w="lg" len="lg"/>
          </a:ln>
        </p:spPr>
      </p:cxnSp>
      <p:cxnSp>
        <p:nvCxnSpPr>
          <p:cNvPr id="116" name="Shape 116"/>
          <p:cNvCxnSpPr/>
          <p:nvPr/>
        </p:nvCxnSpPr>
        <p:spPr>
          <a:xfrm rot="10800000">
            <a:off x="-235000" y="1491225"/>
            <a:ext cx="828000" cy="2700"/>
          </a:xfrm>
          <a:prstGeom prst="straightConnector1">
            <a:avLst/>
          </a:prstGeom>
          <a:noFill/>
          <a:ln w="9525" cap="flat" cmpd="sng">
            <a:solidFill>
              <a:schemeClr val="dk2"/>
            </a:solidFill>
            <a:prstDash val="solid"/>
            <a:round/>
            <a:headEnd type="none" w="lg" len="lg"/>
            <a:tailEnd type="none" w="lg" len="lg"/>
          </a:ln>
        </p:spPr>
      </p:cxnSp>
      <p:cxnSp>
        <p:nvCxnSpPr>
          <p:cNvPr id="117" name="Shape 117"/>
          <p:cNvCxnSpPr>
            <a:stCxn id="114" idx="3"/>
          </p:cNvCxnSpPr>
          <p:nvPr/>
        </p:nvCxnSpPr>
        <p:spPr>
          <a:xfrm rot="10800000" flipH="1">
            <a:off x="4374500" y="1184625"/>
            <a:ext cx="1548000" cy="309300"/>
          </a:xfrm>
          <a:prstGeom prst="straightConnector1">
            <a:avLst/>
          </a:prstGeom>
          <a:noFill/>
          <a:ln w="9525" cap="flat" cmpd="sng">
            <a:solidFill>
              <a:schemeClr val="dk2"/>
            </a:solidFill>
            <a:prstDash val="solid"/>
            <a:round/>
            <a:headEnd type="none" w="lg" len="lg"/>
            <a:tailEnd type="none" w="lg" len="lg"/>
          </a:ln>
        </p:spPr>
      </p:cxnSp>
      <p:cxnSp>
        <p:nvCxnSpPr>
          <p:cNvPr id="118" name="Shape 118"/>
          <p:cNvCxnSpPr>
            <a:endCxn id="119" idx="0"/>
          </p:cNvCxnSpPr>
          <p:nvPr/>
        </p:nvCxnSpPr>
        <p:spPr>
          <a:xfrm>
            <a:off x="2407525" y="2137925"/>
            <a:ext cx="83100" cy="1548900"/>
          </a:xfrm>
          <a:prstGeom prst="straightConnector1">
            <a:avLst/>
          </a:prstGeom>
          <a:noFill/>
          <a:ln w="9525" cap="flat" cmpd="sng">
            <a:solidFill>
              <a:schemeClr val="dk2"/>
            </a:solidFill>
            <a:prstDash val="solid"/>
            <a:round/>
            <a:headEnd type="none" w="lg" len="lg"/>
            <a:tailEnd type="none" w="lg" len="lg"/>
          </a:ln>
        </p:spPr>
      </p:cxnSp>
      <p:sp>
        <p:nvSpPr>
          <p:cNvPr id="120" name="Shape 120"/>
          <p:cNvSpPr/>
          <p:nvPr/>
        </p:nvSpPr>
        <p:spPr>
          <a:xfrm>
            <a:off x="5888625" y="444625"/>
            <a:ext cx="1197900" cy="1174200"/>
          </a:xfrm>
          <a:prstGeom prst="ellipse">
            <a:avLst/>
          </a:prstGeom>
          <a:solidFill>
            <a:srgbClr val="D5A6BD"/>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540200" y="850275"/>
            <a:ext cx="3887100" cy="1439700"/>
          </a:xfrm>
          <a:prstGeom prst="ellipse">
            <a:avLst/>
          </a:prstGeom>
          <a:solidFill>
            <a:srgbClr val="CC0000"/>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txBox="1">
            <a:spLocks noGrp="1"/>
          </p:cNvSpPr>
          <p:nvPr>
            <p:ph type="ctrTitle"/>
          </p:nvPr>
        </p:nvSpPr>
        <p:spPr>
          <a:xfrm>
            <a:off x="4720750" y="820775"/>
            <a:ext cx="4111800" cy="2052600"/>
          </a:xfrm>
          <a:prstGeom prst="rect">
            <a:avLst/>
          </a:prstGeom>
          <a:ln>
            <a:noFill/>
          </a:ln>
        </p:spPr>
        <p:txBody>
          <a:bodyPr wrap="square" lIns="91425" tIns="91425" rIns="91425" bIns="91425" anchor="b" anchorCtr="0">
            <a:noAutofit/>
          </a:bodyPr>
          <a:lstStyle/>
          <a:p>
            <a:pPr lvl="0" rtl="0">
              <a:spcBef>
                <a:spcPts val="0"/>
              </a:spcBef>
              <a:buNone/>
            </a:pPr>
            <a:r>
              <a:rPr lang="en"/>
              <a:t>follows linked data principles</a:t>
            </a:r>
          </a:p>
        </p:txBody>
      </p:sp>
      <p:sp>
        <p:nvSpPr>
          <p:cNvPr id="114" name="Shape 114"/>
          <p:cNvSpPr txBox="1">
            <a:spLocks noGrp="1"/>
          </p:cNvSpPr>
          <p:nvPr>
            <p:ph type="ctrTitle"/>
          </p:nvPr>
        </p:nvSpPr>
        <p:spPr>
          <a:xfrm>
            <a:off x="593000" y="849975"/>
            <a:ext cx="3781500" cy="1287900"/>
          </a:xfrm>
          <a:prstGeom prst="rect">
            <a:avLst/>
          </a:prstGeom>
          <a:ln>
            <a:noFill/>
          </a:ln>
        </p:spPr>
        <p:txBody>
          <a:bodyPr wrap="square" lIns="91425" tIns="91425" rIns="91425" bIns="91425" anchor="ctr" anchorCtr="0">
            <a:noAutofit/>
          </a:bodyPr>
          <a:lstStyle/>
          <a:p>
            <a:pPr lvl="0" rtl="0">
              <a:spcBef>
                <a:spcPts val="0"/>
              </a:spcBef>
              <a:buNone/>
            </a:pPr>
            <a:r>
              <a:rPr lang="en">
                <a:solidFill>
                  <a:srgbClr val="FFFFFF"/>
                </a:solidFill>
              </a:rPr>
              <a:t>Schema.org</a:t>
            </a:r>
          </a:p>
        </p:txBody>
      </p:sp>
      <p:sp>
        <p:nvSpPr>
          <p:cNvPr id="119" name="Shape 119"/>
          <p:cNvSpPr/>
          <p:nvPr/>
        </p:nvSpPr>
        <p:spPr>
          <a:xfrm>
            <a:off x="1891675" y="3686825"/>
            <a:ext cx="1197900" cy="1174200"/>
          </a:xfrm>
          <a:prstGeom prst="ellipse">
            <a:avLst/>
          </a:prstGeom>
          <a:solidFill>
            <a:srgbClr val="B6D7A8"/>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p:nvPr/>
        </p:nvSpPr>
        <p:spPr>
          <a:xfrm>
            <a:off x="4271359" y="2358253"/>
            <a:ext cx="1464300" cy="1304400"/>
          </a:xfrm>
          <a:prstGeom prst="rect">
            <a:avLst/>
          </a:prstGeom>
          <a:solidFill>
            <a:srgbClr val="674EA7"/>
          </a:solidFill>
          <a:ln>
            <a:noFill/>
          </a:ln>
        </p:spPr>
        <p:txBody>
          <a:bodyPr wrap="square" lIns="91425" tIns="91425" rIns="91425" bIns="91425" anchor="ctr" anchorCtr="0">
            <a:noAutofit/>
          </a:bodyPr>
          <a:lstStyle/>
          <a:p>
            <a:pPr lvl="0">
              <a:spcBef>
                <a:spcPts val="0"/>
              </a:spcBef>
              <a:buNone/>
            </a:pPr>
            <a:endParaRPr/>
          </a:p>
        </p:txBody>
      </p:sp>
      <p:grpSp>
        <p:nvGrpSpPr>
          <p:cNvPr id="128" name="Shape 128"/>
          <p:cNvGrpSpPr/>
          <p:nvPr/>
        </p:nvGrpSpPr>
        <p:grpSpPr>
          <a:xfrm>
            <a:off x="5586497" y="2358253"/>
            <a:ext cx="1613326" cy="1304400"/>
            <a:chOff x="5586497" y="2358253"/>
            <a:chExt cx="1613326" cy="1304400"/>
          </a:xfrm>
        </p:grpSpPr>
        <p:sp>
          <p:nvSpPr>
            <p:cNvPr id="129" name="Shape 129"/>
            <p:cNvSpPr/>
            <p:nvPr/>
          </p:nvSpPr>
          <p:spPr>
            <a:xfrm>
              <a:off x="5735522" y="2358253"/>
              <a:ext cx="1464300" cy="1304400"/>
            </a:xfrm>
            <a:prstGeom prst="rect">
              <a:avLst/>
            </a:prstGeom>
            <a:solidFill>
              <a:srgbClr val="CC0000"/>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a:off x="5586497" y="2861633"/>
              <a:ext cx="287100" cy="297900"/>
            </a:xfrm>
            <a:prstGeom prst="ellipse">
              <a:avLst/>
            </a:prstGeom>
            <a:solidFill>
              <a:srgbClr val="CC0000"/>
            </a:solidFill>
            <a:ln>
              <a:noFill/>
            </a:ln>
          </p:spPr>
          <p:txBody>
            <a:bodyPr wrap="square" lIns="91425" tIns="91425" rIns="91425" bIns="91425" anchor="ctr" anchorCtr="0">
              <a:noAutofit/>
            </a:bodyPr>
            <a:lstStyle/>
            <a:p>
              <a:pPr lvl="0">
                <a:spcBef>
                  <a:spcPts val="0"/>
                </a:spcBef>
                <a:buNone/>
              </a:pPr>
              <a:endParaRPr/>
            </a:p>
          </p:txBody>
        </p:sp>
      </p:grpSp>
      <p:grpSp>
        <p:nvGrpSpPr>
          <p:cNvPr id="131" name="Shape 131"/>
          <p:cNvGrpSpPr/>
          <p:nvPr/>
        </p:nvGrpSpPr>
        <p:grpSpPr>
          <a:xfrm>
            <a:off x="2807196" y="2358253"/>
            <a:ext cx="1588639" cy="1304400"/>
            <a:chOff x="2807196" y="2358253"/>
            <a:chExt cx="1588639" cy="1304400"/>
          </a:xfrm>
        </p:grpSpPr>
        <p:sp>
          <p:nvSpPr>
            <p:cNvPr id="132" name="Shape 132"/>
            <p:cNvSpPr/>
            <p:nvPr/>
          </p:nvSpPr>
          <p:spPr>
            <a:xfrm>
              <a:off x="2807196" y="2358253"/>
              <a:ext cx="1464300" cy="1304400"/>
            </a:xfrm>
            <a:prstGeom prst="rect">
              <a:avLst/>
            </a:prstGeom>
            <a:solidFill>
              <a:srgbClr val="3D85C6"/>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4108736" y="2861633"/>
              <a:ext cx="287100" cy="297900"/>
            </a:xfrm>
            <a:prstGeom prst="ellipse">
              <a:avLst/>
            </a:prstGeom>
            <a:solidFill>
              <a:srgbClr val="3D85C6"/>
            </a:solidFill>
            <a:ln>
              <a:noFill/>
            </a:ln>
          </p:spPr>
          <p:txBody>
            <a:bodyPr wrap="square" lIns="91425" tIns="91425" rIns="91425" bIns="91425" anchor="ctr" anchorCtr="0">
              <a:noAutofit/>
            </a:bodyPr>
            <a:lstStyle/>
            <a:p>
              <a:pPr lvl="0">
                <a:spcBef>
                  <a:spcPts val="0"/>
                </a:spcBef>
                <a:buNone/>
              </a:pPr>
              <a:endParaRPr/>
            </a:p>
          </p:txBody>
        </p:sp>
      </p:grpSp>
      <p:sp>
        <p:nvSpPr>
          <p:cNvPr id="134" name="Shape 134"/>
          <p:cNvSpPr/>
          <p:nvPr/>
        </p:nvSpPr>
        <p:spPr>
          <a:xfrm>
            <a:off x="2630975" y="2861633"/>
            <a:ext cx="287100" cy="297900"/>
          </a:xfrm>
          <a:prstGeom prst="ellipse">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6776870" y="2573806"/>
            <a:ext cx="891300" cy="873300"/>
          </a:xfrm>
          <a:prstGeom prst="ellipse">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grpSp>
        <p:nvGrpSpPr>
          <p:cNvPr id="136" name="Shape 136"/>
          <p:cNvGrpSpPr/>
          <p:nvPr/>
        </p:nvGrpSpPr>
        <p:grpSpPr>
          <a:xfrm>
            <a:off x="4271359" y="3513635"/>
            <a:ext cx="1602237" cy="1453566"/>
            <a:chOff x="4271359" y="3513635"/>
            <a:chExt cx="1602237" cy="1453566"/>
          </a:xfrm>
        </p:grpSpPr>
        <p:sp>
          <p:nvSpPr>
            <p:cNvPr id="137" name="Shape 137"/>
            <p:cNvSpPr/>
            <p:nvPr/>
          </p:nvSpPr>
          <p:spPr>
            <a:xfrm>
              <a:off x="4271359" y="3662801"/>
              <a:ext cx="1464300" cy="1304400"/>
            </a:xfrm>
            <a:prstGeom prst="rect">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a:off x="4859885" y="3513635"/>
              <a:ext cx="287100" cy="2979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5586497" y="3923307"/>
              <a:ext cx="287100" cy="2979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5586497" y="4410686"/>
              <a:ext cx="287100" cy="297900"/>
            </a:xfrm>
            <a:prstGeom prst="ellipse">
              <a:avLst/>
            </a:prstGeom>
            <a:solidFill>
              <a:srgbClr val="6AA84F"/>
            </a:solidFill>
            <a:ln>
              <a:noFill/>
            </a:ln>
          </p:spPr>
          <p:txBody>
            <a:bodyPr wrap="square" lIns="91425" tIns="91425" rIns="91425" bIns="91425" anchor="ctr" anchorCtr="0">
              <a:noAutofit/>
            </a:bodyPr>
            <a:lstStyle/>
            <a:p>
              <a:pPr lvl="0">
                <a:spcBef>
                  <a:spcPts val="0"/>
                </a:spcBef>
                <a:buNone/>
              </a:pPr>
              <a:endParaRPr/>
            </a:p>
          </p:txBody>
        </p:sp>
      </p:grpSp>
      <p:sp>
        <p:nvSpPr>
          <p:cNvPr id="141" name="Shape 141"/>
          <p:cNvSpPr/>
          <p:nvPr/>
        </p:nvSpPr>
        <p:spPr>
          <a:xfrm>
            <a:off x="5586497" y="1710447"/>
            <a:ext cx="287100" cy="297900"/>
          </a:xfrm>
          <a:prstGeom prst="ellipse">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grpSp>
        <p:nvGrpSpPr>
          <p:cNvPr id="142" name="Shape 142"/>
          <p:cNvGrpSpPr/>
          <p:nvPr/>
        </p:nvGrpSpPr>
        <p:grpSpPr>
          <a:xfrm>
            <a:off x="3943729" y="457975"/>
            <a:ext cx="1791931" cy="2076665"/>
            <a:chOff x="3943729" y="457975"/>
            <a:chExt cx="1791931" cy="2076665"/>
          </a:xfrm>
        </p:grpSpPr>
        <p:sp>
          <p:nvSpPr>
            <p:cNvPr id="143" name="Shape 143"/>
            <p:cNvSpPr/>
            <p:nvPr/>
          </p:nvSpPr>
          <p:spPr>
            <a:xfrm>
              <a:off x="4271359" y="457975"/>
              <a:ext cx="1464300" cy="1900200"/>
            </a:xfrm>
            <a:prstGeom prst="rect">
              <a:avLst/>
            </a:prstGeom>
            <a:solidFill>
              <a:srgbClr val="FFD966"/>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4859885" y="2236740"/>
              <a:ext cx="287100" cy="297900"/>
            </a:xfrm>
            <a:prstGeom prst="ellipse">
              <a:avLst/>
            </a:prstGeom>
            <a:solidFill>
              <a:srgbClr val="FFD966"/>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3943729" y="646599"/>
              <a:ext cx="617100" cy="577200"/>
            </a:xfrm>
            <a:prstGeom prst="ellipse">
              <a:avLst/>
            </a:prstGeom>
            <a:solidFill>
              <a:srgbClr val="FFD966"/>
            </a:solidFill>
            <a:ln>
              <a:noFill/>
            </a:ln>
          </p:spPr>
          <p:txBody>
            <a:bodyPr wrap="square" lIns="91425" tIns="91425" rIns="91425" bIns="91425" anchor="ctr" anchorCtr="0">
              <a:noAutofit/>
            </a:bodyPr>
            <a:lstStyle/>
            <a:p>
              <a:pPr lvl="0">
                <a:spcBef>
                  <a:spcPts val="0"/>
                </a:spcBef>
                <a:buNone/>
              </a:pPr>
              <a:endParaRPr/>
            </a:p>
          </p:txBody>
        </p:sp>
      </p:grpSp>
      <p:sp>
        <p:nvSpPr>
          <p:cNvPr id="146" name="Shape 146"/>
          <p:cNvSpPr/>
          <p:nvPr/>
        </p:nvSpPr>
        <p:spPr>
          <a:xfrm>
            <a:off x="3282075" y="2665700"/>
            <a:ext cx="598800" cy="669300"/>
          </a:xfrm>
          <a:prstGeom prst="can">
            <a:avLst>
              <a:gd name="adj" fmla="val 25000"/>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4704100" y="3980675"/>
            <a:ext cx="598800" cy="669300"/>
          </a:xfrm>
          <a:prstGeom prst="can">
            <a:avLst>
              <a:gd name="adj" fmla="val 25000"/>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6005975" y="2665700"/>
            <a:ext cx="598800" cy="669300"/>
          </a:xfrm>
          <a:prstGeom prst="can">
            <a:avLst>
              <a:gd name="adj" fmla="val 25000"/>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4704100" y="997400"/>
            <a:ext cx="598800" cy="669300"/>
          </a:xfrm>
          <a:prstGeom prst="can">
            <a:avLst>
              <a:gd name="adj" fmla="val 25000"/>
            </a:avLst>
          </a:prstGeom>
          <a:solidFill>
            <a:srgbClr val="FFFFFF"/>
          </a:solidFill>
          <a:ln w="19050" cap="flat" cmpd="sng">
            <a:solidFill>
              <a:srgbClr val="43434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0" name="Shape 150"/>
          <p:cNvSpPr txBox="1"/>
          <p:nvPr/>
        </p:nvSpPr>
        <p:spPr>
          <a:xfrm>
            <a:off x="4438900" y="2659950"/>
            <a:ext cx="1074900" cy="598800"/>
          </a:xfrm>
          <a:prstGeom prst="rect">
            <a:avLst/>
          </a:prstGeom>
          <a:noFill/>
          <a:ln>
            <a:noFill/>
          </a:ln>
        </p:spPr>
        <p:txBody>
          <a:bodyPr wrap="square" lIns="91425" tIns="91425" rIns="91425" bIns="91425" anchor="ctr" anchorCtr="0">
            <a:noAutofit/>
          </a:bodyPr>
          <a:lstStyle/>
          <a:p>
            <a:pPr lvl="0" algn="ctr" rtl="0">
              <a:spcBef>
                <a:spcPts val="0"/>
              </a:spcBef>
              <a:buNone/>
            </a:pPr>
            <a:r>
              <a:rPr lang="en" sz="1800" b="1">
                <a:solidFill>
                  <a:srgbClr val="FFFFFF"/>
                </a:solidFill>
                <a:latin typeface="Average"/>
                <a:ea typeface="Average"/>
                <a:cs typeface="Average"/>
                <a:sym typeface="Average"/>
              </a:rPr>
              <a:t>Schema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Custom 4">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007AA9"/>
      </a:accent5>
      <a:accent6>
        <a:srgbClr val="F5F5F5"/>
      </a:accent6>
      <a:hlink>
        <a:srgbClr val="007AA9"/>
      </a:hlink>
      <a:folHlink>
        <a:srgbClr val="007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1223</Words>
  <Application>Microsoft Macintosh PowerPoint</Application>
  <PresentationFormat>On-screen Show (16:9)</PresentationFormat>
  <Paragraphs>170</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Roboto Mono</vt:lpstr>
      <vt:lpstr>Oswald</vt:lpstr>
      <vt:lpstr>Average</vt:lpstr>
      <vt:lpstr>Verdana</vt:lpstr>
      <vt:lpstr>Slate</vt:lpstr>
      <vt:lpstr>Introduction to Schema.org and JSON-LD</vt:lpstr>
      <vt:lpstr>Goal of today’s session</vt:lpstr>
      <vt:lpstr>Schema.org</vt:lpstr>
      <vt:lpstr>What is it?</vt:lpstr>
      <vt:lpstr>Historical Context</vt:lpstr>
      <vt:lpstr>Purpose</vt:lpstr>
      <vt:lpstr>PowerPoint Presentation</vt:lpstr>
      <vt:lpstr>follows linked data principles</vt:lpstr>
      <vt:lpstr>PowerPoint Presentation</vt:lpstr>
      <vt:lpstr>PowerPoint Presentation</vt:lpstr>
      <vt:lpstr>Schema.org</vt:lpstr>
      <vt:lpstr>Recipe Example</vt:lpstr>
      <vt:lpstr>Movie Example</vt:lpstr>
      <vt:lpstr>PowerPoint Presentation</vt:lpstr>
      <vt:lpstr>PowerPoint Presentation</vt:lpstr>
      <vt:lpstr>Montana State University Databases</vt:lpstr>
      <vt:lpstr>PowerPoint Presentation</vt:lpstr>
      <vt:lpstr>Usage by Big Engines</vt:lpstr>
      <vt:lpstr>Semantic Markup</vt:lpstr>
      <vt:lpstr>PowerPoint Presentation</vt:lpstr>
      <vt:lpstr>Person Example: Without Markup</vt:lpstr>
      <vt:lpstr>Person Example: Microdata Syntax</vt:lpstr>
      <vt:lpstr>Person Example: RDFa (Lite) Syntax</vt:lpstr>
      <vt:lpstr>Person Example: JSON-LD Syntax</vt:lpstr>
      <vt:lpstr>JSON Basics</vt:lpstr>
      <vt:lpstr>JSON Example</vt:lpstr>
      <vt:lpstr>JSON-LD Extension</vt:lpstr>
      <vt:lpstr>Describing a Painting</vt:lpstr>
      <vt:lpstr>JSON</vt:lpstr>
      <vt:lpstr>JSON-LD</vt:lpstr>
      <vt:lpstr>JSON-LD with Properties</vt:lpstr>
      <vt:lpstr>Nested Properties</vt:lpstr>
      <vt:lpstr>JSON-LD with Nesting</vt:lpstr>
      <vt:lpstr>PowerPoint Presentation</vt:lpstr>
      <vt:lpstr>Now to apply what we’ve learned</vt:lpstr>
      <vt:lpstr>Activity Instructions</vt:lpstr>
      <vt:lpstr>What Now?</vt:lpstr>
      <vt:lpstr>Publishing Workflow</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Schema.org and JSON-LD</dc:title>
  <cp:lastModifiedBy>Jacob Shelby</cp:lastModifiedBy>
  <cp:revision>1</cp:revision>
  <dcterms:modified xsi:type="dcterms:W3CDTF">2017-11-14T17:02:37Z</dcterms:modified>
</cp:coreProperties>
</file>