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8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-&gt; Data -&gt; Things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talk about: classes and properties, organizational breakdown, core vs extensions, nested entities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 Structured Data Markup, Embedded Structured Data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let’s say that we have a web page. On the backend the page is marked up with HTML. HTML is designed to bring structure to a web page. This helps a machine understand the structure of the document, but it doesn’t make the data within the document understandable to a machine. Semantic markup is inserted into the backend of the page to bring meaning to the data. There are a variety of semantic markup languages that can be used to do this.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 example straight from the schema.org page.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all the same example and the user would see things looking like this in every case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Avoids issue with trying to include data within text. It decouples the markup from the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for developers. Can be consumed by JavaScript clients.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serialization of linked data.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we're going to do a hands-on exercise in just a few minutes I'm going to show you a bit what the syntax looks like so we can try to create our own schema.org in JSON-LD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all JSON objects we'll start with curly braces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we'll add some of the bits that make this more than just JSON and make this </a:t>
            </a:r>
            <a:r>
              <a:rPr b="1" lang="en"/>
              <a:t>linked data</a:t>
            </a:r>
            <a:r>
              <a:rPr lang="en"/>
              <a:t>. The </a:t>
            </a:r>
            <a:r>
              <a:rPr b="1" lang="en"/>
              <a:t>@context</a:t>
            </a:r>
            <a:r>
              <a:rPr lang="en"/>
              <a:t> give us the </a:t>
            </a:r>
            <a:r>
              <a:rPr b="1" lang="en"/>
              <a:t>definition</a:t>
            </a:r>
            <a:r>
              <a:rPr lang="en"/>
              <a:t> of what all the properties mean and allow for using properties that are defined in different places. You can think of the @context as some </a:t>
            </a:r>
            <a:r>
              <a:rPr b="1" lang="en"/>
              <a:t>boilerplate</a:t>
            </a:r>
            <a:r>
              <a:rPr lang="en"/>
              <a:t> you just need to add. One of the advantages of working with JSON-LD is that you can think of it at different levels. If you want to ignore that it is linked data that's fine--you still get the </a:t>
            </a:r>
            <a:r>
              <a:rPr b="1" lang="en"/>
              <a:t>rigor of how the terms have been defined</a:t>
            </a:r>
            <a:r>
              <a:rPr lang="en"/>
              <a:t>.</a:t>
            </a:r>
            <a:br>
              <a:rPr lang="en"/>
            </a:br>
            <a:r>
              <a:rPr lang="en"/>
              <a:t>Then we set the </a:t>
            </a:r>
            <a:r>
              <a:rPr b="1" lang="en"/>
              <a:t>@type</a:t>
            </a:r>
            <a:r>
              <a:rPr lang="en"/>
              <a:t>. This is the type of thing we're defining.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painting that we're describing is the Scream so we'll add a name for it and URL. But who painted The Scream?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"creator" did.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You'll sometimes see that the value of a property ought to be another thing rather than just Text.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 the value of "creator" ought to be an Organization or Person.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 nest another object with curly braces underneath "creator". And besides his name we can also give more information like his telephone number.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mention the web team’s work.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main components to a batch conversion: a map to translate the metadata; a technical infrastructure for transforming the data. Good collaborative project for metadata and IT people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have to be comprehensive. Try to get through the map first.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metadata in web pages predates the Schema.org vocabulary.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have one big advantage over machines: we can infer like crazy. Machines can’t. They’re so literal that you have to specify everything, including inferences. A person can look at a web page and pick out data, and understand what the page means. A machine cannot do that without guidance. This is where structured data comes into play.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in RDF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Translates disparate data in siloed systems into a common language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800"/>
              <a:buNone/>
              <a:defRPr sz="4800">
                <a:solidFill>
                  <a:srgbClr val="2787B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787B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3000"/>
              <a:buNone/>
              <a:defRPr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2400"/>
              <a:buNone/>
              <a:defRPr sz="2400"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87B3"/>
              </a:buClr>
              <a:buSzPts val="4200"/>
              <a:buNone/>
              <a:defRPr sz="4200">
                <a:solidFill>
                  <a:srgbClr val="2787B3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Oswald"/>
              <a:buNone/>
              <a:defRPr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chema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www.google.com/search?q=what+makes+a+supercomputer+so+sup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hyperlink" Target="http://www.lib.montana.edu/resources/about/48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lib.montana.edu/people/about/23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tandfonline.com/doi/full/10.1080/19322909.2017.1378148" TargetMode="External"/><Relationship Id="rId4" Type="http://schemas.openxmlformats.org/officeDocument/2006/relationships/hyperlink" Target="http://journal.code4lib.org/articles/1232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acm.acm.org/magazines/2016/2/197422-schema-org/fulltext" TargetMode="External"/><Relationship Id="rId4" Type="http://schemas.openxmlformats.org/officeDocument/2006/relationships/hyperlink" Target="https://developers.google.com/search/docs/guides/intro-structured-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chema.org/Pers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://schema.org/Pers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json-ld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chema.org/docs/jsonldcontext.js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hyperlink" Target="https://d.lib.ncsu.edu/collections/catalog/0227879" TargetMode="External"/><Relationship Id="rId5" Type="http://schemas.openxmlformats.org/officeDocument/2006/relationships/hyperlink" Target="https://d.lib.ncsu.edu/collections/catalog/0227879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eightBitter/lita-schema" TargetMode="External"/><Relationship Id="rId4" Type="http://schemas.openxmlformats.org/officeDocument/2006/relationships/hyperlink" Target="http://schema.org/CreativeWork" TargetMode="External"/><Relationship Id="rId5" Type="http://schemas.openxmlformats.org/officeDocument/2006/relationships/hyperlink" Target="http://schema.org/Person" TargetMode="External"/><Relationship Id="rId6" Type="http://schemas.openxmlformats.org/officeDocument/2006/relationships/hyperlink" Target="https://search.google.com/structured-data/testing-too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masters.googleblog.com/2011/06/introducing-schemaorg-search-engine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Schema.org and JSON-LD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Shelby</a:t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85" y="2165435"/>
            <a:ext cx="965025" cy="9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283" y="2577225"/>
            <a:ext cx="965025" cy="9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075" y="3542250"/>
            <a:ext cx="965025" cy="9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6033" y="2165425"/>
            <a:ext cx="965025" cy="9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7670" y="347850"/>
            <a:ext cx="965025" cy="9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5005" y="3974700"/>
            <a:ext cx="965025" cy="96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>
            <a:stCxn id="164" idx="1"/>
            <a:endCxn id="167" idx="3"/>
          </p:cNvCxnSpPr>
          <p:nvPr/>
        </p:nvCxnSpPr>
        <p:spPr>
          <a:xfrm rot="10800000">
            <a:off x="3310985" y="2647948"/>
            <a:ext cx="16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Shape 171"/>
          <p:cNvCxnSpPr>
            <a:stCxn id="164" idx="0"/>
            <a:endCxn id="168" idx="2"/>
          </p:cNvCxnSpPr>
          <p:nvPr/>
        </p:nvCxnSpPr>
        <p:spPr>
          <a:xfrm rot="10800000">
            <a:off x="5410198" y="1312835"/>
            <a:ext cx="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Shape 172"/>
          <p:cNvCxnSpPr>
            <a:stCxn id="164" idx="3"/>
            <a:endCxn id="165" idx="1"/>
          </p:cNvCxnSpPr>
          <p:nvPr/>
        </p:nvCxnSpPr>
        <p:spPr>
          <a:xfrm>
            <a:off x="5892710" y="2647948"/>
            <a:ext cx="11037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Shape 173"/>
          <p:cNvCxnSpPr>
            <a:stCxn id="164" idx="2"/>
          </p:cNvCxnSpPr>
          <p:nvPr/>
        </p:nvCxnSpPr>
        <p:spPr>
          <a:xfrm>
            <a:off x="5410198" y="3130460"/>
            <a:ext cx="46140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Shape 174"/>
          <p:cNvCxnSpPr/>
          <p:nvPr/>
        </p:nvCxnSpPr>
        <p:spPr>
          <a:xfrm>
            <a:off x="7797450" y="3522950"/>
            <a:ext cx="3171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Shape 175"/>
          <p:cNvCxnSpPr>
            <a:endCxn id="169" idx="1"/>
          </p:cNvCxnSpPr>
          <p:nvPr/>
        </p:nvCxnSpPr>
        <p:spPr>
          <a:xfrm>
            <a:off x="6688205" y="4024613"/>
            <a:ext cx="13668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Shape 1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787B3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Schema.org</a:t>
            </a:r>
            <a:endParaRPr>
              <a:solidFill>
                <a:srgbClr val="2787B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" y="152400"/>
            <a:ext cx="44540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863350" y="4496100"/>
            <a:ext cx="3995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https://www.google.com/search?q=what+makes+a+supercomputer+so+super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Montana State University Databases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5" y="1163650"/>
            <a:ext cx="808574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4995975" y="4565525"/>
            <a:ext cx="3820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http://www.lib.montana.edu/resources/about/482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21050"/>
            <a:ext cx="74866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Montana State University People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995975" y="4565525"/>
            <a:ext cx="3820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87B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http://www.lib.montana.edu/people/about/23</a:t>
            </a:r>
            <a:endParaRPr sz="1100">
              <a:solidFill>
                <a:srgbClr val="2787B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50" y="1170125"/>
            <a:ext cx="4985192" cy="32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Impact on Library SEO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3"/>
              </a:rPr>
              <a:t>The Open SESMO (Search Engine &amp; Social Media Optimization) Project: Linked and Structured Data for Library Subscription Databases to Enable Web-scale Discovery in Search Engines</a:t>
            </a:r>
            <a:endParaRPr i="1" u="sng">
              <a:solidFill>
                <a:srgbClr val="2787B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4"/>
              </a:rPr>
              <a:t>Linked Data is People: Building a Knowledge Graph to Reshape the Library Staff Directory</a:t>
            </a:r>
            <a:endParaRPr i="1">
              <a:solidFill>
                <a:srgbClr val="2787B3"/>
              </a:solidFill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Usage by Big Engines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3"/>
              </a:rPr>
              <a:t>Schema.org: Evolution of Structured Data on the Web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u="sng">
                <a:solidFill>
                  <a:srgbClr val="2787B3"/>
                </a:solidFill>
                <a:hlinkClick r:id="rId4"/>
              </a:rPr>
              <a:t>Google - Introduction to Structured Data</a:t>
            </a:r>
            <a:endParaRPr i="1">
              <a:solidFill>
                <a:srgbClr val="2787B3"/>
              </a:solidFill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Markup</a:t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2888100" y="538050"/>
            <a:ext cx="3367800" cy="406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/>
          <p:nvPr/>
        </p:nvCxnSpPr>
        <p:spPr>
          <a:xfrm flipH="1" rot="10800000">
            <a:off x="3406500" y="1166475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3406500" y="2046300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3406500" y="2926125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3406500" y="3805950"/>
            <a:ext cx="2331000" cy="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5045625" y="1170075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3718400" y="2049900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4287150" y="2929725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>
            <a:off x="4685625" y="3807750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today’s session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two key tools for increasing discoverability of information on the open web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Schema.org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Markup</a:t>
            </a:r>
            <a:endParaRPr/>
          </a:p>
        </p:txBody>
      </p:sp>
      <p:pic>
        <p:nvPicPr>
          <p:cNvPr descr="shelby-6470-2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875" y="2403850"/>
            <a:ext cx="2386576" cy="23865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Example: Without Markup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George Bush, the 41st President of the United States is the father of George W. Bush, the 43rd President of the United States.</a:t>
            </a:r>
            <a:r>
              <a:rPr lang="en">
                <a:solidFill>
                  <a:srgbClr val="2787B3"/>
                </a:solidFill>
                <a:latin typeface="Average"/>
                <a:ea typeface="Average"/>
                <a:cs typeface="Average"/>
                <a:sym typeface="Average"/>
              </a:rPr>
              <a:t>&lt;/</a:t>
            </a:r>
            <a:r>
              <a:rPr lang="en">
                <a:solidFill>
                  <a:srgbClr val="2787B3"/>
                </a:solidFill>
              </a:rPr>
              <a:t>p&gt;</a:t>
            </a:r>
            <a:endParaRPr>
              <a:solidFill>
                <a:srgbClr val="2787B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87B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4248100"/>
            <a:ext cx="8520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2787B3"/>
                </a:solidFill>
                <a:hlinkClick r:id="rId3"/>
              </a:rPr>
              <a:t>http://schema.org/Person</a:t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Example: JSON-LD Syntax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13" y="1017713"/>
            <a:ext cx="62579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4248100"/>
            <a:ext cx="8520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2787B3"/>
                </a:solidFill>
                <a:hlinkClick r:id="rId4"/>
              </a:rPr>
              <a:t>http://schema.org/Person</a:t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Notation is a data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 subset of the JavaScript Programming Language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based and language independent</a:t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Example</a:t>
            </a:r>
            <a:endParaRPr/>
          </a:p>
        </p:txBody>
      </p:sp>
      <p:pic>
        <p:nvPicPr>
          <p:cNvPr descr="Screen Shot 2016-10-17 at 9.17.32 AM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88" y="1249775"/>
            <a:ext cx="5990423" cy="14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17 at 10.02.33 AM.png" id="276" name="Shape 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495" y="2901007"/>
            <a:ext cx="4275625" cy="20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Extension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linked data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2787B3"/>
                </a:solidFill>
                <a:hlinkClick r:id="rId3"/>
              </a:rPr>
              <a:t>JSON-LD homepage</a:t>
            </a:r>
            <a:endParaRPr>
              <a:solidFill>
                <a:srgbClr val="2787B3"/>
              </a:solidFill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 Painting</a:t>
            </a:r>
            <a:endParaRPr/>
          </a:p>
        </p:txBody>
      </p:sp>
      <p:sp>
        <p:nvSpPr>
          <p:cNvPr id="290" name="Shape 290"/>
          <p:cNvSpPr txBox="1"/>
          <p:nvPr>
            <p:ph idx="4294967295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787B3"/>
                </a:solidFill>
              </a:rPr>
              <a:t>with schema.org in JSON-LD</a:t>
            </a:r>
            <a:endParaRPr>
              <a:solidFill>
                <a:srgbClr val="2787B3"/>
              </a:solidFill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"@context": "http://schema.org",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"@type": "Painting"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787B3"/>
                </a:solidFill>
                <a:hlinkClick r:id="rId3"/>
              </a:rPr>
              <a:t>http://schema.org/docs/jsonldcontext.json</a:t>
            </a:r>
            <a:r>
              <a:rPr lang="en">
                <a:solidFill>
                  <a:srgbClr val="2787B3"/>
                </a:solidFill>
              </a:rPr>
              <a:t> </a:t>
            </a:r>
            <a:endParaRPr>
              <a:solidFill>
                <a:srgbClr val="2787B3"/>
              </a:solidFill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with Properties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"@context": "http://schema.org",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"@type": "Painting",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"name": "The 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"url": "https://en.wikipedia.org/wiki/The_Scream",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"creator":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Properties</a:t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0926"/>
            <a:ext cx="8520599" cy="88145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Schema.org</a:t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JSON-LD with Nesting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38625" y="1152475"/>
            <a:ext cx="90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"@context": "http://schema.org",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"@type": "Painting",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"name": "The 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"url": "https://en.wikipedia.org/wiki/The_Scream",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"creator": </a:t>
            </a: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    	"@type": "Person",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    	"name": "Edvard Munch",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    	"sameAs": "</a:t>
            </a: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https://en.wikipedia.org/wiki/Edvard_Munch</a:t>
            </a: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87B3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>
              <a:solidFill>
                <a:srgbClr val="2787B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ingPlaces.png"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48" y="1017725"/>
            <a:ext cx="6977452" cy="37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420250" y="4736475"/>
            <a:ext cx="4685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 from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" sz="1200" u="sng">
                <a:solidFill>
                  <a:srgbClr val="2787B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https://d.lib.ncsu.edu/collections/catalog/0227879</a:t>
            </a:r>
            <a:endParaRPr sz="1200">
              <a:solidFill>
                <a:srgbClr val="2787B3"/>
              </a:solidFill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NCSU Schema.org Digital Collections Project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Workflow</a:t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17525" y="3464725"/>
            <a:ext cx="1496400" cy="1496400"/>
          </a:xfrm>
          <a:prstGeom prst="can">
            <a:avLst>
              <a:gd fmla="val 25000" name="adj"/>
            </a:avLst>
          </a:prstGeom>
          <a:solidFill>
            <a:srgbClr val="2787B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json-ld-logo.png"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00" y="3464725"/>
            <a:ext cx="1496400" cy="14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930075" y="3464725"/>
            <a:ext cx="1496394" cy="1496394"/>
          </a:xfrm>
          <a:prstGeom prst="flowChartMultidocument">
            <a:avLst/>
          </a:prstGeom>
          <a:solidFill>
            <a:srgbClr val="2787B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587200" y="3994950"/>
            <a:ext cx="8883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80988" y="3994950"/>
            <a:ext cx="8883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321075" y="1674100"/>
            <a:ext cx="26382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Extract</a:t>
            </a:r>
            <a:endParaRPr b="1" sz="20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Data from source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3427350" y="1674100"/>
            <a:ext cx="26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Transform</a:t>
            </a:r>
            <a:endParaRPr b="1" sz="20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Data into schema.org + semantic markup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6533625" y="1674100"/>
            <a:ext cx="26382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Load</a:t>
            </a:r>
            <a:endParaRPr b="1" sz="20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Transformed data into HTML documents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for ETL Process</a:t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34500" cy="38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674" y="1017725"/>
            <a:ext cx="5782773" cy="34461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2340000" dist="133350">
              <a:srgbClr val="000000">
                <a:alpha val="62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7B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apply what we’ve learned</a:t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Instructions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152475"/>
            <a:ext cx="85206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materials from GitHub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lphaLcPeriod"/>
            </a:pPr>
            <a:r>
              <a:rPr lang="en" u="sng">
                <a:solidFill>
                  <a:srgbClr val="2787B3"/>
                </a:solidFill>
                <a:hlinkClick r:id="rId3"/>
              </a:rPr>
              <a:t>https://github.com/eightBitter/lita-schema</a:t>
            </a:r>
            <a:endParaRPr>
              <a:solidFill>
                <a:srgbClr val="2787B3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metadataFlattened.xlsx</a:t>
            </a:r>
            <a:endParaRPr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Look up the schema.org </a:t>
            </a:r>
            <a:r>
              <a:rPr lang="en"/>
              <a:t>CreativeWork and Person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lphaLcPeriod"/>
            </a:pPr>
            <a:r>
              <a:rPr lang="en"/>
              <a:t>CreativeWork: </a:t>
            </a:r>
            <a:r>
              <a:rPr lang="en" u="sng">
                <a:solidFill>
                  <a:srgbClr val="2787B3"/>
                </a:solidFill>
                <a:hlinkClick r:id="rId4"/>
              </a:rPr>
              <a:t>http://schema.org/CreativeWork</a:t>
            </a:r>
            <a:r>
              <a:rPr lang="en">
                <a:solidFill>
                  <a:srgbClr val="2787B3"/>
                </a:solidFill>
              </a:rPr>
              <a:t>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lphaLcPeriod"/>
            </a:pPr>
            <a:r>
              <a:rPr lang="en"/>
              <a:t>Person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" u="sng">
                <a:solidFill>
                  <a:srgbClr val="2787B3"/>
                </a:solidFill>
                <a:hlinkClick r:id="rId5"/>
              </a:rPr>
              <a:t>http://schema.org/Person</a:t>
            </a:r>
            <a:endParaRPr>
              <a:solidFill>
                <a:srgbClr val="2787B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sourceToSchema_mapping.xlsx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schema.org pages, create a metadata map from the source metadata to Schema.org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schemaCreativeWork_template.json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source metadata and the map you just created, create a JSON-LD template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v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alidate the </a:t>
            </a:r>
            <a:r>
              <a:rPr lang="en"/>
              <a:t>using the Google Structured Data Testing Tool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: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lphaLcPeriod"/>
            </a:pPr>
            <a:r>
              <a:rPr lang="en" sz="1400" u="sng">
                <a:solidFill>
                  <a:srgbClr val="2787B3"/>
                </a:solidFill>
                <a:hlinkClick r:id="rId6"/>
              </a:rPr>
              <a:t>https://search.google.com/structured-data/testing-tool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Shelby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@jacob_shelby421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jtshelby@ncsu.edu</a:t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Schema.org is a set of vocabularies for describing things in an interoperable and semantic way on the web. </a:t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Context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Started in 2011 by Google, Yahoo, Bing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Maintained by members of </a:t>
            </a:r>
            <a:r>
              <a:rPr lang="en"/>
              <a:t>Google, Yahoo, Bing, Yandex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scope was for businesses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Community driven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“[To] create and support a common set of schemas for structured data markup on web pages.”*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To make data on the web more meaningful to machines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*</a:t>
            </a:r>
            <a:r>
              <a:rPr lang="en"/>
              <a:t> </a:t>
            </a:r>
            <a:r>
              <a:rPr lang="en" sz="1200" u="sng">
                <a:solidFill>
                  <a:srgbClr val="2787B3"/>
                </a:solidFill>
                <a:hlinkClick r:id="rId3"/>
              </a:rPr>
              <a:t>https://webmasters.googleblog.com/2011/06/introducing-schemaorg-search-engines.html</a:t>
            </a:r>
            <a:endParaRPr sz="1200">
              <a:solidFill>
                <a:srgbClr val="2787B3"/>
              </a:solidFill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ault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448" y="152400"/>
            <a:ext cx="5494800" cy="3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52" y="90725"/>
            <a:ext cx="2356298" cy="50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311417" y="2737297"/>
            <a:ext cx="641100" cy="274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311417" y="4548738"/>
            <a:ext cx="641100" cy="2748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311417" y="1953671"/>
            <a:ext cx="1343100" cy="2748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>
            <a:endCxn id="105" idx="1"/>
          </p:cNvCxnSpPr>
          <p:nvPr/>
        </p:nvCxnSpPr>
        <p:spPr>
          <a:xfrm flipH="1" rot="10800000">
            <a:off x="988617" y="2091071"/>
            <a:ext cx="322800" cy="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endCxn id="103" idx="1"/>
          </p:cNvCxnSpPr>
          <p:nvPr/>
        </p:nvCxnSpPr>
        <p:spPr>
          <a:xfrm>
            <a:off x="1007217" y="2868997"/>
            <a:ext cx="3042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Shape 108"/>
          <p:cNvCxnSpPr>
            <a:endCxn id="104" idx="1"/>
          </p:cNvCxnSpPr>
          <p:nvPr/>
        </p:nvCxnSpPr>
        <p:spPr>
          <a:xfrm flipH="1" rot="10800000">
            <a:off x="993117" y="4686138"/>
            <a:ext cx="318300" cy="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11498" y="1939225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Photograph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61207" y="2708738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Person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10150" y="4550125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Place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7155825" y="3965450"/>
            <a:ext cx="4317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7089748" y="4626375"/>
            <a:ext cx="1152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Image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493700" y="2395350"/>
            <a:ext cx="1197900" cy="1174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21" idx="0"/>
          </p:cNvCxnSpPr>
          <p:nvPr/>
        </p:nvCxnSpPr>
        <p:spPr>
          <a:xfrm rot="10800000">
            <a:off x="2477750" y="-23625"/>
            <a:ext cx="6000" cy="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>
            <a:endCxn id="119" idx="2"/>
          </p:cNvCxnSpPr>
          <p:nvPr/>
        </p:nvCxnSpPr>
        <p:spPr>
          <a:xfrm>
            <a:off x="4086800" y="1960950"/>
            <a:ext cx="2406900" cy="10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-235000" y="1491225"/>
            <a:ext cx="828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>
            <a:stCxn id="121" idx="3"/>
          </p:cNvCxnSpPr>
          <p:nvPr/>
        </p:nvCxnSpPr>
        <p:spPr>
          <a:xfrm flipH="1" rot="10800000">
            <a:off x="4374500" y="1184625"/>
            <a:ext cx="15480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>
            <a:endCxn id="126" idx="0"/>
          </p:cNvCxnSpPr>
          <p:nvPr/>
        </p:nvCxnSpPr>
        <p:spPr>
          <a:xfrm>
            <a:off x="2407525" y="2137925"/>
            <a:ext cx="83100" cy="15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5888625" y="444625"/>
            <a:ext cx="1197900" cy="11742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40200" y="850275"/>
            <a:ext cx="3887100" cy="1439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4720750" y="820775"/>
            <a:ext cx="41118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follows linked data principles</a:t>
            </a:r>
            <a:endParaRPr/>
          </a:p>
        </p:txBody>
      </p:sp>
      <p:sp>
        <p:nvSpPr>
          <p:cNvPr id="121" name="Shape 121"/>
          <p:cNvSpPr txBox="1"/>
          <p:nvPr>
            <p:ph type="ctrTitle"/>
          </p:nvPr>
        </p:nvSpPr>
        <p:spPr>
          <a:xfrm>
            <a:off x="593000" y="849975"/>
            <a:ext cx="3781500" cy="12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Schema.org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891675" y="3686825"/>
            <a:ext cx="1197900" cy="1174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271359" y="2358253"/>
            <a:ext cx="1464300" cy="1304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5586497" y="2358253"/>
            <a:ext cx="1613326" cy="1304400"/>
            <a:chOff x="5586497" y="2358253"/>
            <a:chExt cx="1613326" cy="1304400"/>
          </a:xfrm>
        </p:grpSpPr>
        <p:sp>
          <p:nvSpPr>
            <p:cNvPr id="137" name="Shape 137"/>
            <p:cNvSpPr/>
            <p:nvPr/>
          </p:nvSpPr>
          <p:spPr>
            <a:xfrm>
              <a:off x="5735522" y="2358253"/>
              <a:ext cx="1464300" cy="1304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86497" y="2861633"/>
              <a:ext cx="287100" cy="2979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2807196" y="2358253"/>
            <a:ext cx="1588639" cy="1304400"/>
            <a:chOff x="2807196" y="2358253"/>
            <a:chExt cx="1588639" cy="1304400"/>
          </a:xfrm>
        </p:grpSpPr>
        <p:sp>
          <p:nvSpPr>
            <p:cNvPr id="140" name="Shape 140"/>
            <p:cNvSpPr/>
            <p:nvPr/>
          </p:nvSpPr>
          <p:spPr>
            <a:xfrm>
              <a:off x="2807196" y="2358253"/>
              <a:ext cx="1464300" cy="13044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108736" y="2861633"/>
              <a:ext cx="287100" cy="297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/>
          <p:nvPr/>
        </p:nvSpPr>
        <p:spPr>
          <a:xfrm>
            <a:off x="2630975" y="2861633"/>
            <a:ext cx="287100" cy="29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776870" y="2573806"/>
            <a:ext cx="891300" cy="87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4271359" y="3513635"/>
            <a:ext cx="1602237" cy="1453566"/>
            <a:chOff x="4271359" y="3513635"/>
            <a:chExt cx="1602237" cy="1453566"/>
          </a:xfrm>
        </p:grpSpPr>
        <p:sp>
          <p:nvSpPr>
            <p:cNvPr id="145" name="Shape 145"/>
            <p:cNvSpPr/>
            <p:nvPr/>
          </p:nvSpPr>
          <p:spPr>
            <a:xfrm>
              <a:off x="4271359" y="3662801"/>
              <a:ext cx="1464300" cy="1304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859885" y="3513635"/>
              <a:ext cx="287100" cy="297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586497" y="3923307"/>
              <a:ext cx="287100" cy="297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86497" y="4410686"/>
              <a:ext cx="287100" cy="297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Shape 149"/>
          <p:cNvSpPr/>
          <p:nvPr/>
        </p:nvSpPr>
        <p:spPr>
          <a:xfrm>
            <a:off x="5586497" y="1710447"/>
            <a:ext cx="287100" cy="29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3943729" y="457975"/>
            <a:ext cx="1791931" cy="2076665"/>
            <a:chOff x="3943729" y="457975"/>
            <a:chExt cx="1791931" cy="2076665"/>
          </a:xfrm>
        </p:grpSpPr>
        <p:sp>
          <p:nvSpPr>
            <p:cNvPr id="151" name="Shape 151"/>
            <p:cNvSpPr/>
            <p:nvPr/>
          </p:nvSpPr>
          <p:spPr>
            <a:xfrm>
              <a:off x="4271359" y="457975"/>
              <a:ext cx="1464300" cy="1900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859885" y="2236740"/>
              <a:ext cx="287100" cy="2979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943729" y="646599"/>
              <a:ext cx="617100" cy="5772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/>
          <p:nvPr/>
        </p:nvSpPr>
        <p:spPr>
          <a:xfrm>
            <a:off x="3282075" y="2665700"/>
            <a:ext cx="598800" cy="669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704100" y="3980675"/>
            <a:ext cx="598800" cy="669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005975" y="2665700"/>
            <a:ext cx="598800" cy="669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704100" y="997400"/>
            <a:ext cx="598800" cy="6693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438900" y="2659950"/>
            <a:ext cx="1074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Schema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