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88" r:id="rId7"/>
    <p:sldId id="261" r:id="rId8"/>
    <p:sldId id="305" r:id="rId9"/>
    <p:sldId id="306" r:id="rId10"/>
    <p:sldId id="260" r:id="rId11"/>
    <p:sldId id="313" r:id="rId12"/>
    <p:sldId id="343" r:id="rId13"/>
    <p:sldId id="314" r:id="rId14"/>
    <p:sldId id="315" r:id="rId15"/>
    <p:sldId id="316" r:id="rId16"/>
    <p:sldId id="330" r:id="rId17"/>
    <p:sldId id="332" r:id="rId18"/>
    <p:sldId id="286" r:id="rId19"/>
    <p:sldId id="311" r:id="rId20"/>
    <p:sldId id="312" r:id="rId21"/>
    <p:sldId id="287" r:id="rId22"/>
    <p:sldId id="340" r:id="rId23"/>
    <p:sldId id="333" r:id="rId24"/>
    <p:sldId id="275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3DBAB"/>
    <a:srgbClr val="517D66"/>
    <a:srgbClr val="F3ECDC"/>
    <a:srgbClr val="DDD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6" y="234"/>
      </p:cViewPr>
      <p:guideLst>
        <p:guide orient="horz" pos="215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左侧为各个组件分工协作下，系统实现</a:t>
            </a:r>
            <a:r>
              <a:rPr lang="zh-CN" altLang="en-US"/>
              <a:t>的功能；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右侧为该部分用例实现的</a:t>
            </a:r>
            <a:r>
              <a:rPr lang="zh-CN" altLang="en-US"/>
              <a:t>时序图：</a:t>
            </a:r>
            <a:endParaRPr lang="zh-CN" altLang="en-US"/>
          </a:p>
          <a:p>
            <a:r>
              <a:rPr lang="zh-CN" altLang="en-US"/>
              <a:t>1. 用户发起登录</a:t>
            </a:r>
            <a:endParaRPr lang="zh-CN" altLang="en-US"/>
          </a:p>
          <a:p>
            <a:r>
              <a:rPr lang="zh-CN" altLang="en-US"/>
              <a:t>•用户通过 Web 界面填写登录信息（fill login info）。</a:t>
            </a:r>
            <a:endParaRPr lang="zh-CN" altLang="en-US"/>
          </a:p>
          <a:p>
            <a:r>
              <a:rPr lang="zh-CN" altLang="en-US"/>
              <a:t>•Web 服务调用 sendRequest(login info) 将登录信息发送到后端。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请求转发</a:t>
            </a:r>
            <a:endParaRPr lang="zh-CN" altLang="en-US"/>
          </a:p>
          <a:p>
            <a:r>
              <a:rPr lang="zh-CN" altLang="en-US"/>
              <a:t>•Nginx Cluster 接收到登录请求，调用 forward request 将请求转发到 Spring Cloud Gateway。</a:t>
            </a:r>
            <a:endParaRPr lang="zh-CN" altLang="en-US"/>
          </a:p>
          <a:p>
            <a:r>
              <a:rPr lang="zh-CN" altLang="en-US"/>
              <a:t>•Gateway 通过 checkUser(login info) 将请求分发到 User Service 进行用户验证。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验证用户信息</a:t>
            </a:r>
            <a:endParaRPr lang="zh-CN" altLang="en-US"/>
          </a:p>
          <a:p>
            <a:r>
              <a:rPr lang="zh-CN" altLang="en-US"/>
              <a:t>•User Service 调用 queryUser(login info) 从数据库中查询用户信息。</a:t>
            </a:r>
            <a:endParaRPr lang="zh-CN" altLang="en-US"/>
          </a:p>
          <a:p>
            <a:r>
              <a:rPr lang="zh-CN" altLang="en-US"/>
              <a:t>•数据库返回用户数据，并调用 writeLog() 记录查询日志。</a:t>
            </a:r>
            <a:endParaRPr lang="zh-CN" altLang="en-US"/>
          </a:p>
          <a:p>
            <a:r>
              <a:rPr lang="zh-CN" altLang="en-US"/>
              <a:t>•如果用户信息验证通过，User Service 继续调用 getUserByToken(String tokenValue) 验证用户权限：</a:t>
            </a:r>
            <a:endParaRPr lang="zh-CN" altLang="en-US"/>
          </a:p>
          <a:p>
            <a:r>
              <a:rPr lang="zh-CN" altLang="en-US">
                <a:sym typeface="+mn-ea"/>
              </a:rPr>
              <a:t>•</a:t>
            </a:r>
            <a:r>
              <a:rPr lang="zh-CN" altLang="en-US"/>
              <a:t>调用 return hasPermission("user:add") 检查用户是否具有指定权限。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登录成功分支</a:t>
            </a:r>
            <a:endParaRPr lang="zh-CN" altLang="en-US"/>
          </a:p>
          <a:p>
            <a:r>
              <a:rPr lang="zh-CN" altLang="en-US"/>
              <a:t>•如果验证成功：</a:t>
            </a:r>
            <a:endParaRPr lang="zh-CN" altLang="en-US"/>
          </a:p>
          <a:p>
            <a:r>
              <a:rPr lang="zh-CN" altLang="en-US"/>
              <a:t>•User Service 调用 add new token 生成新的令牌。</a:t>
            </a:r>
            <a:endParaRPr lang="zh-CN" altLang="en-US"/>
          </a:p>
          <a:p>
            <a:r>
              <a:rPr lang="zh-CN" altLang="en-US"/>
              <a:t>•令牌数据返回给 Gateway，Gateway 将其通过 Nginx 和 Web 返回给用户。</a:t>
            </a:r>
            <a:endParaRPr lang="zh-CN" altLang="en-US"/>
          </a:p>
          <a:p>
            <a:r>
              <a:rPr lang="zh-CN" altLang="en-US"/>
              <a:t>•Web 服务将令牌存储到本地（store token to local），并调用 setNewLoginId(new id) 更新登录状态。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登录失败分支</a:t>
            </a:r>
            <a:endParaRPr lang="zh-CN" altLang="en-US"/>
          </a:p>
          <a:p>
            <a:r>
              <a:rPr lang="zh-CN" altLang="en-US"/>
              <a:t>•如果用户信息或权限验证失败：</a:t>
            </a:r>
            <a:endParaRPr lang="zh-CN" altLang="en-US"/>
          </a:p>
          <a:p>
            <a:r>
              <a:rPr lang="zh-CN" altLang="en-US"/>
              <a:t>•User Service 拒绝登录请求（reject）。</a:t>
            </a:r>
            <a:endParaRPr lang="zh-CN" altLang="en-US"/>
          </a:p>
          <a:p>
            <a:r>
              <a:rPr lang="zh-CN" altLang="en-US"/>
              <a:t>•Web 服务调用 showErrorMessage("Invalid credentials") 显示登录失败的提示信息。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 日志记录</a:t>
            </a:r>
            <a:endParaRPr lang="zh-CN" altLang="en-US"/>
          </a:p>
          <a:p>
            <a:r>
              <a:rPr lang="zh-CN" altLang="en-US"/>
              <a:t>•无论成功或失败，系统都会调用 writeLog() 记录用户的登录操作及验证状态。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用户发起预定</a:t>
            </a:r>
            <a:endParaRPr lang="zh-CN" altLang="en-US"/>
          </a:p>
          <a:p>
            <a:r>
              <a:rPr lang="zh-CN" altLang="en-US"/>
              <a:t>•用户点击 clickReserveButton() 触发预定操作。</a:t>
            </a:r>
            <a:endParaRPr lang="zh-CN" altLang="en-US"/>
          </a:p>
          <a:p>
            <a:r>
              <a:rPr lang="zh-CN" altLang="en-US"/>
              <a:t>•Web 层接收用户输入，调用 validateInput() 验证输入数据的合法性。</a:t>
            </a:r>
            <a:endParaRPr lang="zh-CN" altLang="en-US"/>
          </a:p>
          <a:p>
            <a:r>
              <a:rPr lang="zh-CN" altLang="en-US"/>
              <a:t>•验证通过后，Web 层调用 sendReserveRequest(jsonRequest) 向后端发送预定请求。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请求转发</a:t>
            </a:r>
            <a:endParaRPr lang="zh-CN" altLang="en-US"/>
          </a:p>
          <a:p>
            <a:r>
              <a:rPr lang="zh-CN" altLang="en-US"/>
              <a:t>•Nginx Cluster 接收到请求，调用 forwardRequest(jsonRequest) 将请求转发到 Spring Cloud Gateway。</a:t>
            </a:r>
            <a:endParaRPr lang="zh-CN" altLang="en-US"/>
          </a:p>
          <a:p>
            <a:r>
              <a:rPr lang="zh-CN" altLang="en-US"/>
              <a:t>•Gateway 接收到请求后，调用 submitReservation(reservationDTO) 将请求发送到 Campsite Service。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Campsite Service 处理预定</a:t>
            </a:r>
            <a:endParaRPr lang="zh-CN" altLang="en-US"/>
          </a:p>
          <a:p>
            <a:r>
              <a:rPr lang="zh-CN" altLang="en-US"/>
              <a:t>•Campsite Service 调用 reservecampOrder(reservationDTO) 创建预定。</a:t>
            </a:r>
            <a:endParaRPr lang="zh-CN" altLang="en-US"/>
          </a:p>
          <a:p>
            <a:r>
              <a:rPr lang="zh-CN" altLang="en-US"/>
              <a:t>•Campsite Service 在完成预定创建后：</a:t>
            </a:r>
            <a:endParaRPr lang="zh-CN" altLang="en-US"/>
          </a:p>
          <a:p>
            <a:r>
              <a:rPr lang="zh-CN" altLang="en-US"/>
              <a:t>•调用 saveResult 将预定结果保存到数据库。</a:t>
            </a:r>
            <a:endParaRPr lang="zh-CN" altLang="en-US"/>
          </a:p>
          <a:p>
            <a:r>
              <a:rPr lang="zh-CN" altLang="en-US"/>
              <a:t>•调用 createPaymentOrder(orderDetails) 创建支付订单。</a:t>
            </a:r>
            <a:endParaRPr lang="zh-CN" altLang="en-US"/>
          </a:p>
          <a:p>
            <a:r>
              <a:rPr lang="zh-CN" altLang="en-US"/>
              <a:t>•支付链接 paymentLink 生成后返回到 Gateway。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渲染支付页面</a:t>
            </a:r>
            <a:endParaRPr lang="zh-CN" altLang="en-US"/>
          </a:p>
          <a:p>
            <a:r>
              <a:rPr lang="zh-CN" altLang="en-US"/>
              <a:t>•Gateway 将包含支付链接的响应通过 forwardResponse(reservationResponse) 返回到 Web。</a:t>
            </a:r>
            <a:endParaRPr lang="zh-CN" altLang="en-US"/>
          </a:p>
          <a:p>
            <a:r>
              <a:rPr lang="zh-CN" altLang="en-US"/>
              <a:t>•Web 层调用 renderPaymentPage(paymentLink) 渲染支付页面给用户。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用户支付</a:t>
            </a:r>
            <a:endParaRPr lang="zh-CN" altLang="en-US"/>
          </a:p>
          <a:p>
            <a:r>
              <a:rPr lang="zh-CN" altLang="en-US"/>
              <a:t>•用户在支付页面完成支付操作，触发 payForOrder(paymentDetails)。</a:t>
            </a:r>
            <a:endParaRPr lang="zh-CN" altLang="en-US"/>
          </a:p>
          <a:p>
            <a:r>
              <a:rPr lang="zh-CN" altLang="en-US"/>
              <a:t>•Payment Gateway 处理支付并返回支付成功状态 paymentSuccess()。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 支付成功后更新状态</a:t>
            </a:r>
            <a:endParaRPr lang="zh-CN" altLang="en-US"/>
          </a:p>
          <a:p>
            <a:r>
              <a:rPr lang="zh-CN" altLang="en-US"/>
              <a:t>•Campsite Service 接收到支付成功的通知，调用：</a:t>
            </a:r>
            <a:endParaRPr lang="zh-CN" altLang="en-US"/>
          </a:p>
          <a:p>
            <a:r>
              <a:rPr lang="zh-CN" altLang="en-US"/>
              <a:t>•updateReservationStatus(paymentStatus) 更新预定状态。</a:t>
            </a:r>
            <a:endParaRPr lang="zh-CN" altLang="en-US"/>
          </a:p>
          <a:p>
            <a:r>
              <a:rPr lang="zh-CN" altLang="en-US"/>
              <a:t>•updateOrderStatus(orderId, "Paid") 更新订单状态为已支付。</a:t>
            </a:r>
            <a:endParaRPr lang="zh-CN" altLang="en-US"/>
          </a:p>
          <a:p>
            <a:r>
              <a:rPr lang="zh-CN" altLang="en-US"/>
              <a:t>•调用 writeLog() 记录日志。</a:t>
            </a:r>
            <a:endParaRPr lang="zh-CN" altLang="en-US"/>
          </a:p>
          <a:p>
            <a:r>
              <a:rPr lang="zh-CN" altLang="en-US"/>
              <a:t>•状态更新完成后，服务将成功结果返回到用户。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7. 取消支付（可选分支）</a:t>
            </a:r>
            <a:endParaRPr lang="zh-CN" altLang="en-US"/>
          </a:p>
          <a:p>
            <a:r>
              <a:rPr lang="zh-CN" altLang="en-US"/>
              <a:t>•如果用户取消支付，则调用 cancelCampOrder() 撤销预定，流程结束。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本系统之前采用的架构将一般的三层架构（表现层、中间层、持久层）进行了较为详细的划分，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但为提高系统的可维护性和可操作性，我们分层架构进行了改进。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实现了从分层架构到微服务架构</a:t>
            </a:r>
            <a:r>
              <a:rPr lang="zh-CN" altLang="en-US" dirty="0">
                <a:sym typeface="+mn-ea"/>
              </a:rPr>
              <a:t>的过渡</a:t>
            </a:r>
            <a:endParaRPr lang="zh-CN" altLang="en-US" dirty="0"/>
          </a:p>
          <a:p>
            <a:r>
              <a:rPr lang="zh-CN" altLang="en-US"/>
              <a:t>系统按照功能模块化拆分为多个微服务（如用户服务、营地服务、论坛服务等），使得每个微服务独立开发、部署和扩展。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演示层（</a:t>
            </a:r>
            <a:r>
              <a:rPr lang="en-US" altLang="zh-CN"/>
              <a:t>Presentation Layer</a:t>
            </a:r>
            <a:r>
              <a:rPr lang="zh-CN" altLang="en-US"/>
              <a:t>）：负责呈现用户界面并接收用户输入，使用 </a:t>
            </a:r>
            <a:r>
              <a:rPr lang="en-US" altLang="zh-CN"/>
              <a:t>Vue.js</a:t>
            </a:r>
            <a:r>
              <a:rPr lang="zh-CN" altLang="en-US"/>
              <a:t>、</a:t>
            </a:r>
            <a:r>
              <a:rPr lang="en-US" altLang="zh-CN"/>
              <a:t>Nuxt </a:t>
            </a:r>
            <a:r>
              <a:rPr lang="zh-CN" altLang="en-US"/>
              <a:t>等技术栈。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交互层（</a:t>
            </a:r>
            <a:r>
              <a:rPr lang="en-US" altLang="zh-CN"/>
              <a:t>Interaction Layer</a:t>
            </a:r>
            <a:r>
              <a:rPr lang="zh-CN" altLang="en-US"/>
              <a:t>）：处理前端与后端的通信，进行安全验证（如 </a:t>
            </a:r>
            <a:r>
              <a:rPr lang="en-US" altLang="zh-CN"/>
              <a:t>HMAC</a:t>
            </a:r>
            <a:r>
              <a:rPr lang="zh-CN" altLang="en-US"/>
              <a:t>、</a:t>
            </a:r>
            <a:r>
              <a:rPr lang="en-US" altLang="zh-CN"/>
              <a:t>JWT</a:t>
            </a:r>
            <a:r>
              <a:rPr lang="zh-CN" altLang="en-US"/>
              <a:t>、</a:t>
            </a:r>
            <a:r>
              <a:rPr lang="en-US" altLang="zh-CN"/>
              <a:t>SSO</a:t>
            </a:r>
            <a:r>
              <a:rPr lang="zh-CN" altLang="en-US"/>
              <a:t>）和请求路由。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服务集群层（</a:t>
            </a:r>
            <a:r>
              <a:rPr lang="en-US" altLang="zh-CN"/>
              <a:t>Service Cluster</a:t>
            </a:r>
            <a:r>
              <a:rPr lang="zh-CN" altLang="en-US"/>
              <a:t>）：包含多个微服务，处理业务逻辑并与 </a:t>
            </a:r>
            <a:r>
              <a:rPr lang="en-US" altLang="zh-CN"/>
              <a:t>SkyWalking </a:t>
            </a:r>
            <a:r>
              <a:rPr lang="zh-CN" altLang="en-US"/>
              <a:t>集成进行监控。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服务层（</a:t>
            </a:r>
            <a:r>
              <a:rPr lang="en-US" altLang="zh-CN"/>
              <a:t>Service Layer</a:t>
            </a:r>
            <a:r>
              <a:rPr lang="zh-CN" altLang="en-US"/>
              <a:t>）：通过 </a:t>
            </a:r>
            <a:r>
              <a:rPr lang="en-US" altLang="zh-CN"/>
              <a:t>.NET </a:t>
            </a:r>
            <a:r>
              <a:rPr lang="zh-CN" altLang="en-US"/>
              <a:t>实现后端业务逻辑，并与数据库进行交互。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数据库层（</a:t>
            </a:r>
            <a:r>
              <a:rPr lang="en-US" altLang="zh-CN"/>
              <a:t>Database Layer</a:t>
            </a:r>
            <a:r>
              <a:rPr lang="zh-CN" altLang="en-US"/>
              <a:t>）：存储和管理系统数据，使用 </a:t>
            </a:r>
            <a:r>
              <a:rPr lang="en-US" altLang="zh-CN"/>
              <a:t>MySQL </a:t>
            </a:r>
            <a:r>
              <a:rPr lang="zh-CN" altLang="en-US"/>
              <a:t>和 </a:t>
            </a:r>
            <a:r>
              <a:rPr lang="en-US" altLang="zh-CN"/>
              <a:t>ORM </a:t>
            </a:r>
            <a:r>
              <a:rPr lang="zh-CN" altLang="en-US"/>
              <a:t>技术进行数据访问。
</a:t>
            </a:r>
            <a:endParaRPr lang="zh-CN" altLang="en-US"/>
          </a:p>
          <a:p>
            <a:r>
              <a:rPr lang="zh-CN" altLang="en-US"/>
              <a:t>实现的架构的</a:t>
            </a:r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高内聚、低耦合：通过分层和微服务拆分，增强系统的模块化和可扩展性。</a:t>
            </a:r>
            <a:endParaRPr lang="zh-CN" altLang="en-US"/>
          </a:p>
          <a:p>
            <a:r>
              <a:rPr lang="zh-CN" altLang="en-US">
                <a:sym typeface="+mn-ea"/>
              </a:rPr>
              <a:t>2.安全性优先：通过令牌管理、OAuth 认证、加密传输等多种机制，确保系统的安全性。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.高可维护性：通过日志记录和监控工具（Sky Walking）提升系统的可维护性和问题排查效率。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.弹性扩展：网关和微服务架构设计，使系统能够轻松适应业务增长和用户规模扩大。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其他实现的</a:t>
            </a:r>
            <a:r>
              <a:rPr lang="zh-CN" altLang="en-US"/>
              <a:t>功能：
</a:t>
            </a:r>
            <a:r>
              <a:rPr lang="en-US" altLang="zh-CN"/>
              <a:t>1.</a:t>
            </a:r>
            <a:r>
              <a:rPr lang="zh-CN" altLang="en-US"/>
              <a:t>微服务集成：通过利用独立的微服务（例如用户服务、评分服务）来确保模块化和可扩展性。
</a:t>
            </a:r>
            <a:r>
              <a:rPr lang="en-US" altLang="zh-CN"/>
              <a:t>2.</a:t>
            </a:r>
            <a:r>
              <a:rPr lang="zh-CN" altLang="en-US"/>
              <a:t>授权和认证：使用</a:t>
            </a:r>
            <a:r>
              <a:rPr lang="en-US" altLang="zh-CN"/>
              <a:t>sa</a:t>
            </a:r>
            <a:r>
              <a:rPr lang="zh-CN" altLang="en-US"/>
              <a:t>-</a:t>
            </a:r>
            <a:r>
              <a:rPr lang="en-US" altLang="zh-CN"/>
              <a:t>token</a:t>
            </a:r>
            <a:r>
              <a:rPr lang="zh-CN" altLang="en-US"/>
              <a:t>实现授权和认证。
</a:t>
            </a:r>
            <a:r>
              <a:rPr lang="en-US" altLang="zh-CN"/>
              <a:t>3.</a:t>
            </a:r>
            <a:r>
              <a:rPr lang="zh-CN" altLang="en-US"/>
              <a:t>异步消息处理：使用</a:t>
            </a:r>
            <a:r>
              <a:rPr lang="en-US" altLang="zh-CN"/>
              <a:t>activeMQ</a:t>
            </a:r>
            <a:r>
              <a:rPr lang="zh-CN" altLang="en-US"/>
              <a:t>消息队列进行异步消息传递和存储。</a:t>
            </a:r>
            <a:r>
              <a:rPr lang="en-US" altLang="zh-CN"/>
              <a:t>
4.</a:t>
            </a:r>
            <a:r>
              <a:rPr lang="zh-CN" altLang="en-US"/>
              <a:t>分离前后端开发：前端开发使用</a:t>
            </a:r>
            <a:r>
              <a:rPr lang="en-US" altLang="zh-CN"/>
              <a:t>Vue</a:t>
            </a:r>
            <a:r>
              <a:rPr lang="zh-CN" altLang="en-US"/>
              <a:t>；后端开发使用</a:t>
            </a:r>
            <a:r>
              <a:rPr lang="en-US" altLang="zh-CN"/>
              <a:t>ASP.NET</a:t>
            </a:r>
            <a:r>
              <a:rPr lang="zh-CN" altLang="en-US"/>
              <a:t>。
</a:t>
            </a:r>
            <a:r>
              <a:rPr lang="en-US" altLang="zh-CN"/>
              <a:t>5.</a:t>
            </a:r>
            <a:r>
              <a:rPr lang="zh-CN" altLang="en-US"/>
              <a:t>缓存过期长度控制：基于静态或动态数据的</a:t>
            </a:r>
            <a:r>
              <a:rPr lang="en-US" altLang="zh-CN"/>
              <a:t>VO</a:t>
            </a:r>
            <a:r>
              <a:rPr lang="zh-CN" altLang="en-US"/>
              <a:t>和</a:t>
            </a:r>
            <a:r>
              <a:rPr lang="en-US" altLang="zh-CN"/>
              <a:t>DO</a:t>
            </a:r>
            <a:r>
              <a:rPr lang="zh-CN" altLang="en-US"/>
              <a:t>对象采用不同的过期长度策略。
</a:t>
            </a:r>
            <a:r>
              <a:rPr lang="en-US" altLang="zh-CN"/>
              <a:t>6.</a:t>
            </a:r>
            <a:r>
              <a:rPr lang="zh-CN" altLang="en-US"/>
              <a:t>过滤非法请求：业务流程包括在每一层验证和过滤非法请求。</a:t>
            </a:r>
            <a:endParaRPr lang="zh-CN" altLang="en-US"/>
          </a:p>
          <a:p>
            <a:r>
              <a:rPr lang="en-US" altLang="zh-CN" sz="1800">
                <a:solidFill>
                  <a:schemeClr val="tx1"/>
                </a:solidFill>
              </a:rPr>
              <a:t>7</a:t>
            </a:r>
            <a:r>
              <a:rPr lang="en-US" altLang="zh-CN"/>
              <a:t>.</a:t>
            </a:r>
            <a:r>
              <a:rPr lang="zh-CN" altLang="en-US"/>
              <a:t>通过</a:t>
            </a:r>
            <a:r>
              <a:rPr lang="en-US" altLang="zh-CN"/>
              <a:t>REST API</a:t>
            </a:r>
            <a:r>
              <a:rPr lang="zh-CN" altLang="en-US"/>
              <a:t>和</a:t>
            </a:r>
            <a:r>
              <a:rPr lang="en-US" altLang="zh-CN"/>
              <a:t>JSON</a:t>
            </a:r>
            <a:r>
              <a:rPr lang="zh-CN" altLang="en-US"/>
              <a:t>通信：前端和后端通过</a:t>
            </a:r>
            <a:r>
              <a:rPr lang="en-US" altLang="zh-CN"/>
              <a:t>REST API</a:t>
            </a:r>
            <a:r>
              <a:rPr lang="zh-CN" altLang="en-US"/>
              <a:t>和</a:t>
            </a:r>
            <a:r>
              <a:rPr lang="en-US" altLang="zh-CN"/>
              <a:t>JSON</a:t>
            </a:r>
            <a:r>
              <a:rPr lang="zh-CN" altLang="en-US"/>
              <a:t>进行通信。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日志收集和数据分析可视化：使用</a:t>
            </a:r>
            <a:r>
              <a:rPr lang="en-US" altLang="zh-CN"/>
              <a:t>ELK</a:t>
            </a:r>
            <a:r>
              <a:rPr lang="zh-CN" altLang="en-US"/>
              <a:t>进行全面的日志收集和数据分析可视化。</a:t>
            </a:r>
            <a:endParaRPr lang="zh-CN" altLang="en-US"/>
          </a:p>
          <a:p>
            <a:r>
              <a:rPr lang="en-US" altLang="zh-CN"/>
              <a:t>9.</a:t>
            </a:r>
            <a:r>
              <a:rPr lang="zh-CN" altLang="en-US"/>
              <a:t>数据交换：后端使用</a:t>
            </a:r>
            <a:r>
              <a:rPr lang="en-US" altLang="zh-CN"/>
              <a:t>Hibernate</a:t>
            </a:r>
            <a:r>
              <a:rPr lang="zh-CN" altLang="en-US"/>
              <a:t>的持久化机制与</a:t>
            </a:r>
            <a:r>
              <a:rPr lang="en-US" altLang="zh-CN"/>
              <a:t>Mysql</a:t>
            </a:r>
            <a:r>
              <a:rPr lang="zh-CN" altLang="en-US"/>
              <a:t>数据库或</a:t>
            </a:r>
            <a:r>
              <a:rPr lang="en-US" altLang="zh-CN"/>
              <a:t>Redis</a:t>
            </a:r>
            <a:r>
              <a:rPr lang="zh-CN" altLang="en-US"/>
              <a:t>缓存交换数据。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在前方的架构设计中，我们将业务逻辑层提供的多种服务打包，划分到不同的微服务集群中，</a:t>
            </a:r>
            <a:r>
              <a:rPr lang="zh-CN" altLang="en-US" sz="1800">
                <a:solidFill>
                  <a:schemeClr val="tx1"/>
                </a:solidFill>
              </a:rPr>
              <a:t>形成了四个微服务，提供了相适应的接口，接下来我们就介绍：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可以从</a:t>
            </a:r>
            <a:r>
              <a:rPr lang="en-US" altLang="zh-CN"/>
              <a:t>WildLand</a:t>
            </a:r>
            <a:r>
              <a:rPr lang="zh-CN" altLang="en-US"/>
              <a:t>系统中提取出以下</a:t>
            </a:r>
            <a:r>
              <a:rPr lang="en-US" altLang="zh-CN"/>
              <a:t>3</a:t>
            </a:r>
            <a:r>
              <a:rPr lang="zh-CN" altLang="en-US">
                <a:cs typeface="Arial" panose="020B0604020202020204" pitchFamily="34" charset="0"/>
              </a:rPr>
              <a:t>点分析机制及其细化的设计机制和实现机制。</a:t>
            </a:r>
            <a:endParaRPr lang="zh-CN" altLang="en-US">
              <a:cs typeface="Arial" panose="020B0604020202020204" pitchFamily="34" charset="0"/>
            </a:endParaRPr>
          </a:p>
          <a:p>
            <a:r>
              <a:rPr lang="zh-CN" altLang="en-US"/>
              <a:t>分别为。。。</a:t>
            </a:r>
            <a:endParaRPr lang="zh-CN" altLang="en-US"/>
          </a:p>
          <a:p>
            <a:r>
              <a:rPr lang="zh-CN" altLang="en-US"/>
              <a:t>持久性机制设计的核心是数据存储和管理的高效性和一致性。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MySQL</a:t>
            </a:r>
            <a:r>
              <a:rPr lang="zh-CN" altLang="en-US"/>
              <a:t>设计符合平台需求的数据模型，包括用户信息、订单、露营地、产品等实体表。</a:t>
            </a:r>
            <a:endParaRPr lang="zh-CN" altLang="en-US"/>
          </a:p>
          <a:p>
            <a:r>
              <a:rPr lang="zh-CN" altLang="en-US"/>
              <a:t>用户访问控制机制的设计重点在于确保不同用户角色（如普通用户和管理员）具有不同的权限。</a:t>
            </a:r>
            <a:endParaRPr lang="zh-CN" altLang="en-US"/>
          </a:p>
          <a:p>
            <a:r>
              <a:rPr lang="en-US" altLang="zh-CN"/>
              <a:t>OAuth 2.0</a:t>
            </a:r>
            <a:r>
              <a:rPr lang="zh-CN" altLang="en-US"/>
              <a:t>协议在此设计中作为身份认证和授权的核心，用户通过用户名和密码验证后，认证服务器发放访问</a:t>
            </a:r>
            <a:r>
              <a:rPr lang="en-US" altLang="zh-CN"/>
              <a:t>Token</a:t>
            </a:r>
            <a:r>
              <a:rPr lang="zh-CN" altLang="en-US"/>
              <a:t>。用户携带该</a:t>
            </a:r>
            <a:r>
              <a:rPr lang="en-US" altLang="zh-CN"/>
              <a:t>Token</a:t>
            </a:r>
            <a:r>
              <a:rPr lang="zh-CN" altLang="en-US"/>
              <a:t>进行后续请求，服务器通过验证</a:t>
            </a:r>
            <a:r>
              <a:rPr lang="en-US" altLang="zh-CN"/>
              <a:t>Token</a:t>
            </a:r>
            <a:r>
              <a:rPr lang="zh-CN" altLang="en-US"/>
              <a:t>的有效性来确定访问权限。</a:t>
            </a:r>
            <a:endParaRPr lang="zh-CN" altLang="en-US"/>
          </a:p>
          <a:p>
            <a:r>
              <a:rPr lang="zh-CN" altLang="en-US"/>
              <a:t>安全性机制的设计聚焦于数据保护、身份验证和请求防护。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SDK</a:t>
            </a:r>
            <a:r>
              <a:rPr lang="zh-CN" altLang="en-US"/>
              <a:t>实现的数据加密机制对平台内的敏感数据（如密码、支付信息）进行加密存储，确保数据安全；客户端与服务器之间的通信则通过</a:t>
            </a:r>
            <a:r>
              <a:rPr lang="en-US" altLang="zh-CN"/>
              <a:t>TLS/SSL</a:t>
            </a:r>
            <a:r>
              <a:rPr lang="zh-CN" altLang="en-US"/>
              <a:t>协议进行加密，防止中间人攻击。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以下是系统中核心分析类及其对应的主要分析机制。</a:t>
            </a:r>
            <a:endParaRPr lang="zh-CN" altLang="en-US"/>
          </a:p>
          <a:p>
            <a:r>
              <a:rPr lang="zh-CN" altLang="en-US"/>
              <a:t>所有类的信息需要持久化保存到数据库中。</a:t>
            </a:r>
            <a:endParaRPr lang="zh-CN" altLang="en-US"/>
          </a:p>
          <a:p>
            <a:r>
              <a:rPr lang="zh-CN" altLang="en-US"/>
              <a:t>对于用户和管理员类，主要在于用户访问控制，管理员具有更高权限。</a:t>
            </a:r>
            <a:endParaRPr lang="zh-CN" altLang="en-US"/>
          </a:p>
          <a:p>
            <a:r>
              <a:rPr lang="zh-CN" altLang="en-US"/>
              <a:t>同时对于个人信息和订单中一些设计隐私的数据，需要考虑安全性存储。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在这一部分我们将抽取</a:t>
            </a:r>
            <a:r>
              <a:rPr lang="zh-CN" altLang="en-US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用户登录</a:t>
            </a:r>
            <a:r>
              <a:rPr lang="zh-CN" altLang="en-US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预订营位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两个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代表用例，用时序图的方式展示一个更具体的实现过程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从而直观地展示我们系统是如何在现有框架下完成用例的实现。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841497" y="4464970"/>
            <a:ext cx="2871846" cy="603760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64346" y="1598939"/>
            <a:ext cx="1283369" cy="12833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1461248" y="1148043"/>
            <a:ext cx="4561914" cy="4561914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3" name="文本框 216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194983" y="2043212"/>
            <a:ext cx="6667527" cy="1322070"/>
          </a:xfrm>
          <a:prstGeom prst="rect">
            <a:avLst/>
          </a:prstGeom>
          <a:noFill/>
          <a:effectLst>
            <a:outerShdw blurRad="63500" dist="38100" sx="102000" sy="102000" algn="ctr" rotWithShape="0">
              <a:srgbClr val="FF9475">
                <a:alpha val="56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8000" b="1" dirty="0" smtClean="0">
                <a:ln w="22225">
                  <a:noFill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WildLand</a:t>
            </a:r>
            <a:endParaRPr lang="en-US" altLang="zh-CN" sz="8000" b="1" dirty="0" smtClean="0">
              <a:ln w="22225">
                <a:noFill/>
              </a:ln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218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275455" y="3562985"/>
            <a:ext cx="652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FINAL PRESENT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ATI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+mn-ea"/>
              <a:sym typeface="+mn-lt"/>
            </a:endParaRPr>
          </a:p>
        </p:txBody>
      </p:sp>
      <p:sp>
        <p:nvSpPr>
          <p:cNvPr id="15" name="文本框 219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8094980" y="461073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group 21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76118" y="494118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08567" y="119062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用户微服务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181759" y="820261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cs typeface="Arial" panose="020B0604020202020204" pitchFamily="34" charset="0"/>
              </a:rPr>
              <a:t>商户子系统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225425" y="1176655"/>
          <a:ext cx="11753850" cy="4840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160"/>
                <a:gridCol w="3858895"/>
                <a:gridCol w="1808480"/>
                <a:gridCol w="40443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获取户外用品列表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getProducts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该商户当前所有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户外用品列表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营地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Campsites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该商户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当前所有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营地列表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增加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新的营地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/newCampsite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userId,</a:t>
                      </a:r>
                      <a:r>
                        <a:rPr lang="en-US" altLang="zh-CN"/>
                        <a:t>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campsiteId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删除某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campsiteId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删除该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修改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营地信息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edit</a:t>
                      </a:r>
                      <a:r>
                        <a:rPr lang="en-US" altLang="zh-CN"/>
                        <a:t>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修改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营地信息成功与否的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完成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退款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refund</a:t>
                      </a:r>
                      <a:r>
                        <a:rPr lang="en-US" altLang="zh-CN"/>
                        <a:t>Campsite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campOrderId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完成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营地退款成功与否的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增加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新的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户外用品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/new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userId,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创建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添加新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户外用品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删除某</a:t>
                      </a:r>
                      <a:r>
                        <a:rPr lang="zh-CN" altLang="en-US"/>
                        <a:t>户外用品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productId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删除该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户外用品成功与否的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修改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户外用品信息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edit</a:t>
                      </a: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修改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户外用品信息成功与否的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完成户外用品退款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ym typeface="+mn-ea"/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refund</a:t>
                      </a: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productOrderId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完成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户外用品退款成功与否的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84203" y="869239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18408" y="543354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营地微服务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33521" y="2041525"/>
          <a:ext cx="11753850" cy="118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770"/>
                <a:gridCol w="3771900"/>
                <a:gridCol w="285115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获取营地列表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camp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getCampList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当前营地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id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获取营地信息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/api/camp/getCamp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campId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当前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营地详细信息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160963" y="1435100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营地查看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233521" y="3916680"/>
          <a:ext cx="11753850" cy="164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770"/>
                <a:gridCol w="3898000"/>
                <a:gridCol w="272505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预定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营地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camp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reserveCampOrder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userId,orderDetail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预定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成功的营地订单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ID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支付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订单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camp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payForOrder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userId,campOrderId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用户支付请求是否成功的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取消营地预订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/api/camp/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cancel</a:t>
                      </a:r>
                      <a:r>
                        <a:rPr lang="en-US" altLang="zh-CN"/>
                        <a:t>CampOrder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userId,campOrderId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取消</a:t>
                      </a:r>
                      <a:r>
                        <a:rPr lang="zh-CN" altLang="en-US"/>
                        <a:t>请求是否成功的</a:t>
                      </a:r>
                      <a:r>
                        <a:rPr lang="en-US" altLang="zh-CN"/>
                        <a:t>bool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 userDrawn="1"/>
        </p:nvSpPr>
        <p:spPr>
          <a:xfrm>
            <a:off x="5181759" y="3389630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营地预定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84203" y="869239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18408" y="543354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论坛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25362" y="1631315"/>
          <a:ext cx="11753850" cy="118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获取帖子预览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getPostOverview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postKind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当前类别下所有帖子的预览信息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帖子详情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/api/post/getPost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当前帖子的详情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161026" y="1251331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查看论坛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73599" y="2819400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帖子管理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225362" y="3187637"/>
          <a:ext cx="11753850" cy="164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发布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帖子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publishPost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发布帖子是否成功的bool值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帖子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 /api/post/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deletePost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userId,postId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删除帖子是否成功的</a:t>
                      </a:r>
                      <a:r>
                        <a:rPr lang="en-US" altLang="zh-CN"/>
                        <a:t>bool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修改可见状态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 /api/post/modifyStatus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userId,postId,visibleStatus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修改状态是否成功的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 userDrawn="1"/>
        </p:nvSpPr>
        <p:spPr>
          <a:xfrm>
            <a:off x="5173599" y="4832223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帖子互动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12967" y="5200460"/>
          <a:ext cx="11978640" cy="1421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990"/>
                <a:gridCol w="3319780"/>
                <a:gridCol w="2030730"/>
                <a:gridCol w="42951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555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取消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点赞/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收藏帖子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like(Star)Post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(取消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点赞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收藏帖子是否成功的bool值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举报帖子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zh-CN"/>
                        <a:t> /api/post/report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userId,postId,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reportReason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举报帖子内容的举报Id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84203" y="869239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18408" y="543354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户外用品微服务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12789" y="1850136"/>
          <a:ext cx="11753850" cy="118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获取户外用品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productId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获取户外用品是否成功的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搜索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户外用品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/api/product/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符合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搜索条件的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148452" y="1470152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查看户外用品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73663" y="3244850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户外用品操作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225425" y="3613150"/>
          <a:ext cx="11753850" cy="20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下单户外用品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/api/product/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createProductOrder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userId,productId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下单成功的户外用品订单ID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取消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用品订单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DELETE /api/product/deleteProductOrder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userId,orderId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取消户外用品订单是否成功的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收藏户外用品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/api/product/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star</a:t>
                      </a:r>
                      <a:r>
                        <a:rPr lang="en-US" altLang="zh-CN"/>
                        <a:t>Product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userId,productId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收藏户外用品</a:t>
                      </a:r>
                      <a:r>
                        <a:rPr lang="zh-CN" altLang="en-US"/>
                        <a:t>是否成功的</a:t>
                      </a:r>
                      <a:r>
                        <a:rPr lang="en-US" altLang="zh-CN"/>
                        <a:t>bool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取消收藏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户外用品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 /api/product/cancelS</a:t>
                      </a:r>
                      <a:r>
                        <a:rPr lang="en-US" altLang="zh-CN"/>
                        <a:t>tar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userId,productId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取消收藏户外用品是否成功的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15713" y="426215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449919" y="100330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管理员微服务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3988" y="1120775"/>
          <a:ext cx="11753850" cy="118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用户登录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en-US" altLang="zh-CN"/>
                        <a:t>/login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password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登录是否成功的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重置密码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en-US" altLang="zh-CN"/>
                        <a:t>/reset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/>
                        <a:t>assword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userId,username,phoneNumber,newPassword,verificationCode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重置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4943475" y="752475"/>
            <a:ext cx="207962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管理员登录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779089" y="2766695"/>
            <a:ext cx="2503646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管理员论坛审核子系统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53988" y="3134995"/>
          <a:ext cx="11896725" cy="362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105"/>
                <a:gridCol w="3619500"/>
                <a:gridCol w="2762250"/>
                <a:gridCol w="34048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获取待审核帖子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/api/admin/PostsToReview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待审核的帖子列表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999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获取待审核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举报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/api/admin/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Reports</a:t>
                      </a:r>
                      <a:r>
                        <a:rPr lang="en-US" altLang="zh-CN"/>
                        <a:t>ToReview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待审核的举报列表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999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获取待审核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达人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/api/admin/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Experts</a:t>
                      </a:r>
                      <a:r>
                        <a:rPr lang="en-US" altLang="zh-CN"/>
                        <a:t>ToReview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待审核的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户外达人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审核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用户发布帖子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reviewPublish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post,review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审核状态修改是否成功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审核用户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举报信息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 /api/admin/reviewReport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report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edId</a:t>
                      </a:r>
                      <a:r>
                        <a:rPr lang="en-US" altLang="zh-CN"/>
                        <a:t>,review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/>
                        <a:t>tatus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审核状态修改是否成功的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审核户外达人申请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/api/admin/review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Expert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applicatorId,reviewStatus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审核状态修改是否成功的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15713" y="426215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449919" y="100330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管理员微服务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25425" y="1176655"/>
          <a:ext cx="11753850" cy="4840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160"/>
                <a:gridCol w="3921125"/>
                <a:gridCol w="1746250"/>
                <a:gridCol w="40443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商户列表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Merchants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当前所有商户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列表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审核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商户申请</a:t>
                      </a:r>
                      <a:endParaRPr lang="zh-CN" altLang="en-US" sz="180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POST /api/admin/</a:t>
                      </a:r>
                      <a:r>
                        <a:rPr lang="en-US" altLang="zh-CN" sz="1800">
                          <a:sym typeface="+mn-ea"/>
                        </a:rPr>
                        <a:t>reviewMerchant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app</a:t>
                      </a:r>
                      <a:r>
                        <a:rPr lang="en-US" altLang="zh-CN"/>
                        <a:t>lic</a:t>
                      </a:r>
                      <a:r>
                        <a:rPr lang="en-US" altLang="zh-CN"/>
                        <a:t>ationId,review</a:t>
                      </a:r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审核该商户申请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商户</a:t>
                      </a:r>
                      <a:endParaRPr lang="zh-CN" altLang="en-US" sz="1800">
                        <a:solidFill>
                          <a:schemeClr val="tx1"/>
                        </a:solidFill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zh-CN"/>
                        <a:t>/api/admin/delete</a:t>
                      </a:r>
                      <a:r>
                        <a:rPr lang="en-US" altLang="zh-CN"/>
                        <a:t>Merchant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</a:t>
                      </a: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删除商户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成功与否的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070475" y="752475"/>
            <a:ext cx="206375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管理员管理商户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15885" y="2842895"/>
            <a:ext cx="2792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机制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181" y="85846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182185" y="532584"/>
            <a:ext cx="2676060" cy="58356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架构机制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 descr="upload_post_object_v2_8863452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59" y="2819502"/>
            <a:ext cx="2438105" cy="2817691"/>
          </a:xfrm>
          <a:prstGeom prst="rect">
            <a:avLst/>
          </a:prstGeom>
        </p:spPr>
      </p:pic>
      <p:pic>
        <p:nvPicPr>
          <p:cNvPr id="6" name="图片 5" descr="upload_post_object_v2_2366207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26" y="1791000"/>
            <a:ext cx="7888842" cy="3981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181" y="85846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182185" y="532584"/>
            <a:ext cx="2676060" cy="58356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76052" y="1488906"/>
          <a:ext cx="9437370" cy="4914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790"/>
                <a:gridCol w="3145790"/>
                <a:gridCol w="3145790"/>
              </a:tblGrid>
              <a:tr h="641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分析类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9D18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分析机制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9D18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9D18E">
                        <a:alpha val="100000"/>
                      </a:srgbClr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User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UserAccessContorl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Security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/>
                        </a:rPr>
                        <a:t>普通用户登录进入游客界面，拥有普通权限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ea typeface="Calibri" panose="020F0502020204030204"/>
                        </a:rPr>
                        <a:t>，</a:t>
                      </a: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/>
                        </a:rPr>
                        <a:t>其信息需要持久化保存在数据库</a:t>
                      </a:r>
                      <a:endParaRPr lang="zh-CN" sz="1400" b="0">
                        <a:solidFill>
                          <a:srgbClr val="000000"/>
                        </a:solidFill>
                        <a:ea typeface="Calibri" panose="020F0502020204030204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/>
                        </a:rPr>
                        <a:t>涉及到个人隐私的信息需要加密存储</a:t>
                      </a:r>
                      <a:endParaRPr lang="zh-CN" altLang="en-US" sz="1400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Administrator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UserAccessContorl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Security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系统管理员登录进入到管理员界面，拥有较高权限</a:t>
                      </a:r>
                      <a:endParaRPr lang="zh-CN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其信息需要持久化保存在数据库</a:t>
                      </a:r>
                      <a:endParaRPr lang="zh-CN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涉及到个人隐私的信息需要加密存储</a:t>
                      </a:r>
                      <a:endParaRPr lang="zh-CN" altLang="en-US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Campground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营地信息需要持久化保存在数据库中</a:t>
                      </a:r>
                      <a:endParaRPr lang="zh-CN" altLang="en-US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OutdoorProduct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户外用品信息需要持久化保存在数据库中</a:t>
                      </a:r>
                      <a:endParaRPr lang="zh-CN" altLang="en-US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2000"/>
                      </a:srgbClr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Post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帖子信息需要持久化保存在数据库中</a:t>
                      </a:r>
                      <a:endParaRPr lang="zh-CN" altLang="en-US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Order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Persistency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Security</a:t>
                      </a:r>
                      <a:endParaRPr lang="zh-CN" altLang="en-US"/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订单信息需要持久化保存在数据库</a:t>
                      </a:r>
                      <a:endParaRPr lang="zh-CN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Calibri" panose="020F0502020204030204" charset="0"/>
                        </a:rPr>
                        <a:t>涉及到个人隐私的信息需要加密存储</a:t>
                      </a:r>
                      <a:endParaRPr lang="zh-CN" altLang="en-US" sz="1400" b="0">
                        <a:solidFill>
                          <a:srgbClr val="000000"/>
                        </a:solidFill>
                        <a:ea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0FFE7">
                        <a:alpha val="53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15885" y="2842895"/>
            <a:ext cx="2792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用例实现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47104" y="4618525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03904" y="2969140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03904" y="4618525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7104" y="2969140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827" y="1289154"/>
            <a:ext cx="3459046" cy="43891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842962" y="687097"/>
            <a:ext cx="2506077" cy="923330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850395" y="2674834"/>
            <a:ext cx="82581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735026" y="2581986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系统架构设计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850395" y="4312843"/>
            <a:ext cx="825811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735026" y="4219995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设计机制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886131" y="2674834"/>
            <a:ext cx="825811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70495" y="2581910"/>
            <a:ext cx="291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子系统与接口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886131" y="4312843"/>
            <a:ext cx="82581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70762" y="4219995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用例实现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0417" y="71845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65400" y="371034"/>
            <a:ext cx="3072902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用户登录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upload_post_object_v2_3242274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915035"/>
            <a:ext cx="7112000" cy="556577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60400" y="1690370"/>
          <a:ext cx="4136390" cy="341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/>
                <a:gridCol w="2983865"/>
              </a:tblGrid>
              <a:tr h="869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用户输入请求转发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用户输入通过 Web 服务传递至后端，并通过 Nginx 和 Gateway 转发。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869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用户验证权限检查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User Service 调用数据库查询用户信息，并验证权限。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868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成功与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失败处理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登录成功时，生成新令牌并返回给用户。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登录失败时，显示错误提示信息。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12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日志记录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系统对用户的登录行为进行详细记录，便于后续审计和排查。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0417" y="71845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65400" y="371034"/>
            <a:ext cx="3072902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预订营位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60400" y="1593850"/>
          <a:ext cx="3197225" cy="3656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430"/>
                <a:gridCol w="2169795"/>
              </a:tblGrid>
              <a:tr h="462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输入验证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确保用户输入合法。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869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请求转发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通过 Nginx 和 Gateway 将请求分发到正确的后端服务。。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868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预订逻辑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Campsite Service 负责处理预定，并生成支付链接。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支付处理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Payment Gateway 完成支付逻辑。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12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状态更新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支付完成后，系统更新预定和订单状态，同时记录日志。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46880" y="954405"/>
            <a:ext cx="7459345" cy="5617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841497" y="4464970"/>
            <a:ext cx="2871846" cy="603760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64346" y="1598939"/>
            <a:ext cx="1283369" cy="12833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flipH="1">
            <a:off x="1461248" y="1148043"/>
            <a:ext cx="4561914" cy="4561914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3" name="文本框 216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194983" y="2043212"/>
            <a:ext cx="6667527" cy="1322070"/>
          </a:xfrm>
          <a:prstGeom prst="rect">
            <a:avLst/>
          </a:prstGeom>
          <a:noFill/>
          <a:effectLst>
            <a:outerShdw blurRad="63500" dist="38100" sx="102000" sy="102000" algn="ctr" rotWithShape="0">
              <a:srgbClr val="FF9475">
                <a:alpha val="56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8000" b="1" dirty="0" smtClean="0">
                <a:ln w="222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敬</a:t>
            </a:r>
            <a:r>
              <a:rPr lang="zh-CN" altLang="en-US" sz="8000" b="1" dirty="0" smtClean="0">
                <a:ln w="222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请老师斧正！</a:t>
            </a:r>
            <a:endParaRPr lang="en-US" altLang="zh-CN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219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8001892" y="4610810"/>
            <a:ext cx="2711471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汇报</a:t>
            </a:r>
            <a:r>
              <a:rPr kumimoji="1"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人：</a:t>
            </a:r>
            <a:r>
              <a:rPr kumimoji="1"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2</a:t>
            </a:r>
            <a:r>
              <a:rPr kumimoji="1"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251654 </a:t>
            </a:r>
            <a:r>
              <a:rPr kumimoji="1"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付宝莹</a:t>
            </a:r>
            <a:endParaRPr lang="zh-CN" altLang="en-US">
              <a:latin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96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321419" y="2842962"/>
            <a:ext cx="396445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系统架构设计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951095" y="543560"/>
            <a:ext cx="2308225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架构优化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970" y="1948180"/>
            <a:ext cx="5815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将</a:t>
            </a:r>
            <a:r>
              <a:rPr lang="zh-CN" altLang="en-US">
                <a:sym typeface="+mn-ea"/>
              </a:rPr>
              <a:t>营地预约平台提供的相对完整且独立的各类服务</a:t>
            </a:r>
            <a:r>
              <a:rPr lang="zh-CN" altLang="en-US">
                <a:sym typeface="+mn-ea"/>
              </a:rPr>
              <a:t>打包，</a:t>
            </a:r>
            <a:r>
              <a:rPr lang="zh-CN" altLang="en-US">
                <a:sym typeface="+mn-ea"/>
              </a:rPr>
              <a:t>划分到不同的微服务集群中，供其他系统使用。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微服务开发提供了灵活性并支持快速迭代。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服务内部高内聚和，</a:t>
            </a:r>
            <a:r>
              <a:rPr lang="zh-CN" altLang="en-US">
                <a:sym typeface="+mn-ea"/>
              </a:rPr>
              <a:t>各服务器间松耦合。每个微服务专注于特定的业务能力，并且可以独立开发、部署和扩展。</a:t>
            </a:r>
            <a:endParaRPr lang="zh-CN" altLang="en-US"/>
          </a:p>
        </p:txBody>
      </p:sp>
      <p:pic>
        <p:nvPicPr>
          <p:cNvPr id="5" name="图片 4" descr="upload_post_object_v2_4287639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647" y="1395604"/>
            <a:ext cx="4182820" cy="4977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逻辑架构图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1195" y="1391920"/>
            <a:ext cx="5962650" cy="496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093" y="1000195"/>
            <a:ext cx="403917" cy="324547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25100" y="1084366"/>
            <a:ext cx="483467" cy="58356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系统技术架构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54334" y="1269719"/>
            <a:ext cx="4995403" cy="4318636"/>
          </a:xfrm>
          <a:prstGeom prst="rect">
            <a:avLst/>
          </a:prstGeom>
        </p:spPr>
        <p:txBody>
          <a:bodyPr wrap="none" rtlCol="0">
            <a:noAutofit/>
          </a:bodyPr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高内聚、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低耦合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安全性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优先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高可维护性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弹性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扩展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upload_post_object_v2_3971928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385" y="92431"/>
            <a:ext cx="4773147" cy="6673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095365" y="2842895"/>
            <a:ext cx="4413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子系统与接口设计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84203" y="869239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18408" y="543354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用户微服务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33521" y="2035651"/>
          <a:ext cx="11753850" cy="3014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535"/>
                <a:gridCol w="3414395"/>
                <a:gridCol w="331089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用户登录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/login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Id,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password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登录是否成功的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注册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/register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username</a:t>
                      </a:r>
                      <a:r>
                        <a:rPr lang="en-US" altLang="zh-CN"/>
                        <a:t>,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password,phoneNumber,verificationCode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注册结果和用户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ID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重置密码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/api/user/reset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/>
                        <a:t>assword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userId,username,phoneNumber,newPassword,verificationCode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重置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是否成功的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编辑个人信息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/api/user/update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userId,username,phoneNumber,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introduction,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更新</a:t>
                      </a:r>
                      <a:r>
                        <a:rPr lang="zh-CN" altLang="en-US"/>
                        <a:t>是否成功的</a:t>
                      </a:r>
                      <a:r>
                        <a:rPr lang="en-US" altLang="zh-CN"/>
                        <a:t>bool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用户信息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/api/user/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getUserInfo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用户详情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用户列表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/api/user/getUser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返回用户列表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181759" y="1435100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用户</a:t>
            </a:r>
            <a:r>
              <a:rPr lang="zh-CN" altLang="en-US">
                <a:cs typeface="Arial" panose="020B0604020202020204" pitchFamily="34" charset="0"/>
              </a:rPr>
              <a:t>管理子系统</a:t>
            </a:r>
            <a:endParaRPr lang="zh-CN" altLang="en-US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7384891" y="1619726"/>
            <a:ext cx="2694146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第三方短信库子系统接口</a:t>
            </a:r>
            <a:r>
              <a:rPr lang="en-US" altLang="zh-CN">
                <a:cs typeface="Arial" panose="020B0604020202020204" pitchFamily="34" charset="0"/>
              </a:rPr>
              <a:t>· SMS Sending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76118" y="494118"/>
            <a:ext cx="3852623" cy="326215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08567" y="119062"/>
            <a:ext cx="3162008" cy="1076325"/>
          </a:xfrm>
          <a:prstGeom prst="rect">
            <a:avLst/>
          </a:prstGeom>
          <a:noFill/>
          <a:effectLst/>
        </p:spPr>
        <p:txBody>
          <a:bodyPr vert="horz"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用户微服务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33521" y="1195388"/>
          <a:ext cx="11753850" cy="255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800475"/>
                <a:gridCol w="27343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申请商户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applyForMerchant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Id,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picture,applyInfo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商户申请的ID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获取用户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收藏夹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getStarItems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用户收藏夹收藏项目列表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取消用户收藏项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/api/user/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cancelStarItem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取消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收藏是否成功的bool值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获取用户订单表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/api/user/get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用户买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户外用品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预定营地</a:t>
                      </a:r>
                      <a:r>
                        <a:rPr lang="zh-CN" altLang="en-US"/>
                        <a:t>列表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用户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消息表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 /api/user/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getMessages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用户详情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 userDrawn="1"/>
        </p:nvSpPr>
        <p:spPr>
          <a:xfrm>
            <a:off x="5181759" y="820261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个人空间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60963" y="3753168"/>
            <a:ext cx="18573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个人钱包</a:t>
            </a:r>
            <a:r>
              <a:rPr lang="zh-CN" altLang="en-US">
                <a:cs typeface="Arial" panose="020B0604020202020204" pitchFamily="34" charset="0"/>
              </a:rPr>
              <a:t>子系统</a:t>
            </a:r>
            <a:endParaRPr lang="zh-CN" altLang="en-US"/>
          </a:p>
        </p:txBody>
      </p:sp>
      <p:graphicFrame>
        <p:nvGraphicFramePr>
          <p:cNvPr id="14" name="表格 13"/>
          <p:cNvGraphicFramePr/>
          <p:nvPr/>
        </p:nvGraphicFramePr>
        <p:xfrm>
          <a:off x="233521" y="4121468"/>
          <a:ext cx="11753850" cy="210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3444875"/>
                <a:gridCol w="3089910"/>
                <a:gridCol w="34150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接口功能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请求参数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返回值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4C7E7">
                        <a:alpha val="100000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钱包余额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/>
                        <a:t>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wallet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getBalance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用户钱包余额值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钱包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充值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wallet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recharge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userId,pointNum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钱包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充值是否成功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bool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钱包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消费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wallet</a:t>
                      </a: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consume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pointNum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钱包消费是否成功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退款到账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DD7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 /api/wallet/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refund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userId,pointNum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cs typeface="Arial" panose="020B0604020202020204" pitchFamily="34" charset="0"/>
                        </a:rPr>
                        <a:t>是否成功退款到账钱包的</a:t>
                      </a:r>
                      <a:r>
                        <a:rPr lang="en-US" altLang="zh-CN">
                          <a:cs typeface="Arial" panose="020B0604020202020204" pitchFamily="34" charset="0"/>
                        </a:rPr>
                        <a:t>bool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值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 userDrawn="1"/>
        </p:nvSpPr>
        <p:spPr>
          <a:xfrm>
            <a:off x="7156291" y="3753231"/>
            <a:ext cx="432704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第三方支付库子系统接口</a:t>
            </a:r>
            <a:r>
              <a:rPr lang="en-US" altLang="zh-CN">
                <a:cs typeface="Arial" panose="020B0604020202020204" pitchFamily="34" charset="0"/>
              </a:rPr>
              <a:t>· Paying System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325*253"/>
  <p:tag name="TABLE_ENDDRAG_RECT" val="80*134*325*253"/>
  <p:tag name="KSO_WM_BEAUTIFY_FLAG" val=""/>
</p:tagLst>
</file>

<file path=ppt/tags/tag3.xml><?xml version="1.0" encoding="utf-8"?>
<p:tagLst xmlns:p="http://schemas.openxmlformats.org/presentationml/2006/main">
  <p:tag name="TABLE_ENDDRAG_ORIGIN_RECT" val="325*253"/>
  <p:tag name="TABLE_ENDDRAG_RECT" val="80*134*325*253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jb3VudCI6MywiaGRpZCI6Ijc5ZDU0MWExOGQxZTkxNzRhMmJkNWFmZjE0NTI5ZTExIiwidXNlckNvdW50IjozfQ=="/>
</p:tagLst>
</file>

<file path=ppt/theme/theme1.xml><?xml version="1.0" encoding="utf-8"?>
<a:theme xmlns:a="http://schemas.openxmlformats.org/drawingml/2006/main" name="4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10985</Words>
  <Application>WPS 演示</Application>
  <PresentationFormat>宽屏</PresentationFormat>
  <Paragraphs>797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Narrow</vt:lpstr>
      <vt:lpstr>幼圆</vt:lpstr>
      <vt:lpstr>Arabic Typesetting</vt:lpstr>
      <vt:lpstr>Segoe Print</vt:lpstr>
      <vt:lpstr>Arial Unicode MS</vt:lpstr>
      <vt:lpstr>Calibri</vt:lpstr>
      <vt:lpstr>Calibri</vt:lpstr>
      <vt:lpstr>44_Office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liaoying</dc:creator>
  <cp:lastModifiedBy>文彧婕</cp:lastModifiedBy>
  <cp:revision>6</cp:revision>
  <dcterms:created xsi:type="dcterms:W3CDTF">2024-12-27T05:30:00Z</dcterms:created>
  <dcterms:modified xsi:type="dcterms:W3CDTF">2024-12-29T09:39:22Z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2052-12.1.0.17140</vt:lpwstr>
  </property>
  <property fmtid="{D5CDD505-2E9C-101B-9397-08002B2CF9AE}" pid="3" name="KSOTemplateUUID">
    <vt:lpwstr>v1.0_mb_zqVeCDng2uFpO+l0NJg+Mw==</vt:lpwstr>
  </property>
  <property fmtid="{D5CDD505-2E9C-101B-9397-08002B2CF9AE}" pid="4" name="ICV">
    <vt:lpwstr>CAB11AC6001B4578844DBAC2DFAE1169_13</vt:lpwstr>
  </property>
</Properties>
</file>