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74" r:id="rId5"/>
    <p:sldId id="262" r:id="rId6"/>
    <p:sldId id="267" r:id="rId7"/>
    <p:sldId id="276" r:id="rId8"/>
    <p:sldId id="263" r:id="rId9"/>
    <p:sldId id="273" r:id="rId10"/>
    <p:sldId id="264" r:id="rId11"/>
    <p:sldId id="270" r:id="rId12"/>
    <p:sldId id="277" r:id="rId13"/>
    <p:sldId id="275" r:id="rId14"/>
    <p:sldId id="272" r:id="rId15"/>
    <p:sldId id="278" r:id="rId16"/>
    <p:sldId id="260" r:id="rId17"/>
    <p:sldId id="261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2FF"/>
    <a:srgbClr val="3381FF"/>
    <a:srgbClr val="2176FF"/>
    <a:srgbClr val="0062FF"/>
    <a:srgbClr val="4E7DDA"/>
    <a:srgbClr val="5B8AD7"/>
    <a:srgbClr val="407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4" autoAdjust="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03F3-6409-4984-93E9-585D099291C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91EA4-2EA8-4213-8DC4-90091441F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Arte de criação de máquinas inteligentes que realizam tarefas como humanos.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1EA4-2EA8-4213-8DC4-90091441F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1EA4-2EA8-4213-8DC4-90091441F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Estrutura de dados que distribui confiança entre seus participantes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EXEMPLO CIENTISTA.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der o meu </a:t>
            </a:r>
            <a:r>
              <a:rPr lang="en-US" dirty="0" err="1"/>
              <a:t>modelo</a:t>
            </a:r>
            <a:r>
              <a:rPr lang="en-US" dirty="0"/>
              <a:t>, voce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roubar</a:t>
            </a:r>
            <a:r>
              <a:rPr lang="en-US" dirty="0"/>
              <a:t> o meu </a:t>
            </a:r>
            <a:r>
              <a:rPr lang="en-US" dirty="0" err="1"/>
              <a:t>modelo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se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der </a:t>
            </a:r>
            <a:r>
              <a:rPr lang="en-US" dirty="0" err="1"/>
              <a:t>os</a:t>
            </a:r>
            <a:r>
              <a:rPr lang="en-US" dirty="0"/>
              <a:t> meus dados, </a:t>
            </a:r>
            <a:r>
              <a:rPr lang="en-US" dirty="0" err="1"/>
              <a:t>voces</a:t>
            </a:r>
            <a:r>
              <a:rPr lang="en-US" dirty="0"/>
              <a:t> </a:t>
            </a:r>
            <a:r>
              <a:rPr lang="en-US" dirty="0" err="1"/>
              <a:t>conseguem</a:t>
            </a:r>
            <a:r>
              <a:rPr lang="en-US" dirty="0"/>
              <a:t> </a:t>
            </a:r>
            <a:r>
              <a:rPr lang="en-US" dirty="0" err="1"/>
              <a:t>roubar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meus dados. </a:t>
            </a:r>
            <a:r>
              <a:rPr lang="en-US" dirty="0" err="1"/>
              <a:t>Ou</a:t>
            </a:r>
            <a:r>
              <a:rPr lang="en-US" dirty="0"/>
              <a:t> se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um </a:t>
            </a:r>
            <a:r>
              <a:rPr lang="en-US" dirty="0" err="1"/>
              <a:t>terceiro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roubar</a:t>
            </a:r>
            <a:r>
              <a:rPr lang="en-US" dirty="0"/>
              <a:t> o meu </a:t>
            </a:r>
            <a:r>
              <a:rPr lang="en-US" dirty="0" err="1"/>
              <a:t>modelo</a:t>
            </a:r>
            <a:r>
              <a:rPr lang="en-US" dirty="0"/>
              <a:t>,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dados… </a:t>
            </a:r>
            <a:r>
              <a:rPr lang="en-US" dirty="0" err="1"/>
              <a:t>então</a:t>
            </a:r>
            <a:r>
              <a:rPr lang="en-US" dirty="0"/>
              <a:t> qual é a forma de se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lealdade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? E </a:t>
            </a:r>
            <a:r>
              <a:rPr lang="en-US" dirty="0" err="1"/>
              <a:t>esse</a:t>
            </a:r>
            <a:r>
              <a:rPr lang="en-US" dirty="0"/>
              <a:t> é um dos </a:t>
            </a:r>
            <a:r>
              <a:rPr lang="en-US" dirty="0" err="1"/>
              <a:t>problemas</a:t>
            </a:r>
            <a:r>
              <a:rPr lang="en-US" dirty="0"/>
              <a:t> que Blockchain </a:t>
            </a:r>
            <a:r>
              <a:rPr lang="en-US" dirty="0" err="1"/>
              <a:t>soluciona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Bitcoin </a:t>
            </a:r>
            <a:r>
              <a:rPr lang="en-US" dirty="0" err="1"/>
              <a:t>chegou</a:t>
            </a:r>
            <a:r>
              <a:rPr lang="en-US" dirty="0"/>
              <a:t> a um market cap superior a 200 </a:t>
            </a:r>
            <a:r>
              <a:rPr lang="en-US" dirty="0" err="1"/>
              <a:t>bilhoes</a:t>
            </a:r>
            <a:r>
              <a:rPr lang="en-US" dirty="0"/>
              <a:t> de </a:t>
            </a:r>
            <a:r>
              <a:rPr lang="en-US" dirty="0" err="1"/>
              <a:t>dólares</a:t>
            </a:r>
            <a:r>
              <a:rPr lang="en-US" dirty="0"/>
              <a:t> a </a:t>
            </a:r>
            <a:r>
              <a:rPr lang="en-US" dirty="0" err="1"/>
              <a:t>quase</a:t>
            </a:r>
            <a:r>
              <a:rPr lang="en-US" dirty="0"/>
              <a:t> 10 </a:t>
            </a:r>
            <a:r>
              <a:rPr lang="en-US" dirty="0" err="1"/>
              <a:t>anos</a:t>
            </a:r>
            <a:r>
              <a:rPr lang="en-US" dirty="0"/>
              <a:t> e </a:t>
            </a:r>
            <a:r>
              <a:rPr lang="en-US" dirty="0" err="1"/>
              <a:t>ninguem</a:t>
            </a:r>
            <a:r>
              <a:rPr lang="en-US" dirty="0"/>
              <a:t> </a:t>
            </a:r>
            <a:r>
              <a:rPr lang="en-US" dirty="0" err="1"/>
              <a:t>conseguiu</a:t>
            </a:r>
            <a:r>
              <a:rPr lang="en-US" dirty="0"/>
              <a:t> </a:t>
            </a:r>
            <a:r>
              <a:rPr lang="en-US" dirty="0" err="1"/>
              <a:t>quebrá</a:t>
            </a:r>
            <a:r>
              <a:rPr lang="en-US" dirty="0"/>
              <a:t>-la.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1EA4-2EA8-4213-8DC4-90091441F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 Blockchain e I.A.?</a:t>
            </a:r>
          </a:p>
          <a:p>
            <a:endParaRPr lang="pt-BR" dirty="0"/>
          </a:p>
          <a:p>
            <a:r>
              <a:rPr lang="pt-BR" dirty="0"/>
              <a:t>Pois IA e Blockchain possuem ENORME sinergia. São tecnologias muito complementares.</a:t>
            </a:r>
          </a:p>
          <a:p>
            <a:endParaRPr lang="pt-BR" dirty="0"/>
          </a:p>
          <a:p>
            <a:r>
              <a:rPr lang="pt-BR" dirty="0"/>
              <a:t>AI:</a:t>
            </a:r>
          </a:p>
          <a:p>
            <a:pPr marL="171450" indent="-171450">
              <a:buFontTx/>
              <a:buChar char="-"/>
            </a:pPr>
            <a:r>
              <a:rPr lang="pt-BR" dirty="0"/>
              <a:t>Probabilístico: eu não sei qual o resultado final de um modelo.</a:t>
            </a:r>
          </a:p>
          <a:p>
            <a:pPr marL="171450" indent="-171450">
              <a:buFontTx/>
              <a:buChar char="-"/>
            </a:pPr>
            <a:r>
              <a:rPr lang="pt-BR" dirty="0"/>
              <a:t>Está em constante mudança: o tempo todo ele está aprendendo, atualizando os seus pesos baseado nos dados que foram alimentados</a:t>
            </a:r>
          </a:p>
          <a:p>
            <a:pPr marL="171450" indent="-171450">
              <a:buFontTx/>
              <a:buChar char="-"/>
            </a:pPr>
            <a:r>
              <a:rPr lang="pt-BR" dirty="0"/>
              <a:t>Algoritmos criam suposições da realidade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0" indent="0">
              <a:buFontTx/>
              <a:buNone/>
            </a:pPr>
            <a:r>
              <a:rPr lang="pt-BR" dirty="0"/>
              <a:t>Enquanto que Blockchain:</a:t>
            </a:r>
          </a:p>
          <a:p>
            <a:pPr marL="171450" indent="-171450">
              <a:buFontTx/>
              <a:buChar char="-"/>
            </a:pPr>
            <a:r>
              <a:rPr lang="pt-BR" dirty="0"/>
              <a:t>É determinístico (ou seja, não estocástico, ou seja previsível), nós sabemos o que saída vai ser</a:t>
            </a:r>
          </a:p>
          <a:p>
            <a:pPr marL="171450" indent="-171450">
              <a:buFontTx/>
              <a:buChar char="-"/>
            </a:pPr>
            <a:r>
              <a:rPr lang="pt-BR" dirty="0"/>
              <a:t>É permanente, imutável</a:t>
            </a:r>
          </a:p>
          <a:p>
            <a:pPr marL="171450" indent="-171450">
              <a:buFontTx/>
              <a:buChar char="-"/>
            </a:pPr>
            <a:r>
              <a:rPr lang="pt-BR" dirty="0"/>
              <a:t>E o algoritmo ao invés de supor, ele armazena a realidade.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1EA4-2EA8-4213-8DC4-90091441F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DER = Departamento de Estradas e Rodagem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1EA4-2EA8-4213-8DC4-90091441F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F685-84A9-4F05-9926-46BFFDC6C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91527-A21A-4E0B-912A-6B9CBFE1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D962-886D-4DE0-83F0-3D510A49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312-52E6-4ADD-901E-CA3F9576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02CF-4C35-4826-9FA2-CBEC3738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5BC0-0B93-4766-816B-D7581C93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EA346-3613-430E-85EE-36B2F808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8BDD-7873-4317-B4C4-9ABDF341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B597-6A55-44A0-A549-88689F58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A7B3-262C-4BF0-A773-E3E3E430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50D6D-2A9B-46F1-90DA-060533EBB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DDD45-17AD-497D-A2B2-FDB3FAAE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865E-6142-4311-AA17-DFEE6C3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03F9-55B9-4B94-AA8B-ED7CA8F4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6BAB-B48F-4F3B-A2EE-B7C49417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F70A-1968-41B0-A26D-683CE597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CF0B-D0F7-40A2-AA55-B085011E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C48E-00D5-43B2-9B13-5283668E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4681-F68D-4532-B001-C5143351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9F88-44D2-45E7-8284-2A5182F5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62F8-928C-4869-A3A4-52C0E6A9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0433-EA8F-4DE3-9CD7-C5D0C45D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7814-50DA-4A69-9697-2D4B5C75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A11B-B779-4E26-AD40-C56C8085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707E-974A-4020-8085-287B0A62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3BD-4652-429E-8978-71B1B2C1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0B7E-1709-4D34-9B1E-5BD00A10C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EECCE-A43F-45F4-B298-09607CCC9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91358-A186-40A4-B848-66137F62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52B6-E8FB-4FC5-A24E-E7390673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0ADC-933D-470D-BC18-9A3576AD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ED2A-7FCA-43D7-ADF5-42F07CA9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0B5A-A0AF-48AF-8189-8C255077E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E0359-BC7E-4895-89CF-4F3662CB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C2B1E-6351-4609-BEE3-EB5690A65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B4662-9251-4247-ADF6-AA79A271C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C04E0-078F-4899-BE14-29460D58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B63D5-2A6D-4430-8B83-498FF117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A528A-D96D-4B76-9BAF-EA4ADFE8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0B51-7EE1-4FA2-AD50-396D86C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6FFC-F92B-4C46-B066-F796FF7E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7220F-94E2-4312-867F-66257FFA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F9904-6FB8-43F5-8733-800B0B51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F6582-808B-4FD7-8817-341C9109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E74CF-689D-4786-9790-8BADCEFF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7655-1751-4335-A572-1E79B9AB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B863-F198-47CA-BF74-5B2670A1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A421-F4A6-4F64-B3E3-274296D5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30A48-D06D-42D8-B811-40F880E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BF02-2CC4-4C76-9126-E57570B9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95F0E-6D27-44B0-88AD-29CB0FEA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ADFA-1B5B-49D8-919C-11C7294F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06D5-D84E-41EC-9574-EA6EBB48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C0210-6983-4D60-B3E6-E051DE44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7E36-2E65-41E1-960C-52D1F20F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1AA44-2B3E-48B3-BD0E-C4A9FBF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8625-5F77-4DD9-8F89-95A8FAA3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BA087-EA55-4462-8EC9-EE67CFC6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0210A-89D5-4B2C-8781-44B820C7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185B-68D4-48CD-9944-1A23274E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2DC3-EF63-4511-A13F-B7704F132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126B-5167-4923-B3D3-21B0B4CBC0B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8421-246F-4B94-B91D-5A872411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7EFB-75E6-485C-96E2-77DC7EC89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B4BD-9475-4FCF-956B-C842E369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A547-7C4C-4200-A0B2-17F6574A2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 e Blockchain na Prática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0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8FB657-35DC-4A00-9FE1-85B1F8924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9" y="254524"/>
            <a:ext cx="10040281" cy="57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DF19-2DC1-4CDA-ADB2-6C20FC2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Problema – Pedágio Inteligente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F773-F7AA-4617-BCEC-C36C27756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Cobrança ineficiente das tarifas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Vulnerabilidade do sistema</a:t>
            </a:r>
          </a:p>
          <a:p>
            <a:endParaRPr lang="pt-BR" dirty="0"/>
          </a:p>
          <a:p>
            <a:r>
              <a:rPr lang="pt-BR" dirty="0"/>
              <a:t>Transparência entre entidades (concessinárias, governo, DER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9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ultimidia.gazetadopovo.com.br/media/redacao/2017/12/1514471057_pedagio-desktop.png">
            <a:extLst>
              <a:ext uri="{FF2B5EF4-FFF2-40B4-BE49-F238E27FC236}">
                <a16:creationId xmlns:a16="http://schemas.microsoft.com/office/drawing/2014/main" id="{BD69087B-3975-4505-8A58-7E695E6C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49" y="351071"/>
            <a:ext cx="6375302" cy="61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8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FBFD0D3-532A-4326-827B-0C6741618106}"/>
              </a:ext>
            </a:extLst>
          </p:cNvPr>
          <p:cNvGrpSpPr>
            <a:grpSpLocks noChangeAspect="1"/>
          </p:cNvGrpSpPr>
          <p:nvPr/>
        </p:nvGrpSpPr>
        <p:grpSpPr>
          <a:xfrm>
            <a:off x="250723" y="506361"/>
            <a:ext cx="11690554" cy="5845277"/>
            <a:chOff x="250723" y="506361"/>
            <a:chExt cx="11690554" cy="58452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4D6CCD-C6D0-4197-B163-67ECFB23731F}"/>
                </a:ext>
              </a:extLst>
            </p:cNvPr>
            <p:cNvGrpSpPr/>
            <p:nvPr/>
          </p:nvGrpSpPr>
          <p:grpSpPr>
            <a:xfrm>
              <a:off x="250723" y="506361"/>
              <a:ext cx="11690554" cy="5845277"/>
              <a:chOff x="250723" y="506361"/>
              <a:chExt cx="11690554" cy="5845277"/>
            </a:xfrm>
          </p:grpSpPr>
          <p:pic>
            <p:nvPicPr>
              <p:cNvPr id="1026" name="Picture 2" descr="Resultado de imagem para toll network">
                <a:extLst>
                  <a:ext uri="{FF2B5EF4-FFF2-40B4-BE49-F238E27FC236}">
                    <a16:creationId xmlns:a16="http://schemas.microsoft.com/office/drawing/2014/main" id="{8AAA1BE4-1738-4AF2-ACEB-1D34DF147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723" y="506361"/>
                <a:ext cx="11690554" cy="58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8D4939-8B55-4527-831C-67B94195232A}"/>
                  </a:ext>
                </a:extLst>
              </p:cNvPr>
              <p:cNvSpPr/>
              <p:nvPr/>
            </p:nvSpPr>
            <p:spPr>
              <a:xfrm>
                <a:off x="6548284" y="589936"/>
                <a:ext cx="1150374" cy="452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491F34D-5AAB-4DA0-AC43-120637115698}"/>
                  </a:ext>
                </a:extLst>
              </p:cNvPr>
              <p:cNvSpPr/>
              <p:nvPr/>
            </p:nvSpPr>
            <p:spPr>
              <a:xfrm>
                <a:off x="5678128" y="2846439"/>
                <a:ext cx="870156" cy="452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8CDEE1-D199-48C4-9078-1095B88EBCD8}"/>
                  </a:ext>
                </a:extLst>
              </p:cNvPr>
              <p:cNvSpPr/>
              <p:nvPr/>
            </p:nvSpPr>
            <p:spPr>
              <a:xfrm>
                <a:off x="7875639" y="2202426"/>
                <a:ext cx="2281084" cy="22810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E2D6A8D-A15C-491B-BA47-29C5487115BD}"/>
                  </a:ext>
                </a:extLst>
              </p:cNvPr>
              <p:cNvSpPr/>
              <p:nvPr/>
            </p:nvSpPr>
            <p:spPr>
              <a:xfrm>
                <a:off x="7875639" y="589936"/>
                <a:ext cx="776748" cy="452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B8B7B28-661C-43AA-9EF2-A8A2892DCE67}"/>
                  </a:ext>
                </a:extLst>
              </p:cNvPr>
              <p:cNvSpPr/>
              <p:nvPr/>
            </p:nvSpPr>
            <p:spPr>
              <a:xfrm>
                <a:off x="9330810" y="902110"/>
                <a:ext cx="1347021" cy="452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C808F29-7E19-44B4-B4C4-E9002C3191B4}"/>
                  </a:ext>
                </a:extLst>
              </p:cNvPr>
              <p:cNvSpPr/>
              <p:nvPr/>
            </p:nvSpPr>
            <p:spPr>
              <a:xfrm>
                <a:off x="9483212" y="1524001"/>
                <a:ext cx="1347021" cy="452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33ABDD3-8B0F-4DD2-BF3F-19E6C57D8506}"/>
                  </a:ext>
                </a:extLst>
              </p:cNvPr>
              <p:cNvSpPr/>
              <p:nvPr/>
            </p:nvSpPr>
            <p:spPr>
              <a:xfrm>
                <a:off x="10255044" y="2816943"/>
                <a:ext cx="1347021" cy="452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6307F2-320F-4F51-98FF-0A001B2865E0}"/>
                  </a:ext>
                </a:extLst>
              </p:cNvPr>
              <p:cNvSpPr txBox="1"/>
              <p:nvPr/>
            </p:nvSpPr>
            <p:spPr>
              <a:xfrm>
                <a:off x="5594556" y="2903304"/>
                <a:ext cx="993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Cabine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BE92C-B354-46D4-96B3-DB88AF8BC17B}"/>
                  </a:ext>
                </a:extLst>
              </p:cNvPr>
              <p:cNvSpPr txBox="1"/>
              <p:nvPr/>
            </p:nvSpPr>
            <p:spPr>
              <a:xfrm>
                <a:off x="6612194" y="646801"/>
                <a:ext cx="993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Câmera</a:t>
                </a:r>
                <a:endParaRPr lang="en-US" sz="16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6FC7F2-8283-4E5F-9106-928DCBE34B9A}"/>
                  </a:ext>
                </a:extLst>
              </p:cNvPr>
              <p:cNvSpPr txBox="1"/>
              <p:nvPr/>
            </p:nvSpPr>
            <p:spPr>
              <a:xfrm>
                <a:off x="7767484" y="646801"/>
                <a:ext cx="993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Modelo</a:t>
                </a:r>
                <a:endParaRPr lang="en-US" sz="16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52649A-888E-4335-AB4A-FDB64822561F}"/>
                  </a:ext>
                </a:extLst>
              </p:cNvPr>
              <p:cNvSpPr txBox="1"/>
              <p:nvPr/>
            </p:nvSpPr>
            <p:spPr>
              <a:xfrm>
                <a:off x="9660193" y="1581525"/>
                <a:ext cx="993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Detecção</a:t>
                </a:r>
                <a:endParaRPr lang="en-US" sz="16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D5B4A9-40A1-4E1C-BDD6-AC915DE7F9A4}"/>
                  </a:ext>
                </a:extLst>
              </p:cNvPr>
              <p:cNvSpPr txBox="1"/>
              <p:nvPr/>
            </p:nvSpPr>
            <p:spPr>
              <a:xfrm>
                <a:off x="9431590" y="959306"/>
                <a:ext cx="1145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Transação</a:t>
                </a:r>
                <a:endParaRPr lang="en-US" sz="16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ED73A0-33AE-4462-B694-344FAC7394C3}"/>
                  </a:ext>
                </a:extLst>
              </p:cNvPr>
              <p:cNvSpPr txBox="1"/>
              <p:nvPr/>
            </p:nvSpPr>
            <p:spPr>
              <a:xfrm>
                <a:off x="10255045" y="2873808"/>
                <a:ext cx="1347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Distribuição</a:t>
                </a:r>
                <a:endParaRPr lang="en-US" sz="1600" b="1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25B80BF-C2C9-48A2-99F8-3CE4013FA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5638" y="2202426"/>
                <a:ext cx="2281086" cy="2281084"/>
              </a:xfrm>
              <a:prstGeom prst="flowChartConnector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15712-C8DB-435E-A858-E7B966B79396}"/>
                </a:ext>
              </a:extLst>
            </p:cNvPr>
            <p:cNvGrpSpPr/>
            <p:nvPr/>
          </p:nvGrpSpPr>
          <p:grpSpPr>
            <a:xfrm>
              <a:off x="6350654" y="876547"/>
              <a:ext cx="345607" cy="338554"/>
              <a:chOff x="6350654" y="876547"/>
              <a:chExt cx="345607" cy="33855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C04EA6F-4423-4BA2-890F-7D639E3F797B}"/>
                  </a:ext>
                </a:extLst>
              </p:cNvPr>
              <p:cNvSpPr/>
              <p:nvPr/>
            </p:nvSpPr>
            <p:spPr>
              <a:xfrm>
                <a:off x="6394901" y="90211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ADF8DF-E551-404C-9142-955F30E14752}"/>
                  </a:ext>
                </a:extLst>
              </p:cNvPr>
              <p:cNvSpPr txBox="1"/>
              <p:nvPr/>
            </p:nvSpPr>
            <p:spPr>
              <a:xfrm>
                <a:off x="6350654" y="876547"/>
                <a:ext cx="3456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1</a:t>
                </a:r>
                <a:endParaRPr lang="en-US" sz="1600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EF657B8-3B72-4B32-A0B6-8834C1C18AEA}"/>
                </a:ext>
              </a:extLst>
            </p:cNvPr>
            <p:cNvGrpSpPr/>
            <p:nvPr/>
          </p:nvGrpSpPr>
          <p:grpSpPr>
            <a:xfrm>
              <a:off x="7733316" y="904897"/>
              <a:ext cx="345607" cy="338554"/>
              <a:chOff x="6360486" y="876547"/>
              <a:chExt cx="345607" cy="33855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85DF59D-BC34-4498-B793-9965CF974571}"/>
                  </a:ext>
                </a:extLst>
              </p:cNvPr>
              <p:cNvSpPr/>
              <p:nvPr/>
            </p:nvSpPr>
            <p:spPr>
              <a:xfrm>
                <a:off x="6394901" y="90211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828F6A-E270-4EE1-A80B-0C5613B75904}"/>
                  </a:ext>
                </a:extLst>
              </p:cNvPr>
              <p:cNvSpPr txBox="1"/>
              <p:nvPr/>
            </p:nvSpPr>
            <p:spPr>
              <a:xfrm>
                <a:off x="6360486" y="876547"/>
                <a:ext cx="3456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2</a:t>
                </a:r>
                <a:endParaRPr lang="en-US" sz="1600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D8E96-FF88-40DB-A1AB-3D578E34FEE3}"/>
                </a:ext>
              </a:extLst>
            </p:cNvPr>
            <p:cNvGrpSpPr/>
            <p:nvPr/>
          </p:nvGrpSpPr>
          <p:grpSpPr>
            <a:xfrm>
              <a:off x="9351954" y="1878621"/>
              <a:ext cx="345607" cy="338554"/>
              <a:chOff x="6360486" y="876547"/>
              <a:chExt cx="345607" cy="33855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EF14B8E-AF57-449F-9088-431783FFC4DE}"/>
                  </a:ext>
                </a:extLst>
              </p:cNvPr>
              <p:cNvSpPr/>
              <p:nvPr/>
            </p:nvSpPr>
            <p:spPr>
              <a:xfrm>
                <a:off x="6394901" y="90211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C7DEF3-0DE0-466E-92D6-6E4ED4FFC151}"/>
                  </a:ext>
                </a:extLst>
              </p:cNvPr>
              <p:cNvSpPr txBox="1"/>
              <p:nvPr/>
            </p:nvSpPr>
            <p:spPr>
              <a:xfrm>
                <a:off x="6360486" y="876547"/>
                <a:ext cx="3456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3</a:t>
                </a:r>
                <a:endParaRPr lang="en-US" sz="1600" b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C47521-8802-4E84-B071-26C0F982619B}"/>
                </a:ext>
              </a:extLst>
            </p:cNvPr>
            <p:cNvGrpSpPr/>
            <p:nvPr/>
          </p:nvGrpSpPr>
          <p:grpSpPr>
            <a:xfrm>
              <a:off x="9160715" y="1204780"/>
              <a:ext cx="345607" cy="338554"/>
              <a:chOff x="6350654" y="876547"/>
              <a:chExt cx="345607" cy="33855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E0F1639-F489-4B37-88DC-E3ECB538ED79}"/>
                  </a:ext>
                </a:extLst>
              </p:cNvPr>
              <p:cNvSpPr/>
              <p:nvPr/>
            </p:nvSpPr>
            <p:spPr>
              <a:xfrm>
                <a:off x="6394901" y="90211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CF57A6-0617-46F5-889B-BC694E3B7DC0}"/>
                  </a:ext>
                </a:extLst>
              </p:cNvPr>
              <p:cNvSpPr txBox="1"/>
              <p:nvPr/>
            </p:nvSpPr>
            <p:spPr>
              <a:xfrm>
                <a:off x="6350654" y="876547"/>
                <a:ext cx="3456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4</a:t>
                </a:r>
                <a:endParaRPr lang="en-US" sz="16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7336D3-41FB-4401-8BA7-EDCC7B800328}"/>
                </a:ext>
              </a:extLst>
            </p:cNvPr>
            <p:cNvGrpSpPr/>
            <p:nvPr/>
          </p:nvGrpSpPr>
          <p:grpSpPr>
            <a:xfrm>
              <a:off x="10153526" y="3136491"/>
              <a:ext cx="345607" cy="338554"/>
              <a:chOff x="6350654" y="876547"/>
              <a:chExt cx="345607" cy="33855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EEB839-A3D9-4CA3-801D-60DE5FB7FBA5}"/>
                  </a:ext>
                </a:extLst>
              </p:cNvPr>
              <p:cNvSpPr/>
              <p:nvPr/>
            </p:nvSpPr>
            <p:spPr>
              <a:xfrm>
                <a:off x="6394901" y="90211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4C7EF0-AD2B-4ECE-ACD4-51200F7293EA}"/>
                  </a:ext>
                </a:extLst>
              </p:cNvPr>
              <p:cNvSpPr txBox="1"/>
              <p:nvPr/>
            </p:nvSpPr>
            <p:spPr>
              <a:xfrm>
                <a:off x="6350654" y="876547"/>
                <a:ext cx="3456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/>
                  <a:t>5</a:t>
                </a:r>
                <a:endParaRPr 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95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85CC07-6376-42F1-B0BF-46C31EEEC9F0}"/>
              </a:ext>
            </a:extLst>
          </p:cNvPr>
          <p:cNvGrpSpPr>
            <a:grpSpLocks noChangeAspect="1"/>
          </p:cNvGrpSpPr>
          <p:nvPr/>
        </p:nvGrpSpPr>
        <p:grpSpPr>
          <a:xfrm>
            <a:off x="2998024" y="426859"/>
            <a:ext cx="6332789" cy="6318526"/>
            <a:chOff x="2525262" y="328326"/>
            <a:chExt cx="6884850" cy="6869343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96641B9B-5428-4AFF-BD7A-5DB9C0BA33E8}"/>
                </a:ext>
              </a:extLst>
            </p:cNvPr>
            <p:cNvSpPr/>
            <p:nvPr/>
          </p:nvSpPr>
          <p:spPr>
            <a:xfrm rot="19576664">
              <a:off x="4183624" y="609018"/>
              <a:ext cx="5091757" cy="4488328"/>
            </a:xfrm>
            <a:prstGeom prst="arc">
              <a:avLst>
                <a:gd name="adj1" fmla="val 16200000"/>
                <a:gd name="adj2" fmla="val 21163843"/>
              </a:avLst>
            </a:prstGeom>
            <a:ln w="19050">
              <a:solidFill>
                <a:srgbClr val="4F92FF"/>
              </a:solidFill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C80A775-B34D-4F1F-BD45-457EBA667D91}"/>
                </a:ext>
              </a:extLst>
            </p:cNvPr>
            <p:cNvGrpSpPr/>
            <p:nvPr/>
          </p:nvGrpSpPr>
          <p:grpSpPr>
            <a:xfrm>
              <a:off x="2525262" y="328326"/>
              <a:ext cx="6884850" cy="6869343"/>
              <a:chOff x="2525262" y="328326"/>
              <a:chExt cx="6884850" cy="686934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AB51445-367A-42DE-B479-300A83CA83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25262" y="328326"/>
                <a:ext cx="6770691" cy="6869343"/>
                <a:chOff x="2602850" y="-323876"/>
                <a:chExt cx="7439729" cy="754812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06AE69C-DE2D-4A45-A72B-9FADF1770B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602850" y="894950"/>
                  <a:ext cx="6986300" cy="6329302"/>
                  <a:chOff x="2311078" y="0"/>
                  <a:chExt cx="7569843" cy="685796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627C44F3-C3B1-482F-8E80-FA401E6DC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4" t="17890" r="39292"/>
                  <a:stretch/>
                </p:blipFill>
                <p:spPr>
                  <a:xfrm>
                    <a:off x="2311078" y="0"/>
                    <a:ext cx="7569843" cy="6857968"/>
                  </a:xfrm>
                  <a:prstGeom prst="rect">
                    <a:avLst/>
                  </a:prstGeom>
                </p:spPr>
              </p:pic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E562A24-5A78-40C0-9734-FD150C2EEF84}"/>
                      </a:ext>
                    </a:extLst>
                  </p:cNvPr>
                  <p:cNvSpPr/>
                  <p:nvPr/>
                </p:nvSpPr>
                <p:spPr>
                  <a:xfrm>
                    <a:off x="3321933" y="1342664"/>
                    <a:ext cx="590309" cy="4398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D2BD0DBA-5D01-47AE-BF71-CFE28731F57C}"/>
                      </a:ext>
                    </a:extLst>
                  </p:cNvPr>
                  <p:cNvSpPr/>
                  <p:nvPr/>
                </p:nvSpPr>
                <p:spPr>
                  <a:xfrm>
                    <a:off x="8046333" y="1516283"/>
                    <a:ext cx="590309" cy="4398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46F9B23-B021-4AD1-8C01-9DE4251820FF}"/>
                      </a:ext>
                    </a:extLst>
                  </p:cNvPr>
                  <p:cNvSpPr/>
                  <p:nvPr/>
                </p:nvSpPr>
                <p:spPr>
                  <a:xfrm>
                    <a:off x="6182808" y="3197490"/>
                    <a:ext cx="590309" cy="4398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D8A6FE1-6CC8-421E-84D6-F79CB668D438}"/>
                      </a:ext>
                    </a:extLst>
                  </p:cNvPr>
                  <p:cNvSpPr/>
                  <p:nvPr/>
                </p:nvSpPr>
                <p:spPr>
                  <a:xfrm>
                    <a:off x="8046332" y="5318567"/>
                    <a:ext cx="590309" cy="4398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0F06C07-362D-43F8-AFC3-42687E52B53E}"/>
                      </a:ext>
                    </a:extLst>
                  </p:cNvPr>
                  <p:cNvSpPr/>
                  <p:nvPr/>
                </p:nvSpPr>
                <p:spPr>
                  <a:xfrm>
                    <a:off x="3321933" y="5341717"/>
                    <a:ext cx="590309" cy="4398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58FE5CB9-ED89-4779-9AF6-890DE8B48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9755" y="1348935"/>
                    <a:ext cx="456718" cy="456718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A50F423C-6B07-4144-93E7-0C80294D7D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69755" y="5330143"/>
                    <a:ext cx="456718" cy="456718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A8095851-F46C-4DBC-9420-380BE3F487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4855" y="3189050"/>
                    <a:ext cx="456718" cy="456718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275FA91E-86AC-45D6-9088-5F55050E4B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79923" y="1516283"/>
                    <a:ext cx="456718" cy="456718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436CA08A-3EF0-4AA5-9594-D649FFC6D5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83058" y="5318567"/>
                    <a:ext cx="456718" cy="4567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A047320C-D4EA-4E16-A5FA-37287364F8B0}"/>
                    </a:ext>
                  </a:extLst>
                </p:cNvPr>
                <p:cNvSpPr/>
                <p:nvPr/>
              </p:nvSpPr>
              <p:spPr>
                <a:xfrm rot="3833002">
                  <a:off x="4249298" y="228035"/>
                  <a:ext cx="6345192" cy="5241370"/>
                </a:xfrm>
                <a:prstGeom prst="arc">
                  <a:avLst>
                    <a:gd name="adj1" fmla="val 16200000"/>
                    <a:gd name="adj2" fmla="val 21200099"/>
                  </a:avLst>
                </a:prstGeom>
                <a:ln w="19050">
                  <a:solidFill>
                    <a:srgbClr val="4F92FF"/>
                  </a:solidFill>
                  <a:prstDash val="lgDash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4E4D8C89-26E9-498E-80A2-744A05829E4B}"/>
                    </a:ext>
                  </a:extLst>
                </p:cNvPr>
                <p:cNvSpPr/>
                <p:nvPr/>
              </p:nvSpPr>
              <p:spPr>
                <a:xfrm rot="7334639" flipV="1">
                  <a:off x="5209509" y="158902"/>
                  <a:ext cx="3188934" cy="3950418"/>
                </a:xfrm>
                <a:prstGeom prst="arc">
                  <a:avLst/>
                </a:prstGeom>
                <a:ln w="19050">
                  <a:solidFill>
                    <a:srgbClr val="4F92FF"/>
                  </a:solidFill>
                  <a:prstDash val="lgDash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6" name="Picture 2" descr="Resultado de imagem para detran icon">
                <a:extLst>
                  <a:ext uri="{FF2B5EF4-FFF2-40B4-BE49-F238E27FC236}">
                    <a16:creationId xmlns:a16="http://schemas.microsoft.com/office/drawing/2014/main" id="{E596751D-F51F-4DE8-93C8-F214C61D4D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97" t="16189" r="20120" b="19055"/>
              <a:stretch/>
            </p:blipFill>
            <p:spPr bwMode="auto">
              <a:xfrm>
                <a:off x="8587022" y="1167124"/>
                <a:ext cx="823090" cy="874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Resultado de imagem para bank icon">
                <a:extLst>
                  <a:ext uri="{FF2B5EF4-FFF2-40B4-BE49-F238E27FC236}">
                    <a16:creationId xmlns:a16="http://schemas.microsoft.com/office/drawing/2014/main" id="{EB8AA8E4-5F4A-49E5-9D74-C2771D832A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6542" y="835481"/>
                <a:ext cx="788881" cy="663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7271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2A8B-663A-4D14-8D2B-13367CBA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Desenvolvimento modelo de I.A.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7743-06D8-4F8C-B05F-637073A2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4956-D2A6-465F-A482-BEA3007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Pontos-chave do Laboratório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F60D-15F1-476B-A9E5-CF2B5DBD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D53-74EB-429B-8163-4551AEB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1C3F-5993-48EC-986F-9227533C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Paulo Coronado</a:t>
            </a:r>
          </a:p>
          <a:p>
            <a:pPr marL="0" indent="0">
              <a:buNone/>
            </a:pPr>
            <a:r>
              <a:rPr lang="pt-BR" dirty="0"/>
              <a:t>Developer Architect - CTO Office IBM Brazil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Contatos...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A547-7C4C-4200-A0B2-17F6574A2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 e Blockchain na Prática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7247-8DB6-4DAA-A30C-5CD740B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A150-CB89-48CF-964B-F234E52C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Paulo Coronado</a:t>
            </a:r>
          </a:p>
          <a:p>
            <a:pPr marL="0" indent="0">
              <a:buNone/>
            </a:pPr>
            <a:r>
              <a:rPr lang="pt-BR" dirty="0"/>
              <a:t>Developer Architect - CTO Office IBM Brazil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BA7D-9A8A-478D-AAFA-4F35F5B7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58C7-38A0-436B-B510-7DFD707E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Pré-requisitos</a:t>
            </a:r>
          </a:p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Inteligência Artificial Aplicado</a:t>
            </a:r>
          </a:p>
          <a:p>
            <a:pPr lvl="1"/>
            <a:r>
              <a:rPr lang="pt-BR" dirty="0"/>
              <a:t>Blockchain Aplicado</a:t>
            </a:r>
          </a:p>
          <a:p>
            <a:pPr lvl="1"/>
            <a:r>
              <a:rPr lang="pt-BR" dirty="0"/>
              <a:t>Problema a ser solucionado</a:t>
            </a:r>
          </a:p>
          <a:p>
            <a:r>
              <a:rPr lang="pt-BR" dirty="0"/>
              <a:t>Desenvolvimento:</a:t>
            </a:r>
          </a:p>
          <a:p>
            <a:pPr lvl="1"/>
            <a:r>
              <a:rPr lang="pt-BR" dirty="0"/>
              <a:t>Detecção de objetos em Tempo Real</a:t>
            </a:r>
          </a:p>
          <a:p>
            <a:pPr lvl="2"/>
            <a:r>
              <a:rPr lang="pt-BR" dirty="0"/>
              <a:t>Anotando imagens com Cloud Annotations Tool</a:t>
            </a:r>
          </a:p>
          <a:p>
            <a:pPr lvl="2"/>
            <a:r>
              <a:rPr lang="pt-BR" dirty="0"/>
              <a:t>Treinando modelo com Watson Machine Learning</a:t>
            </a:r>
          </a:p>
          <a:p>
            <a:pPr lvl="1"/>
            <a:r>
              <a:rPr lang="pt-BR" dirty="0"/>
              <a:t>Conectando webapp à rede Blockchain</a:t>
            </a:r>
          </a:p>
        </p:txBody>
      </p:sp>
    </p:spTree>
    <p:extLst>
      <p:ext uri="{BB962C8B-B14F-4D97-AF65-F5344CB8AC3E}">
        <p14:creationId xmlns:p14="http://schemas.microsoft.com/office/powerpoint/2010/main" val="33413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638D-F4FE-4AFA-BBB8-252BA490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86BB-9A9A-4126-972A-DDB89159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 IBM Cloud </a:t>
            </a:r>
            <a:r>
              <a:rPr lang="en-US" dirty="0">
                <a:hlinkClick r:id="rId2"/>
              </a:rPr>
              <a:t>https://cloud.ibm.com</a:t>
            </a:r>
            <a:endParaRPr lang="pt-BR" dirty="0"/>
          </a:p>
          <a:p>
            <a:r>
              <a:rPr lang="pt-BR" dirty="0"/>
              <a:t>Node.js versão 8.10.0 ou superior </a:t>
            </a: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2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C01C-EF26-4A47-B027-5134B9EF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C347-F024-44BA-9EB9-E4798ECB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Arte de criar máquinas inteligentes para realizar tarefas como seres humanos.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Como por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r>
              <a:rPr lang="en-US" dirty="0" err="1"/>
              <a:t>Predição</a:t>
            </a:r>
            <a:r>
              <a:rPr lang="en-US" dirty="0"/>
              <a:t>/</a:t>
            </a:r>
            <a:r>
              <a:rPr lang="en-US" dirty="0" err="1"/>
              <a:t>classificação</a:t>
            </a:r>
            <a:r>
              <a:rPr lang="en-US" dirty="0"/>
              <a:t> de dados;</a:t>
            </a:r>
          </a:p>
          <a:p>
            <a:r>
              <a:rPr lang="en-US" dirty="0" err="1"/>
              <a:t>Agrupamento</a:t>
            </a:r>
            <a:r>
              <a:rPr lang="en-US" dirty="0"/>
              <a:t> de dados;</a:t>
            </a:r>
          </a:p>
          <a:p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/</a:t>
            </a:r>
            <a:r>
              <a:rPr lang="en-US" dirty="0" err="1"/>
              <a:t>contexto</a:t>
            </a:r>
            <a:r>
              <a:rPr lang="en-US" dirty="0"/>
              <a:t>;</a:t>
            </a:r>
          </a:p>
          <a:p>
            <a:r>
              <a:rPr lang="en-US" dirty="0"/>
              <a:t>Speech Recognition;</a:t>
            </a:r>
          </a:p>
          <a:p>
            <a:r>
              <a:rPr lang="en-US" b="1" dirty="0" err="1"/>
              <a:t>Detecção</a:t>
            </a:r>
            <a:r>
              <a:rPr lang="en-US" b="1" dirty="0"/>
              <a:t> de </a:t>
            </a:r>
            <a:r>
              <a:rPr lang="en-US" b="1" dirty="0" err="1"/>
              <a:t>objetos</a:t>
            </a:r>
            <a:r>
              <a:rPr lang="en-US" b="1" dirty="0"/>
              <a:t>.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1609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370DBA-1BB9-4B84-86ED-E3497D7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Transferência de Aprendizagem</a:t>
            </a:r>
            <a:endParaRPr lang="en-US" dirty="0"/>
          </a:p>
        </p:txBody>
      </p:sp>
      <p:pic>
        <p:nvPicPr>
          <p:cNvPr id="2050" name="Picture 2" descr="Resultado de imagem para transfer learning">
            <a:extLst>
              <a:ext uri="{FF2B5EF4-FFF2-40B4-BE49-F238E27FC236}">
                <a16:creationId xmlns:a16="http://schemas.microsoft.com/office/drawing/2014/main" id="{66B65537-0A10-4507-A087-B55DDFABB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1"/>
          <a:stretch/>
        </p:blipFill>
        <p:spPr bwMode="auto">
          <a:xfrm>
            <a:off x="742950" y="2050473"/>
            <a:ext cx="10706100" cy="305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8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m para deep layers image neural network">
            <a:extLst>
              <a:ext uri="{FF2B5EF4-FFF2-40B4-BE49-F238E27FC236}">
                <a16:creationId xmlns:a16="http://schemas.microsoft.com/office/drawing/2014/main" id="{2F6D7943-20EE-485E-A9D4-FA22A434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29" y="767512"/>
            <a:ext cx="6480142" cy="53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5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BE24-8DAB-42B2-9927-557ABB30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629C-FA1A-4949-874B-A1B915D7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Forma de armazenamento de dados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Principais características:</a:t>
            </a:r>
          </a:p>
          <a:p>
            <a:r>
              <a:rPr lang="pt-BR" b="1" dirty="0"/>
              <a:t>Distribuída;</a:t>
            </a:r>
          </a:p>
          <a:p>
            <a:r>
              <a:rPr lang="pt-BR" b="1" dirty="0"/>
              <a:t>Imutável;</a:t>
            </a:r>
          </a:p>
          <a:p>
            <a:r>
              <a:rPr lang="pt-BR" b="1" dirty="0"/>
              <a:t>Segura</a:t>
            </a:r>
            <a:r>
              <a:rPr lang="pt-BR" dirty="0"/>
              <a:t> – garante confiança/lealdade entre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192919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C086-E8D1-47E7-B768-B8386FAB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do 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396A-F1F7-4AAE-9589-3481C1AE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+ Controle compartilhado e descentralizado &gt; + encorajamento no compartilhamento de dados &gt; + dados &gt; + modelos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6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477</Words>
  <Application>Microsoft Office PowerPoint</Application>
  <PresentationFormat>Widescreen</PresentationFormat>
  <Paragraphs>89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Inteligência Artificial e Blockchain na Prática</vt:lpstr>
      <vt:lpstr>Quem sou eu?</vt:lpstr>
      <vt:lpstr>Agenda</vt:lpstr>
      <vt:lpstr>Pré-requisitos</vt:lpstr>
      <vt:lpstr>Inteligência Artificial</vt:lpstr>
      <vt:lpstr>Transferência de Aprendizagem</vt:lpstr>
      <vt:lpstr>PowerPoint Presentation</vt:lpstr>
      <vt:lpstr>Blockchain</vt:lpstr>
      <vt:lpstr>Benefícios do Blockchain</vt:lpstr>
      <vt:lpstr>PowerPoint Presentation</vt:lpstr>
      <vt:lpstr>Introdução ao Problema – Pedágio Inteligente</vt:lpstr>
      <vt:lpstr>PowerPoint Presentation</vt:lpstr>
      <vt:lpstr>PowerPoint Presentation</vt:lpstr>
      <vt:lpstr>PowerPoint Presentation</vt:lpstr>
      <vt:lpstr>1. Desenvolvimento modelo de I.A.</vt:lpstr>
      <vt:lpstr>Pontos-chave do Laboratório</vt:lpstr>
      <vt:lpstr>Obrigado!</vt:lpstr>
      <vt:lpstr>Inteligência Artificial e Blockchain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 Blockchain na Prática</dc:title>
  <dc:creator>Paulo Leonardo Coronado Pinho</dc:creator>
  <cp:lastModifiedBy>Paulo Leonardo Coronado Pinho</cp:lastModifiedBy>
  <cp:revision>44</cp:revision>
  <dcterms:created xsi:type="dcterms:W3CDTF">2019-09-30T18:03:59Z</dcterms:created>
  <dcterms:modified xsi:type="dcterms:W3CDTF">2019-10-01T22:41:28Z</dcterms:modified>
</cp:coreProperties>
</file>