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9" showSpecialPlsOnTitleSld="0">
  <p:sldMasterIdLst>
    <p:sldMasterId id="2147483648" r:id="rId1"/>
  </p:sldMasterIdLst>
  <p:notesMasterIdLst>
    <p:notesMasterId r:id="rId4"/>
  </p:notesMasterIdLst>
  <p:handoutMasterIdLst>
    <p:handoutMasterId r:id="rId80"/>
  </p:handoutMasterIdLst>
  <p:sldIdLst>
    <p:sldId id="256" r:id="rId3"/>
    <p:sldId id="481" r:id="rId5"/>
    <p:sldId id="1036" r:id="rId6"/>
    <p:sldId id="1037" r:id="rId7"/>
    <p:sldId id="1039" r:id="rId8"/>
    <p:sldId id="978" r:id="rId9"/>
    <p:sldId id="979" r:id="rId10"/>
    <p:sldId id="980" r:id="rId11"/>
    <p:sldId id="981" r:id="rId12"/>
    <p:sldId id="982" r:id="rId13"/>
    <p:sldId id="983" r:id="rId14"/>
    <p:sldId id="984" r:id="rId15"/>
    <p:sldId id="985" r:id="rId16"/>
    <p:sldId id="1114" r:id="rId17"/>
    <p:sldId id="1115" r:id="rId18"/>
    <p:sldId id="987" r:id="rId19"/>
    <p:sldId id="988" r:id="rId20"/>
    <p:sldId id="989" r:id="rId21"/>
    <p:sldId id="990" r:id="rId22"/>
    <p:sldId id="991" r:id="rId23"/>
    <p:sldId id="992" r:id="rId24"/>
    <p:sldId id="993" r:id="rId25"/>
    <p:sldId id="994" r:id="rId26"/>
    <p:sldId id="1061" r:id="rId27"/>
    <p:sldId id="1062" r:id="rId28"/>
    <p:sldId id="995" r:id="rId29"/>
    <p:sldId id="1058" r:id="rId30"/>
    <p:sldId id="996" r:id="rId31"/>
    <p:sldId id="1057" r:id="rId32"/>
    <p:sldId id="997" r:id="rId33"/>
    <p:sldId id="998" r:id="rId34"/>
    <p:sldId id="999" r:id="rId35"/>
    <p:sldId id="1000" r:id="rId36"/>
    <p:sldId id="1001" r:id="rId37"/>
    <p:sldId id="1002" r:id="rId38"/>
    <p:sldId id="1003" r:id="rId39"/>
    <p:sldId id="1004" r:id="rId40"/>
    <p:sldId id="1005" r:id="rId41"/>
    <p:sldId id="1006" r:id="rId42"/>
    <p:sldId id="1007" r:id="rId43"/>
    <p:sldId id="1008" r:id="rId44"/>
    <p:sldId id="1009" r:id="rId45"/>
    <p:sldId id="1041" r:id="rId46"/>
    <p:sldId id="1040" r:id="rId47"/>
    <p:sldId id="1010" r:id="rId48"/>
    <p:sldId id="1011" r:id="rId49"/>
    <p:sldId id="1012" r:id="rId50"/>
    <p:sldId id="1013" r:id="rId51"/>
    <p:sldId id="1014" r:id="rId52"/>
    <p:sldId id="1015" r:id="rId53"/>
    <p:sldId id="1016" r:id="rId54"/>
    <p:sldId id="1017" r:id="rId55"/>
    <p:sldId id="1018" r:id="rId56"/>
    <p:sldId id="1019" r:id="rId57"/>
    <p:sldId id="1053" r:id="rId58"/>
    <p:sldId id="1054" r:id="rId59"/>
    <p:sldId id="1020" r:id="rId60"/>
    <p:sldId id="1021" r:id="rId61"/>
    <p:sldId id="1051" r:id="rId62"/>
    <p:sldId id="1022" r:id="rId63"/>
    <p:sldId id="1023" r:id="rId64"/>
    <p:sldId id="1024" r:id="rId65"/>
    <p:sldId id="1025" r:id="rId66"/>
    <p:sldId id="1026" r:id="rId67"/>
    <p:sldId id="1027" r:id="rId68"/>
    <p:sldId id="1056" r:id="rId69"/>
    <p:sldId id="1028" r:id="rId70"/>
    <p:sldId id="1029" r:id="rId71"/>
    <p:sldId id="1030" r:id="rId72"/>
    <p:sldId id="1031" r:id="rId73"/>
    <p:sldId id="1032" r:id="rId74"/>
    <p:sldId id="1033" r:id="rId75"/>
    <p:sldId id="1034" r:id="rId76"/>
    <p:sldId id="1063" r:id="rId77"/>
    <p:sldId id="664" r:id="rId78"/>
    <p:sldId id="666" r:id="rId79"/>
  </p:sldIdLst>
  <p:sldSz cx="9144000" cy="6858000" type="screen4x3"/>
  <p:notesSz cx="6797675" cy="9928225"/>
  <p:custDataLst>
    <p:tags r:id="rId8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2BE978"/>
    <a:srgbClr val="FF6600"/>
    <a:srgbClr val="FCD5B5"/>
    <a:srgbClr val="EB3B29"/>
    <a:srgbClr val="E133D9"/>
    <a:srgbClr val="808000"/>
    <a:srgbClr val="5E8892"/>
    <a:srgbClr val="8A3CC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93" autoAdjust="0"/>
    <p:restoredTop sz="96404" autoAdjust="0"/>
  </p:normalViewPr>
  <p:slideViewPr>
    <p:cSldViewPr showGuides="1">
      <p:cViewPr varScale="1">
        <p:scale>
          <a:sx n="114" d="100"/>
          <a:sy n="114" d="100"/>
        </p:scale>
        <p:origin x="-870" y="-96"/>
      </p:cViewPr>
      <p:guideLst>
        <p:guide orient="horz" pos="2160"/>
        <p:guide pos="2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77"/>
      </p:cViewPr>
      <p:guideLst>
        <p:guide orient="horz" pos="3127"/>
        <p:guide pos="21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4" Type="http://schemas.openxmlformats.org/officeDocument/2006/relationships/tags" Target="tags/tag6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C7CD1A34-2007-442A-901D-0DBD28833CB6}" type="slidenum"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F(T) = F(TL) + F(TR) + 1</a:t>
            </a:r>
            <a:r>
              <a:rPr lang="zh-CN" altLang="en-US"/>
              <a:t>。</a:t>
            </a:r>
            <a:endParaRPr lang="zh-CN" altLang="en-US"/>
          </a:p>
          <a:p>
            <a:pPr eaLnBrk="1" hangingPunct="1"/>
            <a:r>
              <a:rPr lang="en-US" altLang="zh-CN"/>
              <a:t>F(n) = F(n-1)+F(n-2)+1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C7CD1A34-2007-442A-901D-0DBD28833CB6}" type="slidenum"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F(T) = F(TL) + F(TR) + 1</a:t>
            </a:r>
            <a:r>
              <a:rPr lang="zh-CN" altLang="en-US"/>
              <a:t>。</a:t>
            </a:r>
            <a:endParaRPr lang="zh-CN" altLang="en-US"/>
          </a:p>
          <a:p>
            <a:pPr eaLnBrk="1" hangingPunct="1"/>
            <a:r>
              <a:rPr lang="en-US" altLang="zh-CN"/>
              <a:t>F(n) = F(n-1)+F(n-2)+1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AC5AE09-9911-475B-97EE-0DC0F195366E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9712AB-FF50-4397-BE37-051B6D8118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61732"/>
            <a:ext cx="2133600" cy="29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4585C7B-8B82-4111-B510-7DDFA7EB899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D5F7FC-04D9-44ED-85FE-7C11FBFD940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57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235728-6D04-42CF-BAD8-4D134F2D1AA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15816" y="6525344"/>
            <a:ext cx="3456384" cy="328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60232" y="6525344"/>
            <a:ext cx="2133600" cy="299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D4F90DE-0D28-4948-80CF-B00DF2373D5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431E54-E4D2-47B3-8FA3-3E93D5B92C8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EF7EE88-D3D0-43C6-9B71-6E8A56A7526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00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0232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-311150"/>
            <a:ext cx="8001000" cy="12112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052513"/>
            <a:ext cx="3919537" cy="5184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3921125" cy="5184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7FCA-73C6-4529-9C46-858EF4B8F037}" type="datetime1">
              <a:rPr lang="zh-CN" altLang="en-US" smtClean="0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特征选择研究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7A331-AA47-4583-8ECA-873ADFBEB71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jpeg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69336E3-95BA-4F79-A969-18D3B03E82B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>
    <p:pull dir="d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2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1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jpeg"/><Relationship Id="rId1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43.jpeg"/><Relationship Id="rId4" Type="http://schemas.openxmlformats.org/officeDocument/2006/relationships/image" Target="../media/image42.jpeg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8.png"/><Relationship Id="rId13" Type="http://schemas.openxmlformats.org/officeDocument/2006/relationships/image" Target="../media/image37.png"/><Relationship Id="rId12" Type="http://schemas.openxmlformats.org/officeDocument/2006/relationships/image" Target="../media/image32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" Type="http://schemas.openxmlformats.org/officeDocument/2006/relationships/image" Target="../media/image39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zh.wikipedia.org/w/index.php?title=Evgenii_Landis&amp;action=edit&amp;redlink=1" TargetMode="External"/><Relationship Id="rId2" Type="http://schemas.openxmlformats.org/officeDocument/2006/relationships/hyperlink" Target="https://zh.wikipedia.org/wiki/%E6%A0%BC%E5%A5%A5%E5%B0%94%E5%90%89%C2%B7%E9%98%BF%E6%9D%B0%E5%B0%94%E6%9D%BE-%E9%9F%A6%E5%88%A9%E6%96%AF%E5%9F%BA" TargetMode="External"/><Relationship Id="rId1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jpeg"/><Relationship Id="rId1" Type="http://schemas.openxmlformats.org/officeDocument/2006/relationships/image" Target="../media/image1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6.jpeg"/><Relationship Id="rId1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image" Target="../media/image5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60" y="836712"/>
            <a:ext cx="7560840" cy="5226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Comic Sans MS" panose="030F0702030302020204" pitchFamily="66" charset="0"/>
              </a:rPr>
              <a:t>数 据 结 构</a:t>
            </a:r>
            <a:endParaRPr lang="zh-CN" altLang="en-US" sz="36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14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latin typeface="Comic Sans MS" panose="030F0702030302020204" pitchFamily="66" charset="0"/>
                <a:ea typeface="MS PMincho" panose="02020600040205080304" pitchFamily="18" charset="-128"/>
              </a:rPr>
              <a:t> </a:t>
            </a:r>
            <a:r>
              <a:rPr lang="en-US" altLang="zh-CN" sz="4000" b="1" dirty="0">
                <a:solidFill>
                  <a:schemeClr val="tx2"/>
                </a:solidFill>
                <a:latin typeface="Garamond" panose="02020404030301010803" pitchFamily="18" charset="0"/>
                <a:ea typeface="方正舒体" panose="02010601030101010101" pitchFamily="2" charset="-122"/>
              </a:rPr>
              <a:t>Data Structures</a:t>
            </a: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10</a:t>
            </a: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章 查找</a:t>
            </a:r>
            <a:endParaRPr lang="en-US" altLang="zh-CN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(Searching)</a:t>
            </a: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数据结构课程组</a:t>
            </a: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胡学钢  张 晶  张玉红 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李培培</a:t>
            </a:r>
            <a:endParaRPr lang="en-US" altLang="zh-CN" sz="2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>
              <a:lnSpc>
                <a:spcPts val="2000"/>
              </a:lnSpc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合肥工业大学 计算机与信息学院 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2023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10" name="图片 30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789040"/>
            <a:ext cx="20494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515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69353"/>
            <a:ext cx="8291264" cy="467995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问题描述：</a:t>
            </a:r>
            <a:r>
              <a:rPr lang="zh-CN" altLang="en-US" sz="2000" b="1" dirty="0">
                <a:latin typeface="宋体" panose="02010600030101010101" pitchFamily="2" charset="-122"/>
              </a:rPr>
              <a:t>      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>
                <a:latin typeface="宋体" panose="02010600030101010101" pitchFamily="2" charset="-122"/>
              </a:rPr>
              <a:t>查找表以顺序结构来存储，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lvl="2" eaLnBrk="1" hangingPunct="1">
              <a:buClr>
                <a:srgbClr val="FF0000"/>
              </a:buClr>
            </a:pPr>
            <a:r>
              <a:rPr lang="zh-CN" altLang="en-US" sz="2200" b="1" dirty="0">
                <a:latin typeface="宋体" panose="02010600030101010101" pitchFamily="2" charset="-122"/>
              </a:rPr>
              <a:t>典型地是一维数组；也可能是链表，或顺序文件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lvl="2" eaLnBrk="1" hangingPunct="1">
              <a:buClr>
                <a:srgbClr val="FF0000"/>
              </a:buClr>
            </a:pPr>
            <a:r>
              <a:rPr lang="zh-CN" altLang="en-US" sz="2200" b="1" dirty="0">
                <a:latin typeface="宋体" panose="02010600030101010101" pitchFamily="2" charset="-122"/>
              </a:rPr>
              <a:t>本章更多的讨论是面向一维数组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>
                <a:latin typeface="宋体" panose="02010600030101010101" pitchFamily="2" charset="-122"/>
              </a:rPr>
              <a:t>要求在此表中找出关键字的值为</a:t>
            </a:r>
            <a:r>
              <a:rPr lang="en-US" altLang="zh-CN" sz="2200" b="1" dirty="0">
                <a:latin typeface="宋体" panose="02010600030101010101" pitchFamily="2" charset="-122"/>
              </a:rPr>
              <a:t>x</a:t>
            </a:r>
            <a:r>
              <a:rPr lang="zh-CN" altLang="en-US" sz="2200" b="1" dirty="0">
                <a:latin typeface="宋体" panose="02010600030101010101" pitchFamily="2" charset="-122"/>
              </a:rPr>
              <a:t>的元素的位置，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>
                <a:latin typeface="宋体" panose="02010600030101010101" pitchFamily="2" charset="-122"/>
              </a:rPr>
              <a:t>若查找成功，则返回其位置（即下标），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>
                <a:latin typeface="宋体" panose="02010600030101010101" pitchFamily="2" charset="-122"/>
              </a:rPr>
              <a:t>否则，返回一个表示元素不存在的下标（如</a:t>
            </a:r>
            <a:r>
              <a:rPr lang="en-US" altLang="zh-CN" sz="2200" b="1" dirty="0">
                <a:latin typeface="宋体" panose="02010600030101010101" pitchFamily="2" charset="-122"/>
              </a:rPr>
              <a:t>0</a:t>
            </a:r>
            <a:r>
              <a:rPr lang="zh-CN" altLang="en-US" sz="2200" b="1" dirty="0">
                <a:latin typeface="宋体" panose="02010600030101010101" pitchFamily="2" charset="-122"/>
              </a:rPr>
              <a:t>或</a:t>
            </a:r>
            <a:r>
              <a:rPr lang="en-US" altLang="zh-CN" sz="2200" b="1" dirty="0">
                <a:latin typeface="宋体" panose="02010600030101010101" pitchFamily="2" charset="-122"/>
              </a:rPr>
              <a:t>-1</a:t>
            </a:r>
            <a:r>
              <a:rPr lang="zh-CN" altLang="en-US" sz="2200" b="1" dirty="0">
                <a:latin typeface="宋体" panose="02010600030101010101" pitchFamily="2" charset="-122"/>
              </a:rPr>
              <a:t>）。</a:t>
            </a:r>
            <a:endParaRPr lang="zh-CN" altLang="en-US" sz="2200" b="1" dirty="0"/>
          </a:p>
          <a:p>
            <a:pPr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按照查找表中数据的特性，以及对应的查找方法，可分为：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/>
              <a:t>简单顺序查找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Simple Sequential Search</a:t>
            </a:r>
            <a:r>
              <a:rPr lang="en-US" altLang="zh-CN" sz="2000" b="1" dirty="0"/>
              <a:t>) </a:t>
            </a:r>
            <a:r>
              <a:rPr lang="en-US" altLang="zh-CN" sz="2200" b="1" dirty="0"/>
              <a:t>----</a:t>
            </a:r>
            <a:r>
              <a:rPr lang="zh-CN" altLang="en-US" sz="2200" b="1" dirty="0"/>
              <a:t>没有任何关于数据元素分布的特性</a:t>
            </a:r>
            <a:endParaRPr lang="zh-CN" altLang="en-US" sz="2200" b="1" dirty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/>
              <a:t>有序表查找</a:t>
            </a:r>
            <a:r>
              <a:rPr lang="en-US" altLang="zh-CN" sz="2400" b="1" dirty="0"/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Ordered Table Search</a:t>
            </a:r>
            <a:r>
              <a:rPr lang="en-US" altLang="zh-CN" sz="2400" b="1" dirty="0"/>
              <a:t>) </a:t>
            </a:r>
            <a:r>
              <a:rPr lang="en-US" altLang="zh-CN" sz="2200" b="1" dirty="0"/>
              <a:t>------</a:t>
            </a:r>
            <a:r>
              <a:rPr lang="zh-CN" altLang="en-US" sz="2200" b="1" dirty="0"/>
              <a:t>二分查找（折半查找）</a:t>
            </a:r>
            <a:r>
              <a:rPr lang="en-US" altLang="zh-CN" sz="2400" b="1" dirty="0"/>
              <a:t> (</a:t>
            </a:r>
            <a:r>
              <a:rPr lang="en-US" altLang="zh-CN" sz="1800" b="1" dirty="0">
                <a:solidFill>
                  <a:srgbClr val="0000FF"/>
                </a:solidFill>
              </a:rPr>
              <a:t>Binary Search</a:t>
            </a:r>
            <a:r>
              <a:rPr lang="en-US" altLang="zh-CN" sz="2400" b="1" dirty="0"/>
              <a:t>) </a:t>
            </a:r>
            <a:endParaRPr lang="zh-CN" altLang="en-US" sz="2200" b="1" dirty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/>
              <a:t>索引表查找</a:t>
            </a:r>
            <a:r>
              <a:rPr lang="en-US" altLang="zh-CN" sz="2400" b="1" dirty="0"/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Indexed Table Search</a:t>
            </a:r>
            <a:r>
              <a:rPr lang="en-US" altLang="zh-CN" sz="2400" b="1" dirty="0"/>
              <a:t>) </a:t>
            </a:r>
            <a:r>
              <a:rPr lang="en-US" altLang="zh-CN" sz="2200" b="1" dirty="0"/>
              <a:t>------</a:t>
            </a:r>
            <a:r>
              <a:rPr lang="zh-CN" altLang="en-US" sz="2200" b="1" dirty="0"/>
              <a:t>数据表分块有序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分块查找 </a:t>
            </a:r>
            <a:r>
              <a:rPr lang="en-US" altLang="zh-CN" sz="1800" b="1" dirty="0">
                <a:solidFill>
                  <a:srgbClr val="0000FF"/>
                </a:solidFill>
              </a:rPr>
              <a:t>Blocking Search</a:t>
            </a:r>
            <a:r>
              <a:rPr lang="en-US" altLang="zh-CN" sz="2200" b="1" dirty="0"/>
              <a:t>)</a:t>
            </a:r>
            <a:endParaRPr lang="zh-CN" altLang="en-US" sz="22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13" name="组合 12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960280"/>
            <a:ext cx="8137525" cy="5040312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10.2.1 </a:t>
            </a:r>
            <a:r>
              <a:rPr lang="zh-CN" altLang="en-US" sz="2800" b="1" dirty="0"/>
              <a:t>简单顺序查找</a:t>
            </a:r>
            <a:r>
              <a:rPr lang="zh-CN" altLang="en-US" sz="2400" dirty="0"/>
              <a:t>    </a:t>
            </a:r>
            <a:endParaRPr lang="zh-CN" altLang="en-US" sz="2400" dirty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</a:rPr>
              <a:t>问题描述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在数组</a:t>
            </a:r>
            <a:r>
              <a:rPr lang="en-US" altLang="zh-CN" sz="2200" dirty="0"/>
              <a:t>A[n]</a:t>
            </a:r>
            <a:r>
              <a:rPr lang="zh-CN" altLang="en-US" sz="2200" dirty="0"/>
              <a:t>中查找元素关键字为</a:t>
            </a:r>
            <a:r>
              <a:rPr lang="en-US" altLang="zh-CN" sz="2200" dirty="0"/>
              <a:t>x</a:t>
            </a:r>
            <a:r>
              <a:rPr lang="zh-CN" altLang="en-US" sz="2200" dirty="0"/>
              <a:t>的元素，</a:t>
            </a:r>
            <a:endParaRPr lang="zh-CN" alt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若查找成功，则返回元素的下标，否则返回</a:t>
            </a:r>
            <a:r>
              <a:rPr lang="en-US" altLang="zh-CN" sz="2200" dirty="0"/>
              <a:t>-1</a:t>
            </a:r>
            <a:r>
              <a:rPr lang="zh-CN" altLang="en-US" sz="2200" dirty="0"/>
              <a:t>。</a:t>
            </a:r>
            <a:endParaRPr lang="zh-CN" alt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accent2"/>
              </a:solidFill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chemeClr val="accent2"/>
                </a:solidFill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</a:rPr>
              <a:t>分析</a:t>
            </a:r>
            <a:r>
              <a:rPr lang="zh-CN" altLang="en-US" sz="2200" dirty="0"/>
              <a:t>：显然只能依次搜索（比较元素）。</a:t>
            </a:r>
            <a:endParaRPr lang="zh-CN" alt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 按照什么样的查找顺序？即从前往后还是从后往前？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A331-AA47-4583-8ECA-873ADFBEB716}" type="slidenum">
              <a:rPr lang="zh-CN" altLang="en-US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955920" y="2917825"/>
            <a:ext cx="6958210" cy="1597967"/>
            <a:chOff x="955920" y="2917825"/>
            <a:chExt cx="6958210" cy="1597967"/>
          </a:xfrm>
        </p:grpSpPr>
        <p:grpSp>
          <p:nvGrpSpPr>
            <p:cNvPr id="9225" name="Group 5"/>
            <p:cNvGrpSpPr/>
            <p:nvPr/>
          </p:nvGrpSpPr>
          <p:grpSpPr bwMode="auto">
            <a:xfrm>
              <a:off x="1504951" y="3349625"/>
              <a:ext cx="6408738" cy="576263"/>
              <a:chOff x="0" y="0"/>
              <a:chExt cx="4037" cy="363"/>
            </a:xfrm>
            <a:solidFill>
              <a:srgbClr val="92D050"/>
            </a:solidFill>
          </p:grpSpPr>
          <p:sp>
            <p:nvSpPr>
              <p:cNvPr id="9243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7" cy="363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endParaRPr lang="zh-CN" altLang="en-US" b="1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44" name="Line 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45" name="Line 8"/>
              <p:cNvSpPr>
                <a:spLocks noChangeShapeType="1"/>
              </p:cNvSpPr>
              <p:nvPr/>
            </p:nvSpPr>
            <p:spPr bwMode="auto">
              <a:xfrm>
                <a:off x="726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46" name="Line 9"/>
              <p:cNvSpPr>
                <a:spLocks noChangeShapeType="1"/>
              </p:cNvSpPr>
              <p:nvPr/>
            </p:nvSpPr>
            <p:spPr bwMode="auto">
              <a:xfrm>
                <a:off x="1089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47" name="Line 10"/>
              <p:cNvSpPr>
                <a:spLocks noChangeShapeType="1"/>
              </p:cNvSpPr>
              <p:nvPr/>
            </p:nvSpPr>
            <p:spPr bwMode="auto">
              <a:xfrm>
                <a:off x="145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48" name="Line 11"/>
              <p:cNvSpPr>
                <a:spLocks noChangeShapeType="1"/>
              </p:cNvSpPr>
              <p:nvPr/>
            </p:nvSpPr>
            <p:spPr bwMode="auto">
              <a:xfrm>
                <a:off x="181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49" name="Line 12"/>
              <p:cNvSpPr>
                <a:spLocks noChangeShapeType="1"/>
              </p:cNvSpPr>
              <p:nvPr/>
            </p:nvSpPr>
            <p:spPr bwMode="auto">
              <a:xfrm>
                <a:off x="2178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50" name="Line 13"/>
              <p:cNvSpPr>
                <a:spLocks noChangeShapeType="1"/>
              </p:cNvSpPr>
              <p:nvPr/>
            </p:nvSpPr>
            <p:spPr bwMode="auto">
              <a:xfrm>
                <a:off x="2541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51" name="Line 14"/>
              <p:cNvSpPr>
                <a:spLocks noChangeShapeType="1"/>
              </p:cNvSpPr>
              <p:nvPr/>
            </p:nvSpPr>
            <p:spPr bwMode="auto">
              <a:xfrm>
                <a:off x="290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52" name="Line 15"/>
              <p:cNvSpPr>
                <a:spLocks noChangeShapeType="1"/>
              </p:cNvSpPr>
              <p:nvPr/>
            </p:nvSpPr>
            <p:spPr bwMode="auto">
              <a:xfrm>
                <a:off x="331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53" name="Line 16"/>
              <p:cNvSpPr>
                <a:spLocks noChangeShapeType="1"/>
              </p:cNvSpPr>
              <p:nvPr/>
            </p:nvSpPr>
            <p:spPr bwMode="auto">
              <a:xfrm>
                <a:off x="367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9226" name="Text Box 17"/>
            <p:cNvSpPr txBox="1">
              <a:spLocks noChangeArrowheads="1"/>
            </p:cNvSpPr>
            <p:nvPr/>
          </p:nvSpPr>
          <p:spPr bwMode="auto">
            <a:xfrm>
              <a:off x="955920" y="3329780"/>
              <a:ext cx="4619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3200" b="1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7" name="Text Box 18"/>
            <p:cNvSpPr txBox="1">
              <a:spLocks noChangeArrowheads="1"/>
            </p:cNvSpPr>
            <p:nvPr/>
          </p:nvSpPr>
          <p:spPr bwMode="auto">
            <a:xfrm>
              <a:off x="16494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8" name="Text Box 19"/>
            <p:cNvSpPr txBox="1">
              <a:spLocks noChangeArrowheads="1"/>
            </p:cNvSpPr>
            <p:nvPr/>
          </p:nvSpPr>
          <p:spPr bwMode="auto">
            <a:xfrm>
              <a:off x="21526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9" name="Text Box 20"/>
            <p:cNvSpPr txBox="1">
              <a:spLocks noChangeArrowheads="1"/>
            </p:cNvSpPr>
            <p:nvPr/>
          </p:nvSpPr>
          <p:spPr bwMode="auto">
            <a:xfrm>
              <a:off x="28003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0" name="Text Box 21"/>
            <p:cNvSpPr txBox="1">
              <a:spLocks noChangeArrowheads="1"/>
            </p:cNvSpPr>
            <p:nvPr/>
          </p:nvSpPr>
          <p:spPr bwMode="auto">
            <a:xfrm>
              <a:off x="33766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1" name="Text Box 22"/>
            <p:cNvSpPr txBox="1">
              <a:spLocks noChangeArrowheads="1"/>
            </p:cNvSpPr>
            <p:nvPr/>
          </p:nvSpPr>
          <p:spPr bwMode="auto">
            <a:xfrm>
              <a:off x="3952876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2" name="Text Box 23"/>
            <p:cNvSpPr txBox="1">
              <a:spLocks noChangeArrowheads="1"/>
            </p:cNvSpPr>
            <p:nvPr/>
          </p:nvSpPr>
          <p:spPr bwMode="auto">
            <a:xfrm>
              <a:off x="5608638" y="2917825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3" name="Text Box 24"/>
            <p:cNvSpPr txBox="1">
              <a:spLocks noChangeArrowheads="1"/>
            </p:cNvSpPr>
            <p:nvPr/>
          </p:nvSpPr>
          <p:spPr bwMode="auto">
            <a:xfrm>
              <a:off x="7408863" y="2917825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4" name="Text Box 25"/>
            <p:cNvSpPr txBox="1">
              <a:spLocks noChangeArrowheads="1"/>
            </p:cNvSpPr>
            <p:nvPr/>
          </p:nvSpPr>
          <p:spPr bwMode="auto">
            <a:xfrm>
              <a:off x="46736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5" name="Text Box 26"/>
            <p:cNvSpPr txBox="1">
              <a:spLocks noChangeArrowheads="1"/>
            </p:cNvSpPr>
            <p:nvPr/>
          </p:nvSpPr>
          <p:spPr bwMode="auto">
            <a:xfrm>
              <a:off x="64008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6" name="Text Box 27"/>
            <p:cNvSpPr txBox="1">
              <a:spLocks noChangeArrowheads="1"/>
            </p:cNvSpPr>
            <p:nvPr/>
          </p:nvSpPr>
          <p:spPr bwMode="auto">
            <a:xfrm>
              <a:off x="1547664" y="3390926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4" name="Line 34"/>
            <p:cNvSpPr>
              <a:spLocks noChangeShapeType="1"/>
            </p:cNvSpPr>
            <p:nvPr/>
          </p:nvSpPr>
          <p:spPr bwMode="auto">
            <a:xfrm flipH="1">
              <a:off x="1547813" y="4438650"/>
              <a:ext cx="61928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Text Box 35"/>
            <p:cNvSpPr txBox="1">
              <a:spLocks noChangeArrowheads="1"/>
            </p:cNvSpPr>
            <p:nvPr/>
          </p:nvSpPr>
          <p:spPr bwMode="auto">
            <a:xfrm>
              <a:off x="1016244" y="4149080"/>
              <a:ext cx="3413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endPara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6" name="Line 36"/>
            <p:cNvSpPr>
              <a:spLocks noChangeShapeType="1"/>
            </p:cNvSpPr>
            <p:nvPr/>
          </p:nvSpPr>
          <p:spPr bwMode="auto">
            <a:xfrm>
              <a:off x="1619250" y="4221163"/>
              <a:ext cx="6048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27"/>
            <p:cNvSpPr txBox="1">
              <a:spLocks noChangeArrowheads="1"/>
            </p:cNvSpPr>
            <p:nvPr/>
          </p:nvSpPr>
          <p:spPr bwMode="auto">
            <a:xfrm>
              <a:off x="2139802" y="3396373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2721157" y="337301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3305176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3869622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5602470" y="3388667"/>
              <a:ext cx="567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7355249" y="3360041"/>
              <a:ext cx="4523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52" name="组合 51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54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87658" y="754622"/>
            <a:ext cx="8353425" cy="7112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10.2.1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简单顺序表的查找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760" y="1448434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简单顺序查找</a:t>
            </a:r>
            <a:r>
              <a:rPr lang="zh-CN" altLang="en-US" sz="2800" dirty="0"/>
              <a:t>   </a:t>
            </a:r>
            <a:r>
              <a:rPr lang="zh-CN" altLang="en-US" sz="2400" b="1" dirty="0">
                <a:solidFill>
                  <a:srgbClr val="FF0000"/>
                </a:solidFill>
              </a:rPr>
              <a:t>从左向右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388442" y="3911973"/>
            <a:ext cx="4465637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search (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elemenType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A[]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keyType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x) 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=0;i&lt;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n;i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++) 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(A[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].key==x)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-1;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1430338" y="2856508"/>
            <a:ext cx="982662" cy="442912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676400" y="2920008"/>
            <a:ext cx="736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i=0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1922463" y="3299420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1370013" y="3745508"/>
            <a:ext cx="1104900" cy="508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619250" y="3805833"/>
            <a:ext cx="695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i&lt;n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>
            <a:off x="1922463" y="4253508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879475" y="4696420"/>
            <a:ext cx="2087563" cy="508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289050" y="4759920"/>
            <a:ext cx="1482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A[i].key==x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1908175" y="5204420"/>
            <a:ext cx="14288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1430338" y="5585420"/>
            <a:ext cx="982662" cy="4445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676400" y="564892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i++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2474913" y="3997920"/>
            <a:ext cx="6572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2903538" y="4950420"/>
            <a:ext cx="4445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2411413" y="3661370"/>
            <a:ext cx="36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2843213" y="4632920"/>
            <a:ext cx="306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 flipV="1">
            <a:off x="3024588" y="2904620"/>
            <a:ext cx="0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3043883" y="3171843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20" name="Oval 56"/>
          <p:cNvSpPr>
            <a:spLocks noChangeArrowheads="1"/>
          </p:cNvSpPr>
          <p:nvPr/>
        </p:nvSpPr>
        <p:spPr bwMode="auto">
          <a:xfrm>
            <a:off x="1692275" y="2204864"/>
            <a:ext cx="431800" cy="28892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321" name="Text Box 57"/>
          <p:cNvSpPr txBox="1">
            <a:spLocks noChangeArrowheads="1"/>
          </p:cNvSpPr>
          <p:nvPr/>
        </p:nvSpPr>
        <p:spPr bwMode="auto">
          <a:xfrm>
            <a:off x="1979613" y="4237633"/>
            <a:ext cx="306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322" name="Oval 58"/>
          <p:cNvSpPr>
            <a:spLocks noChangeArrowheads="1"/>
          </p:cNvSpPr>
          <p:nvPr/>
        </p:nvSpPr>
        <p:spPr bwMode="auto">
          <a:xfrm>
            <a:off x="3132138" y="3877270"/>
            <a:ext cx="792162" cy="360363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323" name="Text Box 59"/>
          <p:cNvSpPr txBox="1">
            <a:spLocks noChangeArrowheads="1"/>
          </p:cNvSpPr>
          <p:nvPr/>
        </p:nvSpPr>
        <p:spPr bwMode="auto">
          <a:xfrm>
            <a:off x="3144160" y="3877271"/>
            <a:ext cx="8651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 dirty="0">
                <a:ea typeface="宋体" panose="02010600030101010101" pitchFamily="2" charset="-122"/>
              </a:rPr>
              <a:t>返回</a:t>
            </a:r>
            <a:r>
              <a:rPr lang="en-US" altLang="zh-CN" sz="1600" dirty="0">
                <a:ea typeface="宋体" panose="02010600030101010101" pitchFamily="2" charset="-122"/>
              </a:rPr>
              <a:t>-1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11324" name="Text Box 60"/>
          <p:cNvSpPr txBox="1">
            <a:spLocks noChangeArrowheads="1"/>
          </p:cNvSpPr>
          <p:nvPr/>
        </p:nvSpPr>
        <p:spPr bwMode="auto">
          <a:xfrm>
            <a:off x="3348038" y="4813895"/>
            <a:ext cx="865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返回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25" name="Oval 61"/>
          <p:cNvSpPr>
            <a:spLocks noChangeArrowheads="1"/>
          </p:cNvSpPr>
          <p:nvPr/>
        </p:nvSpPr>
        <p:spPr bwMode="auto">
          <a:xfrm>
            <a:off x="3348038" y="4813895"/>
            <a:ext cx="792162" cy="360363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326" name="Text Box 62"/>
          <p:cNvSpPr txBox="1">
            <a:spLocks noChangeArrowheads="1"/>
          </p:cNvSpPr>
          <p:nvPr/>
        </p:nvSpPr>
        <p:spPr bwMode="auto">
          <a:xfrm>
            <a:off x="1979613" y="5172670"/>
            <a:ext cx="36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385734" y="4820245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返回</a:t>
            </a:r>
            <a:r>
              <a:rPr lang="en-US" altLang="zh-CN" sz="1400" dirty="0" err="1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8760" y="3589933"/>
            <a:ext cx="1332909" cy="2719387"/>
            <a:chOff x="588760" y="3141663"/>
            <a:chExt cx="1332909" cy="271938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921669" y="5581650"/>
              <a:ext cx="0" cy="27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588760" y="5861050"/>
              <a:ext cx="1332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588760" y="3141663"/>
              <a:ext cx="0" cy="2719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88760" y="3141663"/>
              <a:ext cx="13329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2286000" y="1888025"/>
            <a:ext cx="6805016" cy="1008063"/>
            <a:chOff x="1109114" y="2917825"/>
            <a:chExt cx="6805016" cy="1008063"/>
          </a:xfrm>
        </p:grpSpPr>
        <p:grpSp>
          <p:nvGrpSpPr>
            <p:cNvPr id="79" name="Group 5"/>
            <p:cNvGrpSpPr/>
            <p:nvPr/>
          </p:nvGrpSpPr>
          <p:grpSpPr bwMode="auto">
            <a:xfrm>
              <a:off x="1504951" y="3349625"/>
              <a:ext cx="6408738" cy="576263"/>
              <a:chOff x="0" y="0"/>
              <a:chExt cx="4037" cy="363"/>
            </a:xfrm>
            <a:solidFill>
              <a:srgbClr val="92D050"/>
            </a:solidFill>
          </p:grpSpPr>
          <p:sp>
            <p:nvSpPr>
              <p:cNvPr id="100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7" cy="363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endParaRPr lang="zh-CN" altLang="en-US" b="1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1" name="Line 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2" name="Line 8"/>
              <p:cNvSpPr>
                <a:spLocks noChangeShapeType="1"/>
              </p:cNvSpPr>
              <p:nvPr/>
            </p:nvSpPr>
            <p:spPr bwMode="auto">
              <a:xfrm>
                <a:off x="726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3" name="Line 9"/>
              <p:cNvSpPr>
                <a:spLocks noChangeShapeType="1"/>
              </p:cNvSpPr>
              <p:nvPr/>
            </p:nvSpPr>
            <p:spPr bwMode="auto">
              <a:xfrm>
                <a:off x="1089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4" name="Line 10"/>
              <p:cNvSpPr>
                <a:spLocks noChangeShapeType="1"/>
              </p:cNvSpPr>
              <p:nvPr/>
            </p:nvSpPr>
            <p:spPr bwMode="auto">
              <a:xfrm>
                <a:off x="145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5" name="Line 11"/>
              <p:cNvSpPr>
                <a:spLocks noChangeShapeType="1"/>
              </p:cNvSpPr>
              <p:nvPr/>
            </p:nvSpPr>
            <p:spPr bwMode="auto">
              <a:xfrm>
                <a:off x="181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2178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7" name="Line 13"/>
              <p:cNvSpPr>
                <a:spLocks noChangeShapeType="1"/>
              </p:cNvSpPr>
              <p:nvPr/>
            </p:nvSpPr>
            <p:spPr bwMode="auto">
              <a:xfrm>
                <a:off x="2541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8" name="Line 14"/>
              <p:cNvSpPr>
                <a:spLocks noChangeShapeType="1"/>
              </p:cNvSpPr>
              <p:nvPr/>
            </p:nvSpPr>
            <p:spPr bwMode="auto">
              <a:xfrm>
                <a:off x="290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31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10" name="Line 16"/>
              <p:cNvSpPr>
                <a:spLocks noChangeShapeType="1"/>
              </p:cNvSpPr>
              <p:nvPr/>
            </p:nvSpPr>
            <p:spPr bwMode="auto">
              <a:xfrm>
                <a:off x="367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80" name="Text Box 17"/>
            <p:cNvSpPr txBox="1">
              <a:spLocks noChangeArrowheads="1"/>
            </p:cNvSpPr>
            <p:nvPr/>
          </p:nvSpPr>
          <p:spPr bwMode="auto">
            <a:xfrm>
              <a:off x="1109114" y="3367332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18"/>
            <p:cNvSpPr txBox="1">
              <a:spLocks noChangeArrowheads="1"/>
            </p:cNvSpPr>
            <p:nvPr/>
          </p:nvSpPr>
          <p:spPr bwMode="auto">
            <a:xfrm>
              <a:off x="16494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Text Box 19"/>
            <p:cNvSpPr txBox="1">
              <a:spLocks noChangeArrowheads="1"/>
            </p:cNvSpPr>
            <p:nvPr/>
          </p:nvSpPr>
          <p:spPr bwMode="auto">
            <a:xfrm>
              <a:off x="21526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 Box 20"/>
            <p:cNvSpPr txBox="1">
              <a:spLocks noChangeArrowheads="1"/>
            </p:cNvSpPr>
            <p:nvPr/>
          </p:nvSpPr>
          <p:spPr bwMode="auto">
            <a:xfrm>
              <a:off x="28003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33766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3952876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Text Box 23"/>
            <p:cNvSpPr txBox="1">
              <a:spLocks noChangeArrowheads="1"/>
            </p:cNvSpPr>
            <p:nvPr/>
          </p:nvSpPr>
          <p:spPr bwMode="auto">
            <a:xfrm>
              <a:off x="5608638" y="2917825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" name="Text Box 24"/>
            <p:cNvSpPr txBox="1">
              <a:spLocks noChangeArrowheads="1"/>
            </p:cNvSpPr>
            <p:nvPr/>
          </p:nvSpPr>
          <p:spPr bwMode="auto">
            <a:xfrm>
              <a:off x="7408863" y="2917825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8" name="Text Box 25"/>
            <p:cNvSpPr txBox="1">
              <a:spLocks noChangeArrowheads="1"/>
            </p:cNvSpPr>
            <p:nvPr/>
          </p:nvSpPr>
          <p:spPr bwMode="auto">
            <a:xfrm>
              <a:off x="46736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4008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" name="Text Box 27"/>
            <p:cNvSpPr txBox="1">
              <a:spLocks noChangeArrowheads="1"/>
            </p:cNvSpPr>
            <p:nvPr/>
          </p:nvSpPr>
          <p:spPr bwMode="auto">
            <a:xfrm>
              <a:off x="1547664" y="3390926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Text Box 27"/>
            <p:cNvSpPr txBox="1">
              <a:spLocks noChangeArrowheads="1"/>
            </p:cNvSpPr>
            <p:nvPr/>
          </p:nvSpPr>
          <p:spPr bwMode="auto">
            <a:xfrm>
              <a:off x="2139802" y="3396373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Text Box 27"/>
            <p:cNvSpPr txBox="1">
              <a:spLocks noChangeArrowheads="1"/>
            </p:cNvSpPr>
            <p:nvPr/>
          </p:nvSpPr>
          <p:spPr bwMode="auto">
            <a:xfrm>
              <a:off x="2721157" y="337301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Text Box 27"/>
            <p:cNvSpPr txBox="1">
              <a:spLocks noChangeArrowheads="1"/>
            </p:cNvSpPr>
            <p:nvPr/>
          </p:nvSpPr>
          <p:spPr bwMode="auto">
            <a:xfrm>
              <a:off x="3305176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Text Box 27"/>
            <p:cNvSpPr txBox="1">
              <a:spLocks noChangeArrowheads="1"/>
            </p:cNvSpPr>
            <p:nvPr/>
          </p:nvSpPr>
          <p:spPr bwMode="auto">
            <a:xfrm>
              <a:off x="3869622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Text Box 27"/>
            <p:cNvSpPr txBox="1">
              <a:spLocks noChangeArrowheads="1"/>
            </p:cNvSpPr>
            <p:nvPr/>
          </p:nvSpPr>
          <p:spPr bwMode="auto">
            <a:xfrm>
              <a:off x="5602470" y="3388667"/>
              <a:ext cx="567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Text Box 27"/>
            <p:cNvSpPr txBox="1">
              <a:spLocks noChangeArrowheads="1"/>
            </p:cNvSpPr>
            <p:nvPr/>
          </p:nvSpPr>
          <p:spPr bwMode="auto">
            <a:xfrm>
              <a:off x="7355249" y="3360041"/>
              <a:ext cx="4523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" name="直接箭头连接符 15"/>
          <p:cNvCxnSpPr>
            <a:stCxn id="11320" idx="4"/>
          </p:cNvCxnSpPr>
          <p:nvPr/>
        </p:nvCxnSpPr>
        <p:spPr>
          <a:xfrm>
            <a:off x="1908175" y="2493789"/>
            <a:ext cx="0" cy="370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73" name="组合 72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75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6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0" grpId="0" animBg="1"/>
      <p:bldP spid="11271" grpId="0" autoUpdateAnimBg="0"/>
      <p:bldP spid="11273" grpId="0" animBg="1"/>
      <p:bldP spid="11274" grpId="0" autoUpdateAnimBg="0"/>
      <p:bldP spid="11276" grpId="0" animBg="1"/>
      <p:bldP spid="11277" grpId="0" autoUpdateAnimBg="0"/>
      <p:bldP spid="11279" grpId="0" animBg="1"/>
      <p:bldP spid="11280" grpId="0" autoUpdateAnimBg="0"/>
      <p:bldP spid="11283" grpId="0" autoUpdateAnimBg="0"/>
      <p:bldP spid="11284" grpId="0" autoUpdateAnimBg="0"/>
      <p:bldP spid="11319" grpId="0" autoUpdateAnimBg="0"/>
      <p:bldP spid="11320" grpId="0" animBg="1"/>
      <p:bldP spid="11321" grpId="0" autoUpdateAnimBg="0"/>
      <p:bldP spid="11322" grpId="0" animBg="1"/>
      <p:bldP spid="11323" grpId="0" autoUpdateAnimBg="0"/>
      <p:bldP spid="11324" grpId="0" autoUpdateAnimBg="0"/>
      <p:bldP spid="11325" grpId="0" animBg="1"/>
      <p:bldP spid="11326" grpId="0" autoUpdateAnimBg="0"/>
      <p:bldP spid="112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简单顺序查找</a:t>
            </a:r>
            <a:r>
              <a:rPr lang="zh-CN" altLang="en-US" sz="2800" dirty="0"/>
              <a:t>   </a:t>
            </a:r>
            <a:r>
              <a:rPr lang="zh-CN" altLang="en-US" sz="2400" b="1" dirty="0">
                <a:solidFill>
                  <a:srgbClr val="FF0000"/>
                </a:solidFill>
              </a:rPr>
              <a:t>从右向左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194728" y="3213100"/>
            <a:ext cx="4698448" cy="304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search (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elemenType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A[]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keyType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x) 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 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=n-1;i&gt;=0;i--) 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if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(A[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].key==x)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return 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-1;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分析：比较操作的次数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 flipV="1">
            <a:off x="8532813" y="2876550"/>
            <a:ext cx="0" cy="5048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8604125" y="3062287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287658" y="754622"/>
            <a:ext cx="8353425" cy="7112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10.2.1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简单顺序表的查找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+mn-cs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141538" y="1868488"/>
            <a:ext cx="6805016" cy="1008063"/>
            <a:chOff x="1109114" y="2917825"/>
            <a:chExt cx="6805016" cy="1008063"/>
          </a:xfrm>
        </p:grpSpPr>
        <p:grpSp>
          <p:nvGrpSpPr>
            <p:cNvPr id="72" name="Group 5"/>
            <p:cNvGrpSpPr/>
            <p:nvPr/>
          </p:nvGrpSpPr>
          <p:grpSpPr bwMode="auto">
            <a:xfrm>
              <a:off x="1504951" y="3349625"/>
              <a:ext cx="6408738" cy="576263"/>
              <a:chOff x="0" y="0"/>
              <a:chExt cx="4037" cy="363"/>
            </a:xfrm>
            <a:solidFill>
              <a:srgbClr val="92D050"/>
            </a:solidFill>
          </p:grpSpPr>
          <p:sp>
            <p:nvSpPr>
              <p:cNvPr id="90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7" cy="363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endParaRPr lang="zh-CN" altLang="en-US" b="1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1" name="Line 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" name="Line 8"/>
              <p:cNvSpPr>
                <a:spLocks noChangeShapeType="1"/>
              </p:cNvSpPr>
              <p:nvPr/>
            </p:nvSpPr>
            <p:spPr bwMode="auto">
              <a:xfrm>
                <a:off x="726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3" name="Line 9"/>
              <p:cNvSpPr>
                <a:spLocks noChangeShapeType="1"/>
              </p:cNvSpPr>
              <p:nvPr/>
            </p:nvSpPr>
            <p:spPr bwMode="auto">
              <a:xfrm>
                <a:off x="1089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4" name="Line 10"/>
              <p:cNvSpPr>
                <a:spLocks noChangeShapeType="1"/>
              </p:cNvSpPr>
              <p:nvPr/>
            </p:nvSpPr>
            <p:spPr bwMode="auto">
              <a:xfrm>
                <a:off x="145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5" name="Line 11"/>
              <p:cNvSpPr>
                <a:spLocks noChangeShapeType="1"/>
              </p:cNvSpPr>
              <p:nvPr/>
            </p:nvSpPr>
            <p:spPr bwMode="auto">
              <a:xfrm>
                <a:off x="181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6" name="Line 12"/>
              <p:cNvSpPr>
                <a:spLocks noChangeShapeType="1"/>
              </p:cNvSpPr>
              <p:nvPr/>
            </p:nvSpPr>
            <p:spPr bwMode="auto">
              <a:xfrm>
                <a:off x="2178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7" name="Line 13"/>
              <p:cNvSpPr>
                <a:spLocks noChangeShapeType="1"/>
              </p:cNvSpPr>
              <p:nvPr/>
            </p:nvSpPr>
            <p:spPr bwMode="auto">
              <a:xfrm>
                <a:off x="2541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8" name="Line 14"/>
              <p:cNvSpPr>
                <a:spLocks noChangeShapeType="1"/>
              </p:cNvSpPr>
              <p:nvPr/>
            </p:nvSpPr>
            <p:spPr bwMode="auto">
              <a:xfrm>
                <a:off x="290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9" name="Line 15"/>
              <p:cNvSpPr>
                <a:spLocks noChangeShapeType="1"/>
              </p:cNvSpPr>
              <p:nvPr/>
            </p:nvSpPr>
            <p:spPr bwMode="auto">
              <a:xfrm>
                <a:off x="331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0" name="Line 16"/>
              <p:cNvSpPr>
                <a:spLocks noChangeShapeType="1"/>
              </p:cNvSpPr>
              <p:nvPr/>
            </p:nvSpPr>
            <p:spPr bwMode="auto">
              <a:xfrm>
                <a:off x="367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73" name="Text Box 17"/>
            <p:cNvSpPr txBox="1">
              <a:spLocks noChangeArrowheads="1"/>
            </p:cNvSpPr>
            <p:nvPr/>
          </p:nvSpPr>
          <p:spPr bwMode="auto">
            <a:xfrm>
              <a:off x="1109114" y="3367332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16494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21526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Text Box 20"/>
            <p:cNvSpPr txBox="1">
              <a:spLocks noChangeArrowheads="1"/>
            </p:cNvSpPr>
            <p:nvPr/>
          </p:nvSpPr>
          <p:spPr bwMode="auto">
            <a:xfrm>
              <a:off x="28003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33766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Text Box 22"/>
            <p:cNvSpPr txBox="1">
              <a:spLocks noChangeArrowheads="1"/>
            </p:cNvSpPr>
            <p:nvPr/>
          </p:nvSpPr>
          <p:spPr bwMode="auto">
            <a:xfrm>
              <a:off x="3952876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5608638" y="2917825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7408863" y="2917825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25"/>
            <p:cNvSpPr txBox="1">
              <a:spLocks noChangeArrowheads="1"/>
            </p:cNvSpPr>
            <p:nvPr/>
          </p:nvSpPr>
          <p:spPr bwMode="auto">
            <a:xfrm>
              <a:off x="46736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Text Box 26"/>
            <p:cNvSpPr txBox="1">
              <a:spLocks noChangeArrowheads="1"/>
            </p:cNvSpPr>
            <p:nvPr/>
          </p:nvSpPr>
          <p:spPr bwMode="auto">
            <a:xfrm>
              <a:off x="64008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 Box 27"/>
            <p:cNvSpPr txBox="1">
              <a:spLocks noChangeArrowheads="1"/>
            </p:cNvSpPr>
            <p:nvPr/>
          </p:nvSpPr>
          <p:spPr bwMode="auto">
            <a:xfrm>
              <a:off x="1547664" y="3390926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2139802" y="3396373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Text Box 27"/>
            <p:cNvSpPr txBox="1">
              <a:spLocks noChangeArrowheads="1"/>
            </p:cNvSpPr>
            <p:nvPr/>
          </p:nvSpPr>
          <p:spPr bwMode="auto">
            <a:xfrm>
              <a:off x="2721157" y="337301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7"/>
            <p:cNvSpPr txBox="1">
              <a:spLocks noChangeArrowheads="1"/>
            </p:cNvSpPr>
            <p:nvPr/>
          </p:nvSpPr>
          <p:spPr bwMode="auto">
            <a:xfrm>
              <a:off x="3305176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3869622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7"/>
            <p:cNvSpPr txBox="1">
              <a:spLocks noChangeArrowheads="1"/>
            </p:cNvSpPr>
            <p:nvPr/>
          </p:nvSpPr>
          <p:spPr bwMode="auto">
            <a:xfrm>
              <a:off x="5602470" y="3388667"/>
              <a:ext cx="567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7355249" y="3360041"/>
              <a:ext cx="4523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AutoShape 6"/>
          <p:cNvSpPr>
            <a:spLocks noChangeArrowheads="1"/>
          </p:cNvSpPr>
          <p:nvPr/>
        </p:nvSpPr>
        <p:spPr bwMode="auto">
          <a:xfrm>
            <a:off x="1214066" y="2856508"/>
            <a:ext cx="982662" cy="442912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1370993" y="2920008"/>
            <a:ext cx="8257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=n-1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" name="Line 8"/>
          <p:cNvSpPr>
            <a:spLocks noChangeShapeType="1"/>
          </p:cNvSpPr>
          <p:nvPr/>
        </p:nvSpPr>
        <p:spPr bwMode="auto">
          <a:xfrm>
            <a:off x="1706191" y="3299420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1153741" y="3745508"/>
            <a:ext cx="1104900" cy="508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05" name="Text Box 10"/>
          <p:cNvSpPr txBox="1">
            <a:spLocks noChangeArrowheads="1"/>
          </p:cNvSpPr>
          <p:nvPr/>
        </p:nvSpPr>
        <p:spPr bwMode="auto">
          <a:xfrm>
            <a:off x="1402978" y="3805833"/>
            <a:ext cx="695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&gt;=0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6" name="Line 11"/>
          <p:cNvSpPr>
            <a:spLocks noChangeShapeType="1"/>
          </p:cNvSpPr>
          <p:nvPr/>
        </p:nvSpPr>
        <p:spPr bwMode="auto">
          <a:xfrm flipH="1">
            <a:off x="1706191" y="4253508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AutoShape 12"/>
          <p:cNvSpPr>
            <a:spLocks noChangeArrowheads="1"/>
          </p:cNvSpPr>
          <p:nvPr/>
        </p:nvSpPr>
        <p:spPr bwMode="auto">
          <a:xfrm>
            <a:off x="663203" y="4696420"/>
            <a:ext cx="2087563" cy="508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08" name="Text Box 13"/>
          <p:cNvSpPr txBox="1">
            <a:spLocks noChangeArrowheads="1"/>
          </p:cNvSpPr>
          <p:nvPr/>
        </p:nvSpPr>
        <p:spPr bwMode="auto">
          <a:xfrm>
            <a:off x="1072778" y="4759920"/>
            <a:ext cx="1482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A[i].key==x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9" name="Line 14"/>
          <p:cNvSpPr>
            <a:spLocks noChangeShapeType="1"/>
          </p:cNvSpPr>
          <p:nvPr/>
        </p:nvSpPr>
        <p:spPr bwMode="auto">
          <a:xfrm flipH="1">
            <a:off x="1705397" y="5204420"/>
            <a:ext cx="794" cy="380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AutoShape 15"/>
          <p:cNvSpPr>
            <a:spLocks noChangeArrowheads="1"/>
          </p:cNvSpPr>
          <p:nvPr/>
        </p:nvSpPr>
        <p:spPr bwMode="auto">
          <a:xfrm>
            <a:off x="1214066" y="5585420"/>
            <a:ext cx="982662" cy="4445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1" name="Text Box 16"/>
          <p:cNvSpPr txBox="1">
            <a:spLocks noChangeArrowheads="1"/>
          </p:cNvSpPr>
          <p:nvPr/>
        </p:nvSpPr>
        <p:spPr bwMode="auto">
          <a:xfrm>
            <a:off x="1460128" y="564892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--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" name="Line 17"/>
          <p:cNvSpPr>
            <a:spLocks noChangeShapeType="1"/>
          </p:cNvSpPr>
          <p:nvPr/>
        </p:nvSpPr>
        <p:spPr bwMode="auto">
          <a:xfrm>
            <a:off x="2258641" y="3997920"/>
            <a:ext cx="6572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Line 18"/>
          <p:cNvSpPr>
            <a:spLocks noChangeShapeType="1"/>
          </p:cNvSpPr>
          <p:nvPr/>
        </p:nvSpPr>
        <p:spPr bwMode="auto">
          <a:xfrm>
            <a:off x="2687266" y="4950420"/>
            <a:ext cx="4445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19"/>
          <p:cNvSpPr txBox="1">
            <a:spLocks noChangeArrowheads="1"/>
          </p:cNvSpPr>
          <p:nvPr/>
        </p:nvSpPr>
        <p:spPr bwMode="auto">
          <a:xfrm>
            <a:off x="2195141" y="3661370"/>
            <a:ext cx="36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5" name="Text Box 20"/>
          <p:cNvSpPr txBox="1">
            <a:spLocks noChangeArrowheads="1"/>
          </p:cNvSpPr>
          <p:nvPr/>
        </p:nvSpPr>
        <p:spPr bwMode="auto">
          <a:xfrm>
            <a:off x="2626941" y="4632920"/>
            <a:ext cx="306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8" name="Oval 56"/>
          <p:cNvSpPr>
            <a:spLocks noChangeArrowheads="1"/>
          </p:cNvSpPr>
          <p:nvPr/>
        </p:nvSpPr>
        <p:spPr bwMode="auto">
          <a:xfrm>
            <a:off x="1476003" y="2204864"/>
            <a:ext cx="431800" cy="28892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9" name="Text Box 57"/>
          <p:cNvSpPr txBox="1">
            <a:spLocks noChangeArrowheads="1"/>
          </p:cNvSpPr>
          <p:nvPr/>
        </p:nvSpPr>
        <p:spPr bwMode="auto">
          <a:xfrm>
            <a:off x="1763341" y="4237633"/>
            <a:ext cx="306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0" name="Oval 58"/>
          <p:cNvSpPr>
            <a:spLocks noChangeArrowheads="1"/>
          </p:cNvSpPr>
          <p:nvPr/>
        </p:nvSpPr>
        <p:spPr bwMode="auto">
          <a:xfrm>
            <a:off x="2915866" y="3877270"/>
            <a:ext cx="792162" cy="360363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21" name="Text Box 59"/>
          <p:cNvSpPr txBox="1">
            <a:spLocks noChangeArrowheads="1"/>
          </p:cNvSpPr>
          <p:nvPr/>
        </p:nvSpPr>
        <p:spPr bwMode="auto">
          <a:xfrm>
            <a:off x="2927888" y="3877271"/>
            <a:ext cx="8651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 dirty="0">
                <a:ea typeface="宋体" panose="02010600030101010101" pitchFamily="2" charset="-122"/>
              </a:rPr>
              <a:t>返回</a:t>
            </a:r>
            <a:r>
              <a:rPr lang="en-US" altLang="zh-CN" sz="1600" dirty="0">
                <a:ea typeface="宋体" panose="02010600030101010101" pitchFamily="2" charset="-122"/>
              </a:rPr>
              <a:t>-1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122" name="Oval 61"/>
          <p:cNvSpPr>
            <a:spLocks noChangeArrowheads="1"/>
          </p:cNvSpPr>
          <p:nvPr/>
        </p:nvSpPr>
        <p:spPr bwMode="auto">
          <a:xfrm>
            <a:off x="3131766" y="4813895"/>
            <a:ext cx="792162" cy="360363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23" name="Text Box 62"/>
          <p:cNvSpPr txBox="1">
            <a:spLocks noChangeArrowheads="1"/>
          </p:cNvSpPr>
          <p:nvPr/>
        </p:nvSpPr>
        <p:spPr bwMode="auto">
          <a:xfrm>
            <a:off x="1763341" y="5172670"/>
            <a:ext cx="36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372488" y="3589933"/>
            <a:ext cx="1332909" cy="2719387"/>
            <a:chOff x="588760" y="3141663"/>
            <a:chExt cx="1332909" cy="2719387"/>
          </a:xfrm>
        </p:grpSpPr>
        <p:cxnSp>
          <p:nvCxnSpPr>
            <p:cNvPr id="125" name="直接连接符 124"/>
            <p:cNvCxnSpPr/>
            <p:nvPr/>
          </p:nvCxnSpPr>
          <p:spPr>
            <a:xfrm>
              <a:off x="1921669" y="5581650"/>
              <a:ext cx="0" cy="27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588760" y="5861050"/>
              <a:ext cx="1332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V="1">
              <a:off x="588760" y="3141663"/>
              <a:ext cx="0" cy="2719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/>
            <p:nvPr/>
          </p:nvCxnSpPr>
          <p:spPr>
            <a:xfrm>
              <a:off x="588760" y="3141663"/>
              <a:ext cx="13329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直接箭头连接符 128"/>
          <p:cNvCxnSpPr>
            <a:stCxn id="118" idx="4"/>
          </p:cNvCxnSpPr>
          <p:nvPr/>
        </p:nvCxnSpPr>
        <p:spPr>
          <a:xfrm>
            <a:off x="1691903" y="2493789"/>
            <a:ext cx="0" cy="370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Box 22"/>
          <p:cNvSpPr txBox="1">
            <a:spLocks noChangeArrowheads="1"/>
          </p:cNvSpPr>
          <p:nvPr/>
        </p:nvSpPr>
        <p:spPr bwMode="auto">
          <a:xfrm>
            <a:off x="3225259" y="4821039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返回</a:t>
            </a:r>
            <a:r>
              <a:rPr lang="en-US" altLang="zh-CN" sz="1400" dirty="0" err="1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117" name="组合 116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132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3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  <p:bldP spid="12292" grpId="0" autoUpdateAnimBg="0"/>
      <p:bldP spid="12343" grpId="0" autoUpdateAnimBg="0"/>
      <p:bldP spid="101" grpId="0" animBg="1"/>
      <p:bldP spid="102" grpId="0" autoUpdateAnimBg="0"/>
      <p:bldP spid="104" grpId="0" animBg="1"/>
      <p:bldP spid="105" grpId="0" autoUpdateAnimBg="0"/>
      <p:bldP spid="107" grpId="0" animBg="1"/>
      <p:bldP spid="108" grpId="0" autoUpdateAnimBg="0"/>
      <p:bldP spid="110" grpId="0" animBg="1"/>
      <p:bldP spid="111" grpId="0" autoUpdateAnimBg="0"/>
      <p:bldP spid="114" grpId="0" autoUpdateAnimBg="0"/>
      <p:bldP spid="115" grpId="0" autoUpdateAnimBg="0"/>
      <p:bldP spid="118" grpId="0" animBg="1"/>
      <p:bldP spid="119" grpId="0" autoUpdateAnimBg="0"/>
      <p:bldP spid="120" grpId="0" animBg="1"/>
      <p:bldP spid="121" grpId="0" autoUpdateAnimBg="0"/>
      <p:bldP spid="122" grpId="0" animBg="1"/>
      <p:bldP spid="123" grpId="0" autoUpdateAnimBg="0"/>
      <p:bldP spid="13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2289"/>
          <p:cNvSpPr>
            <a:spLocks noGrp="1"/>
          </p:cNvSpPr>
          <p:nvPr>
            <p:ph type="title"/>
          </p:nvPr>
        </p:nvSpPr>
        <p:spPr>
          <a:xfrm>
            <a:off x="611188" y="188913"/>
            <a:ext cx="8353425" cy="7112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10.2.1</a:t>
            </a:r>
            <a:r>
              <a:rPr lang="zh-CN" altLang="en-US" sz="3200" dirty="0">
                <a:solidFill>
                  <a:srgbClr val="FF0000"/>
                </a:solidFill>
              </a:rPr>
              <a:t>简单顺序表的查找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13315" name="文本占位符 12290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400" b="1" dirty="0"/>
              <a:t>简单顺序查找</a:t>
            </a:r>
            <a:r>
              <a:rPr lang="zh-CN" altLang="en-US" sz="2800" dirty="0"/>
              <a:t>   </a:t>
            </a:r>
            <a:r>
              <a:rPr lang="zh-CN" altLang="en-US" sz="2400" b="1" dirty="0">
                <a:solidFill>
                  <a:srgbClr val="CC6600"/>
                </a:solidFill>
              </a:rPr>
              <a:t>从右向左</a:t>
            </a:r>
            <a:endParaRPr lang="zh-CN" altLang="en-US" sz="2400" b="1" dirty="0">
              <a:solidFill>
                <a:srgbClr val="CC6600"/>
              </a:solidFill>
            </a:endParaRPr>
          </a:p>
        </p:txBody>
      </p:sp>
      <p:sp>
        <p:nvSpPr>
          <p:cNvPr id="12292" name="文本框 12291"/>
          <p:cNvSpPr txBox="1"/>
          <p:nvPr/>
        </p:nvSpPr>
        <p:spPr>
          <a:xfrm>
            <a:off x="4427538" y="3213100"/>
            <a:ext cx="4465638" cy="3013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int  search ( elementtype A[]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       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keytype x) 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{    int i;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for(i=n-1;i&gt;=0;i--) 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if (A[i].key==x)  return(i);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return(-1);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}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分析：比较操作的次数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2293" name="直接连接符 12292"/>
          <p:cNvSpPr/>
          <p:nvPr/>
        </p:nvSpPr>
        <p:spPr>
          <a:xfrm>
            <a:off x="1908175" y="2060575"/>
            <a:ext cx="14288" cy="347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4" name="流程图: 过程 12293"/>
          <p:cNvSpPr/>
          <p:nvPr/>
        </p:nvSpPr>
        <p:spPr>
          <a:xfrm>
            <a:off x="1430338" y="2408238"/>
            <a:ext cx="982662" cy="442912"/>
          </a:xfrm>
          <a:prstGeom prst="flowChartProcess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None/>
            </a:pPr>
            <a:endParaRPr lang="zh-CN" altLang="en-US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2295" name="文本框 12294"/>
          <p:cNvSpPr txBox="1"/>
          <p:nvPr/>
        </p:nvSpPr>
        <p:spPr>
          <a:xfrm>
            <a:off x="1547813" y="2471738"/>
            <a:ext cx="865187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i=n-1;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6" name="直接连接符 12295"/>
          <p:cNvSpPr/>
          <p:nvPr/>
        </p:nvSpPr>
        <p:spPr>
          <a:xfrm>
            <a:off x="1922463" y="2851150"/>
            <a:ext cx="0" cy="4460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7" name="流程图: 决策 12296"/>
          <p:cNvSpPr/>
          <p:nvPr/>
        </p:nvSpPr>
        <p:spPr>
          <a:xfrm>
            <a:off x="1370013" y="3297238"/>
            <a:ext cx="1104900" cy="508000"/>
          </a:xfrm>
          <a:prstGeom prst="flowChartDecision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None/>
            </a:pPr>
            <a:endParaRPr lang="zh-CN" altLang="en-US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2298" name="文本框 12297"/>
          <p:cNvSpPr txBox="1"/>
          <p:nvPr/>
        </p:nvSpPr>
        <p:spPr>
          <a:xfrm>
            <a:off x="1619250" y="3357563"/>
            <a:ext cx="695325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i&gt;=0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9" name="直接连接符 12298"/>
          <p:cNvSpPr/>
          <p:nvPr/>
        </p:nvSpPr>
        <p:spPr>
          <a:xfrm flipH="1">
            <a:off x="1922463" y="3805238"/>
            <a:ext cx="0" cy="4429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0" name="流程图: 决策 12299"/>
          <p:cNvSpPr/>
          <p:nvPr/>
        </p:nvSpPr>
        <p:spPr>
          <a:xfrm>
            <a:off x="879475" y="4248150"/>
            <a:ext cx="2087563" cy="508000"/>
          </a:xfrm>
          <a:prstGeom prst="flowChartDecision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None/>
            </a:pPr>
            <a:endParaRPr lang="zh-CN" altLang="en-US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2301" name="文本框 12300"/>
          <p:cNvSpPr txBox="1"/>
          <p:nvPr/>
        </p:nvSpPr>
        <p:spPr>
          <a:xfrm>
            <a:off x="1289050" y="4311650"/>
            <a:ext cx="1482725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A[i].key==x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2" name="直接连接符 12301"/>
          <p:cNvSpPr/>
          <p:nvPr/>
        </p:nvSpPr>
        <p:spPr>
          <a:xfrm flipH="1">
            <a:off x="1908175" y="4756150"/>
            <a:ext cx="14288" cy="3286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3" name="流程图: 过程 12302"/>
          <p:cNvSpPr/>
          <p:nvPr/>
        </p:nvSpPr>
        <p:spPr>
          <a:xfrm>
            <a:off x="1430338" y="5137150"/>
            <a:ext cx="982662" cy="444500"/>
          </a:xfrm>
          <a:prstGeom prst="flowChartProcess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None/>
            </a:pPr>
            <a:endParaRPr lang="zh-CN" altLang="en-US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2304" name="文本框 12303"/>
          <p:cNvSpPr txBox="1"/>
          <p:nvPr/>
        </p:nvSpPr>
        <p:spPr>
          <a:xfrm>
            <a:off x="1676400" y="5200650"/>
            <a:ext cx="7366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i--;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5" name="直接连接符 12304"/>
          <p:cNvSpPr/>
          <p:nvPr/>
        </p:nvSpPr>
        <p:spPr>
          <a:xfrm>
            <a:off x="2474913" y="3549650"/>
            <a:ext cx="657225" cy="238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6" name="直接连接符 12305"/>
          <p:cNvSpPr/>
          <p:nvPr/>
        </p:nvSpPr>
        <p:spPr>
          <a:xfrm>
            <a:off x="2903538" y="4502150"/>
            <a:ext cx="444500" cy="6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7" name="文本框 12306"/>
          <p:cNvSpPr txBox="1"/>
          <p:nvPr/>
        </p:nvSpPr>
        <p:spPr>
          <a:xfrm>
            <a:off x="2411413" y="3213100"/>
            <a:ext cx="3683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8" name="文本框 12307"/>
          <p:cNvSpPr txBox="1"/>
          <p:nvPr/>
        </p:nvSpPr>
        <p:spPr>
          <a:xfrm>
            <a:off x="2843213" y="4184650"/>
            <a:ext cx="306387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9" name="文本框 12308"/>
          <p:cNvSpPr txBox="1"/>
          <p:nvPr/>
        </p:nvSpPr>
        <p:spPr>
          <a:xfrm>
            <a:off x="2916238" y="3068638"/>
            <a:ext cx="871537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未找到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10" name="文本框 12309"/>
          <p:cNvSpPr txBox="1"/>
          <p:nvPr/>
        </p:nvSpPr>
        <p:spPr>
          <a:xfrm>
            <a:off x="3203575" y="4076700"/>
            <a:ext cx="10080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找到了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11" name="任意多边形 12310"/>
          <p:cNvSpPr/>
          <p:nvPr/>
        </p:nvSpPr>
        <p:spPr>
          <a:xfrm>
            <a:off x="698500" y="3073400"/>
            <a:ext cx="1206500" cy="2882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pathLst>
              <a:path w="760" h="1816">
                <a:moveTo>
                  <a:pt x="760" y="1616"/>
                </a:moveTo>
                <a:lnTo>
                  <a:pt x="760" y="1808"/>
                </a:lnTo>
                <a:lnTo>
                  <a:pt x="24" y="1816"/>
                </a:lnTo>
                <a:lnTo>
                  <a:pt x="0" y="8"/>
                </a:lnTo>
                <a:lnTo>
                  <a:pt x="744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2312" name="组合 12311"/>
          <p:cNvGrpSpPr/>
          <p:nvPr/>
        </p:nvGrpSpPr>
        <p:grpSpPr>
          <a:xfrm>
            <a:off x="2916238" y="1700213"/>
            <a:ext cx="6046787" cy="981075"/>
            <a:chOff x="0" y="0"/>
            <a:chExt cx="4661" cy="665"/>
          </a:xfrm>
        </p:grpSpPr>
        <p:grpSp>
          <p:nvGrpSpPr>
            <p:cNvPr id="13347" name="组合 12312"/>
            <p:cNvGrpSpPr/>
            <p:nvPr/>
          </p:nvGrpSpPr>
          <p:grpSpPr>
            <a:xfrm>
              <a:off x="499" y="272"/>
              <a:ext cx="4037" cy="363"/>
              <a:chOff x="0" y="0"/>
              <a:chExt cx="4037" cy="363"/>
            </a:xfrm>
          </p:grpSpPr>
          <p:sp>
            <p:nvSpPr>
              <p:cNvPr id="13365" name="矩形 12313"/>
              <p:cNvSpPr/>
              <p:nvPr/>
            </p:nvSpPr>
            <p:spPr>
              <a:xfrm>
                <a:off x="0" y="0"/>
                <a:ext cx="4037" cy="363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1" hangingPunct="1">
                  <a:buNone/>
                </a:pPr>
                <a:endParaRPr lang="zh-CN" altLang="en-US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66" name="直接连接符 12314"/>
              <p:cNvSpPr/>
              <p:nvPr/>
            </p:nvSpPr>
            <p:spPr>
              <a:xfrm>
                <a:off x="363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67" name="直接连接符 12315"/>
              <p:cNvSpPr/>
              <p:nvPr/>
            </p:nvSpPr>
            <p:spPr>
              <a:xfrm>
                <a:off x="726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68" name="直接连接符 12316"/>
              <p:cNvSpPr/>
              <p:nvPr/>
            </p:nvSpPr>
            <p:spPr>
              <a:xfrm>
                <a:off x="1089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69" name="直接连接符 12317"/>
              <p:cNvSpPr/>
              <p:nvPr/>
            </p:nvSpPr>
            <p:spPr>
              <a:xfrm>
                <a:off x="1452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70" name="直接连接符 12318"/>
              <p:cNvSpPr/>
              <p:nvPr/>
            </p:nvSpPr>
            <p:spPr>
              <a:xfrm>
                <a:off x="1815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71" name="直接连接符 12319"/>
              <p:cNvSpPr/>
              <p:nvPr/>
            </p:nvSpPr>
            <p:spPr>
              <a:xfrm>
                <a:off x="2178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72" name="直接连接符 12320"/>
              <p:cNvSpPr/>
              <p:nvPr/>
            </p:nvSpPr>
            <p:spPr>
              <a:xfrm>
                <a:off x="2541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73" name="直接连接符 12321"/>
              <p:cNvSpPr/>
              <p:nvPr/>
            </p:nvSpPr>
            <p:spPr>
              <a:xfrm>
                <a:off x="2903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74" name="直接连接符 12322"/>
              <p:cNvSpPr/>
              <p:nvPr/>
            </p:nvSpPr>
            <p:spPr>
              <a:xfrm>
                <a:off x="3312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75" name="直接连接符 12323"/>
              <p:cNvSpPr/>
              <p:nvPr/>
            </p:nvSpPr>
            <p:spPr>
              <a:xfrm>
                <a:off x="3675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3348" name="文本框 12324"/>
            <p:cNvSpPr txBox="1"/>
            <p:nvPr/>
          </p:nvSpPr>
          <p:spPr>
            <a:xfrm>
              <a:off x="0" y="272"/>
              <a:ext cx="340" cy="39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eaLnBrk="1" hangingPunct="1">
                <a:buNone/>
              </a:pPr>
              <a:r>
                <a:rPr lang="en-US" altLang="zh-CN" sz="32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32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9" name="文本框 12325"/>
            <p:cNvSpPr txBox="1"/>
            <p:nvPr/>
          </p:nvSpPr>
          <p:spPr>
            <a:xfrm>
              <a:off x="590" y="0"/>
              <a:ext cx="254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0" name="文本框 12326"/>
            <p:cNvSpPr txBox="1"/>
            <p:nvPr/>
          </p:nvSpPr>
          <p:spPr>
            <a:xfrm>
              <a:off x="907" y="0"/>
              <a:ext cx="254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1" name="文本框 12327"/>
            <p:cNvSpPr txBox="1"/>
            <p:nvPr/>
          </p:nvSpPr>
          <p:spPr>
            <a:xfrm>
              <a:off x="1315" y="0"/>
              <a:ext cx="255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2" name="文本框 12328"/>
            <p:cNvSpPr txBox="1"/>
            <p:nvPr/>
          </p:nvSpPr>
          <p:spPr>
            <a:xfrm>
              <a:off x="1678" y="0"/>
              <a:ext cx="254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3" name="文本框 12329"/>
            <p:cNvSpPr txBox="1"/>
            <p:nvPr/>
          </p:nvSpPr>
          <p:spPr>
            <a:xfrm>
              <a:off x="2041" y="0"/>
              <a:ext cx="255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4" name="文本框 12330"/>
            <p:cNvSpPr txBox="1"/>
            <p:nvPr/>
          </p:nvSpPr>
          <p:spPr>
            <a:xfrm>
              <a:off x="3082" y="0"/>
              <a:ext cx="195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i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5" name="文本框 12331"/>
            <p:cNvSpPr txBox="1"/>
            <p:nvPr/>
          </p:nvSpPr>
          <p:spPr>
            <a:xfrm>
              <a:off x="4218" y="0"/>
              <a:ext cx="443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n-1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6" name="文本框 12332"/>
            <p:cNvSpPr txBox="1"/>
            <p:nvPr/>
          </p:nvSpPr>
          <p:spPr>
            <a:xfrm>
              <a:off x="2495" y="0"/>
              <a:ext cx="494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7" name="文本框 12333"/>
            <p:cNvSpPr txBox="1"/>
            <p:nvPr/>
          </p:nvSpPr>
          <p:spPr>
            <a:xfrm>
              <a:off x="3583" y="0"/>
              <a:ext cx="494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8" name="文本框 12334"/>
            <p:cNvSpPr txBox="1"/>
            <p:nvPr/>
          </p:nvSpPr>
          <p:spPr>
            <a:xfrm>
              <a:off x="544" y="340"/>
              <a:ext cx="341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9" name="文本框 12335"/>
            <p:cNvSpPr txBox="1"/>
            <p:nvPr/>
          </p:nvSpPr>
          <p:spPr>
            <a:xfrm>
              <a:off x="907" y="317"/>
              <a:ext cx="340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b="1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0" name="文本框 12336"/>
            <p:cNvSpPr txBox="1"/>
            <p:nvPr/>
          </p:nvSpPr>
          <p:spPr>
            <a:xfrm>
              <a:off x="1270" y="317"/>
              <a:ext cx="340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b="1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1" name="文本框 12337"/>
            <p:cNvSpPr txBox="1"/>
            <p:nvPr/>
          </p:nvSpPr>
          <p:spPr>
            <a:xfrm>
              <a:off x="1633" y="317"/>
              <a:ext cx="341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b="1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2" name="文本框 12338"/>
            <p:cNvSpPr txBox="1"/>
            <p:nvPr/>
          </p:nvSpPr>
          <p:spPr>
            <a:xfrm>
              <a:off x="1996" y="317"/>
              <a:ext cx="340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b="1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3" name="文本框 12339"/>
            <p:cNvSpPr txBox="1"/>
            <p:nvPr/>
          </p:nvSpPr>
          <p:spPr>
            <a:xfrm>
              <a:off x="3083" y="317"/>
              <a:ext cx="434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i-1</a:t>
              </a:r>
              <a:endParaRPr lang="en-US" altLang="zh-CN" sz="2000" b="1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4" name="文本框 12340"/>
            <p:cNvSpPr txBox="1"/>
            <p:nvPr/>
          </p:nvSpPr>
          <p:spPr>
            <a:xfrm>
              <a:off x="4218" y="317"/>
              <a:ext cx="341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n</a:t>
              </a:r>
              <a:endParaRPr lang="en-US" altLang="zh-CN" sz="2000" b="1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直接连接符 12341"/>
          <p:cNvSpPr/>
          <p:nvPr/>
        </p:nvSpPr>
        <p:spPr>
          <a:xfrm flipV="1">
            <a:off x="8532813" y="2636838"/>
            <a:ext cx="0" cy="504825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" name="文本框 12342"/>
          <p:cNvSpPr txBox="1"/>
          <p:nvPr/>
        </p:nvSpPr>
        <p:spPr>
          <a:xfrm>
            <a:off x="8461375" y="2924175"/>
            <a:ext cx="3603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12343"/>
          <p:cNvSpPr/>
          <p:nvPr/>
        </p:nvSpPr>
        <p:spPr>
          <a:xfrm>
            <a:off x="1692275" y="1844675"/>
            <a:ext cx="431800" cy="2889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>
              <a:buNone/>
            </a:pPr>
            <a:endParaRPr lang="zh-CN" altLang="en-US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6" name="文本框 12344"/>
          <p:cNvSpPr txBox="1"/>
          <p:nvPr/>
        </p:nvSpPr>
        <p:spPr>
          <a:xfrm>
            <a:off x="1979613" y="3789363"/>
            <a:ext cx="306387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12345"/>
          <p:cNvSpPr/>
          <p:nvPr/>
        </p:nvSpPr>
        <p:spPr>
          <a:xfrm>
            <a:off x="3132138" y="3429000"/>
            <a:ext cx="792162" cy="36036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>
              <a:buNone/>
            </a:pPr>
            <a:endParaRPr lang="zh-CN" altLang="en-US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8" name="文本框 12346"/>
          <p:cNvSpPr txBox="1"/>
          <p:nvPr/>
        </p:nvSpPr>
        <p:spPr>
          <a:xfrm>
            <a:off x="3132138" y="3429000"/>
            <a:ext cx="865187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返回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12347"/>
          <p:cNvSpPr txBox="1"/>
          <p:nvPr/>
        </p:nvSpPr>
        <p:spPr>
          <a:xfrm>
            <a:off x="3348038" y="4365625"/>
            <a:ext cx="865187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返回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12348"/>
          <p:cNvSpPr/>
          <p:nvPr/>
        </p:nvSpPr>
        <p:spPr>
          <a:xfrm>
            <a:off x="3348038" y="4365625"/>
            <a:ext cx="792162" cy="36036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>
              <a:buNone/>
            </a:pPr>
            <a:endParaRPr lang="zh-CN" altLang="en-US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1" name="文本框 12349"/>
          <p:cNvSpPr txBox="1"/>
          <p:nvPr/>
        </p:nvSpPr>
        <p:spPr>
          <a:xfrm>
            <a:off x="1979613" y="4724400"/>
            <a:ext cx="3683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46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804025" y="6381750"/>
            <a:ext cx="1981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r" eaLnBrk="1" hangingPunct="1"/>
            <a:fld id="{9A0DB2DC-4C9A-4742-B13C-FB6460FD3503}" type="slidenum">
              <a:rPr lang="en-US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en-US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5" grpId="0"/>
      <p:bldP spid="12298" grpId="0"/>
      <p:bldP spid="12301" grpId="0"/>
      <p:bldP spid="12304" grpId="0"/>
      <p:bldP spid="12307" grpId="0"/>
      <p:bldP spid="12308" grpId="0"/>
      <p:bldP spid="12309" grpId="0"/>
      <p:bldP spid="12310" grpId="0"/>
      <p:bldP spid="4" grpId="0"/>
      <p:bldP spid="6" grpId="0"/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直接连接符 13313"/>
          <p:cNvSpPr/>
          <p:nvPr/>
        </p:nvSpPr>
        <p:spPr>
          <a:xfrm>
            <a:off x="1908175" y="2997200"/>
            <a:ext cx="0" cy="1223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9" name="标题 13314"/>
          <p:cNvSpPr>
            <a:spLocks noGrp="1"/>
          </p:cNvSpPr>
          <p:nvPr>
            <p:ph type="title"/>
          </p:nvPr>
        </p:nvSpPr>
        <p:spPr>
          <a:xfrm>
            <a:off x="611188" y="188913"/>
            <a:ext cx="8353425" cy="7112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10.2.1</a:t>
            </a:r>
            <a:r>
              <a:rPr lang="zh-CN" altLang="en-US" sz="3200" dirty="0">
                <a:solidFill>
                  <a:srgbClr val="FF0000"/>
                </a:solidFill>
              </a:rPr>
              <a:t>简单顺序表的查找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14340" name="文本占位符 1331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400" b="1" dirty="0"/>
              <a:t>简单顺序查找</a:t>
            </a:r>
            <a:r>
              <a:rPr lang="zh-CN" altLang="en-US" sz="2800" dirty="0"/>
              <a:t>   </a:t>
            </a:r>
            <a:r>
              <a:rPr lang="zh-CN" altLang="en-US" sz="2400" b="1" dirty="0">
                <a:solidFill>
                  <a:srgbClr val="FF0000"/>
                </a:solidFill>
              </a:rPr>
              <a:t>从右向左</a:t>
            </a:r>
            <a:r>
              <a:rPr lang="en-US" altLang="zh-CN" sz="2400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监视哨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317" name="文本框 13316"/>
          <p:cNvSpPr txBox="1"/>
          <p:nvPr/>
        </p:nvSpPr>
        <p:spPr>
          <a:xfrm>
            <a:off x="4427538" y="3213100"/>
            <a:ext cx="4465638" cy="2678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int  search ( elementtype A[]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       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keytype x) 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{    int i=n-1;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A[0].key=x;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while (A[i].key != x) i--;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return(i);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}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3318" name="直接连接符 13317"/>
          <p:cNvSpPr/>
          <p:nvPr/>
        </p:nvSpPr>
        <p:spPr>
          <a:xfrm>
            <a:off x="1908175" y="2060575"/>
            <a:ext cx="14288" cy="347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9" name="文本框 13318"/>
          <p:cNvSpPr txBox="1"/>
          <p:nvPr/>
        </p:nvSpPr>
        <p:spPr>
          <a:xfrm>
            <a:off x="1258888" y="2349500"/>
            <a:ext cx="1657350" cy="6604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i=n-1;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A[0].key=x;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直接连接符 13319"/>
          <p:cNvSpPr/>
          <p:nvPr/>
        </p:nvSpPr>
        <p:spPr>
          <a:xfrm>
            <a:off x="1922463" y="2851150"/>
            <a:ext cx="0" cy="4460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21" name="流程图: 决策 13320"/>
          <p:cNvSpPr/>
          <p:nvPr/>
        </p:nvSpPr>
        <p:spPr>
          <a:xfrm>
            <a:off x="1370013" y="3297238"/>
            <a:ext cx="1104900" cy="508000"/>
          </a:xfrm>
          <a:prstGeom prst="flowChartDecision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None/>
            </a:pPr>
            <a:endParaRPr lang="zh-CN" altLang="en-US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3322" name="流程图: 决策 13321"/>
          <p:cNvSpPr/>
          <p:nvPr/>
        </p:nvSpPr>
        <p:spPr>
          <a:xfrm>
            <a:off x="879475" y="4248150"/>
            <a:ext cx="2087563" cy="508000"/>
          </a:xfrm>
          <a:prstGeom prst="flowChartDecision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None/>
            </a:pPr>
            <a:endParaRPr lang="zh-CN" altLang="en-US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3323" name="文本框 13322"/>
          <p:cNvSpPr txBox="1"/>
          <p:nvPr/>
        </p:nvSpPr>
        <p:spPr>
          <a:xfrm>
            <a:off x="1289050" y="4311650"/>
            <a:ext cx="1482725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A[i].key==x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4" name="直接连接符 13323"/>
          <p:cNvSpPr/>
          <p:nvPr/>
        </p:nvSpPr>
        <p:spPr>
          <a:xfrm flipH="1">
            <a:off x="1908175" y="4756150"/>
            <a:ext cx="14288" cy="3286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25" name="流程图: 过程 13324"/>
          <p:cNvSpPr/>
          <p:nvPr/>
        </p:nvSpPr>
        <p:spPr>
          <a:xfrm>
            <a:off x="1430338" y="5137150"/>
            <a:ext cx="982662" cy="444500"/>
          </a:xfrm>
          <a:prstGeom prst="flowChartProcess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>
              <a:buNone/>
            </a:pPr>
            <a:endParaRPr lang="zh-CN" altLang="en-US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3326" name="文本框 13325"/>
          <p:cNvSpPr txBox="1"/>
          <p:nvPr/>
        </p:nvSpPr>
        <p:spPr>
          <a:xfrm>
            <a:off x="1676400" y="5200650"/>
            <a:ext cx="7366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i--;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7" name="直接连接符 13326"/>
          <p:cNvSpPr/>
          <p:nvPr/>
        </p:nvSpPr>
        <p:spPr>
          <a:xfrm>
            <a:off x="2474913" y="3549650"/>
            <a:ext cx="657225" cy="238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28" name="直接连接符 13327"/>
          <p:cNvSpPr/>
          <p:nvPr/>
        </p:nvSpPr>
        <p:spPr>
          <a:xfrm>
            <a:off x="2903538" y="4502150"/>
            <a:ext cx="444500" cy="6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29" name="文本框 13328"/>
          <p:cNvSpPr txBox="1"/>
          <p:nvPr/>
        </p:nvSpPr>
        <p:spPr>
          <a:xfrm>
            <a:off x="2411413" y="3213100"/>
            <a:ext cx="3683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0" name="文本框 13329"/>
          <p:cNvSpPr txBox="1"/>
          <p:nvPr/>
        </p:nvSpPr>
        <p:spPr>
          <a:xfrm>
            <a:off x="2843213" y="4184650"/>
            <a:ext cx="306387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1" name="文本框 13330"/>
          <p:cNvSpPr txBox="1"/>
          <p:nvPr/>
        </p:nvSpPr>
        <p:spPr>
          <a:xfrm>
            <a:off x="2916238" y="3068638"/>
            <a:ext cx="871537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未找到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2" name="文本框 13331"/>
          <p:cNvSpPr txBox="1"/>
          <p:nvPr/>
        </p:nvSpPr>
        <p:spPr>
          <a:xfrm>
            <a:off x="3203575" y="4076700"/>
            <a:ext cx="10080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找到了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3" name="任意多边形 13332"/>
          <p:cNvSpPr/>
          <p:nvPr/>
        </p:nvSpPr>
        <p:spPr>
          <a:xfrm>
            <a:off x="698500" y="3073400"/>
            <a:ext cx="1206500" cy="2882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pathLst>
              <a:path w="760" h="1816">
                <a:moveTo>
                  <a:pt x="760" y="1616"/>
                </a:moveTo>
                <a:lnTo>
                  <a:pt x="760" y="1808"/>
                </a:lnTo>
                <a:lnTo>
                  <a:pt x="24" y="1816"/>
                </a:lnTo>
                <a:lnTo>
                  <a:pt x="0" y="8"/>
                </a:lnTo>
                <a:lnTo>
                  <a:pt x="744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3334" name="组合 13333"/>
          <p:cNvGrpSpPr/>
          <p:nvPr/>
        </p:nvGrpSpPr>
        <p:grpSpPr>
          <a:xfrm>
            <a:off x="2916238" y="1700213"/>
            <a:ext cx="6046787" cy="981075"/>
            <a:chOff x="0" y="0"/>
            <a:chExt cx="4661" cy="665"/>
          </a:xfrm>
        </p:grpSpPr>
        <p:grpSp>
          <p:nvGrpSpPr>
            <p:cNvPr id="14373" name="组合 13334"/>
            <p:cNvGrpSpPr/>
            <p:nvPr/>
          </p:nvGrpSpPr>
          <p:grpSpPr>
            <a:xfrm>
              <a:off x="499" y="272"/>
              <a:ext cx="4037" cy="363"/>
              <a:chOff x="0" y="0"/>
              <a:chExt cx="4037" cy="363"/>
            </a:xfrm>
          </p:grpSpPr>
          <p:sp>
            <p:nvSpPr>
              <p:cNvPr id="14391" name="矩形 13335"/>
              <p:cNvSpPr/>
              <p:nvPr/>
            </p:nvSpPr>
            <p:spPr>
              <a:xfrm>
                <a:off x="0" y="0"/>
                <a:ext cx="4037" cy="363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1" hangingPunct="1">
                  <a:buNone/>
                </a:pPr>
                <a:endParaRPr lang="zh-CN" altLang="en-US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92" name="直接连接符 13336"/>
              <p:cNvSpPr/>
              <p:nvPr/>
            </p:nvSpPr>
            <p:spPr>
              <a:xfrm>
                <a:off x="363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3" name="直接连接符 13337"/>
              <p:cNvSpPr/>
              <p:nvPr/>
            </p:nvSpPr>
            <p:spPr>
              <a:xfrm>
                <a:off x="726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4" name="直接连接符 13338"/>
              <p:cNvSpPr/>
              <p:nvPr/>
            </p:nvSpPr>
            <p:spPr>
              <a:xfrm>
                <a:off x="1089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5" name="直接连接符 13339"/>
              <p:cNvSpPr/>
              <p:nvPr/>
            </p:nvSpPr>
            <p:spPr>
              <a:xfrm>
                <a:off x="1452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6" name="直接连接符 13340"/>
              <p:cNvSpPr/>
              <p:nvPr/>
            </p:nvSpPr>
            <p:spPr>
              <a:xfrm>
                <a:off x="1815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7" name="直接连接符 13341"/>
              <p:cNvSpPr/>
              <p:nvPr/>
            </p:nvSpPr>
            <p:spPr>
              <a:xfrm>
                <a:off x="2178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8" name="直接连接符 13342"/>
              <p:cNvSpPr/>
              <p:nvPr/>
            </p:nvSpPr>
            <p:spPr>
              <a:xfrm>
                <a:off x="2541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9" name="直接连接符 13343"/>
              <p:cNvSpPr/>
              <p:nvPr/>
            </p:nvSpPr>
            <p:spPr>
              <a:xfrm>
                <a:off x="2903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0" name="直接连接符 13344"/>
              <p:cNvSpPr/>
              <p:nvPr/>
            </p:nvSpPr>
            <p:spPr>
              <a:xfrm>
                <a:off x="3312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1" name="直接连接符 13345"/>
              <p:cNvSpPr/>
              <p:nvPr/>
            </p:nvSpPr>
            <p:spPr>
              <a:xfrm>
                <a:off x="3675" y="0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4374" name="文本框 13346"/>
            <p:cNvSpPr txBox="1"/>
            <p:nvPr/>
          </p:nvSpPr>
          <p:spPr>
            <a:xfrm>
              <a:off x="0" y="272"/>
              <a:ext cx="340" cy="39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eaLnBrk="1" hangingPunct="1">
                <a:buNone/>
              </a:pPr>
              <a:r>
                <a:rPr lang="en-US" altLang="zh-CN" sz="32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32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5" name="文本框 13347"/>
            <p:cNvSpPr txBox="1"/>
            <p:nvPr/>
          </p:nvSpPr>
          <p:spPr>
            <a:xfrm>
              <a:off x="590" y="0"/>
              <a:ext cx="254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6" name="文本框 13348"/>
            <p:cNvSpPr txBox="1"/>
            <p:nvPr/>
          </p:nvSpPr>
          <p:spPr>
            <a:xfrm>
              <a:off x="907" y="0"/>
              <a:ext cx="254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7" name="文本框 13349"/>
            <p:cNvSpPr txBox="1"/>
            <p:nvPr/>
          </p:nvSpPr>
          <p:spPr>
            <a:xfrm>
              <a:off x="1315" y="0"/>
              <a:ext cx="255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8" name="文本框 13350"/>
            <p:cNvSpPr txBox="1"/>
            <p:nvPr/>
          </p:nvSpPr>
          <p:spPr>
            <a:xfrm>
              <a:off x="1678" y="0"/>
              <a:ext cx="254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9" name="文本框 13351"/>
            <p:cNvSpPr txBox="1"/>
            <p:nvPr/>
          </p:nvSpPr>
          <p:spPr>
            <a:xfrm>
              <a:off x="2041" y="0"/>
              <a:ext cx="255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0" name="文本框 13352"/>
            <p:cNvSpPr txBox="1"/>
            <p:nvPr/>
          </p:nvSpPr>
          <p:spPr>
            <a:xfrm>
              <a:off x="3082" y="0"/>
              <a:ext cx="195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i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1" name="文本框 13353"/>
            <p:cNvSpPr txBox="1"/>
            <p:nvPr/>
          </p:nvSpPr>
          <p:spPr>
            <a:xfrm>
              <a:off x="4218" y="0"/>
              <a:ext cx="443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n-1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2" name="文本框 13354"/>
            <p:cNvSpPr txBox="1"/>
            <p:nvPr/>
          </p:nvSpPr>
          <p:spPr>
            <a:xfrm>
              <a:off x="2495" y="0"/>
              <a:ext cx="494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3" name="文本框 13355"/>
            <p:cNvSpPr txBox="1"/>
            <p:nvPr/>
          </p:nvSpPr>
          <p:spPr>
            <a:xfrm>
              <a:off x="3583" y="0"/>
              <a:ext cx="494" cy="2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4" name="文本框 13356"/>
            <p:cNvSpPr txBox="1"/>
            <p:nvPr/>
          </p:nvSpPr>
          <p:spPr>
            <a:xfrm>
              <a:off x="544" y="340"/>
              <a:ext cx="341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5" name="文本框 13357"/>
            <p:cNvSpPr txBox="1"/>
            <p:nvPr/>
          </p:nvSpPr>
          <p:spPr>
            <a:xfrm>
              <a:off x="907" y="317"/>
              <a:ext cx="340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b="1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6" name="文本框 13358"/>
            <p:cNvSpPr txBox="1"/>
            <p:nvPr/>
          </p:nvSpPr>
          <p:spPr>
            <a:xfrm>
              <a:off x="1270" y="317"/>
              <a:ext cx="340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b="1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7" name="文本框 13359"/>
            <p:cNvSpPr txBox="1"/>
            <p:nvPr/>
          </p:nvSpPr>
          <p:spPr>
            <a:xfrm>
              <a:off x="1633" y="317"/>
              <a:ext cx="341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b="1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8" name="文本框 13360"/>
            <p:cNvSpPr txBox="1"/>
            <p:nvPr/>
          </p:nvSpPr>
          <p:spPr>
            <a:xfrm>
              <a:off x="1996" y="317"/>
              <a:ext cx="340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b="1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9" name="文本框 13361"/>
            <p:cNvSpPr txBox="1"/>
            <p:nvPr/>
          </p:nvSpPr>
          <p:spPr>
            <a:xfrm>
              <a:off x="3083" y="317"/>
              <a:ext cx="434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i-1</a:t>
              </a:r>
              <a:endParaRPr lang="en-US" altLang="zh-CN" sz="2000" b="1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90" name="文本框 13362"/>
            <p:cNvSpPr txBox="1"/>
            <p:nvPr/>
          </p:nvSpPr>
          <p:spPr>
            <a:xfrm>
              <a:off x="4218" y="317"/>
              <a:ext cx="341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n</a:t>
              </a:r>
              <a:endParaRPr lang="en-US" altLang="zh-CN" sz="2000" b="1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直接连接符 13363"/>
          <p:cNvSpPr/>
          <p:nvPr/>
        </p:nvSpPr>
        <p:spPr>
          <a:xfrm flipV="1">
            <a:off x="8532813" y="2636838"/>
            <a:ext cx="0" cy="504825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文本框 13364"/>
          <p:cNvSpPr txBox="1"/>
          <p:nvPr/>
        </p:nvSpPr>
        <p:spPr>
          <a:xfrm>
            <a:off x="8461375" y="2924175"/>
            <a:ext cx="3603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13365"/>
          <p:cNvSpPr/>
          <p:nvPr/>
        </p:nvSpPr>
        <p:spPr>
          <a:xfrm>
            <a:off x="1692275" y="1844675"/>
            <a:ext cx="431800" cy="2889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>
              <a:buNone/>
            </a:pPr>
            <a:endParaRPr lang="zh-CN" altLang="en-US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7" name="文本框 13366"/>
          <p:cNvSpPr txBox="1"/>
          <p:nvPr/>
        </p:nvSpPr>
        <p:spPr>
          <a:xfrm>
            <a:off x="1979613" y="3789363"/>
            <a:ext cx="306387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13367"/>
          <p:cNvSpPr/>
          <p:nvPr/>
        </p:nvSpPr>
        <p:spPr>
          <a:xfrm>
            <a:off x="3132138" y="3429000"/>
            <a:ext cx="792162" cy="36036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>
              <a:buNone/>
            </a:pPr>
            <a:endParaRPr lang="zh-CN" altLang="en-US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9" name="文本框 13368"/>
          <p:cNvSpPr txBox="1"/>
          <p:nvPr/>
        </p:nvSpPr>
        <p:spPr>
          <a:xfrm>
            <a:off x="3132138" y="3429000"/>
            <a:ext cx="865187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返回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13369"/>
          <p:cNvSpPr txBox="1"/>
          <p:nvPr/>
        </p:nvSpPr>
        <p:spPr>
          <a:xfrm>
            <a:off x="3348038" y="4365625"/>
            <a:ext cx="865187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返回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3370"/>
          <p:cNvSpPr/>
          <p:nvPr/>
        </p:nvSpPr>
        <p:spPr>
          <a:xfrm>
            <a:off x="3348038" y="4365625"/>
            <a:ext cx="792162" cy="36036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>
              <a:buNone/>
            </a:pPr>
            <a:endParaRPr lang="zh-CN" altLang="en-US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2" name="文本框 13371"/>
          <p:cNvSpPr txBox="1"/>
          <p:nvPr/>
        </p:nvSpPr>
        <p:spPr>
          <a:xfrm>
            <a:off x="1979613" y="4724400"/>
            <a:ext cx="3683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3372"/>
          <p:cNvSpPr txBox="1"/>
          <p:nvPr/>
        </p:nvSpPr>
        <p:spPr>
          <a:xfrm>
            <a:off x="1619250" y="3357563"/>
            <a:ext cx="695325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i&gt;=0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373"/>
          <p:cNvSpPr txBox="1"/>
          <p:nvPr/>
        </p:nvSpPr>
        <p:spPr>
          <a:xfrm>
            <a:off x="3636963" y="2205038"/>
            <a:ext cx="357187" cy="365125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>
            <a:spAutoFit/>
          </a:bodyPr>
          <a:p>
            <a:pPr lvl="0">
              <a:buNone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4370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804025" y="6381750"/>
            <a:ext cx="1981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r" eaLnBrk="1" hangingPunct="1"/>
            <a:fld id="{9A0DB2DC-4C9A-4742-B13C-FB6460FD3503}" type="slidenum">
              <a:rPr lang="en-US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en-US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直接连接符 13363"/>
          <p:cNvSpPr/>
          <p:nvPr/>
        </p:nvSpPr>
        <p:spPr>
          <a:xfrm flipV="1">
            <a:off x="3770313" y="2598738"/>
            <a:ext cx="17462" cy="288925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92463" y="2838450"/>
            <a:ext cx="1030287" cy="3381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监视哨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9" grpId="0" bldLvl="0" animBg="1"/>
      <p:bldP spid="13323" grpId="0"/>
      <p:bldP spid="13326" grpId="0"/>
      <p:bldP spid="13329" grpId="0"/>
      <p:bldP spid="13329" grpId="1"/>
      <p:bldP spid="13330" grpId="0"/>
      <p:bldP spid="13331" grpId="0"/>
      <p:bldP spid="13332" grpId="0"/>
      <p:bldP spid="5" grpId="0"/>
      <p:bldP spid="7" grpId="0"/>
      <p:bldP spid="9" grpId="0"/>
      <p:bldP spid="9" grpId="1"/>
      <p:bldP spid="10" grpId="0"/>
      <p:bldP spid="12" grpId="0"/>
      <p:bldP spid="13" grpId="0"/>
      <p:bldP spid="13" grpId="1"/>
      <p:bldP spid="14" grpId="0" bldLvl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/>
              <a:t>算法分析</a:t>
            </a: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各元素的查找长度：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</a:t>
            </a:r>
            <a:r>
              <a:rPr lang="en-US" altLang="zh-CN" sz="2400" dirty="0"/>
              <a:t>1, 2, 3, …, n  (</a:t>
            </a:r>
            <a:r>
              <a:rPr lang="zh-CN" altLang="en-US" sz="2400" dirty="0"/>
              <a:t>或</a:t>
            </a:r>
            <a:r>
              <a:rPr lang="en-US" altLang="zh-CN" sz="2400" dirty="0"/>
              <a:t>n-1</a:t>
            </a:r>
            <a:r>
              <a:rPr lang="zh-CN" altLang="en-US" sz="2400" dirty="0"/>
              <a:t>：设置监视哨时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等概率情况下的平均查找长度：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ASL = (1+2+……+n)/n </a:t>
            </a:r>
            <a:r>
              <a:rPr lang="en-US" altLang="zh-CN" sz="2400" dirty="0">
                <a:solidFill>
                  <a:srgbClr val="0000FF"/>
                </a:solidFill>
              </a:rPr>
              <a:t>= (n+1)/2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失败查找长度 </a:t>
            </a:r>
            <a:r>
              <a:rPr lang="en-US" altLang="zh-CN" sz="2400" dirty="0"/>
              <a:t>= n+1</a:t>
            </a:r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658" y="754622"/>
            <a:ext cx="8353425" cy="7112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10.2.1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简单顺序表的查找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+mn-cs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061862" y="1884293"/>
            <a:ext cx="6805016" cy="1008063"/>
            <a:chOff x="1109114" y="2917825"/>
            <a:chExt cx="6805016" cy="1008063"/>
          </a:xfrm>
        </p:grpSpPr>
        <p:grpSp>
          <p:nvGrpSpPr>
            <p:cNvPr id="75" name="Group 5"/>
            <p:cNvGrpSpPr/>
            <p:nvPr/>
          </p:nvGrpSpPr>
          <p:grpSpPr bwMode="auto">
            <a:xfrm>
              <a:off x="1504951" y="3349625"/>
              <a:ext cx="6408738" cy="576263"/>
              <a:chOff x="0" y="0"/>
              <a:chExt cx="4037" cy="363"/>
            </a:xfrm>
            <a:solidFill>
              <a:srgbClr val="92D050"/>
            </a:solidFill>
          </p:grpSpPr>
          <p:sp>
            <p:nvSpPr>
              <p:cNvPr id="93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7" cy="363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endParaRPr lang="zh-CN" altLang="en-US" b="1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4" name="Line 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5" name="Line 8"/>
              <p:cNvSpPr>
                <a:spLocks noChangeShapeType="1"/>
              </p:cNvSpPr>
              <p:nvPr/>
            </p:nvSpPr>
            <p:spPr bwMode="auto">
              <a:xfrm>
                <a:off x="726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6" name="Line 9"/>
              <p:cNvSpPr>
                <a:spLocks noChangeShapeType="1"/>
              </p:cNvSpPr>
              <p:nvPr/>
            </p:nvSpPr>
            <p:spPr bwMode="auto">
              <a:xfrm>
                <a:off x="1089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7" name="Line 10"/>
              <p:cNvSpPr>
                <a:spLocks noChangeShapeType="1"/>
              </p:cNvSpPr>
              <p:nvPr/>
            </p:nvSpPr>
            <p:spPr bwMode="auto">
              <a:xfrm>
                <a:off x="145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8" name="Line 11"/>
              <p:cNvSpPr>
                <a:spLocks noChangeShapeType="1"/>
              </p:cNvSpPr>
              <p:nvPr/>
            </p:nvSpPr>
            <p:spPr bwMode="auto">
              <a:xfrm>
                <a:off x="181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9" name="Line 12"/>
              <p:cNvSpPr>
                <a:spLocks noChangeShapeType="1"/>
              </p:cNvSpPr>
              <p:nvPr/>
            </p:nvSpPr>
            <p:spPr bwMode="auto">
              <a:xfrm>
                <a:off x="2178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0" name="Line 13"/>
              <p:cNvSpPr>
                <a:spLocks noChangeShapeType="1"/>
              </p:cNvSpPr>
              <p:nvPr/>
            </p:nvSpPr>
            <p:spPr bwMode="auto">
              <a:xfrm>
                <a:off x="2541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>
                <a:off x="290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2" name="Line 15"/>
              <p:cNvSpPr>
                <a:spLocks noChangeShapeType="1"/>
              </p:cNvSpPr>
              <p:nvPr/>
            </p:nvSpPr>
            <p:spPr bwMode="auto">
              <a:xfrm>
                <a:off x="331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367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76" name="Text Box 17"/>
            <p:cNvSpPr txBox="1">
              <a:spLocks noChangeArrowheads="1"/>
            </p:cNvSpPr>
            <p:nvPr/>
          </p:nvSpPr>
          <p:spPr bwMode="auto">
            <a:xfrm>
              <a:off x="1109114" y="3367332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>
              <a:off x="16494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Text Box 19"/>
            <p:cNvSpPr txBox="1">
              <a:spLocks noChangeArrowheads="1"/>
            </p:cNvSpPr>
            <p:nvPr/>
          </p:nvSpPr>
          <p:spPr bwMode="auto">
            <a:xfrm>
              <a:off x="21526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Text Box 20"/>
            <p:cNvSpPr txBox="1">
              <a:spLocks noChangeArrowheads="1"/>
            </p:cNvSpPr>
            <p:nvPr/>
          </p:nvSpPr>
          <p:spPr bwMode="auto">
            <a:xfrm>
              <a:off x="28003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Text Box 21"/>
            <p:cNvSpPr txBox="1">
              <a:spLocks noChangeArrowheads="1"/>
            </p:cNvSpPr>
            <p:nvPr/>
          </p:nvSpPr>
          <p:spPr bwMode="auto">
            <a:xfrm>
              <a:off x="33766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22"/>
            <p:cNvSpPr txBox="1">
              <a:spLocks noChangeArrowheads="1"/>
            </p:cNvSpPr>
            <p:nvPr/>
          </p:nvSpPr>
          <p:spPr bwMode="auto">
            <a:xfrm>
              <a:off x="3952876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Text Box 23"/>
            <p:cNvSpPr txBox="1">
              <a:spLocks noChangeArrowheads="1"/>
            </p:cNvSpPr>
            <p:nvPr/>
          </p:nvSpPr>
          <p:spPr bwMode="auto">
            <a:xfrm>
              <a:off x="5608638" y="2917825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 Box 24"/>
            <p:cNvSpPr txBox="1">
              <a:spLocks noChangeArrowheads="1"/>
            </p:cNvSpPr>
            <p:nvPr/>
          </p:nvSpPr>
          <p:spPr bwMode="auto">
            <a:xfrm>
              <a:off x="7408863" y="2917825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Text Box 25"/>
            <p:cNvSpPr txBox="1">
              <a:spLocks noChangeArrowheads="1"/>
            </p:cNvSpPr>
            <p:nvPr/>
          </p:nvSpPr>
          <p:spPr bwMode="auto">
            <a:xfrm>
              <a:off x="46736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Text Box 26"/>
            <p:cNvSpPr txBox="1">
              <a:spLocks noChangeArrowheads="1"/>
            </p:cNvSpPr>
            <p:nvPr/>
          </p:nvSpPr>
          <p:spPr bwMode="auto">
            <a:xfrm>
              <a:off x="64008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Text Box 27"/>
            <p:cNvSpPr txBox="1">
              <a:spLocks noChangeArrowheads="1"/>
            </p:cNvSpPr>
            <p:nvPr/>
          </p:nvSpPr>
          <p:spPr bwMode="auto">
            <a:xfrm>
              <a:off x="1547664" y="3390926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2139802" y="3396373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7"/>
            <p:cNvSpPr txBox="1">
              <a:spLocks noChangeArrowheads="1"/>
            </p:cNvSpPr>
            <p:nvPr/>
          </p:nvSpPr>
          <p:spPr bwMode="auto">
            <a:xfrm>
              <a:off x="2721157" y="337301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3305176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Text Box 27"/>
            <p:cNvSpPr txBox="1">
              <a:spLocks noChangeArrowheads="1"/>
            </p:cNvSpPr>
            <p:nvPr/>
          </p:nvSpPr>
          <p:spPr bwMode="auto">
            <a:xfrm>
              <a:off x="3869622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Text Box 27"/>
            <p:cNvSpPr txBox="1">
              <a:spLocks noChangeArrowheads="1"/>
            </p:cNvSpPr>
            <p:nvPr/>
          </p:nvSpPr>
          <p:spPr bwMode="auto">
            <a:xfrm>
              <a:off x="5602470" y="3388667"/>
              <a:ext cx="567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27"/>
            <p:cNvSpPr txBox="1">
              <a:spLocks noChangeArrowheads="1"/>
            </p:cNvSpPr>
            <p:nvPr/>
          </p:nvSpPr>
          <p:spPr bwMode="auto">
            <a:xfrm>
              <a:off x="7355249" y="3360041"/>
              <a:ext cx="4523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45" name="组合 44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47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8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05829" y="5506405"/>
          <a:ext cx="7482595" cy="837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0787"/>
                <a:gridCol w="1717352"/>
                <a:gridCol w="2206040"/>
                <a:gridCol w="1898416"/>
              </a:tblGrid>
              <a:tr h="360041">
                <a:tc>
                  <a:txBody>
                    <a:bodyPr/>
                    <a:lstStyle/>
                    <a:p>
                      <a:pPr algn="ctr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4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+mn-cs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+mn-cs"/>
                        </a:rPr>
                        <a:t>查找算法</a:t>
                      </a:r>
                      <a:endParaRPr lang="zh-CN" sz="14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4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+mn-cs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+mn-cs"/>
                        </a:rPr>
                        <a:t>查找（最坏情况）</a:t>
                      </a:r>
                      <a:endParaRPr lang="zh-CN" sz="14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4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+mn-cs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+mn-cs"/>
                        </a:rPr>
                        <a:t>查找找到（平均</a:t>
                      </a:r>
                      <a:r>
                        <a:rPr lang="zh-CN" altLang="en-US" sz="14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+mn-cs"/>
                        </a:rPr>
                        <a:t>查找长度</a:t>
                      </a:r>
                      <a:r>
                        <a:rPr lang="zh-CN" sz="14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+mn-cs"/>
                        </a:rPr>
                        <a:t>）</a:t>
                      </a:r>
                      <a:endParaRPr lang="zh-CN" sz="14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4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+mn-cs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+mn-cs"/>
                        </a:rPr>
                        <a:t>查找时间复杂度</a:t>
                      </a:r>
                      <a:endParaRPr lang="zh-CN" sz="14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477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顺序查询（无序）</a:t>
                      </a:r>
                      <a:endParaRPr lang="zh-CN" sz="14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n+1</a:t>
                      </a:r>
                      <a:endParaRPr lang="zh-CN" sz="1400" b="1" kern="100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(n</a:t>
                      </a:r>
                      <a:r>
                        <a:rPr lang="en-US" altLang="zh-CN" sz="1400" b="1" kern="1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+1)</a:t>
                      </a:r>
                      <a:r>
                        <a:rPr lang="en-US" sz="1400" b="1" kern="1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/2</a:t>
                      </a:r>
                      <a:endParaRPr lang="zh-CN" sz="1400" b="1" kern="100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b="1" kern="100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O(n)</a:t>
                      </a:r>
                      <a:endParaRPr lang="zh-CN" sz="1400" b="1" kern="100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84" y="692696"/>
            <a:ext cx="8001000" cy="711200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10.2.2 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有序表的查找</a:t>
            </a: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二分查找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876" y="1348729"/>
            <a:ext cx="7993062" cy="5327650"/>
          </a:xfrm>
          <a:noFill/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问题描述</a:t>
            </a:r>
            <a:r>
              <a:rPr lang="en-US" altLang="zh-CN" sz="2400" b="1" dirty="0"/>
              <a:t>: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  </a:t>
            </a:r>
            <a:r>
              <a:rPr lang="zh-CN" altLang="en-US" sz="2400" b="1" dirty="0"/>
              <a:t>在递增有序（或递减有序，在此不妨采用递增）数组</a:t>
            </a:r>
            <a:r>
              <a:rPr lang="en-US" altLang="zh-CN" sz="2400" b="1" dirty="0"/>
              <a:t>A[n]</a:t>
            </a:r>
            <a:r>
              <a:rPr lang="zh-CN" altLang="en-US" sz="2400" b="1" dirty="0"/>
              <a:t>中查找元素关键字为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的元素，</a:t>
            </a: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若查找成功，则返回元素的下标，否则返回</a:t>
            </a:r>
            <a:r>
              <a:rPr lang="en-US" altLang="zh-CN" sz="2400" b="1" dirty="0"/>
              <a:t>-1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>
              <a:lnSpc>
                <a:spcPts val="1200"/>
              </a:lnSpc>
              <a:spcBef>
                <a:spcPts val="0"/>
              </a:spcBef>
            </a:pPr>
            <a:endParaRPr lang="zh-CN" altLang="en-US" dirty="0"/>
          </a:p>
          <a:p>
            <a:pPr eaLnBrk="1" hangingPunct="1">
              <a:buClr>
                <a:srgbClr val="FF0000"/>
              </a:buClr>
            </a:pPr>
            <a:r>
              <a:rPr lang="zh-CN" altLang="en-US" sz="2400" b="1" dirty="0"/>
              <a:t>典型实例：英语词典中查单词。</a:t>
            </a:r>
            <a:endParaRPr lang="zh-CN" altLang="en-US" sz="2400" b="1" dirty="0"/>
          </a:p>
          <a:p>
            <a:pPr eaLnBrk="1" hangingPunct="1">
              <a:buClr>
                <a:srgbClr val="FF0000"/>
              </a:buClr>
            </a:pPr>
            <a:r>
              <a:rPr lang="zh-CN" altLang="en-US" sz="2400" b="1" dirty="0"/>
              <a:t>按照什么样的方式查找更好？</a:t>
            </a:r>
            <a:endParaRPr lang="zh-CN" altLang="en-US" sz="2400" b="1" dirty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b="1" dirty="0">
                <a:solidFill>
                  <a:srgbClr val="0000FF"/>
                </a:solidFill>
              </a:rPr>
              <a:t>简单顺序查找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b="1" dirty="0">
                <a:solidFill>
                  <a:srgbClr val="0000FF"/>
                </a:solidFill>
              </a:rPr>
              <a:t>二分查找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98855" y="3356992"/>
            <a:ext cx="6805016" cy="1008063"/>
            <a:chOff x="1109114" y="2917825"/>
            <a:chExt cx="6805016" cy="1008063"/>
          </a:xfrm>
        </p:grpSpPr>
        <p:grpSp>
          <p:nvGrpSpPr>
            <p:cNvPr id="36" name="Group 5"/>
            <p:cNvGrpSpPr/>
            <p:nvPr/>
          </p:nvGrpSpPr>
          <p:grpSpPr bwMode="auto">
            <a:xfrm>
              <a:off x="1504951" y="3349625"/>
              <a:ext cx="6408738" cy="576263"/>
              <a:chOff x="0" y="0"/>
              <a:chExt cx="4037" cy="363"/>
            </a:xfrm>
            <a:solidFill>
              <a:srgbClr val="92D050"/>
            </a:solidFill>
          </p:grpSpPr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7" cy="363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endParaRPr lang="zh-CN" altLang="en-US" b="1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5" name="Line 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6" name="Line 8"/>
              <p:cNvSpPr>
                <a:spLocks noChangeShapeType="1"/>
              </p:cNvSpPr>
              <p:nvPr/>
            </p:nvSpPr>
            <p:spPr bwMode="auto">
              <a:xfrm>
                <a:off x="726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7" name="Line 9"/>
              <p:cNvSpPr>
                <a:spLocks noChangeShapeType="1"/>
              </p:cNvSpPr>
              <p:nvPr/>
            </p:nvSpPr>
            <p:spPr bwMode="auto">
              <a:xfrm>
                <a:off x="1089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8" name="Line 10"/>
              <p:cNvSpPr>
                <a:spLocks noChangeShapeType="1"/>
              </p:cNvSpPr>
              <p:nvPr/>
            </p:nvSpPr>
            <p:spPr bwMode="auto">
              <a:xfrm>
                <a:off x="145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9" name="Line 11"/>
              <p:cNvSpPr>
                <a:spLocks noChangeShapeType="1"/>
              </p:cNvSpPr>
              <p:nvPr/>
            </p:nvSpPr>
            <p:spPr bwMode="auto">
              <a:xfrm>
                <a:off x="181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60" name="Line 12"/>
              <p:cNvSpPr>
                <a:spLocks noChangeShapeType="1"/>
              </p:cNvSpPr>
              <p:nvPr/>
            </p:nvSpPr>
            <p:spPr bwMode="auto">
              <a:xfrm>
                <a:off x="2178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61" name="Line 13"/>
              <p:cNvSpPr>
                <a:spLocks noChangeShapeType="1"/>
              </p:cNvSpPr>
              <p:nvPr/>
            </p:nvSpPr>
            <p:spPr bwMode="auto">
              <a:xfrm>
                <a:off x="2541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62" name="Line 14"/>
              <p:cNvSpPr>
                <a:spLocks noChangeShapeType="1"/>
              </p:cNvSpPr>
              <p:nvPr/>
            </p:nvSpPr>
            <p:spPr bwMode="auto">
              <a:xfrm>
                <a:off x="290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63" name="Line 15"/>
              <p:cNvSpPr>
                <a:spLocks noChangeShapeType="1"/>
              </p:cNvSpPr>
              <p:nvPr/>
            </p:nvSpPr>
            <p:spPr bwMode="auto">
              <a:xfrm>
                <a:off x="331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367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1109114" y="3367332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16494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21526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28003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33766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3952876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5608638" y="2917825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7408863" y="2917825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46736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64008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1547664" y="3390926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2139802" y="3396373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2721157" y="337301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3305176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27"/>
            <p:cNvSpPr txBox="1">
              <a:spLocks noChangeArrowheads="1"/>
            </p:cNvSpPr>
            <p:nvPr/>
          </p:nvSpPr>
          <p:spPr bwMode="auto">
            <a:xfrm>
              <a:off x="3869622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5602470" y="3388667"/>
              <a:ext cx="567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7355249" y="3360041"/>
              <a:ext cx="4523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71" name="组合 70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73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4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606" y="1412777"/>
            <a:ext cx="820896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/>
              <a:t>查找方法描述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000" dirty="0"/>
              <a:t>设查找区域的首尾下标分别为</a:t>
            </a:r>
            <a:r>
              <a:rPr lang="en-US" altLang="zh-CN" sz="2000" dirty="0"/>
              <a:t>low</a:t>
            </a:r>
            <a:r>
              <a:rPr lang="zh-CN" altLang="en-US" sz="2000" dirty="0"/>
              <a:t>和</a:t>
            </a:r>
            <a:r>
              <a:rPr lang="en-US" altLang="zh-CN" sz="2000" dirty="0"/>
              <a:t>high</a:t>
            </a:r>
            <a:r>
              <a:rPr lang="zh-CN" altLang="en-US" sz="2000" dirty="0"/>
              <a:t>（初值分别为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n-1</a:t>
            </a:r>
            <a:r>
              <a:rPr lang="zh-CN" altLang="en-US" sz="2000" dirty="0"/>
              <a:t>，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000" dirty="0"/>
              <a:t>取待查关键字</a:t>
            </a:r>
            <a:r>
              <a:rPr lang="en-US" altLang="zh-CN" sz="2000" dirty="0"/>
              <a:t>x</a:t>
            </a:r>
            <a:r>
              <a:rPr lang="zh-CN" altLang="en-US" sz="2000" dirty="0"/>
              <a:t>和区域的中间元素 </a:t>
            </a:r>
            <a:r>
              <a:rPr lang="en-US" altLang="zh-CN" sz="2000" dirty="0"/>
              <a:t>(</a:t>
            </a:r>
            <a:r>
              <a:rPr lang="zh-CN" altLang="en-US" sz="2000" dirty="0"/>
              <a:t>其下标</a:t>
            </a:r>
            <a:r>
              <a:rPr lang="en-US" altLang="zh-CN" sz="2000" dirty="0"/>
              <a:t>mid=(</a:t>
            </a:r>
            <a:r>
              <a:rPr lang="en-US" altLang="zh-CN" sz="2000" dirty="0" err="1"/>
              <a:t>low+high</a:t>
            </a:r>
            <a:r>
              <a:rPr lang="en-US" altLang="zh-CN" sz="2000" dirty="0"/>
              <a:t>)/2) </a:t>
            </a:r>
            <a:r>
              <a:rPr lang="zh-CN" altLang="en-US" sz="2000" dirty="0"/>
              <a:t>的关键字进行比较，并根据比较的结果分别作相应的处理：</a:t>
            </a:r>
            <a:endParaRPr lang="zh-CN" altLang="en-US" sz="2000" dirty="0"/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2000" dirty="0"/>
              <a:t>(1) x==A[mid].key: </a:t>
            </a:r>
            <a:r>
              <a:rPr lang="zh-CN" altLang="en-US" sz="2000" dirty="0"/>
              <a:t>查找成功，返回</a:t>
            </a:r>
            <a:r>
              <a:rPr lang="en-US" altLang="zh-CN" sz="2000" dirty="0"/>
              <a:t>mid</a:t>
            </a:r>
            <a:r>
              <a:rPr lang="zh-CN" altLang="en-US" sz="2000" dirty="0"/>
              <a:t>的值。</a:t>
            </a:r>
            <a:endParaRPr lang="zh-CN" altLang="en-US" sz="2000" dirty="0"/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2000" dirty="0"/>
              <a:t>(2) x&lt;A[mid].key: </a:t>
            </a:r>
            <a:r>
              <a:rPr lang="zh-CN" altLang="en-US" sz="2000" dirty="0"/>
              <a:t>说明待查元素只可能在左边区域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下标区域：</a:t>
            </a:r>
            <a:r>
              <a:rPr lang="en-US" altLang="zh-CN" sz="2000" dirty="0"/>
              <a:t>low~mid-1)</a:t>
            </a:r>
            <a:r>
              <a:rPr lang="zh-CN" altLang="en-US" sz="2000" dirty="0"/>
              <a:t>。因此，应在此区域继续查找。</a:t>
            </a:r>
            <a:endParaRPr lang="zh-CN" altLang="en-US" sz="2000" dirty="0"/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2000" dirty="0"/>
              <a:t>(3) x&gt;A[mid].key: </a:t>
            </a:r>
            <a:r>
              <a:rPr lang="zh-CN" altLang="en-US" sz="2000" dirty="0"/>
              <a:t>说明待查元素只可能在右边区域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下标：</a:t>
            </a:r>
            <a:r>
              <a:rPr lang="en-US" altLang="zh-CN" sz="2000" dirty="0"/>
              <a:t>mid+1~high) </a:t>
            </a:r>
            <a:r>
              <a:rPr lang="zh-CN" altLang="en-US" sz="2000" dirty="0"/>
              <a:t>。因此，应在此区域继续查找。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000" dirty="0"/>
              <a:t>若表中存在所要查找的元素，则经上述若干次后，即可找到。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问题是：如果不存在指定的元素，如何能判断出来？ </a:t>
            </a:r>
            <a:endParaRPr lang="zh-CN" altLang="en-US" sz="2000" dirty="0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V="1">
            <a:off x="8745537" y="2521248"/>
            <a:ext cx="0" cy="5048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8158316" y="2773660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  <a:endParaRPr lang="en-US" altLang="zh-CN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 flipV="1">
            <a:off x="2988965" y="2564904"/>
            <a:ext cx="0" cy="5048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2987179" y="2774256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 flipV="1">
            <a:off x="5292427" y="2563317"/>
            <a:ext cx="0" cy="5048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5292452" y="2779217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84" y="692696"/>
            <a:ext cx="8001000" cy="711200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10.2.2 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有序表的查找</a:t>
            </a: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二分查找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+mn-cs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225279" y="1534857"/>
            <a:ext cx="6805016" cy="1008063"/>
            <a:chOff x="1109114" y="2917825"/>
            <a:chExt cx="6805016" cy="1008063"/>
          </a:xfrm>
        </p:grpSpPr>
        <p:grpSp>
          <p:nvGrpSpPr>
            <p:cNvPr id="49" name="Group 5"/>
            <p:cNvGrpSpPr/>
            <p:nvPr/>
          </p:nvGrpSpPr>
          <p:grpSpPr bwMode="auto">
            <a:xfrm>
              <a:off x="1504951" y="3349625"/>
              <a:ext cx="6408738" cy="576263"/>
              <a:chOff x="0" y="0"/>
              <a:chExt cx="4037" cy="363"/>
            </a:xfrm>
            <a:solidFill>
              <a:srgbClr val="92D050"/>
            </a:solidFill>
          </p:grpSpPr>
          <p:sp>
            <p:nvSpPr>
              <p:cNvPr id="67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7" cy="363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endParaRPr lang="zh-CN" altLang="en-US" b="1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68" name="Line 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69" name="Line 8"/>
              <p:cNvSpPr>
                <a:spLocks noChangeShapeType="1"/>
              </p:cNvSpPr>
              <p:nvPr/>
            </p:nvSpPr>
            <p:spPr bwMode="auto">
              <a:xfrm>
                <a:off x="726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70" name="Line 9"/>
              <p:cNvSpPr>
                <a:spLocks noChangeShapeType="1"/>
              </p:cNvSpPr>
              <p:nvPr/>
            </p:nvSpPr>
            <p:spPr bwMode="auto">
              <a:xfrm>
                <a:off x="1089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71" name="Line 10"/>
              <p:cNvSpPr>
                <a:spLocks noChangeShapeType="1"/>
              </p:cNvSpPr>
              <p:nvPr/>
            </p:nvSpPr>
            <p:spPr bwMode="auto">
              <a:xfrm>
                <a:off x="145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72" name="Line 11"/>
              <p:cNvSpPr>
                <a:spLocks noChangeShapeType="1"/>
              </p:cNvSpPr>
              <p:nvPr/>
            </p:nvSpPr>
            <p:spPr bwMode="auto">
              <a:xfrm>
                <a:off x="181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73" name="Line 12"/>
              <p:cNvSpPr>
                <a:spLocks noChangeShapeType="1"/>
              </p:cNvSpPr>
              <p:nvPr/>
            </p:nvSpPr>
            <p:spPr bwMode="auto">
              <a:xfrm>
                <a:off x="2178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74" name="Line 13"/>
              <p:cNvSpPr>
                <a:spLocks noChangeShapeType="1"/>
              </p:cNvSpPr>
              <p:nvPr/>
            </p:nvSpPr>
            <p:spPr bwMode="auto">
              <a:xfrm>
                <a:off x="2541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>
                <a:off x="290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76" name="Line 15"/>
              <p:cNvSpPr>
                <a:spLocks noChangeShapeType="1"/>
              </p:cNvSpPr>
              <p:nvPr/>
            </p:nvSpPr>
            <p:spPr bwMode="auto">
              <a:xfrm>
                <a:off x="331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77" name="Line 16"/>
              <p:cNvSpPr>
                <a:spLocks noChangeShapeType="1"/>
              </p:cNvSpPr>
              <p:nvPr/>
            </p:nvSpPr>
            <p:spPr bwMode="auto">
              <a:xfrm>
                <a:off x="367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1109114" y="3367332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6494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1526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28003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3766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952876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5608638" y="2917825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7408863" y="2917825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46736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64008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1547664" y="3390926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2139802" y="3396373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Text Box 27"/>
            <p:cNvSpPr txBox="1">
              <a:spLocks noChangeArrowheads="1"/>
            </p:cNvSpPr>
            <p:nvPr/>
          </p:nvSpPr>
          <p:spPr bwMode="auto">
            <a:xfrm>
              <a:off x="2721157" y="337301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3305176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3869622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5602470" y="3388667"/>
              <a:ext cx="567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7355249" y="3360041"/>
              <a:ext cx="4523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79" name="组合 78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81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2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9" grpId="0" autoUpdateAnimBg="0"/>
      <p:bldP spid="16421" grpId="0" autoUpdateAnimBg="0"/>
      <p:bldP spid="1642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8760" y="962888"/>
            <a:ext cx="8375728" cy="93662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/>
              <a:t>有序查找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二分查找（折半查找）</a:t>
            </a:r>
            <a:r>
              <a:rPr lang="en-US" altLang="zh-CN" sz="28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Binary Search</a:t>
            </a:r>
            <a:r>
              <a:rPr lang="en-US" altLang="zh-CN" sz="2800" b="1" dirty="0"/>
              <a:t>)</a:t>
            </a:r>
            <a:endParaRPr lang="zh-CN" altLang="en-US" sz="2800" b="1" dirty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/>
              <a:t>例：在</a:t>
            </a:r>
            <a:r>
              <a:rPr lang="en-US" altLang="zh-CN" sz="2400" dirty="0"/>
              <a:t>0—9</a:t>
            </a:r>
            <a:r>
              <a:rPr lang="zh-CN" altLang="en-US" sz="2400" dirty="0"/>
              <a:t>号元素中查找元素值为</a:t>
            </a:r>
            <a:r>
              <a:rPr lang="en-US" altLang="zh-CN" sz="2400" dirty="0"/>
              <a:t>47</a:t>
            </a:r>
            <a:r>
              <a:rPr lang="zh-CN" altLang="en-US" sz="2400" dirty="0"/>
              <a:t>的元素</a:t>
            </a:r>
            <a:endParaRPr lang="zh-CN" altLang="en-US" sz="2400" dirty="0"/>
          </a:p>
        </p:txBody>
      </p:sp>
      <p:graphicFrame>
        <p:nvGraphicFramePr>
          <p:cNvPr id="17412" name="Group 4"/>
          <p:cNvGraphicFramePr>
            <a:graphicFrameLocks noGrp="1"/>
          </p:cNvGraphicFramePr>
          <p:nvPr>
            <p:ph sz="half" idx="2"/>
          </p:nvPr>
        </p:nvGraphicFramePr>
        <p:xfrm>
          <a:off x="971550" y="2276872"/>
          <a:ext cx="7343775" cy="431800"/>
        </p:xfrm>
        <a:graphic>
          <a:graphicData uri="http://schemas.openxmlformats.org/drawingml/2006/table">
            <a:tbl>
              <a:tblPr/>
              <a:tblGrid>
                <a:gridCol w="735013"/>
                <a:gridCol w="733425"/>
                <a:gridCol w="735012"/>
                <a:gridCol w="733425"/>
                <a:gridCol w="735013"/>
                <a:gridCol w="735012"/>
                <a:gridCol w="733425"/>
                <a:gridCol w="735013"/>
                <a:gridCol w="733425"/>
                <a:gridCol w="735012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9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47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53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86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100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36" name="Group 28"/>
          <p:cNvGraphicFramePr>
            <a:graphicFrameLocks noGrp="1"/>
          </p:cNvGraphicFramePr>
          <p:nvPr/>
        </p:nvGraphicFramePr>
        <p:xfrm>
          <a:off x="973138" y="1916431"/>
          <a:ext cx="7343775" cy="426720"/>
        </p:xfrm>
        <a:graphic>
          <a:graphicData uri="http://schemas.openxmlformats.org/drawingml/2006/table">
            <a:tbl>
              <a:tblPr/>
              <a:tblGrid>
                <a:gridCol w="735012"/>
                <a:gridCol w="733425"/>
                <a:gridCol w="735013"/>
                <a:gridCol w="747712"/>
                <a:gridCol w="720725"/>
                <a:gridCol w="735013"/>
                <a:gridCol w="733425"/>
                <a:gridCol w="735012"/>
                <a:gridCol w="733425"/>
                <a:gridCol w="735013"/>
              </a:tblGrid>
              <a:tr h="3211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6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7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8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9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1"/>
          <p:cNvGrpSpPr/>
          <p:nvPr/>
        </p:nvGrpSpPr>
        <p:grpSpPr bwMode="auto">
          <a:xfrm>
            <a:off x="755650" y="2681710"/>
            <a:ext cx="647700" cy="419769"/>
            <a:chOff x="0" y="96"/>
            <a:chExt cx="408" cy="345"/>
          </a:xfrm>
        </p:grpSpPr>
        <p:sp>
          <p:nvSpPr>
            <p:cNvPr id="16532" name="Line 62"/>
            <p:cNvSpPr>
              <a:spLocks noChangeShapeType="1"/>
            </p:cNvSpPr>
            <p:nvPr/>
          </p:nvSpPr>
          <p:spPr bwMode="auto">
            <a:xfrm flipV="1">
              <a:off x="317" y="96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33" name="Text Box 63"/>
            <p:cNvSpPr txBox="1">
              <a:spLocks noChangeArrowheads="1"/>
            </p:cNvSpPr>
            <p:nvPr/>
          </p:nvSpPr>
          <p:spPr bwMode="auto">
            <a:xfrm>
              <a:off x="0" y="140"/>
              <a:ext cx="40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low</a:t>
              </a:r>
              <a:endParaRPr lang="en-US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4"/>
          <p:cNvGrpSpPr/>
          <p:nvPr/>
        </p:nvGrpSpPr>
        <p:grpSpPr bwMode="auto">
          <a:xfrm>
            <a:off x="7885113" y="2708275"/>
            <a:ext cx="647700" cy="380613"/>
            <a:chOff x="0" y="0"/>
            <a:chExt cx="408" cy="318"/>
          </a:xfrm>
        </p:grpSpPr>
        <p:sp>
          <p:nvSpPr>
            <p:cNvPr id="16530" name="Line 65"/>
            <p:cNvSpPr>
              <a:spLocks noChangeShapeType="1"/>
            </p:cNvSpPr>
            <p:nvPr/>
          </p:nvSpPr>
          <p:spPr bwMode="auto">
            <a:xfrm flipV="1">
              <a:off x="0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31" name="Text Box 66"/>
            <p:cNvSpPr txBox="1">
              <a:spLocks noChangeArrowheads="1"/>
            </p:cNvSpPr>
            <p:nvPr/>
          </p:nvSpPr>
          <p:spPr bwMode="auto">
            <a:xfrm>
              <a:off x="0" y="1"/>
              <a:ext cx="40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high</a:t>
              </a:r>
              <a:endParaRPr lang="en-US" altLang="zh-CN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67"/>
          <p:cNvGrpSpPr/>
          <p:nvPr/>
        </p:nvGrpSpPr>
        <p:grpSpPr bwMode="auto">
          <a:xfrm>
            <a:off x="4284664" y="2708276"/>
            <a:ext cx="647700" cy="439223"/>
            <a:chOff x="182" y="0"/>
            <a:chExt cx="408" cy="345"/>
          </a:xfrm>
        </p:grpSpPr>
        <p:sp>
          <p:nvSpPr>
            <p:cNvPr id="16528" name="Line 68"/>
            <p:cNvSpPr>
              <a:spLocks noChangeShapeType="1"/>
            </p:cNvSpPr>
            <p:nvPr/>
          </p:nvSpPr>
          <p:spPr bwMode="auto">
            <a:xfrm flipV="1">
              <a:off x="182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9" name="Text Box 69"/>
            <p:cNvSpPr txBox="1">
              <a:spLocks noChangeArrowheads="1"/>
            </p:cNvSpPr>
            <p:nvPr/>
          </p:nvSpPr>
          <p:spPr bwMode="auto">
            <a:xfrm>
              <a:off x="182" y="57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mid</a:t>
              </a:r>
              <a:endParaRPr lang="en-US" altLang="zh-CN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70"/>
          <p:cNvGrpSpPr/>
          <p:nvPr/>
        </p:nvGrpSpPr>
        <p:grpSpPr bwMode="auto">
          <a:xfrm>
            <a:off x="7885113" y="3573016"/>
            <a:ext cx="649287" cy="432080"/>
            <a:chOff x="0" y="0"/>
            <a:chExt cx="408" cy="361"/>
          </a:xfrm>
        </p:grpSpPr>
        <p:sp>
          <p:nvSpPr>
            <p:cNvPr id="16526" name="Line 71"/>
            <p:cNvSpPr>
              <a:spLocks noChangeShapeType="1"/>
            </p:cNvSpPr>
            <p:nvPr/>
          </p:nvSpPr>
          <p:spPr bwMode="auto">
            <a:xfrm flipV="1">
              <a:off x="0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7" name="Text Box 72"/>
            <p:cNvSpPr txBox="1">
              <a:spLocks noChangeArrowheads="1"/>
            </p:cNvSpPr>
            <p:nvPr/>
          </p:nvSpPr>
          <p:spPr bwMode="auto">
            <a:xfrm>
              <a:off x="0" y="54"/>
              <a:ext cx="40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high</a:t>
              </a:r>
              <a:endParaRPr lang="en-US" altLang="zh-CN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73"/>
          <p:cNvGrpSpPr/>
          <p:nvPr/>
        </p:nvGrpSpPr>
        <p:grpSpPr bwMode="auto">
          <a:xfrm>
            <a:off x="4502150" y="3572265"/>
            <a:ext cx="647700" cy="432799"/>
            <a:chOff x="0" y="0"/>
            <a:chExt cx="408" cy="360"/>
          </a:xfrm>
        </p:grpSpPr>
        <p:sp>
          <p:nvSpPr>
            <p:cNvPr id="16524" name="Line 74"/>
            <p:cNvSpPr>
              <a:spLocks noChangeShapeType="1"/>
            </p:cNvSpPr>
            <p:nvPr/>
          </p:nvSpPr>
          <p:spPr bwMode="auto">
            <a:xfrm flipV="1">
              <a:off x="317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5" name="Text Box 75"/>
            <p:cNvSpPr txBox="1">
              <a:spLocks noChangeArrowheads="1"/>
            </p:cNvSpPr>
            <p:nvPr/>
          </p:nvSpPr>
          <p:spPr bwMode="auto">
            <a:xfrm>
              <a:off x="0" y="55"/>
              <a:ext cx="40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low</a:t>
              </a:r>
              <a:endParaRPr lang="en-US" altLang="zh-CN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76"/>
          <p:cNvGrpSpPr/>
          <p:nvPr/>
        </p:nvGrpSpPr>
        <p:grpSpPr bwMode="auto">
          <a:xfrm>
            <a:off x="6372226" y="3595038"/>
            <a:ext cx="647700" cy="482497"/>
            <a:chOff x="136" y="0"/>
            <a:chExt cx="408" cy="506"/>
          </a:xfrm>
        </p:grpSpPr>
        <p:sp>
          <p:nvSpPr>
            <p:cNvPr id="16522" name="Line 77"/>
            <p:cNvSpPr>
              <a:spLocks noChangeShapeType="1"/>
            </p:cNvSpPr>
            <p:nvPr/>
          </p:nvSpPr>
          <p:spPr bwMode="auto">
            <a:xfrm flipV="1">
              <a:off x="182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3" name="Text Box 78"/>
            <p:cNvSpPr txBox="1">
              <a:spLocks noChangeArrowheads="1"/>
            </p:cNvSpPr>
            <p:nvPr/>
          </p:nvSpPr>
          <p:spPr bwMode="auto">
            <a:xfrm>
              <a:off x="136" y="122"/>
              <a:ext cx="4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mid</a:t>
              </a:r>
              <a:endParaRPr lang="en-US" altLang="zh-CN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79"/>
          <p:cNvGrpSpPr/>
          <p:nvPr/>
        </p:nvGrpSpPr>
        <p:grpSpPr bwMode="auto">
          <a:xfrm>
            <a:off x="5795963" y="4437112"/>
            <a:ext cx="647700" cy="552450"/>
            <a:chOff x="0" y="0"/>
            <a:chExt cx="408" cy="403"/>
          </a:xfrm>
        </p:grpSpPr>
        <p:sp>
          <p:nvSpPr>
            <p:cNvPr id="16520" name="Line 80"/>
            <p:cNvSpPr>
              <a:spLocks noChangeShapeType="1"/>
            </p:cNvSpPr>
            <p:nvPr/>
          </p:nvSpPr>
          <p:spPr bwMode="auto">
            <a:xfrm flipV="1">
              <a:off x="0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1" name="Text Box 81"/>
            <p:cNvSpPr txBox="1">
              <a:spLocks noChangeArrowheads="1"/>
            </p:cNvSpPr>
            <p:nvPr/>
          </p:nvSpPr>
          <p:spPr bwMode="auto">
            <a:xfrm>
              <a:off x="0" y="135"/>
              <a:ext cx="40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high</a:t>
              </a:r>
              <a:endParaRPr lang="en-US" altLang="zh-CN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82"/>
          <p:cNvGrpSpPr/>
          <p:nvPr/>
        </p:nvGrpSpPr>
        <p:grpSpPr bwMode="auto">
          <a:xfrm>
            <a:off x="4500563" y="4437112"/>
            <a:ext cx="647700" cy="511118"/>
            <a:chOff x="0" y="0"/>
            <a:chExt cx="408" cy="377"/>
          </a:xfrm>
        </p:grpSpPr>
        <p:sp>
          <p:nvSpPr>
            <p:cNvPr id="16518" name="Line 83"/>
            <p:cNvSpPr>
              <a:spLocks noChangeShapeType="1"/>
            </p:cNvSpPr>
            <p:nvPr/>
          </p:nvSpPr>
          <p:spPr bwMode="auto">
            <a:xfrm flipV="1">
              <a:off x="317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9" name="Text Box 84"/>
            <p:cNvSpPr txBox="1">
              <a:spLocks noChangeArrowheads="1"/>
            </p:cNvSpPr>
            <p:nvPr/>
          </p:nvSpPr>
          <p:spPr bwMode="auto">
            <a:xfrm>
              <a:off x="0" y="106"/>
              <a:ext cx="40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low</a:t>
              </a:r>
              <a:endParaRPr lang="en-US" altLang="zh-CN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85"/>
          <p:cNvGrpSpPr/>
          <p:nvPr/>
        </p:nvGrpSpPr>
        <p:grpSpPr bwMode="auto">
          <a:xfrm>
            <a:off x="5148265" y="4437112"/>
            <a:ext cx="647700" cy="575447"/>
            <a:chOff x="182" y="0"/>
            <a:chExt cx="408" cy="452"/>
          </a:xfrm>
        </p:grpSpPr>
        <p:sp>
          <p:nvSpPr>
            <p:cNvPr id="16516" name="Line 86"/>
            <p:cNvSpPr>
              <a:spLocks noChangeShapeType="1"/>
            </p:cNvSpPr>
            <p:nvPr/>
          </p:nvSpPr>
          <p:spPr bwMode="auto">
            <a:xfrm flipV="1">
              <a:off x="182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7" name="Text Box 87"/>
            <p:cNvSpPr txBox="1">
              <a:spLocks noChangeArrowheads="1"/>
            </p:cNvSpPr>
            <p:nvPr/>
          </p:nvSpPr>
          <p:spPr bwMode="auto">
            <a:xfrm>
              <a:off x="182" y="16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mid</a:t>
              </a:r>
              <a:endParaRPr lang="en-US" altLang="zh-CN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88"/>
          <p:cNvGrpSpPr/>
          <p:nvPr/>
        </p:nvGrpSpPr>
        <p:grpSpPr bwMode="auto">
          <a:xfrm>
            <a:off x="5940425" y="5419055"/>
            <a:ext cx="646113" cy="530225"/>
            <a:chOff x="0" y="0"/>
            <a:chExt cx="408" cy="439"/>
          </a:xfrm>
        </p:grpSpPr>
        <p:sp>
          <p:nvSpPr>
            <p:cNvPr id="16514" name="Line 89"/>
            <p:cNvSpPr>
              <a:spLocks noChangeShapeType="1"/>
            </p:cNvSpPr>
            <p:nvPr/>
          </p:nvSpPr>
          <p:spPr bwMode="auto">
            <a:xfrm flipV="1">
              <a:off x="0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5" name="Text Box 90"/>
            <p:cNvSpPr txBox="1">
              <a:spLocks noChangeArrowheads="1"/>
            </p:cNvSpPr>
            <p:nvPr/>
          </p:nvSpPr>
          <p:spPr bwMode="auto">
            <a:xfrm>
              <a:off x="0" y="136"/>
              <a:ext cx="40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high</a:t>
              </a:r>
              <a:endParaRPr lang="en-US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91"/>
          <p:cNvGrpSpPr/>
          <p:nvPr/>
        </p:nvGrpSpPr>
        <p:grpSpPr bwMode="auto">
          <a:xfrm>
            <a:off x="5003800" y="5445224"/>
            <a:ext cx="646113" cy="533400"/>
            <a:chOff x="0" y="0"/>
            <a:chExt cx="408" cy="447"/>
          </a:xfrm>
        </p:grpSpPr>
        <p:sp>
          <p:nvSpPr>
            <p:cNvPr id="16512" name="Line 92"/>
            <p:cNvSpPr>
              <a:spLocks noChangeShapeType="1"/>
            </p:cNvSpPr>
            <p:nvPr/>
          </p:nvSpPr>
          <p:spPr bwMode="auto">
            <a:xfrm flipV="1">
              <a:off x="317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3" name="Text Box 93"/>
            <p:cNvSpPr txBox="1">
              <a:spLocks noChangeArrowheads="1"/>
            </p:cNvSpPr>
            <p:nvPr/>
          </p:nvSpPr>
          <p:spPr bwMode="auto">
            <a:xfrm>
              <a:off x="0" y="140"/>
              <a:ext cx="40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low</a:t>
              </a:r>
              <a:endParaRPr lang="en-US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94"/>
          <p:cNvGrpSpPr/>
          <p:nvPr/>
        </p:nvGrpSpPr>
        <p:grpSpPr bwMode="auto">
          <a:xfrm>
            <a:off x="5435600" y="5445224"/>
            <a:ext cx="647700" cy="792358"/>
            <a:chOff x="0" y="0"/>
            <a:chExt cx="408" cy="556"/>
          </a:xfrm>
        </p:grpSpPr>
        <p:sp>
          <p:nvSpPr>
            <p:cNvPr id="16510" name="Line 95"/>
            <p:cNvSpPr>
              <a:spLocks noChangeShapeType="1"/>
            </p:cNvSpPr>
            <p:nvPr/>
          </p:nvSpPr>
          <p:spPr bwMode="auto">
            <a:xfrm flipV="1">
              <a:off x="182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1" name="Text Box 96"/>
            <p:cNvSpPr txBox="1">
              <a:spLocks noChangeArrowheads="1"/>
            </p:cNvSpPr>
            <p:nvPr/>
          </p:nvSpPr>
          <p:spPr bwMode="auto">
            <a:xfrm>
              <a:off x="0" y="298"/>
              <a:ext cx="40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mid</a:t>
              </a:r>
              <a:endParaRPr lang="en-US" altLang="zh-CN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971600" y="3140968"/>
          <a:ext cx="7343775" cy="431800"/>
        </p:xfrm>
        <a:graphic>
          <a:graphicData uri="http://schemas.openxmlformats.org/drawingml/2006/table">
            <a:tbl>
              <a:tblPr/>
              <a:tblGrid>
                <a:gridCol w="735013"/>
                <a:gridCol w="733425"/>
                <a:gridCol w="735012"/>
                <a:gridCol w="733425"/>
                <a:gridCol w="735013"/>
                <a:gridCol w="735012"/>
                <a:gridCol w="733425"/>
                <a:gridCol w="735013"/>
                <a:gridCol w="733425"/>
                <a:gridCol w="735012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9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30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42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47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53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86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100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29" name="Group 121"/>
          <p:cNvGraphicFramePr>
            <a:graphicFrameLocks noGrp="1"/>
          </p:cNvGraphicFramePr>
          <p:nvPr/>
        </p:nvGraphicFramePr>
        <p:xfrm>
          <a:off x="971550" y="4005263"/>
          <a:ext cx="7343775" cy="430213"/>
        </p:xfrm>
        <a:graphic>
          <a:graphicData uri="http://schemas.openxmlformats.org/drawingml/2006/table">
            <a:tbl>
              <a:tblPr/>
              <a:tblGrid>
                <a:gridCol w="735013"/>
                <a:gridCol w="733425"/>
                <a:gridCol w="735012"/>
                <a:gridCol w="733425"/>
                <a:gridCol w="735013"/>
                <a:gridCol w="735012"/>
                <a:gridCol w="733425"/>
                <a:gridCol w="735013"/>
                <a:gridCol w="733425"/>
                <a:gridCol w="735012"/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9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15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47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53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86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100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53" name="Group 145"/>
          <p:cNvGraphicFramePr>
            <a:graphicFrameLocks noGrp="1"/>
          </p:cNvGraphicFramePr>
          <p:nvPr/>
        </p:nvGraphicFramePr>
        <p:xfrm>
          <a:off x="971550" y="5013325"/>
          <a:ext cx="7343775" cy="430213"/>
        </p:xfrm>
        <a:graphic>
          <a:graphicData uri="http://schemas.openxmlformats.org/drawingml/2006/table">
            <a:tbl>
              <a:tblPr/>
              <a:tblGrid>
                <a:gridCol w="735013"/>
                <a:gridCol w="733425"/>
                <a:gridCol w="735012"/>
                <a:gridCol w="733425"/>
                <a:gridCol w="735013"/>
                <a:gridCol w="735012"/>
                <a:gridCol w="733425"/>
                <a:gridCol w="735013"/>
                <a:gridCol w="733425"/>
                <a:gridCol w="735012"/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9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47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53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86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100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577" name="Text Box 169"/>
          <p:cNvSpPr txBox="1">
            <a:spLocks noChangeArrowheads="1"/>
          </p:cNvSpPr>
          <p:nvPr/>
        </p:nvSpPr>
        <p:spPr bwMode="auto">
          <a:xfrm>
            <a:off x="6516688" y="566102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成功！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7578" name="Text Box 170"/>
          <p:cNvSpPr txBox="1">
            <a:spLocks noChangeArrowheads="1"/>
          </p:cNvSpPr>
          <p:nvPr/>
        </p:nvSpPr>
        <p:spPr bwMode="auto">
          <a:xfrm>
            <a:off x="935832" y="5661025"/>
            <a:ext cx="46085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00"/>
                </a:solidFill>
              </a:rPr>
              <a:t>问题：如果不存在所要搜索的元素，</a:t>
            </a:r>
            <a:endParaRPr lang="zh-CN" altLang="en-US" sz="2000" b="1" dirty="0">
              <a:solidFill>
                <a:srgbClr val="CC0000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CC0000"/>
                </a:solidFill>
              </a:rPr>
              <a:t>          如何判断出来？</a:t>
            </a:r>
            <a:endParaRPr lang="zh-CN" altLang="en-US" sz="2000" b="1" dirty="0">
              <a:solidFill>
                <a:srgbClr val="CC0000"/>
              </a:solidFill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A331-AA47-4583-8ECA-873ADFBEB716}" type="slidenum">
              <a:rPr lang="zh-CN" altLang="en-US" smtClean="0"/>
            </a:fld>
            <a:endParaRPr lang="en-US" altLang="zh-CN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983" y="5616775"/>
            <a:ext cx="64284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5" name="组合 54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56" name="组合 55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58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77" grpId="0" autoUpdateAnimBg="0"/>
      <p:bldP spid="175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097"/>
          <p:cNvSpPr>
            <a:spLocks noGrp="1" noChangeArrowheads="1"/>
          </p:cNvSpPr>
          <p:nvPr>
            <p:ph type="title"/>
          </p:nvPr>
        </p:nvSpPr>
        <p:spPr>
          <a:xfrm>
            <a:off x="395536" y="124266"/>
            <a:ext cx="8928992" cy="66093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10</a:t>
            </a:r>
            <a:r>
              <a:rPr lang="zh-CN" altLang="en-US" dirty="0"/>
              <a:t>章 查找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Searching</a:t>
            </a:r>
            <a:r>
              <a:rPr lang="en-US" altLang="zh-CN" dirty="0"/>
              <a:t>)</a:t>
            </a:r>
            <a:endParaRPr lang="zh-CN" altLang="en-US" sz="3100" b="1" dirty="0"/>
          </a:p>
        </p:txBody>
      </p:sp>
      <p:grpSp>
        <p:nvGrpSpPr>
          <p:cNvPr id="14" name="组合 114"/>
          <p:cNvGrpSpPr/>
          <p:nvPr/>
        </p:nvGrpSpPr>
        <p:grpSpPr>
          <a:xfrm>
            <a:off x="28594" y="2844251"/>
            <a:ext cx="6775654" cy="646307"/>
            <a:chOff x="-99295" y="3363717"/>
            <a:chExt cx="7301815" cy="687269"/>
          </a:xfrm>
        </p:grpSpPr>
        <p:grpSp>
          <p:nvGrpSpPr>
            <p:cNvPr id="15" name="组合 105"/>
            <p:cNvGrpSpPr/>
            <p:nvPr/>
          </p:nvGrpSpPr>
          <p:grpSpPr>
            <a:xfrm>
              <a:off x="-99295" y="3363717"/>
              <a:ext cx="7301815" cy="687269"/>
              <a:chOff x="-99295" y="3363717"/>
              <a:chExt cx="7301815" cy="687269"/>
            </a:xfrm>
          </p:grpSpPr>
          <p:sp>
            <p:nvSpPr>
              <p:cNvPr id="17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40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-99295" y="3363717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6" name="图片 15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19" name="组合 67"/>
          <p:cNvGrpSpPr/>
          <p:nvPr/>
        </p:nvGrpSpPr>
        <p:grpSpPr>
          <a:xfrm>
            <a:off x="230305" y="3645023"/>
            <a:ext cx="6789967" cy="656947"/>
            <a:chOff x="142646" y="4179148"/>
            <a:chExt cx="7317240" cy="698583"/>
          </a:xfrm>
        </p:grpSpPr>
        <p:grpSp>
          <p:nvGrpSpPr>
            <p:cNvPr id="20" name="组合 106"/>
            <p:cNvGrpSpPr/>
            <p:nvPr/>
          </p:nvGrpSpPr>
          <p:grpSpPr>
            <a:xfrm>
              <a:off x="142646" y="4179148"/>
              <a:ext cx="7317240" cy="698583"/>
              <a:chOff x="133121" y="4179148"/>
              <a:chExt cx="7317240" cy="698583"/>
            </a:xfrm>
          </p:grpSpPr>
          <p:sp>
            <p:nvSpPr>
              <p:cNvPr id="22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40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133121" y="4179148"/>
                <a:ext cx="7317240" cy="687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10.4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散列表的查找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1" name="图片 20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987327" y="4509119"/>
            <a:ext cx="3872705" cy="648129"/>
            <a:chOff x="989571" y="5778644"/>
            <a:chExt cx="4067227" cy="689206"/>
          </a:xfrm>
        </p:grpSpPr>
        <p:sp>
          <p:nvSpPr>
            <p:cNvPr id="8" name="Freeform 5"/>
            <p:cNvSpPr/>
            <p:nvPr/>
          </p:nvSpPr>
          <p:spPr bwMode="auto">
            <a:xfrm>
              <a:off x="989571" y="582011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69F1E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4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549557" y="5778644"/>
              <a:ext cx="3507241" cy="68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10.5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本章小结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" name="KSO_Shape"/>
            <p:cNvSpPr/>
            <p:nvPr/>
          </p:nvSpPr>
          <p:spPr bwMode="auto">
            <a:xfrm>
              <a:off x="1187624" y="5942836"/>
              <a:ext cx="458076" cy="366692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-458793" y="1921961"/>
            <a:ext cx="8271153" cy="714933"/>
            <a:chOff x="-544663" y="1790145"/>
            <a:chExt cx="8913447" cy="760245"/>
          </a:xfrm>
        </p:grpSpPr>
        <p:grpSp>
          <p:nvGrpSpPr>
            <p:cNvPr id="37" name="组合 36"/>
            <p:cNvGrpSpPr/>
            <p:nvPr/>
          </p:nvGrpSpPr>
          <p:grpSpPr>
            <a:xfrm>
              <a:off x="-544663" y="1790145"/>
              <a:ext cx="8913447" cy="760245"/>
              <a:chOff x="-585688" y="1250229"/>
              <a:chExt cx="8913447" cy="760245"/>
            </a:xfrm>
          </p:grpSpPr>
          <p:sp>
            <p:nvSpPr>
              <p:cNvPr id="38" name="TextBox 6"/>
              <p:cNvSpPr txBox="1">
                <a:spLocks noChangeArrowheads="1"/>
              </p:cNvSpPr>
              <p:nvPr/>
            </p:nvSpPr>
            <p:spPr bwMode="auto">
              <a:xfrm>
                <a:off x="-585688" y="1250229"/>
                <a:ext cx="8913447" cy="687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0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40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789760" y="1147438"/>
            <a:ext cx="3926256" cy="646307"/>
            <a:chOff x="784929" y="1326432"/>
            <a:chExt cx="4231148" cy="687269"/>
          </a:xfrm>
        </p:grpSpPr>
        <p:sp>
          <p:nvSpPr>
            <p:cNvPr id="42" name="TextBox 6"/>
            <p:cNvSpPr txBox="1">
              <a:spLocks noChangeArrowheads="1"/>
            </p:cNvSpPr>
            <p:nvPr/>
          </p:nvSpPr>
          <p:spPr bwMode="auto">
            <a:xfrm>
              <a:off x="784929" y="1326432"/>
              <a:ext cx="4231148" cy="68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10.1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概述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45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40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46" name="图片 45" descr="1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 bwMode="auto">
          <a:xfrm>
            <a:off x="972245" y="5733013"/>
            <a:ext cx="2735262" cy="431800"/>
            <a:chOff x="0" y="0"/>
            <a:chExt cx="1723" cy="272"/>
          </a:xfrm>
        </p:grpSpPr>
        <p:sp>
          <p:nvSpPr>
            <p:cNvPr id="17443" name="Line 16"/>
            <p:cNvSpPr>
              <a:spLocks noChangeShapeType="1"/>
            </p:cNvSpPr>
            <p:nvPr/>
          </p:nvSpPr>
          <p:spPr bwMode="auto">
            <a:xfrm flipH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17"/>
            <p:cNvSpPr>
              <a:spLocks noChangeShapeType="1"/>
            </p:cNvSpPr>
            <p:nvPr/>
          </p:nvSpPr>
          <p:spPr bwMode="auto">
            <a:xfrm flipH="1">
              <a:off x="952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18"/>
            <p:cNvSpPr>
              <a:spLocks noChangeShapeType="1"/>
            </p:cNvSpPr>
            <p:nvPr/>
          </p:nvSpPr>
          <p:spPr bwMode="auto">
            <a:xfrm flipH="1">
              <a:off x="1723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19"/>
            <p:cNvSpPr>
              <a:spLocks noChangeShapeType="1"/>
            </p:cNvSpPr>
            <p:nvPr/>
          </p:nvSpPr>
          <p:spPr bwMode="auto">
            <a:xfrm>
              <a:off x="0" y="272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9" name="Oval 37"/>
          <p:cNvSpPr>
            <a:spLocks noChangeArrowheads="1"/>
          </p:cNvSpPr>
          <p:nvPr/>
        </p:nvSpPr>
        <p:spPr bwMode="auto">
          <a:xfrm>
            <a:off x="1691382" y="5149131"/>
            <a:ext cx="1512888" cy="720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8468" name="Oval 36"/>
          <p:cNvSpPr>
            <a:spLocks noChangeArrowheads="1"/>
          </p:cNvSpPr>
          <p:nvPr/>
        </p:nvSpPr>
        <p:spPr bwMode="auto">
          <a:xfrm>
            <a:off x="3780532" y="2917106"/>
            <a:ext cx="935038" cy="503237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1706"/>
            <a:ext cx="1657350" cy="5032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/>
              <a:t>算法流程图</a:t>
            </a:r>
            <a:endParaRPr lang="zh-CN" altLang="en-US" sz="2000" b="1"/>
          </a:p>
        </p:txBody>
      </p:sp>
      <p:sp>
        <p:nvSpPr>
          <p:cNvPr id="18436" name="Rectangle 4"/>
          <p:cNvSpPr>
            <a:spLocks noRot="1" noChangeArrowheads="1"/>
          </p:cNvSpPr>
          <p:nvPr/>
        </p:nvSpPr>
        <p:spPr bwMode="auto">
          <a:xfrm>
            <a:off x="4572695" y="1620118"/>
            <a:ext cx="42481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二分查找</a:t>
            </a:r>
            <a:r>
              <a:rPr lang="zh-CN" altLang="en-US" sz="2000" b="1" dirty="0">
                <a:latin typeface="楷体_GB2312" pitchFamily="1" charset="-122"/>
              </a:rPr>
              <a:t>算法如下</a:t>
            </a:r>
            <a:r>
              <a:rPr lang="en-US" altLang="zh-CN" sz="2000" b="1" dirty="0">
                <a:latin typeface="楷体_GB2312" pitchFamily="1" charset="-122"/>
              </a:rPr>
              <a:t>: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binsearch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elementtype</a:t>
            </a:r>
            <a:r>
              <a:rPr lang="en-US" altLang="zh-CN" sz="2000" b="1" dirty="0">
                <a:latin typeface="Times New Roman" panose="02020603050405020304" pitchFamily="18" charset="0"/>
              </a:rPr>
              <a:t> A[ ],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n,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keytype</a:t>
            </a:r>
            <a:r>
              <a:rPr lang="en-US" altLang="zh-CN" sz="2000" b="1" dirty="0">
                <a:latin typeface="Times New Roman" panose="02020603050405020304" pitchFamily="18" charset="0"/>
              </a:rPr>
              <a:t> x)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{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mid,low</a:t>
            </a:r>
            <a:r>
              <a:rPr lang="en-US" altLang="zh-CN" sz="2000" b="1" dirty="0">
                <a:latin typeface="Times New Roman" panose="02020603050405020304" pitchFamily="18" charset="0"/>
              </a:rPr>
              <a:t>=0,high=n-1;      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       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初始化查找区域 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2000" b="1" dirty="0">
                <a:latin typeface="Times New Roman" panose="02020603050405020304" pitchFamily="18" charset="0"/>
              </a:rPr>
              <a:t> ( low&lt;=high)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{ mid=(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low+high</a:t>
            </a:r>
            <a:r>
              <a:rPr lang="en-US" altLang="zh-CN" sz="2000" b="1" dirty="0">
                <a:latin typeface="Times New Roman" panose="02020603050405020304" pitchFamily="18" charset="0"/>
              </a:rPr>
              <a:t>)/2;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b="1" dirty="0">
                <a:latin typeface="Times New Roman" panose="02020603050405020304" pitchFamily="18" charset="0"/>
              </a:rPr>
              <a:t> (x==A[mid].key)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b="1" dirty="0">
                <a:latin typeface="Times New Roman" panose="02020603050405020304" pitchFamily="18" charset="0"/>
              </a:rPr>
              <a:t>  mid;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b="1" dirty="0">
                <a:latin typeface="Times New Roman" panose="02020603050405020304" pitchFamily="18" charset="0"/>
              </a:rPr>
              <a:t> (x&lt;A[mid].key) high=mid-1;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else</a:t>
            </a:r>
            <a:r>
              <a:rPr lang="en-US" altLang="zh-CN" sz="2000" b="1" dirty="0">
                <a:latin typeface="Times New Roman" panose="02020603050405020304" pitchFamily="18" charset="0"/>
              </a:rPr>
              <a:t> low=mid+1;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b="1" dirty="0">
                <a:latin typeface="Times New Roman" panose="02020603050405020304" pitchFamily="18" charset="0"/>
              </a:rPr>
              <a:t>  -1;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返回查找失败的标志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1332607" y="4212506"/>
            <a:ext cx="2303463" cy="6477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X~A[mid].key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249933" y="5222156"/>
            <a:ext cx="1298574" cy="5048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high=mid-1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3204270" y="5222156"/>
            <a:ext cx="1223962" cy="5048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low=mid+1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1835845" y="5220568"/>
            <a:ext cx="1223962" cy="504825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zh-CN" altLang="en-US" b="1">
                <a:ea typeface="宋体" panose="02010600030101010101" pitchFamily="2" charset="-122"/>
              </a:rPr>
              <a:t>查找成功</a:t>
            </a:r>
            <a:endParaRPr lang="zh-CN" altLang="en-US" b="1">
              <a:ea typeface="宋体" panose="02010600030101010101" pitchFamily="2" charset="-122"/>
            </a:endParaRPr>
          </a:p>
          <a:p>
            <a:pPr algn="ctr"/>
            <a:r>
              <a:rPr lang="en-US" altLang="zh-CN" b="1">
                <a:ea typeface="宋体" panose="02010600030101010101" pitchFamily="2" charset="-122"/>
              </a:rPr>
              <a:t>return mid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899219" y="4551594"/>
            <a:ext cx="433388" cy="676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2483545" y="4861794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636069" y="4543974"/>
            <a:ext cx="215901" cy="6845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81485" y="4678439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&lt;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174141" y="4818136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=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3455094" y="4741936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&gt;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2483545" y="6157193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H="1">
            <a:off x="180082" y="6517556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180082" y="2845668"/>
            <a:ext cx="0" cy="3671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5" name="AutoShape 23"/>
          <p:cNvSpPr>
            <a:spLocks noChangeArrowheads="1"/>
          </p:cNvSpPr>
          <p:nvPr/>
        </p:nvSpPr>
        <p:spPr bwMode="auto">
          <a:xfrm>
            <a:off x="1671697" y="2988543"/>
            <a:ext cx="1582738" cy="3603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low&lt;=high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8456" name="AutoShape 24"/>
          <p:cNvSpPr>
            <a:spLocks noChangeArrowheads="1"/>
          </p:cNvSpPr>
          <p:nvPr/>
        </p:nvSpPr>
        <p:spPr bwMode="auto">
          <a:xfrm>
            <a:off x="1548507" y="3636243"/>
            <a:ext cx="2016125" cy="215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mid=(low+high)/2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2485132" y="3348906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2485132" y="3853731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180082" y="284566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2483545" y="2124943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1" name="AutoShape 29"/>
          <p:cNvSpPr>
            <a:spLocks noChangeArrowheads="1"/>
          </p:cNvSpPr>
          <p:nvPr/>
        </p:nvSpPr>
        <p:spPr bwMode="auto">
          <a:xfrm>
            <a:off x="1548507" y="2413868"/>
            <a:ext cx="2016125" cy="215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low=0;high=n-1;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2483545" y="262976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2412107" y="3277468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3204270" y="3171106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5" name="AutoShape 33"/>
          <p:cNvSpPr>
            <a:spLocks noChangeArrowheads="1"/>
          </p:cNvSpPr>
          <p:nvPr/>
        </p:nvSpPr>
        <p:spPr bwMode="auto">
          <a:xfrm>
            <a:off x="3780532" y="3061568"/>
            <a:ext cx="1079500" cy="2159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return-1;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3348732" y="2845668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67" name="AutoShape 35"/>
          <p:cNvSpPr>
            <a:spLocks noChangeArrowheads="1"/>
          </p:cNvSpPr>
          <p:nvPr/>
        </p:nvSpPr>
        <p:spPr bwMode="auto">
          <a:xfrm>
            <a:off x="2267645" y="1837606"/>
            <a:ext cx="431800" cy="287337"/>
          </a:xfrm>
          <a:prstGeom prst="flowChartConnector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84" y="692696"/>
            <a:ext cx="8001000" cy="711200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10.2.2 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有序表的查找</a:t>
            </a: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二分查找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+mn-c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47" name="组合 46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49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9" grpId="0" animBg="1"/>
      <p:bldP spid="18468" grpId="0" animBg="1"/>
      <p:bldP spid="18435" grpId="0" autoUpdateAnimBg="0" build="p"/>
      <p:bldP spid="18437" grpId="0" animBg="1" autoUpdateAnimBg="0"/>
      <p:bldP spid="18438" grpId="0" animBg="1" autoUpdateAnimBg="0"/>
      <p:bldP spid="18439" grpId="0" animBg="1" autoUpdateAnimBg="0"/>
      <p:bldP spid="18440" grpId="0" autoUpdateAnimBg="0"/>
      <p:bldP spid="18444" grpId="0" autoUpdateAnimBg="0"/>
      <p:bldP spid="18445" grpId="0" autoUpdateAnimBg="0"/>
      <p:bldP spid="18446" grpId="0" autoUpdateAnimBg="0"/>
      <p:bldP spid="18455" grpId="0" animBg="1" autoUpdateAnimBg="0"/>
      <p:bldP spid="18456" grpId="0" animBg="1" autoUpdateAnimBg="0"/>
      <p:bldP spid="18461" grpId="0" animBg="1" autoUpdateAnimBg="0"/>
      <p:bldP spid="18463" grpId="0" autoUpdateAnimBg="0"/>
      <p:bldP spid="18465" grpId="0" autoUpdateAnimBg="0"/>
      <p:bldP spid="18466" grpId="0" autoUpdateAnimBg="0"/>
      <p:bldP spid="184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6" name="Oval 37"/>
          <p:cNvSpPr>
            <a:spLocks noChangeArrowheads="1"/>
          </p:cNvSpPr>
          <p:nvPr/>
        </p:nvSpPr>
        <p:spPr bwMode="auto">
          <a:xfrm>
            <a:off x="3924300" y="2489200"/>
            <a:ext cx="858838" cy="43497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7993062" cy="5111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100" b="1" dirty="0"/>
              <a:t> </a:t>
            </a:r>
            <a:endParaRPr lang="zh-CN" altLang="en-US" sz="2400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995863" y="1645754"/>
            <a:ext cx="3962400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binsearch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elemenType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A[ ],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>
              <a:spcBef>
                <a:spcPct val="30000"/>
              </a:spcBef>
            </a:pP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keyType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x,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low,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high)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(low&gt;high) return -1;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{  mid=(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low+high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)/2;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(A[mid].key= =x) return mid;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(x&lt;A[mid].key)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binsearch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 A[ ],x,low,mid-1);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binsearch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 A[ ],x,mid+1,high);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220663" y="1413669"/>
            <a:ext cx="22320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递归算法：参数？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8439" name="AutoShape 6"/>
          <p:cNvSpPr>
            <a:spLocks noChangeArrowheads="1"/>
          </p:cNvSpPr>
          <p:nvPr/>
        </p:nvSpPr>
        <p:spPr bwMode="auto">
          <a:xfrm>
            <a:off x="1476375" y="3717925"/>
            <a:ext cx="2303463" cy="6477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X~A[mid].key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40" name="AutoShape 7"/>
          <p:cNvSpPr>
            <a:spLocks noChangeArrowheads="1"/>
          </p:cNvSpPr>
          <p:nvPr/>
        </p:nvSpPr>
        <p:spPr bwMode="auto">
          <a:xfrm>
            <a:off x="468313" y="4725988"/>
            <a:ext cx="1223962" cy="5048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high=mid-1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41" name="AutoShape 8"/>
          <p:cNvSpPr>
            <a:spLocks noChangeArrowheads="1"/>
          </p:cNvSpPr>
          <p:nvPr/>
        </p:nvSpPr>
        <p:spPr bwMode="auto">
          <a:xfrm>
            <a:off x="3348038" y="4725988"/>
            <a:ext cx="1223962" cy="5048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low=mid+1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42" name="AutoShape 9"/>
          <p:cNvSpPr>
            <a:spLocks noChangeArrowheads="1"/>
          </p:cNvSpPr>
          <p:nvPr/>
        </p:nvSpPr>
        <p:spPr bwMode="auto">
          <a:xfrm>
            <a:off x="1979613" y="4724400"/>
            <a:ext cx="1223962" cy="504825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zh-CN" altLang="en-US" b="1">
                <a:ea typeface="宋体" panose="02010600030101010101" pitchFamily="2" charset="-122"/>
              </a:rPr>
              <a:t>查找成功</a:t>
            </a:r>
            <a:endParaRPr lang="zh-CN" altLang="en-US" b="1">
              <a:ea typeface="宋体" panose="02010600030101010101" pitchFamily="2" charset="-122"/>
            </a:endParaRPr>
          </a:p>
          <a:p>
            <a:pPr algn="ctr"/>
            <a:r>
              <a:rPr lang="en-US" altLang="zh-CN" b="1">
                <a:ea typeface="宋体" panose="02010600030101010101" pitchFamily="2" charset="-122"/>
              </a:rPr>
              <a:t>return mid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flipH="1">
            <a:off x="900113" y="4048125"/>
            <a:ext cx="571500" cy="677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2627313" y="4365625"/>
            <a:ext cx="158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3773488" y="4048125"/>
            <a:ext cx="222250" cy="677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827088" y="4221163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&lt;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2195513" y="436562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=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3635375" y="429260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8449" name="Group 16"/>
          <p:cNvGrpSpPr/>
          <p:nvPr/>
        </p:nvGrpSpPr>
        <p:grpSpPr bwMode="auto">
          <a:xfrm>
            <a:off x="1116013" y="5229225"/>
            <a:ext cx="2735262" cy="431800"/>
            <a:chOff x="0" y="0"/>
            <a:chExt cx="1723" cy="272"/>
          </a:xfrm>
        </p:grpSpPr>
        <p:sp>
          <p:nvSpPr>
            <p:cNvPr id="18473" name="Line 17"/>
            <p:cNvSpPr>
              <a:spLocks noChangeShapeType="1"/>
            </p:cNvSpPr>
            <p:nvPr/>
          </p:nvSpPr>
          <p:spPr bwMode="auto">
            <a:xfrm flipH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Line 18"/>
            <p:cNvSpPr>
              <a:spLocks noChangeShapeType="1"/>
            </p:cNvSpPr>
            <p:nvPr/>
          </p:nvSpPr>
          <p:spPr bwMode="auto">
            <a:xfrm flipH="1">
              <a:off x="952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19"/>
            <p:cNvSpPr>
              <a:spLocks noChangeShapeType="1"/>
            </p:cNvSpPr>
            <p:nvPr/>
          </p:nvSpPr>
          <p:spPr bwMode="auto">
            <a:xfrm flipH="1">
              <a:off x="1723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Line 20"/>
            <p:cNvSpPr>
              <a:spLocks noChangeShapeType="1"/>
            </p:cNvSpPr>
            <p:nvPr/>
          </p:nvSpPr>
          <p:spPr bwMode="auto">
            <a:xfrm>
              <a:off x="0" y="272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50" name="Line 21"/>
          <p:cNvSpPr>
            <a:spLocks noChangeShapeType="1"/>
          </p:cNvSpPr>
          <p:nvPr/>
        </p:nvSpPr>
        <p:spPr bwMode="auto">
          <a:xfrm>
            <a:off x="2627313" y="5661025"/>
            <a:ext cx="158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1" name="Line 22"/>
          <p:cNvSpPr>
            <a:spLocks noChangeShapeType="1"/>
          </p:cNvSpPr>
          <p:nvPr/>
        </p:nvSpPr>
        <p:spPr bwMode="auto">
          <a:xfrm flipH="1">
            <a:off x="323850" y="6021388"/>
            <a:ext cx="23034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" name="Line 23"/>
          <p:cNvSpPr>
            <a:spLocks noChangeShapeType="1"/>
          </p:cNvSpPr>
          <p:nvPr/>
        </p:nvSpPr>
        <p:spPr bwMode="auto">
          <a:xfrm>
            <a:off x="323850" y="2349500"/>
            <a:ext cx="1588" cy="3671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3" name="AutoShape 24"/>
          <p:cNvSpPr>
            <a:spLocks noChangeArrowheads="1"/>
          </p:cNvSpPr>
          <p:nvPr/>
        </p:nvSpPr>
        <p:spPr bwMode="auto">
          <a:xfrm>
            <a:off x="1838325" y="2492375"/>
            <a:ext cx="1582738" cy="3603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low&lt;=high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54" name="AutoShape 25"/>
          <p:cNvSpPr>
            <a:spLocks noChangeArrowheads="1"/>
          </p:cNvSpPr>
          <p:nvPr/>
        </p:nvSpPr>
        <p:spPr bwMode="auto">
          <a:xfrm>
            <a:off x="1692275" y="3140075"/>
            <a:ext cx="2016125" cy="215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mid=(low+high)/2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55" name="Line 26"/>
          <p:cNvSpPr>
            <a:spLocks noChangeShapeType="1"/>
          </p:cNvSpPr>
          <p:nvPr/>
        </p:nvSpPr>
        <p:spPr bwMode="auto">
          <a:xfrm>
            <a:off x="2628900" y="2852738"/>
            <a:ext cx="15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6" name="Line 27"/>
          <p:cNvSpPr>
            <a:spLocks noChangeShapeType="1"/>
          </p:cNvSpPr>
          <p:nvPr/>
        </p:nvSpPr>
        <p:spPr bwMode="auto">
          <a:xfrm>
            <a:off x="2628900" y="3357563"/>
            <a:ext cx="158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7" name="Line 28"/>
          <p:cNvSpPr>
            <a:spLocks noChangeShapeType="1"/>
          </p:cNvSpPr>
          <p:nvPr/>
        </p:nvSpPr>
        <p:spPr bwMode="auto">
          <a:xfrm>
            <a:off x="323850" y="2349500"/>
            <a:ext cx="22320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8" name="Line 29"/>
          <p:cNvSpPr>
            <a:spLocks noChangeShapeType="1"/>
          </p:cNvSpPr>
          <p:nvPr/>
        </p:nvSpPr>
        <p:spPr bwMode="auto">
          <a:xfrm>
            <a:off x="2627313" y="1628775"/>
            <a:ext cx="15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9" name="AutoShape 30"/>
          <p:cNvSpPr>
            <a:spLocks noChangeArrowheads="1"/>
          </p:cNvSpPr>
          <p:nvPr/>
        </p:nvSpPr>
        <p:spPr bwMode="auto">
          <a:xfrm>
            <a:off x="1692275" y="1917700"/>
            <a:ext cx="2016125" cy="215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low=0;high=n-1;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60" name="Line 31"/>
          <p:cNvSpPr>
            <a:spLocks noChangeShapeType="1"/>
          </p:cNvSpPr>
          <p:nvPr/>
        </p:nvSpPr>
        <p:spPr bwMode="auto">
          <a:xfrm>
            <a:off x="2627313" y="2133600"/>
            <a:ext cx="158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1" name="Text Box 32"/>
          <p:cNvSpPr txBox="1">
            <a:spLocks noChangeArrowheads="1"/>
          </p:cNvSpPr>
          <p:nvPr/>
        </p:nvSpPr>
        <p:spPr bwMode="auto">
          <a:xfrm>
            <a:off x="2555875" y="2781300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62" name="Line 33"/>
          <p:cNvSpPr>
            <a:spLocks noChangeShapeType="1"/>
          </p:cNvSpPr>
          <p:nvPr/>
        </p:nvSpPr>
        <p:spPr bwMode="auto">
          <a:xfrm>
            <a:off x="3348038" y="2636838"/>
            <a:ext cx="5762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3" name="AutoShape 34"/>
          <p:cNvSpPr>
            <a:spLocks noChangeArrowheads="1"/>
          </p:cNvSpPr>
          <p:nvPr/>
        </p:nvSpPr>
        <p:spPr bwMode="auto">
          <a:xfrm>
            <a:off x="3804851" y="2565400"/>
            <a:ext cx="1079500" cy="2159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return-1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18464" name="Text Box 35"/>
          <p:cNvSpPr txBox="1">
            <a:spLocks noChangeArrowheads="1"/>
          </p:cNvSpPr>
          <p:nvPr/>
        </p:nvSpPr>
        <p:spPr bwMode="auto">
          <a:xfrm>
            <a:off x="3492500" y="2349500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65" name="AutoShape 36"/>
          <p:cNvSpPr>
            <a:spLocks noChangeArrowheads="1"/>
          </p:cNvSpPr>
          <p:nvPr/>
        </p:nvSpPr>
        <p:spPr bwMode="auto">
          <a:xfrm>
            <a:off x="2411413" y="1341438"/>
            <a:ext cx="431800" cy="287337"/>
          </a:xfrm>
          <a:prstGeom prst="flowChartConnector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8467" name="Oval 38"/>
          <p:cNvSpPr>
            <a:spLocks noChangeArrowheads="1"/>
          </p:cNvSpPr>
          <p:nvPr/>
        </p:nvSpPr>
        <p:spPr bwMode="auto">
          <a:xfrm>
            <a:off x="1835150" y="4652963"/>
            <a:ext cx="151288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>
            <a:off x="2843213" y="2420938"/>
            <a:ext cx="2016125" cy="1587"/>
          </a:xfrm>
          <a:prstGeom prst="line">
            <a:avLst/>
          </a:prstGeom>
          <a:noFill/>
          <a:ln w="19050">
            <a:solidFill>
              <a:srgbClr val="CC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H="1">
            <a:off x="2771775" y="2420938"/>
            <a:ext cx="1588" cy="1295400"/>
          </a:xfrm>
          <a:prstGeom prst="line">
            <a:avLst/>
          </a:prstGeom>
          <a:noFill/>
          <a:ln w="19050">
            <a:solidFill>
              <a:srgbClr val="CC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>
            <a:off x="2771775" y="4221163"/>
            <a:ext cx="1588" cy="1295400"/>
          </a:xfrm>
          <a:prstGeom prst="line">
            <a:avLst/>
          </a:prstGeom>
          <a:noFill/>
          <a:ln w="19050">
            <a:solidFill>
              <a:srgbClr val="CC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8" name="Freeform 42"/>
          <p:cNvSpPr/>
          <p:nvPr/>
        </p:nvSpPr>
        <p:spPr bwMode="auto">
          <a:xfrm>
            <a:off x="152400" y="2420938"/>
            <a:ext cx="2259013" cy="3357562"/>
          </a:xfrm>
          <a:custGeom>
            <a:avLst/>
            <a:gdLst>
              <a:gd name="T0" fmla="*/ 1611313 w 1423"/>
              <a:gd name="T1" fmla="*/ 1584324 h 2115"/>
              <a:gd name="T2" fmla="*/ 1308100 w 1423"/>
              <a:gd name="T3" fmla="*/ 3357562 h 2115"/>
              <a:gd name="T4" fmla="*/ 0 w 1423"/>
              <a:gd name="T5" fmla="*/ 3243261 h 2115"/>
              <a:gd name="T6" fmla="*/ 342900 w 1423"/>
              <a:gd name="T7" fmla="*/ 93662 h 2115"/>
              <a:gd name="T8" fmla="*/ 2259013 w 1423"/>
              <a:gd name="T9" fmla="*/ 0 h 2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3"/>
              <a:gd name="T16" fmla="*/ 0 h 2115"/>
              <a:gd name="T17" fmla="*/ 1423 w 1423"/>
              <a:gd name="T18" fmla="*/ 2115 h 2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3" h="2115">
                <a:moveTo>
                  <a:pt x="1015" y="998"/>
                </a:moveTo>
                <a:lnTo>
                  <a:pt x="824" y="2115"/>
                </a:lnTo>
                <a:lnTo>
                  <a:pt x="0" y="2043"/>
                </a:lnTo>
                <a:lnTo>
                  <a:pt x="216" y="59"/>
                </a:lnTo>
                <a:lnTo>
                  <a:pt x="1423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9" name="Freeform 43"/>
          <p:cNvSpPr/>
          <p:nvPr/>
        </p:nvSpPr>
        <p:spPr bwMode="auto">
          <a:xfrm>
            <a:off x="381000" y="2451100"/>
            <a:ext cx="3619500" cy="3505200"/>
          </a:xfrm>
          <a:custGeom>
            <a:avLst/>
            <a:gdLst>
              <a:gd name="T0" fmla="*/ 2984499 w 2280"/>
              <a:gd name="T1" fmla="*/ 1689100 h 2208"/>
              <a:gd name="T2" fmla="*/ 3619500 w 2280"/>
              <a:gd name="T3" fmla="*/ 2959099 h 2208"/>
              <a:gd name="T4" fmla="*/ 0 w 2280"/>
              <a:gd name="T5" fmla="*/ 3505200 h 2208"/>
              <a:gd name="T6" fmla="*/ 419100 w 2280"/>
              <a:gd name="T7" fmla="*/ 279400 h 2208"/>
              <a:gd name="T8" fmla="*/ 1206500 w 2280"/>
              <a:gd name="T9" fmla="*/ 165100 h 2208"/>
              <a:gd name="T10" fmla="*/ 2070100 w 2280"/>
              <a:gd name="T11" fmla="*/ 0 h 2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80"/>
              <a:gd name="T19" fmla="*/ 0 h 2208"/>
              <a:gd name="T20" fmla="*/ 2280 w 2280"/>
              <a:gd name="T21" fmla="*/ 2208 h 22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80" h="2208">
                <a:moveTo>
                  <a:pt x="1880" y="1064"/>
                </a:moveTo>
                <a:lnTo>
                  <a:pt x="2280" y="1864"/>
                </a:lnTo>
                <a:lnTo>
                  <a:pt x="0" y="2208"/>
                </a:lnTo>
                <a:lnTo>
                  <a:pt x="264" y="176"/>
                </a:lnTo>
                <a:lnTo>
                  <a:pt x="760" y="104"/>
                </a:lnTo>
                <a:lnTo>
                  <a:pt x="1304" y="0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84" y="692696"/>
            <a:ext cx="8001000" cy="711200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10.2.2 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有序表的查找</a:t>
            </a: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二分查找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+mn-cs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53" name="组合 52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55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6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8655" y="1454710"/>
            <a:ext cx="4681537" cy="5032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/>
              <a:t>算法分析：借助二分查找判定树来描述</a:t>
            </a:r>
            <a:endParaRPr lang="zh-CN" altLang="en-US" sz="1800" b="1" dirty="0"/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>
            <a:off x="2770188" y="4508648"/>
            <a:ext cx="360362" cy="360363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15" name="Oval 35"/>
          <p:cNvSpPr>
            <a:spLocks noChangeArrowheads="1"/>
          </p:cNvSpPr>
          <p:nvPr/>
        </p:nvSpPr>
        <p:spPr bwMode="auto">
          <a:xfrm>
            <a:off x="1547813" y="4508648"/>
            <a:ext cx="360362" cy="360363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16" name="Oval 36"/>
          <p:cNvSpPr>
            <a:spLocks noChangeArrowheads="1"/>
          </p:cNvSpPr>
          <p:nvPr/>
        </p:nvSpPr>
        <p:spPr bwMode="auto">
          <a:xfrm>
            <a:off x="3130550" y="5300811"/>
            <a:ext cx="360363" cy="36036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37"/>
          <p:cNvGrpSpPr/>
          <p:nvPr/>
        </p:nvGrpSpPr>
        <p:grpSpPr bwMode="auto">
          <a:xfrm>
            <a:off x="1116013" y="4821385"/>
            <a:ext cx="1081087" cy="838201"/>
            <a:chOff x="0" y="-29"/>
            <a:chExt cx="681" cy="528"/>
          </a:xfrm>
        </p:grpSpPr>
        <p:sp>
          <p:nvSpPr>
            <p:cNvPr id="19519" name="Oval 38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20" name="Oval 39"/>
            <p:cNvSpPr>
              <a:spLocks noChangeArrowheads="1"/>
            </p:cNvSpPr>
            <p:nvPr/>
          </p:nvSpPr>
          <p:spPr bwMode="auto">
            <a:xfrm>
              <a:off x="454" y="272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21" name="Line 40"/>
            <p:cNvSpPr>
              <a:spLocks noChangeShapeType="1"/>
            </p:cNvSpPr>
            <p:nvPr/>
          </p:nvSpPr>
          <p:spPr bwMode="auto">
            <a:xfrm flipH="1">
              <a:off x="91" y="-29"/>
              <a:ext cx="220" cy="3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Line 41"/>
            <p:cNvSpPr>
              <a:spLocks noChangeShapeType="1"/>
            </p:cNvSpPr>
            <p:nvPr/>
          </p:nvSpPr>
          <p:spPr bwMode="auto">
            <a:xfrm>
              <a:off x="408" y="0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2" name="Oval 42"/>
          <p:cNvSpPr>
            <a:spLocks noChangeArrowheads="1"/>
          </p:cNvSpPr>
          <p:nvPr/>
        </p:nvSpPr>
        <p:spPr bwMode="auto">
          <a:xfrm>
            <a:off x="2266950" y="3860948"/>
            <a:ext cx="360363" cy="360363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23" name="Oval 43"/>
          <p:cNvSpPr>
            <a:spLocks noChangeArrowheads="1"/>
          </p:cNvSpPr>
          <p:nvPr/>
        </p:nvSpPr>
        <p:spPr bwMode="auto">
          <a:xfrm>
            <a:off x="5807075" y="3860948"/>
            <a:ext cx="360363" cy="360363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13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24" name="Oval 44"/>
          <p:cNvSpPr>
            <a:spLocks noChangeArrowheads="1"/>
          </p:cNvSpPr>
          <p:nvPr/>
        </p:nvSpPr>
        <p:spPr bwMode="auto">
          <a:xfrm>
            <a:off x="6310313" y="4508648"/>
            <a:ext cx="360362" cy="360363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15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25" name="Oval 45"/>
          <p:cNvSpPr>
            <a:spLocks noChangeArrowheads="1"/>
          </p:cNvSpPr>
          <p:nvPr/>
        </p:nvSpPr>
        <p:spPr bwMode="auto">
          <a:xfrm>
            <a:off x="5159375" y="4508648"/>
            <a:ext cx="360363" cy="360363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26" name="Oval 46"/>
          <p:cNvSpPr>
            <a:spLocks noChangeArrowheads="1"/>
          </p:cNvSpPr>
          <p:nvPr/>
        </p:nvSpPr>
        <p:spPr bwMode="auto">
          <a:xfrm>
            <a:off x="4799013" y="5300811"/>
            <a:ext cx="360362" cy="36036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27" name="Oval 47"/>
          <p:cNvSpPr>
            <a:spLocks noChangeArrowheads="1"/>
          </p:cNvSpPr>
          <p:nvPr/>
        </p:nvSpPr>
        <p:spPr bwMode="auto">
          <a:xfrm>
            <a:off x="6670675" y="5300811"/>
            <a:ext cx="360363" cy="36036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16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28" name="Oval 48"/>
          <p:cNvSpPr>
            <a:spLocks noChangeArrowheads="1"/>
          </p:cNvSpPr>
          <p:nvPr/>
        </p:nvSpPr>
        <p:spPr bwMode="auto">
          <a:xfrm>
            <a:off x="3995738" y="3284686"/>
            <a:ext cx="360362" cy="36036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3924300" y="2924323"/>
            <a:ext cx="72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0~17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50"/>
          <p:cNvGrpSpPr/>
          <p:nvPr/>
        </p:nvGrpSpPr>
        <p:grpSpPr bwMode="auto">
          <a:xfrm>
            <a:off x="2051050" y="3500586"/>
            <a:ext cx="4267200" cy="415924"/>
            <a:chOff x="0" y="0"/>
            <a:chExt cx="2688" cy="262"/>
          </a:xfrm>
        </p:grpSpPr>
        <p:sp>
          <p:nvSpPr>
            <p:cNvPr id="19515" name="Line 51"/>
            <p:cNvSpPr>
              <a:spLocks noChangeShapeType="1"/>
            </p:cNvSpPr>
            <p:nvPr/>
          </p:nvSpPr>
          <p:spPr bwMode="auto">
            <a:xfrm flipH="1">
              <a:off x="318" y="0"/>
              <a:ext cx="907" cy="2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Line 52"/>
            <p:cNvSpPr>
              <a:spLocks noChangeShapeType="1"/>
            </p:cNvSpPr>
            <p:nvPr/>
          </p:nvSpPr>
          <p:spPr bwMode="auto">
            <a:xfrm flipH="1" flipV="1">
              <a:off x="1452" y="0"/>
              <a:ext cx="952" cy="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Text Box 53"/>
            <p:cNvSpPr txBox="1">
              <a:spLocks noChangeArrowheads="1"/>
            </p:cNvSpPr>
            <p:nvPr/>
          </p:nvSpPr>
          <p:spPr bwMode="auto">
            <a:xfrm>
              <a:off x="2230" y="0"/>
              <a:ext cx="4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9~17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18" name="Text Box 54"/>
            <p:cNvSpPr txBox="1">
              <a:spLocks noChangeArrowheads="1"/>
            </p:cNvSpPr>
            <p:nvPr/>
          </p:nvSpPr>
          <p:spPr bwMode="auto">
            <a:xfrm>
              <a:off x="0" y="0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0~7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55"/>
          <p:cNvGrpSpPr/>
          <p:nvPr/>
        </p:nvGrpSpPr>
        <p:grpSpPr bwMode="auto">
          <a:xfrm>
            <a:off x="4727575" y="4110185"/>
            <a:ext cx="2652713" cy="476251"/>
            <a:chOff x="0" y="-24"/>
            <a:chExt cx="1671" cy="300"/>
          </a:xfrm>
        </p:grpSpPr>
        <p:sp>
          <p:nvSpPr>
            <p:cNvPr id="19511" name="Line 56"/>
            <p:cNvSpPr>
              <a:spLocks noChangeShapeType="1"/>
            </p:cNvSpPr>
            <p:nvPr/>
          </p:nvSpPr>
          <p:spPr bwMode="auto">
            <a:xfrm flipH="1">
              <a:off x="453" y="-24"/>
              <a:ext cx="232" cy="2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Line 57"/>
            <p:cNvSpPr>
              <a:spLocks noChangeShapeType="1"/>
            </p:cNvSpPr>
            <p:nvPr/>
          </p:nvSpPr>
          <p:spPr bwMode="auto">
            <a:xfrm>
              <a:off x="866" y="10"/>
              <a:ext cx="215" cy="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Text Box 58"/>
            <p:cNvSpPr txBox="1">
              <a:spLocks noChangeArrowheads="1"/>
            </p:cNvSpPr>
            <p:nvPr/>
          </p:nvSpPr>
          <p:spPr bwMode="auto">
            <a:xfrm>
              <a:off x="0" y="0"/>
              <a:ext cx="4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9~12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14" name="Text Box 59"/>
            <p:cNvSpPr txBox="1">
              <a:spLocks noChangeArrowheads="1"/>
            </p:cNvSpPr>
            <p:nvPr/>
          </p:nvSpPr>
          <p:spPr bwMode="auto">
            <a:xfrm>
              <a:off x="1134" y="45"/>
              <a:ext cx="5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14~17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60"/>
          <p:cNvGrpSpPr/>
          <p:nvPr/>
        </p:nvGrpSpPr>
        <p:grpSpPr bwMode="auto">
          <a:xfrm>
            <a:off x="1258888" y="4148286"/>
            <a:ext cx="2185987" cy="401637"/>
            <a:chOff x="0" y="0"/>
            <a:chExt cx="1377" cy="253"/>
          </a:xfrm>
        </p:grpSpPr>
        <p:sp>
          <p:nvSpPr>
            <p:cNvPr id="19507" name="Line 61"/>
            <p:cNvSpPr>
              <a:spLocks noChangeShapeType="1"/>
            </p:cNvSpPr>
            <p:nvPr/>
          </p:nvSpPr>
          <p:spPr bwMode="auto">
            <a:xfrm flipH="1">
              <a:off x="364" y="0"/>
              <a:ext cx="294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Line 62"/>
            <p:cNvSpPr>
              <a:spLocks noChangeShapeType="1"/>
            </p:cNvSpPr>
            <p:nvPr/>
          </p:nvSpPr>
          <p:spPr bwMode="auto">
            <a:xfrm>
              <a:off x="832" y="0"/>
              <a:ext cx="21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Text Box 63"/>
            <p:cNvSpPr txBox="1">
              <a:spLocks noChangeArrowheads="1"/>
            </p:cNvSpPr>
            <p:nvPr/>
          </p:nvSpPr>
          <p:spPr bwMode="auto">
            <a:xfrm>
              <a:off x="0" y="0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0~2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10" name="Text Box 64"/>
            <p:cNvSpPr txBox="1">
              <a:spLocks noChangeArrowheads="1"/>
            </p:cNvSpPr>
            <p:nvPr/>
          </p:nvSpPr>
          <p:spPr bwMode="auto">
            <a:xfrm>
              <a:off x="998" y="0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4~7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65"/>
          <p:cNvGrpSpPr/>
          <p:nvPr/>
        </p:nvGrpSpPr>
        <p:grpSpPr bwMode="auto">
          <a:xfrm>
            <a:off x="2411413" y="4846786"/>
            <a:ext cx="1466850" cy="814387"/>
            <a:chOff x="0" y="-14"/>
            <a:chExt cx="924" cy="513"/>
          </a:xfrm>
        </p:grpSpPr>
        <p:sp>
          <p:nvSpPr>
            <p:cNvPr id="19503" name="Oval 66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4" name="Line 67"/>
            <p:cNvSpPr>
              <a:spLocks noChangeShapeType="1"/>
            </p:cNvSpPr>
            <p:nvPr/>
          </p:nvSpPr>
          <p:spPr bwMode="auto">
            <a:xfrm flipH="1">
              <a:off x="90" y="-14"/>
              <a:ext cx="188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Line 68"/>
            <p:cNvSpPr>
              <a:spLocks noChangeShapeType="1"/>
            </p:cNvSpPr>
            <p:nvPr/>
          </p:nvSpPr>
          <p:spPr bwMode="auto">
            <a:xfrm>
              <a:off x="408" y="-14"/>
              <a:ext cx="135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Text Box 69"/>
            <p:cNvSpPr txBox="1">
              <a:spLocks noChangeArrowheads="1"/>
            </p:cNvSpPr>
            <p:nvPr/>
          </p:nvSpPr>
          <p:spPr bwMode="auto">
            <a:xfrm>
              <a:off x="545" y="90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6~7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70"/>
          <p:cNvGrpSpPr/>
          <p:nvPr/>
        </p:nvGrpSpPr>
        <p:grpSpPr bwMode="auto">
          <a:xfrm>
            <a:off x="3397250" y="5618310"/>
            <a:ext cx="452438" cy="835026"/>
            <a:chOff x="-12" y="-27"/>
            <a:chExt cx="285" cy="526"/>
          </a:xfrm>
        </p:grpSpPr>
        <p:sp>
          <p:nvSpPr>
            <p:cNvPr id="19501" name="Oval 71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2" name="Line 72"/>
            <p:cNvSpPr>
              <a:spLocks noChangeShapeType="1"/>
            </p:cNvSpPr>
            <p:nvPr/>
          </p:nvSpPr>
          <p:spPr bwMode="auto">
            <a:xfrm>
              <a:off x="-12" y="-27"/>
              <a:ext cx="148" cy="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3" name="Oval 73"/>
          <p:cNvSpPr>
            <a:spLocks noChangeArrowheads="1"/>
          </p:cNvSpPr>
          <p:nvPr/>
        </p:nvSpPr>
        <p:spPr bwMode="auto">
          <a:xfrm>
            <a:off x="5795963" y="6116783"/>
            <a:ext cx="360362" cy="360363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54" name="Line 74"/>
          <p:cNvSpPr>
            <a:spLocks noChangeShapeType="1"/>
          </p:cNvSpPr>
          <p:nvPr/>
        </p:nvSpPr>
        <p:spPr bwMode="auto">
          <a:xfrm>
            <a:off x="5784850" y="5588149"/>
            <a:ext cx="155576" cy="5462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5" name="Line 75"/>
          <p:cNvSpPr>
            <a:spLocks noChangeShapeType="1"/>
          </p:cNvSpPr>
          <p:nvPr/>
        </p:nvSpPr>
        <p:spPr bwMode="auto">
          <a:xfrm flipH="1">
            <a:off x="4954587" y="4847421"/>
            <a:ext cx="276226" cy="4518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6" name="Line 76"/>
          <p:cNvSpPr>
            <a:spLocks noChangeShapeType="1"/>
          </p:cNvSpPr>
          <p:nvPr/>
        </p:nvSpPr>
        <p:spPr bwMode="auto">
          <a:xfrm>
            <a:off x="5446713" y="4847421"/>
            <a:ext cx="215900" cy="4749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77"/>
          <p:cNvGrpSpPr/>
          <p:nvPr/>
        </p:nvGrpSpPr>
        <p:grpSpPr bwMode="auto">
          <a:xfrm>
            <a:off x="5457825" y="4821386"/>
            <a:ext cx="852488" cy="839788"/>
            <a:chOff x="104" y="-30"/>
            <a:chExt cx="537" cy="529"/>
          </a:xfrm>
        </p:grpSpPr>
        <p:sp>
          <p:nvSpPr>
            <p:cNvPr id="19499" name="Oval 78"/>
            <p:cNvSpPr>
              <a:spLocks noChangeArrowheads="1"/>
            </p:cNvSpPr>
            <p:nvPr/>
          </p:nvSpPr>
          <p:spPr bwMode="auto">
            <a:xfrm>
              <a:off x="181" y="272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0" name="Text Box 79"/>
            <p:cNvSpPr txBox="1">
              <a:spLocks noChangeArrowheads="1"/>
            </p:cNvSpPr>
            <p:nvPr/>
          </p:nvSpPr>
          <p:spPr bwMode="auto">
            <a:xfrm>
              <a:off x="104" y="-30"/>
              <a:ext cx="5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11~12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80"/>
          <p:cNvGrpSpPr/>
          <p:nvPr/>
        </p:nvGrpSpPr>
        <p:grpSpPr bwMode="auto">
          <a:xfrm>
            <a:off x="6011863" y="4846786"/>
            <a:ext cx="1644650" cy="814387"/>
            <a:chOff x="0" y="-14"/>
            <a:chExt cx="1036" cy="513"/>
          </a:xfrm>
        </p:grpSpPr>
        <p:sp>
          <p:nvSpPr>
            <p:cNvPr id="19495" name="Oval 81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14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6" name="Line 82"/>
            <p:cNvSpPr>
              <a:spLocks noChangeShapeType="1"/>
            </p:cNvSpPr>
            <p:nvPr/>
          </p:nvSpPr>
          <p:spPr bwMode="auto">
            <a:xfrm flipH="1">
              <a:off x="57" y="-14"/>
              <a:ext cx="176" cy="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Line 83"/>
            <p:cNvSpPr>
              <a:spLocks noChangeShapeType="1"/>
            </p:cNvSpPr>
            <p:nvPr/>
          </p:nvSpPr>
          <p:spPr bwMode="auto">
            <a:xfrm>
              <a:off x="369" y="-14"/>
              <a:ext cx="124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Text Box 84"/>
            <p:cNvSpPr txBox="1">
              <a:spLocks noChangeArrowheads="1"/>
            </p:cNvSpPr>
            <p:nvPr/>
          </p:nvSpPr>
          <p:spPr bwMode="auto">
            <a:xfrm>
              <a:off x="499" y="90"/>
              <a:ext cx="5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16~17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85"/>
          <p:cNvGrpSpPr/>
          <p:nvPr/>
        </p:nvGrpSpPr>
        <p:grpSpPr bwMode="auto">
          <a:xfrm>
            <a:off x="6948488" y="5634183"/>
            <a:ext cx="433387" cy="819153"/>
            <a:chOff x="0" y="-17"/>
            <a:chExt cx="273" cy="516"/>
          </a:xfrm>
        </p:grpSpPr>
        <p:sp>
          <p:nvSpPr>
            <p:cNvPr id="19493" name="Oval 86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17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4" name="Line 87"/>
            <p:cNvSpPr>
              <a:spLocks noChangeShapeType="1"/>
            </p:cNvSpPr>
            <p:nvPr/>
          </p:nvSpPr>
          <p:spPr bwMode="auto">
            <a:xfrm>
              <a:off x="0" y="-17"/>
              <a:ext cx="145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68" name="Rectangle 88"/>
          <p:cNvSpPr>
            <a:spLocks noChangeArrowheads="1"/>
          </p:cNvSpPr>
          <p:nvPr/>
        </p:nvSpPr>
        <p:spPr bwMode="auto">
          <a:xfrm>
            <a:off x="36513" y="2779861"/>
            <a:ext cx="38877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000" dirty="0">
                <a:latin typeface="Times New Roman" panose="02020603050405020304" pitchFamily="18" charset="0"/>
              </a:rPr>
              <a:t>：对有序表</a:t>
            </a:r>
            <a:r>
              <a:rPr lang="en-US" altLang="zh-CN" sz="2000" dirty="0">
                <a:latin typeface="Times New Roman" panose="02020603050405020304" pitchFamily="18" charset="0"/>
              </a:rPr>
              <a:t>A[18]</a:t>
            </a:r>
            <a:r>
              <a:rPr lang="zh-CN" altLang="en-US" sz="2000" dirty="0">
                <a:latin typeface="Times New Roman" panose="02020603050405020304" pitchFamily="18" charset="0"/>
              </a:rPr>
              <a:t>的二分查找的判定树的求解如下所示：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0569" name="Rectangle 89"/>
          <p:cNvSpPr>
            <a:spLocks noChangeArrowheads="1"/>
          </p:cNvSpPr>
          <p:nvPr/>
        </p:nvSpPr>
        <p:spPr bwMode="auto">
          <a:xfrm>
            <a:off x="323850" y="6134396"/>
            <a:ext cx="3095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最坏查找长度</a:t>
            </a:r>
            <a:r>
              <a:rPr lang="en-US" altLang="zh-CN" b="1" dirty="0">
                <a:ea typeface="宋体" panose="02010600030101010101" pitchFamily="2" charset="-122"/>
              </a:rPr>
              <a:t>=</a:t>
            </a:r>
            <a:r>
              <a:rPr lang="zh-CN" altLang="en-US" b="1" dirty="0">
                <a:ea typeface="宋体" panose="02010600030101010101" pitchFamily="2" charset="-122"/>
              </a:rPr>
              <a:t>［</a:t>
            </a:r>
            <a:r>
              <a:rPr lang="en-US" altLang="zh-CN" b="1" dirty="0">
                <a:ea typeface="宋体" panose="02010600030101010101" pitchFamily="2" charset="-122"/>
              </a:rPr>
              <a:t>log</a:t>
            </a:r>
            <a:r>
              <a:rPr lang="en-US" altLang="zh-CN" b="1" baseline="-25000" dirty="0">
                <a:ea typeface="宋体" panose="02010600030101010101" pitchFamily="2" charset="-122"/>
              </a:rPr>
              <a:t>2</a:t>
            </a:r>
            <a:r>
              <a:rPr lang="en-US" altLang="zh-CN" b="1" dirty="0">
                <a:ea typeface="宋体" panose="02010600030101010101" pitchFamily="2" charset="-122"/>
              </a:rPr>
              <a:t>n</a:t>
            </a:r>
            <a:r>
              <a:rPr lang="zh-CN" altLang="en-US" b="1" dirty="0">
                <a:ea typeface="宋体" panose="02010600030101010101" pitchFamily="2" charset="-122"/>
              </a:rPr>
              <a:t>］</a:t>
            </a:r>
            <a:r>
              <a:rPr lang="en-US" altLang="zh-CN" b="1" dirty="0">
                <a:ea typeface="宋体" panose="02010600030101010101" pitchFamily="2" charset="-122"/>
              </a:rPr>
              <a:t>+1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0570" name="AutoShape 90"/>
          <p:cNvSpPr>
            <a:spLocks noChangeArrowheads="1"/>
          </p:cNvSpPr>
          <p:nvPr/>
        </p:nvSpPr>
        <p:spPr bwMode="auto">
          <a:xfrm>
            <a:off x="4862513" y="2854473"/>
            <a:ext cx="1150937" cy="358775"/>
          </a:xfrm>
          <a:prstGeom prst="wedgeRoundRectCallout">
            <a:avLst>
              <a:gd name="adj1" fmla="val -67264"/>
              <a:gd name="adj2" fmla="val 18958"/>
              <a:gd name="adj3" fmla="val 16667"/>
            </a:avLst>
          </a:prstGeom>
          <a:noFill/>
          <a:ln w="9525">
            <a:solidFill>
              <a:srgbClr val="CC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71" name="AutoShape 91"/>
          <p:cNvSpPr>
            <a:spLocks noChangeArrowheads="1"/>
          </p:cNvSpPr>
          <p:nvPr/>
        </p:nvSpPr>
        <p:spPr bwMode="auto">
          <a:xfrm>
            <a:off x="3924300" y="2924323"/>
            <a:ext cx="647700" cy="358775"/>
          </a:xfrm>
          <a:prstGeom prst="flowChartAlternateProcess">
            <a:avLst/>
          </a:prstGeom>
          <a:noFill/>
          <a:ln w="19050">
            <a:solidFill>
              <a:srgbClr val="CC660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0572" name="Text Box 92"/>
          <p:cNvSpPr txBox="1">
            <a:spLocks noChangeArrowheads="1"/>
          </p:cNvSpPr>
          <p:nvPr/>
        </p:nvSpPr>
        <p:spPr bwMode="auto">
          <a:xfrm>
            <a:off x="4905375" y="2852886"/>
            <a:ext cx="11795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low~high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573" name="AutoShape 93"/>
          <p:cNvSpPr>
            <a:spLocks noChangeArrowheads="1"/>
          </p:cNvSpPr>
          <p:nvPr/>
        </p:nvSpPr>
        <p:spPr bwMode="auto">
          <a:xfrm>
            <a:off x="6445250" y="2924323"/>
            <a:ext cx="652463" cy="358775"/>
          </a:xfrm>
          <a:prstGeom prst="wedgeRoundRectCallout">
            <a:avLst>
              <a:gd name="adj1" fmla="val -373343"/>
              <a:gd name="adj2" fmla="val 83449"/>
              <a:gd name="adj3" fmla="val 16667"/>
            </a:avLst>
          </a:prstGeom>
          <a:noFill/>
          <a:ln w="9525">
            <a:solidFill>
              <a:srgbClr val="CC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74" name="Text Box 94"/>
          <p:cNvSpPr txBox="1">
            <a:spLocks noChangeArrowheads="1"/>
          </p:cNvSpPr>
          <p:nvPr/>
        </p:nvSpPr>
        <p:spPr bwMode="auto">
          <a:xfrm>
            <a:off x="6516688" y="2924323"/>
            <a:ext cx="6111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mid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7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84" y="692696"/>
            <a:ext cx="8001000" cy="711200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10.2.2 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有序表的查找</a:t>
            </a: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二分查找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+mn-cs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2092623" y="1700808"/>
            <a:ext cx="6805016" cy="960437"/>
            <a:chOff x="1109114" y="2917825"/>
            <a:chExt cx="6805016" cy="1008063"/>
          </a:xfrm>
        </p:grpSpPr>
        <p:grpSp>
          <p:nvGrpSpPr>
            <p:cNvPr id="104" name="Group 5"/>
            <p:cNvGrpSpPr/>
            <p:nvPr/>
          </p:nvGrpSpPr>
          <p:grpSpPr bwMode="auto">
            <a:xfrm>
              <a:off x="1504951" y="3349625"/>
              <a:ext cx="6408738" cy="576263"/>
              <a:chOff x="0" y="0"/>
              <a:chExt cx="4037" cy="363"/>
            </a:xfrm>
            <a:solidFill>
              <a:srgbClr val="92D050"/>
            </a:solidFill>
          </p:grpSpPr>
          <p:sp>
            <p:nvSpPr>
              <p:cNvPr id="122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7" cy="363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endParaRPr lang="zh-CN" altLang="en-US" b="1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23" name="Line 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24" name="Line 8"/>
              <p:cNvSpPr>
                <a:spLocks noChangeShapeType="1"/>
              </p:cNvSpPr>
              <p:nvPr/>
            </p:nvSpPr>
            <p:spPr bwMode="auto">
              <a:xfrm>
                <a:off x="726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25" name="Line 9"/>
              <p:cNvSpPr>
                <a:spLocks noChangeShapeType="1"/>
              </p:cNvSpPr>
              <p:nvPr/>
            </p:nvSpPr>
            <p:spPr bwMode="auto">
              <a:xfrm>
                <a:off x="1089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26" name="Line 10"/>
              <p:cNvSpPr>
                <a:spLocks noChangeShapeType="1"/>
              </p:cNvSpPr>
              <p:nvPr/>
            </p:nvSpPr>
            <p:spPr bwMode="auto">
              <a:xfrm>
                <a:off x="145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27" name="Line 11"/>
              <p:cNvSpPr>
                <a:spLocks noChangeShapeType="1"/>
              </p:cNvSpPr>
              <p:nvPr/>
            </p:nvSpPr>
            <p:spPr bwMode="auto">
              <a:xfrm>
                <a:off x="181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28" name="Line 12"/>
              <p:cNvSpPr>
                <a:spLocks noChangeShapeType="1"/>
              </p:cNvSpPr>
              <p:nvPr/>
            </p:nvSpPr>
            <p:spPr bwMode="auto">
              <a:xfrm>
                <a:off x="2178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29" name="Line 13"/>
              <p:cNvSpPr>
                <a:spLocks noChangeShapeType="1"/>
              </p:cNvSpPr>
              <p:nvPr/>
            </p:nvSpPr>
            <p:spPr bwMode="auto">
              <a:xfrm>
                <a:off x="2541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30" name="Line 14"/>
              <p:cNvSpPr>
                <a:spLocks noChangeShapeType="1"/>
              </p:cNvSpPr>
              <p:nvPr/>
            </p:nvSpPr>
            <p:spPr bwMode="auto">
              <a:xfrm>
                <a:off x="290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31" name="Line 15"/>
              <p:cNvSpPr>
                <a:spLocks noChangeShapeType="1"/>
              </p:cNvSpPr>
              <p:nvPr/>
            </p:nvSpPr>
            <p:spPr bwMode="auto">
              <a:xfrm>
                <a:off x="331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32" name="Line 16"/>
              <p:cNvSpPr>
                <a:spLocks noChangeShapeType="1"/>
              </p:cNvSpPr>
              <p:nvPr/>
            </p:nvSpPr>
            <p:spPr bwMode="auto">
              <a:xfrm>
                <a:off x="367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105" name="Text Box 17"/>
            <p:cNvSpPr txBox="1">
              <a:spLocks noChangeArrowheads="1"/>
            </p:cNvSpPr>
            <p:nvPr/>
          </p:nvSpPr>
          <p:spPr bwMode="auto">
            <a:xfrm>
              <a:off x="1109114" y="3367332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18"/>
            <p:cNvSpPr txBox="1">
              <a:spLocks noChangeArrowheads="1"/>
            </p:cNvSpPr>
            <p:nvPr/>
          </p:nvSpPr>
          <p:spPr bwMode="auto">
            <a:xfrm>
              <a:off x="16494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" name="Text Box 19"/>
            <p:cNvSpPr txBox="1">
              <a:spLocks noChangeArrowheads="1"/>
            </p:cNvSpPr>
            <p:nvPr/>
          </p:nvSpPr>
          <p:spPr bwMode="auto">
            <a:xfrm>
              <a:off x="21526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28003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" name="Text Box 21"/>
            <p:cNvSpPr txBox="1">
              <a:spLocks noChangeArrowheads="1"/>
            </p:cNvSpPr>
            <p:nvPr/>
          </p:nvSpPr>
          <p:spPr bwMode="auto">
            <a:xfrm>
              <a:off x="33766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" name="Text Box 22"/>
            <p:cNvSpPr txBox="1">
              <a:spLocks noChangeArrowheads="1"/>
            </p:cNvSpPr>
            <p:nvPr/>
          </p:nvSpPr>
          <p:spPr bwMode="auto">
            <a:xfrm>
              <a:off x="3952876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" name="Text Box 23"/>
            <p:cNvSpPr txBox="1">
              <a:spLocks noChangeArrowheads="1"/>
            </p:cNvSpPr>
            <p:nvPr/>
          </p:nvSpPr>
          <p:spPr bwMode="auto">
            <a:xfrm>
              <a:off x="5608638" y="2917825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" name="Text Box 24"/>
            <p:cNvSpPr txBox="1">
              <a:spLocks noChangeArrowheads="1"/>
            </p:cNvSpPr>
            <p:nvPr/>
          </p:nvSpPr>
          <p:spPr bwMode="auto">
            <a:xfrm>
              <a:off x="7408863" y="2917825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" name="Text Box 25"/>
            <p:cNvSpPr txBox="1">
              <a:spLocks noChangeArrowheads="1"/>
            </p:cNvSpPr>
            <p:nvPr/>
          </p:nvSpPr>
          <p:spPr bwMode="auto">
            <a:xfrm>
              <a:off x="46736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" name="Text Box 26"/>
            <p:cNvSpPr txBox="1">
              <a:spLocks noChangeArrowheads="1"/>
            </p:cNvSpPr>
            <p:nvPr/>
          </p:nvSpPr>
          <p:spPr bwMode="auto">
            <a:xfrm>
              <a:off x="64008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Text Box 27"/>
            <p:cNvSpPr txBox="1">
              <a:spLocks noChangeArrowheads="1"/>
            </p:cNvSpPr>
            <p:nvPr/>
          </p:nvSpPr>
          <p:spPr bwMode="auto">
            <a:xfrm>
              <a:off x="1547664" y="3390926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27"/>
            <p:cNvSpPr txBox="1">
              <a:spLocks noChangeArrowheads="1"/>
            </p:cNvSpPr>
            <p:nvPr/>
          </p:nvSpPr>
          <p:spPr bwMode="auto">
            <a:xfrm>
              <a:off x="2139802" y="3396373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Text Box 27"/>
            <p:cNvSpPr txBox="1">
              <a:spLocks noChangeArrowheads="1"/>
            </p:cNvSpPr>
            <p:nvPr/>
          </p:nvSpPr>
          <p:spPr bwMode="auto">
            <a:xfrm>
              <a:off x="2721157" y="337301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27"/>
            <p:cNvSpPr txBox="1">
              <a:spLocks noChangeArrowheads="1"/>
            </p:cNvSpPr>
            <p:nvPr/>
          </p:nvSpPr>
          <p:spPr bwMode="auto">
            <a:xfrm>
              <a:off x="3305176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Text Box 27"/>
            <p:cNvSpPr txBox="1">
              <a:spLocks noChangeArrowheads="1"/>
            </p:cNvSpPr>
            <p:nvPr/>
          </p:nvSpPr>
          <p:spPr bwMode="auto">
            <a:xfrm>
              <a:off x="3869622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Text Box 27"/>
            <p:cNvSpPr txBox="1">
              <a:spLocks noChangeArrowheads="1"/>
            </p:cNvSpPr>
            <p:nvPr/>
          </p:nvSpPr>
          <p:spPr bwMode="auto">
            <a:xfrm>
              <a:off x="5602470" y="3388667"/>
              <a:ext cx="567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Text Box 27"/>
            <p:cNvSpPr txBox="1">
              <a:spLocks noChangeArrowheads="1"/>
            </p:cNvSpPr>
            <p:nvPr/>
          </p:nvSpPr>
          <p:spPr bwMode="auto">
            <a:xfrm>
              <a:off x="7355249" y="3360041"/>
              <a:ext cx="4523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134" name="组合 133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136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7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35" name="图片 134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  <p:bldP spid="20514" grpId="0" animBg="1" autoUpdateAnimBg="0"/>
      <p:bldP spid="20515" grpId="0" animBg="1" autoUpdateAnimBg="0"/>
      <p:bldP spid="20516" grpId="0" animBg="1" autoUpdateAnimBg="0"/>
      <p:bldP spid="20522" grpId="0" animBg="1" autoUpdateAnimBg="0"/>
      <p:bldP spid="20523" grpId="0" animBg="1" autoUpdateAnimBg="0"/>
      <p:bldP spid="20524" grpId="0" animBg="1" autoUpdateAnimBg="0"/>
      <p:bldP spid="20525" grpId="0" animBg="1" autoUpdateAnimBg="0"/>
      <p:bldP spid="20526" grpId="0" animBg="1" autoUpdateAnimBg="0"/>
      <p:bldP spid="20527" grpId="0" animBg="1" autoUpdateAnimBg="0"/>
      <p:bldP spid="20528" grpId="0" animBg="1" autoUpdateAnimBg="0"/>
      <p:bldP spid="20529" grpId="0" autoUpdateAnimBg="0"/>
      <p:bldP spid="20553" grpId="0" animBg="1" autoUpdateAnimBg="0"/>
      <p:bldP spid="20568" grpId="0" autoUpdateAnimBg="0"/>
      <p:bldP spid="20569" grpId="0" autoUpdateAnimBg="0"/>
      <p:bldP spid="20570" grpId="0" bldLvl="0" animBg="1" autoUpdateAnimBg="0"/>
      <p:bldP spid="20571" grpId="0" animBg="1"/>
      <p:bldP spid="20572" grpId="0" bldLvl="0" autoUpdateAnimBg="0"/>
      <p:bldP spid="20573" grpId="0" bldLvl="0" animBg="1" autoUpdateAnimBg="0"/>
      <p:bldP spid="20574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4845"/>
            <a:ext cx="8435280" cy="79001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</a:t>
            </a:r>
            <a:r>
              <a:rPr lang="zh-CN" altLang="en-US" sz="2400" b="1" dirty="0">
                <a:solidFill>
                  <a:srgbClr val="FF0000"/>
                </a:solidFill>
              </a:rPr>
              <a:t> 练习</a:t>
            </a:r>
            <a:r>
              <a:rPr lang="zh-CN" altLang="en-US" sz="2400" b="1" dirty="0"/>
              <a:t>：采用二分查找法查找</a:t>
            </a:r>
            <a:r>
              <a:rPr lang="en-US" altLang="zh-CN" sz="2400" b="1" dirty="0"/>
              <a:t>0—18</a:t>
            </a:r>
            <a:r>
              <a:rPr lang="zh-CN" altLang="en-US" sz="2400" b="1" dirty="0"/>
              <a:t>号元素，其中查找长度为</a:t>
            </a:r>
            <a:r>
              <a:rPr lang="en-US" altLang="zh-CN" sz="2400" b="1" dirty="0"/>
              <a:t>  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   5</a:t>
            </a:r>
            <a:r>
              <a:rPr lang="zh-CN" altLang="en-US" sz="2400" b="1" dirty="0"/>
              <a:t>的元素是哪些</a:t>
            </a:r>
            <a:r>
              <a:rPr lang="zh-CN" altLang="en-US" sz="2000" b="1" dirty="0"/>
              <a:t>？ </a:t>
            </a:r>
            <a:endParaRPr lang="zh-CN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zh-CN" altLang="en-US" sz="2400" b="1" dirty="0"/>
              <a:t>则查找长度为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的元素有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18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84" y="692696"/>
            <a:ext cx="8001000" cy="711200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10.2.2 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有序表的查找</a:t>
            </a: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二分查找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14" name="组合 13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16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3" y="2004897"/>
            <a:ext cx="7311601" cy="400050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6" name="组合 5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84" y="692696"/>
            <a:ext cx="8001000" cy="711200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有序表的查找</a:t>
            </a: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二分查找的改进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38197" y="1088678"/>
            <a:ext cx="8001000" cy="711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6800" numCol="1" anchor="b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插值查找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Interpolation Search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7221" y="2469226"/>
            <a:ext cx="7821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二分查找的核心公式：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改进公式：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44162" y="1895202"/>
            <a:ext cx="8026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根据关键字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key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与查找表中最大最小元素关键字比较后的查找方法</a:t>
            </a:r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957908" y="4068659"/>
                <a:ext cx="5636007" cy="68025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𝑘𝑒𝑦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ℎ𝑖𝑔ℎ</m:t>
                              </m:r>
                              <m:r>
                                <a:rPr lang="zh-CN" alt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ℎ𝑖𝑔ℎ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𝑙𝑜𝑤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08" y="4068659"/>
                <a:ext cx="5636007" cy="680251"/>
              </a:xfrm>
              <a:prstGeom prst="rect">
                <a:avLst/>
              </a:prstGeom>
              <a:blipFill rotWithShape="1">
                <a:blip r:embed="rId2"/>
                <a:stretch>
                  <a:fillRect l="-94" t="-778" r="-80" b="-69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928185" y="2865990"/>
                <a:ext cx="5665730" cy="61645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ℎ𝑖𝑔ℎ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ℎ𝑖𝑔ℎ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𝑙𝑜𝑤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185" y="2865990"/>
                <a:ext cx="5665730" cy="616451"/>
              </a:xfrm>
              <a:prstGeom prst="rect">
                <a:avLst/>
              </a:prstGeom>
              <a:blipFill rotWithShape="1">
                <a:blip r:embed="rId3"/>
                <a:stretch>
                  <a:fillRect l="-84" t="-862" r="-79" b="-7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17221" y="4943307"/>
            <a:ext cx="720819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时间复杂度：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O(log</a:t>
            </a:r>
            <a:r>
              <a:rPr lang="en-US" altLang="zh-CN" b="1" baseline="-25000" dirty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n)</a:t>
            </a:r>
            <a:endParaRPr lang="en-US" altLang="zh-CN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比较适应表长较大，且关键字分布又比较均匀的查找表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6" name="组合 5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84" y="692696"/>
            <a:ext cx="8001000" cy="711200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有序表的查找</a:t>
            </a: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二分查找的改进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9746" y="4368692"/>
            <a:ext cx="720819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时间复杂度：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O(log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n)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平均性能来说，斐波那契查找要优于二分查找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211" y="187285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利用黄金分割原理实现分割查找</a:t>
            </a:r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765193" y="1161653"/>
            <a:ext cx="8001000" cy="711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6800" numCol="1" anchor="b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斐波那契查找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Fibonacci Search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3194" y="2606482"/>
            <a:ext cx="703783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 核心思想：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1) key=A[mid]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：查找成功；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  2) key&lt;A[mid]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：从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[low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mid-1]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区间查找，元素个数为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f[k-1]-1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  3) key&gt;A[mid]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： 从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[mid+1, high]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区间查找，元素个数为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f[k-2]-1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zh-CN" altLang="en-US" b="0" i="0" dirty="0"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483768" y="2195572"/>
                <a:ext cx="3010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195572"/>
                <a:ext cx="301069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" t="-102" r="15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6" name="Group 8"/>
          <p:cNvGraphicFramePr>
            <a:graphicFrameLocks noGrp="1"/>
          </p:cNvGraphicFramePr>
          <p:nvPr/>
        </p:nvGraphicFramePr>
        <p:xfrm>
          <a:off x="611188" y="4654823"/>
          <a:ext cx="7921625" cy="431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8012"/>
                <a:gridCol w="609600"/>
                <a:gridCol w="608013"/>
                <a:gridCol w="609600"/>
                <a:gridCol w="609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90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36000" marR="36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92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95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91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85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88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86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78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70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77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62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65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63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622" y="922309"/>
            <a:ext cx="7993062" cy="47513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10.2.3 </a:t>
            </a:r>
            <a:r>
              <a:rPr lang="zh-CN" altLang="en-US" sz="2800" b="1" dirty="0"/>
              <a:t>索引表的查找   </a:t>
            </a:r>
            <a:endParaRPr lang="zh-CN" altLang="en-US" sz="2800" b="1" dirty="0"/>
          </a:p>
          <a:p>
            <a:pPr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一些数据表具有这样的特性：</a:t>
            </a:r>
            <a:endParaRPr lang="zh-CN" altLang="en-US" sz="2400" dirty="0"/>
          </a:p>
          <a:p>
            <a:pPr lvl="1" eaLnBrk="1" hangingPunct="1">
              <a:spcBef>
                <a:spcPct val="10000"/>
              </a:spcBef>
              <a:buClr>
                <a:srgbClr val="FF0000"/>
              </a:buClr>
              <a:buFont typeface="Arial" panose="020B0604020202020204" pitchFamily="34" charset="0"/>
              <a:buChar char="–"/>
            </a:pPr>
            <a:r>
              <a:rPr lang="zh-CN" altLang="en-US" sz="2000" dirty="0"/>
              <a:t>分块有序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Block Order</a:t>
            </a:r>
            <a:r>
              <a:rPr lang="en-US" altLang="zh-CN" sz="2000" dirty="0"/>
              <a:t>)——</a:t>
            </a:r>
            <a:r>
              <a:rPr lang="zh-CN" altLang="en-US" sz="2000" dirty="0"/>
              <a:t>块间有序，块内无序。</a:t>
            </a:r>
            <a:endParaRPr lang="zh-CN" altLang="en-US" sz="2000" dirty="0"/>
          </a:p>
          <a:p>
            <a:pPr eaLnBrk="1" hangingPunct="1">
              <a:lnSpc>
                <a:spcPts val="15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en-US" altLang="zh-CN" sz="1800" dirty="0"/>
          </a:p>
          <a:p>
            <a:pPr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00" dirty="0"/>
              <a:t>为便于查找， 可这样处理：</a:t>
            </a:r>
            <a:endParaRPr lang="zh-CN" altLang="en-US" sz="1800" dirty="0"/>
          </a:p>
          <a:p>
            <a:pPr lvl="1">
              <a:spcBef>
                <a:spcPct val="10000"/>
              </a:spcBef>
              <a:buClr>
                <a:srgbClr val="FF0000"/>
              </a:buClr>
            </a:pPr>
            <a:r>
              <a:rPr lang="zh-CN" altLang="en-US" sz="1800" b="1" dirty="0"/>
              <a:t>为每一块设立一个</a:t>
            </a:r>
            <a:r>
              <a:rPr lang="zh-CN" altLang="en-US" sz="1800" b="1" dirty="0">
                <a:solidFill>
                  <a:srgbClr val="FF0000"/>
                </a:solidFill>
              </a:rPr>
              <a:t>块首指针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Block Head Pointer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10000"/>
              </a:spcBef>
              <a:buClr>
                <a:srgbClr val="FF0000"/>
              </a:buClr>
            </a:pPr>
            <a:r>
              <a:rPr lang="zh-CN" altLang="en-US" sz="1800" b="1" dirty="0"/>
              <a:t>并标注对应块中的</a:t>
            </a:r>
            <a:r>
              <a:rPr lang="zh-CN" altLang="en-US" sz="1800" b="1" dirty="0">
                <a:solidFill>
                  <a:srgbClr val="FF0000"/>
                </a:solidFill>
              </a:rPr>
              <a:t>最大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</a:rPr>
              <a:t>小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r>
              <a:rPr lang="zh-CN" altLang="en-US" sz="1800" b="1" dirty="0">
                <a:solidFill>
                  <a:srgbClr val="FF0000"/>
                </a:solidFill>
              </a:rPr>
              <a:t>关键字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Maximum/Minimum Keyword</a:t>
            </a:r>
            <a:r>
              <a:rPr lang="en-US" altLang="zh-CN" sz="1800" b="1" dirty="0"/>
              <a:t>)</a:t>
            </a:r>
            <a:endParaRPr lang="en-US" altLang="zh-CN" sz="1800" b="1" dirty="0"/>
          </a:p>
          <a:p>
            <a:pPr marL="457200" lvl="1" indent="0" eaLnBrk="1" hangingPunct="1"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可能是潜在的，不一定出现</a:t>
            </a:r>
            <a:r>
              <a:rPr lang="en-US" altLang="zh-CN" sz="1800" b="1" dirty="0"/>
              <a:t>)</a:t>
            </a:r>
            <a:endParaRPr lang="zh-CN" altLang="en-US" sz="1800" b="1" dirty="0"/>
          </a:p>
          <a:p>
            <a:pPr lvl="1" eaLnBrk="1" hangingPunct="1">
              <a:spcBef>
                <a:spcPct val="10000"/>
              </a:spcBef>
              <a:buClr>
                <a:srgbClr val="FF0000"/>
              </a:buClr>
            </a:pPr>
            <a:r>
              <a:rPr lang="zh-CN" altLang="en-US" sz="1800" b="1" dirty="0"/>
              <a:t>将这两项内容合并为一个</a:t>
            </a:r>
            <a:r>
              <a:rPr lang="zh-CN" altLang="en-US" sz="1800" b="1" dirty="0">
                <a:solidFill>
                  <a:srgbClr val="FF0000"/>
                </a:solidFill>
              </a:rPr>
              <a:t>索引项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Indexed Item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 lvl="1">
              <a:spcBef>
                <a:spcPct val="10000"/>
              </a:spcBef>
              <a:buClr>
                <a:srgbClr val="FF0000"/>
              </a:buClr>
            </a:pPr>
            <a:r>
              <a:rPr lang="zh-CN" altLang="en-US" sz="1800" b="1" dirty="0"/>
              <a:t>各索引项合在一起构成</a:t>
            </a:r>
            <a:r>
              <a:rPr lang="zh-CN" altLang="en-US" sz="1800" b="1" dirty="0">
                <a:solidFill>
                  <a:srgbClr val="FF0000"/>
                </a:solidFill>
              </a:rPr>
              <a:t>索引表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Indexed Table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r>
              <a:rPr lang="zh-CN" altLang="en-US" sz="1800" b="1" dirty="0"/>
              <a:t>。</a:t>
            </a:r>
            <a:endParaRPr lang="zh-CN" altLang="en-US" sz="1800" b="1" dirty="0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684213" y="4510360"/>
            <a:ext cx="2232025" cy="7207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2987824" y="4510360"/>
            <a:ext cx="1873250" cy="720725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60032" y="4510360"/>
            <a:ext cx="1800225" cy="720725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6732588" y="4510360"/>
            <a:ext cx="1727200" cy="720725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38"/>
          <p:cNvGrpSpPr/>
          <p:nvPr/>
        </p:nvGrpSpPr>
        <p:grpSpPr bwMode="auto">
          <a:xfrm>
            <a:off x="755650" y="5013598"/>
            <a:ext cx="1008063" cy="1309687"/>
            <a:chOff x="0" y="0"/>
            <a:chExt cx="635" cy="825"/>
          </a:xfrm>
        </p:grpSpPr>
        <p:sp>
          <p:nvSpPr>
            <p:cNvPr id="21563" name="Text Box 39"/>
            <p:cNvSpPr txBox="1">
              <a:spLocks noChangeArrowheads="1"/>
            </p:cNvSpPr>
            <p:nvPr/>
          </p:nvSpPr>
          <p:spPr bwMode="auto">
            <a:xfrm>
              <a:off x="0" y="409"/>
              <a:ext cx="635" cy="41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ea typeface="宋体" panose="02010600030101010101" pitchFamily="2" charset="-122"/>
                </a:rPr>
                <a:t>	</a:t>
              </a:r>
              <a:r>
                <a:rPr lang="en-US" altLang="zh-CN">
                  <a:ea typeface="宋体" panose="02010600030101010101" pitchFamily="2" charset="-122"/>
                </a:rPr>
                <a:t>90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21564" name="Line 40"/>
            <p:cNvSpPr>
              <a:spLocks noChangeShapeType="1"/>
            </p:cNvSpPr>
            <p:nvPr/>
          </p:nvSpPr>
          <p:spPr bwMode="auto">
            <a:xfrm flipV="1">
              <a:off x="0" y="590"/>
              <a:ext cx="63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5" name="Line 41"/>
            <p:cNvSpPr>
              <a:spLocks noChangeShapeType="1"/>
            </p:cNvSpPr>
            <p:nvPr/>
          </p:nvSpPr>
          <p:spPr bwMode="auto">
            <a:xfrm flipH="1" flipV="1">
              <a:off x="227" y="0"/>
              <a:ext cx="45" cy="4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/>
          <p:nvPr/>
        </p:nvGrpSpPr>
        <p:grpSpPr bwMode="auto">
          <a:xfrm>
            <a:off x="2843213" y="5085035"/>
            <a:ext cx="1008062" cy="1309688"/>
            <a:chOff x="0" y="0"/>
            <a:chExt cx="635" cy="825"/>
          </a:xfrm>
        </p:grpSpPr>
        <p:sp>
          <p:nvSpPr>
            <p:cNvPr id="21560" name="Text Box 43"/>
            <p:cNvSpPr txBox="1">
              <a:spLocks noChangeArrowheads="1"/>
            </p:cNvSpPr>
            <p:nvPr/>
          </p:nvSpPr>
          <p:spPr bwMode="auto">
            <a:xfrm>
              <a:off x="0" y="409"/>
              <a:ext cx="635" cy="41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ea typeface="宋体" panose="02010600030101010101" pitchFamily="2" charset="-122"/>
                </a:rPr>
                <a:t>	</a:t>
              </a:r>
              <a:r>
                <a:rPr lang="en-US" altLang="zh-CN">
                  <a:ea typeface="宋体" panose="02010600030101010101" pitchFamily="2" charset="-122"/>
                </a:rPr>
                <a:t>80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21561" name="Line 44"/>
            <p:cNvSpPr>
              <a:spLocks noChangeShapeType="1"/>
            </p:cNvSpPr>
            <p:nvPr/>
          </p:nvSpPr>
          <p:spPr bwMode="auto">
            <a:xfrm flipV="1">
              <a:off x="0" y="590"/>
              <a:ext cx="63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2" name="Line 45"/>
            <p:cNvSpPr>
              <a:spLocks noChangeShapeType="1"/>
            </p:cNvSpPr>
            <p:nvPr/>
          </p:nvSpPr>
          <p:spPr bwMode="auto">
            <a:xfrm flipH="1" flipV="1">
              <a:off x="227" y="0"/>
              <a:ext cx="45" cy="4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6"/>
          <p:cNvGrpSpPr/>
          <p:nvPr/>
        </p:nvGrpSpPr>
        <p:grpSpPr bwMode="auto">
          <a:xfrm>
            <a:off x="4787900" y="5085035"/>
            <a:ext cx="1008063" cy="1309688"/>
            <a:chOff x="0" y="0"/>
            <a:chExt cx="635" cy="825"/>
          </a:xfrm>
        </p:grpSpPr>
        <p:sp>
          <p:nvSpPr>
            <p:cNvPr id="21557" name="Text Box 47"/>
            <p:cNvSpPr txBox="1">
              <a:spLocks noChangeArrowheads="1"/>
            </p:cNvSpPr>
            <p:nvPr/>
          </p:nvSpPr>
          <p:spPr bwMode="auto">
            <a:xfrm>
              <a:off x="0" y="409"/>
              <a:ext cx="635" cy="41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ea typeface="宋体" panose="02010600030101010101" pitchFamily="2" charset="-122"/>
                </a:rPr>
                <a:t>	</a:t>
              </a:r>
              <a:r>
                <a:rPr lang="en-US" altLang="zh-CN">
                  <a:ea typeface="宋体" panose="02010600030101010101" pitchFamily="2" charset="-122"/>
                </a:rPr>
                <a:t>70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21558" name="Line 48"/>
            <p:cNvSpPr>
              <a:spLocks noChangeShapeType="1"/>
            </p:cNvSpPr>
            <p:nvPr/>
          </p:nvSpPr>
          <p:spPr bwMode="auto">
            <a:xfrm flipV="1">
              <a:off x="0" y="590"/>
              <a:ext cx="63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9" name="Line 49"/>
            <p:cNvSpPr>
              <a:spLocks noChangeShapeType="1"/>
            </p:cNvSpPr>
            <p:nvPr/>
          </p:nvSpPr>
          <p:spPr bwMode="auto">
            <a:xfrm flipH="1" flipV="1">
              <a:off x="227" y="0"/>
              <a:ext cx="45" cy="4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50"/>
          <p:cNvGrpSpPr/>
          <p:nvPr/>
        </p:nvGrpSpPr>
        <p:grpSpPr bwMode="auto">
          <a:xfrm>
            <a:off x="6659563" y="5085035"/>
            <a:ext cx="1008062" cy="1309688"/>
            <a:chOff x="0" y="0"/>
            <a:chExt cx="635" cy="825"/>
          </a:xfrm>
        </p:grpSpPr>
        <p:sp>
          <p:nvSpPr>
            <p:cNvPr id="21554" name="Text Box 51"/>
            <p:cNvSpPr txBox="1">
              <a:spLocks noChangeArrowheads="1"/>
            </p:cNvSpPr>
            <p:nvPr/>
          </p:nvSpPr>
          <p:spPr bwMode="auto">
            <a:xfrm>
              <a:off x="0" y="409"/>
              <a:ext cx="635" cy="41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ea typeface="宋体" panose="02010600030101010101" pitchFamily="2" charset="-122"/>
                </a:rPr>
                <a:t>	</a:t>
              </a:r>
              <a:r>
                <a:rPr lang="en-US" altLang="zh-CN">
                  <a:ea typeface="宋体" panose="02010600030101010101" pitchFamily="2" charset="-122"/>
                </a:rPr>
                <a:t>60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21555" name="Line 52"/>
            <p:cNvSpPr>
              <a:spLocks noChangeShapeType="1"/>
            </p:cNvSpPr>
            <p:nvPr/>
          </p:nvSpPr>
          <p:spPr bwMode="auto">
            <a:xfrm flipV="1">
              <a:off x="0" y="590"/>
              <a:ext cx="63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6" name="Line 53"/>
            <p:cNvSpPr>
              <a:spLocks noChangeShapeType="1"/>
            </p:cNvSpPr>
            <p:nvPr/>
          </p:nvSpPr>
          <p:spPr bwMode="auto">
            <a:xfrm flipH="1" flipV="1">
              <a:off x="227" y="0"/>
              <a:ext cx="45" cy="4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82" name="AutoShape 54"/>
          <p:cNvSpPr>
            <a:spLocks noChangeArrowheads="1"/>
          </p:cNvSpPr>
          <p:nvPr/>
        </p:nvSpPr>
        <p:spPr bwMode="auto">
          <a:xfrm>
            <a:off x="6156350" y="3632473"/>
            <a:ext cx="1223962" cy="431800"/>
          </a:xfrm>
          <a:prstGeom prst="wedgeRoundRectCallout">
            <a:avLst>
              <a:gd name="adj1" fmla="val -101596"/>
              <a:gd name="adj2" fmla="val 434925"/>
              <a:gd name="adj3" fmla="val 16667"/>
            </a:avLst>
          </a:prstGeom>
          <a:noFill/>
          <a:ln w="19050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zh-CN" altLang="en-US">
                <a:ea typeface="宋体" panose="02010600030101010101" pitchFamily="2" charset="-122"/>
              </a:rPr>
              <a:t>索引项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83" name="Oval 55"/>
          <p:cNvSpPr>
            <a:spLocks noChangeArrowheads="1"/>
          </p:cNvSpPr>
          <p:nvPr/>
        </p:nvSpPr>
        <p:spPr bwMode="auto">
          <a:xfrm>
            <a:off x="4427538" y="5589860"/>
            <a:ext cx="1657350" cy="936625"/>
          </a:xfrm>
          <a:prstGeom prst="ellipse">
            <a:avLst/>
          </a:prstGeom>
          <a:noFill/>
          <a:ln w="19050">
            <a:solidFill>
              <a:srgbClr val="CC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323850" y="5445398"/>
            <a:ext cx="7632700" cy="122396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2585" name="AutoShape 57"/>
          <p:cNvSpPr>
            <a:spLocks noChangeArrowheads="1"/>
          </p:cNvSpPr>
          <p:nvPr/>
        </p:nvSpPr>
        <p:spPr bwMode="auto">
          <a:xfrm>
            <a:off x="7582416" y="3618134"/>
            <a:ext cx="1223963" cy="431800"/>
          </a:xfrm>
          <a:prstGeom prst="wedgeRoundRectCallout">
            <a:avLst>
              <a:gd name="adj1" fmla="val -60583"/>
              <a:gd name="adj2" fmla="val 373160"/>
              <a:gd name="adj3" fmla="val 16667"/>
            </a:avLst>
          </a:prstGeom>
          <a:noFill/>
          <a:ln w="19050">
            <a:solidFill>
              <a:srgbClr val="FF0000"/>
            </a:solidFill>
            <a:prstDash val="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zh-CN" altLang="en-US">
                <a:ea typeface="宋体" panose="02010600030101010101" pitchFamily="2" charset="-122"/>
              </a:rPr>
              <a:t>索引表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2700338" y="429446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&gt;</a:t>
            </a:r>
            <a:endParaRPr lang="ru-RU" altLang="en-US" sz="24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22587" name="Text Box 59"/>
          <p:cNvSpPr txBox="1">
            <a:spLocks noChangeArrowheads="1"/>
          </p:cNvSpPr>
          <p:nvPr/>
        </p:nvSpPr>
        <p:spPr bwMode="auto">
          <a:xfrm>
            <a:off x="4716463" y="422143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&gt;</a:t>
            </a:r>
            <a:endParaRPr lang="ru-RU" altLang="en-US" sz="24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22588" name="Text Box 60"/>
          <p:cNvSpPr txBox="1">
            <a:spLocks noChangeArrowheads="1"/>
          </p:cNvSpPr>
          <p:nvPr/>
        </p:nvSpPr>
        <p:spPr bwMode="auto">
          <a:xfrm>
            <a:off x="6516688" y="422143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&gt;</a:t>
            </a:r>
            <a:endParaRPr lang="ru-RU" altLang="en-US" sz="24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41" name="组合 40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43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 uiExpand="1" build="p"/>
      <p:bldP spid="22532" grpId="0" animBg="1"/>
      <p:bldP spid="22533" grpId="0" animBg="1"/>
      <p:bldP spid="22534" grpId="0" animBg="1"/>
      <p:bldP spid="22535" grpId="0" animBg="1"/>
      <p:bldP spid="22582" grpId="0" animBg="1" autoUpdateAnimBg="0"/>
      <p:bldP spid="22583" grpId="0" animBg="1"/>
      <p:bldP spid="22584" grpId="0" animBg="1"/>
      <p:bldP spid="22585" grpId="0" animBg="1" autoUpdateAnimBg="0"/>
      <p:bldP spid="22586" grpId="0" autoUpdateAnimBg="0"/>
      <p:bldP spid="22587" grpId="0" autoUpdateAnimBg="0"/>
      <p:bldP spid="2258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9" name="组合 8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588758" y="932304"/>
            <a:ext cx="2903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10.2.3 </a:t>
            </a:r>
            <a:r>
              <a:rPr lang="zh-CN" altLang="en-US" b="1" dirty="0"/>
              <a:t>索引表的查找   </a:t>
            </a:r>
            <a:endParaRPr lang="zh-CN" altLang="en-US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01636"/>
            <a:ext cx="6841932" cy="2146300"/>
          </a:xfrm>
          <a:prstGeom prst="rect">
            <a:avLst/>
          </a:prstGeom>
        </p:spPr>
      </p:pic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831582" y="3427950"/>
            <a:ext cx="506388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//索引项结构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IndexItem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  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index;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//block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的索引值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  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start;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//block 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的起始下标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  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length;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//block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的长度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//索引表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0"/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IndexItem indexList[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IndexSize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];   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 Index</a:t>
            </a:r>
            <a:r>
              <a:rPr lang="zh-CN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Size整量</a:t>
            </a:r>
            <a:endParaRPr kumimoji="0" lang="zh-CN" altLang="zh-CN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31582" y="6126952"/>
            <a:ext cx="323165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mainList[MaxSize];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kumimoji="0" lang="en-US" altLang="zh-CN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 Max</a:t>
            </a:r>
            <a:r>
              <a:rPr lang="zh-CN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Size整量</a:t>
            </a:r>
            <a:endParaRPr lang="zh-CN" altLang="zh-CN" sz="14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5193" y="5932856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主表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94" y="1434596"/>
            <a:ext cx="8229600" cy="467845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</a:rPr>
              <a:t>索引表的查找方法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200" b="1" dirty="0">
                <a:solidFill>
                  <a:srgbClr val="FF0000"/>
                </a:solidFill>
              </a:rPr>
              <a:t>分两步进行</a:t>
            </a:r>
            <a:endParaRPr lang="zh-CN" altLang="en-US" sz="22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dirty="0"/>
              <a:t>首先要在索引表中查找以确定元素所在的块；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dirty="0"/>
              <a:t>然后在所确定的块中进行查找。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其中，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dirty="0"/>
              <a:t>块间查找的实现：</a:t>
            </a:r>
            <a:endParaRPr lang="zh-CN" altLang="en-US" sz="2200" dirty="0"/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dirty="0"/>
              <a:t>在索引表中的查找, 既可以</a:t>
            </a:r>
            <a:r>
              <a:rPr lang="zh-CN" altLang="en-US" sz="2200" dirty="0">
                <a:solidFill>
                  <a:srgbClr val="FF0000"/>
                </a:solidFill>
              </a:rPr>
              <a:t>采用简单顺序查找</a:t>
            </a:r>
            <a:r>
              <a:rPr lang="zh-CN" altLang="en-US" sz="2200" dirty="0"/>
              <a:t>，</a:t>
            </a:r>
            <a:endParaRPr lang="zh-CN" altLang="en-US" sz="2200" dirty="0"/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dirty="0">
                <a:solidFill>
                  <a:srgbClr val="FF0000"/>
                </a:solidFill>
              </a:rPr>
              <a:t>也可以采用二分查找</a:t>
            </a:r>
            <a:r>
              <a:rPr lang="zh-CN" altLang="en-US" sz="2200" dirty="0"/>
              <a:t>；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dirty="0"/>
              <a:t>块内查找的实现：</a:t>
            </a:r>
            <a:endParaRPr lang="zh-CN" altLang="en-US" sz="2200" dirty="0"/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dirty="0"/>
              <a:t>只能采用简单顺序查找。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索引表查找的性能分析</a:t>
            </a:r>
            <a:r>
              <a:rPr lang="zh-CN" altLang="en-US" sz="2200" dirty="0"/>
              <a:t>：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dirty="0">
                <a:solidFill>
                  <a:srgbClr val="0000FF"/>
                </a:solidFill>
              </a:rPr>
              <a:t>介于简单顺序查找和二分查找之间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7" name="组合 6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323528" y="911376"/>
            <a:ext cx="4031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10.2.3 </a:t>
            </a:r>
            <a:r>
              <a:rPr lang="zh-CN" altLang="en-US" sz="2800" b="1" dirty="0"/>
              <a:t>索引表的查找   </a:t>
            </a:r>
            <a:endParaRPr lang="zh-CN" altLang="en-US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917" y="953094"/>
            <a:ext cx="4256566" cy="1335276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340" y="1490165"/>
            <a:ext cx="8229600" cy="467845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设有</a:t>
            </a:r>
            <a:r>
              <a:rPr lang="en-US" altLang="zh-CN" sz="2400" dirty="0"/>
              <a:t>n</a:t>
            </a:r>
            <a:r>
              <a:rPr lang="zh-CN" altLang="en-US" sz="2400" dirty="0"/>
              <a:t>个记录，分成</a:t>
            </a:r>
            <a:r>
              <a:rPr lang="en-US" altLang="zh-CN" sz="2400" dirty="0"/>
              <a:t>m</a:t>
            </a:r>
            <a:r>
              <a:rPr lang="zh-CN" altLang="en-US" sz="2400" dirty="0"/>
              <a:t>块区间，每块有</a:t>
            </a:r>
            <a:r>
              <a:rPr lang="en-US" altLang="zh-CN" sz="2400" dirty="0"/>
              <a:t>t</a:t>
            </a:r>
            <a:r>
              <a:rPr lang="zh-CN" altLang="en-US" sz="2400" dirty="0"/>
              <a:t>条记录</a:t>
            </a:r>
            <a:r>
              <a:rPr lang="en-US" altLang="zh-CN" sz="2400" dirty="0"/>
              <a:t>, </a:t>
            </a:r>
            <a:r>
              <a:rPr lang="zh-CN" altLang="en-US" sz="2400" dirty="0"/>
              <a:t>则</a:t>
            </a:r>
            <a:r>
              <a:rPr lang="en-US" altLang="zh-CN" sz="2400" dirty="0"/>
              <a:t>n=m*t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假设在索引表和块中的平均查找长度分别是</a:t>
            </a:r>
            <a:r>
              <a:rPr lang="en-US" altLang="zh-CN" sz="2400" dirty="0"/>
              <a:t>L</a:t>
            </a:r>
            <a:r>
              <a:rPr lang="en-US" altLang="zh-CN" sz="2400" baseline="-25000" dirty="0"/>
              <a:t>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L</a:t>
            </a:r>
            <a:r>
              <a:rPr lang="en-US" altLang="zh-CN" sz="2400" baseline="-25000" dirty="0" err="1"/>
              <a:t>b</a:t>
            </a:r>
            <a:r>
              <a:rPr lang="en-US" altLang="zh-CN" sz="2400" dirty="0"/>
              <a:t> (</a:t>
            </a: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0000FF"/>
                </a:solidFill>
              </a:rPr>
              <a:t>块间使用的也是顺序查找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最坏情况：</a:t>
            </a:r>
            <a:r>
              <a:rPr lang="en-US" altLang="zh-CN" sz="2400" dirty="0"/>
              <a:t>t = 1</a:t>
            </a:r>
            <a:endParaRPr lang="en-US" altLang="zh-CN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最好情况：</a:t>
            </a:r>
            <a:r>
              <a:rPr lang="en-US" altLang="zh-CN" sz="2400" dirty="0"/>
              <a:t>m = t,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421314" y="2772946"/>
                <a:ext cx="5688632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𝐴𝑆𝐿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14" y="2772946"/>
                <a:ext cx="5688632" cy="612732"/>
              </a:xfrm>
              <a:prstGeom prst="rect">
                <a:avLst/>
              </a:prstGeom>
              <a:blipFill rotWithShape="1">
                <a:blip r:embed="rId1"/>
                <a:stretch>
                  <a:fillRect l="-3" t="-87" r="9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635896" y="4147740"/>
                <a:ext cx="3096344" cy="37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𝐴𝑆𝐿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147740"/>
                <a:ext cx="3096344" cy="372410"/>
              </a:xfrm>
              <a:prstGeom prst="rect">
                <a:avLst/>
              </a:prstGeom>
              <a:blipFill rotWithShape="1">
                <a:blip r:embed="rId2"/>
                <a:stretch>
                  <a:fillRect l="-17" t="-149" r="20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395536" y="925018"/>
            <a:ext cx="4079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索引表查找的性能分析</a:t>
            </a:r>
            <a:endParaRPr lang="zh-CN" altLang="en-US" sz="28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13" name="组合 12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4326942" y="3465414"/>
                <a:ext cx="153356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𝐴𝑆𝐿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942" y="3465414"/>
                <a:ext cx="1533560" cy="610936"/>
              </a:xfrm>
              <a:prstGeom prst="rect">
                <a:avLst/>
              </a:prstGeom>
              <a:blipFill rotWithShape="1">
                <a:blip r:embed="rId4"/>
                <a:stretch>
                  <a:fillRect l="-3" t="-36" r="6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698503" y="5087646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块间有序，可以采用二分查找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2083622" y="5605337"/>
                <a:ext cx="436401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𝐴𝑆𝐿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22" y="5605337"/>
                <a:ext cx="4364015" cy="612732"/>
              </a:xfrm>
              <a:prstGeom prst="rect">
                <a:avLst/>
              </a:prstGeom>
              <a:blipFill rotWithShape="1">
                <a:blip r:embed="rId5"/>
                <a:stretch>
                  <a:fillRect l="-4" t="-31" r="11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8" grpId="0" animBg="1"/>
      <p:bldP spid="19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上文回顾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23045"/>
            <a:ext cx="1224136" cy="104783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0048" y="4215073"/>
            <a:ext cx="235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4" y="1035374"/>
            <a:ext cx="8504814" cy="5559176"/>
          </a:xfrm>
          <a:prstGeom prst="rect">
            <a:avLst/>
          </a:prstGeom>
        </p:spPr>
      </p:pic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649" y="1010480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树表包括</a:t>
            </a:r>
            <a:r>
              <a:rPr lang="en-US" altLang="zh-CN" sz="2800" dirty="0"/>
              <a:t>3</a:t>
            </a:r>
            <a:r>
              <a:rPr lang="zh-CN" altLang="en-US" sz="2800" dirty="0"/>
              <a:t>个部分：</a:t>
            </a:r>
            <a:endParaRPr lang="zh-CN" altLang="en-US" sz="2800" dirty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b="1" dirty="0"/>
              <a:t>二叉排序树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Binary Sort Tree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pPr lvl="1">
              <a:buClr>
                <a:srgbClr val="FF0000"/>
              </a:buClr>
            </a:pPr>
            <a:r>
              <a:rPr lang="zh-CN" altLang="en-US" sz="2400" b="1" dirty="0">
                <a:solidFill>
                  <a:srgbClr val="FF0000"/>
                </a:solidFill>
              </a:rPr>
              <a:t>平衡二叉树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Balanced Binary Tree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lvl="1" eaLnBrk="1" hangingPunct="1">
              <a:buClr>
                <a:srgbClr val="FF0000"/>
              </a:buClr>
            </a:pPr>
            <a:r>
              <a:rPr lang="en-US" altLang="zh-CN" sz="2400" b="1" dirty="0">
                <a:solidFill>
                  <a:srgbClr val="FF0000"/>
                </a:solidFill>
              </a:rPr>
              <a:t>B-</a:t>
            </a:r>
            <a:r>
              <a:rPr lang="zh-CN" altLang="en-US" sz="2400" b="1" dirty="0">
                <a:solidFill>
                  <a:srgbClr val="FF0000"/>
                </a:solidFill>
              </a:rPr>
              <a:t>树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B-tree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1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12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14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3" name="图片 12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77617"/>
            <a:ext cx="8677275" cy="482441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10.3.1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二叉排序树</a:t>
            </a:r>
            <a:r>
              <a:rPr lang="en-US" altLang="zh-CN" sz="2800" b="1" dirty="0">
                <a:ea typeface="黑体" panose="02010609060101010101" pitchFamily="49" charset="-122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Binary Sort Tree</a:t>
            </a:r>
            <a:r>
              <a:rPr lang="en-US" altLang="zh-CN" sz="2800" b="1" dirty="0">
                <a:ea typeface="黑体" panose="02010609060101010101" pitchFamily="49" charset="-122"/>
              </a:rPr>
              <a:t>)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1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12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14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3" name="图片 12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6" name="圆角矩形 15"/>
          <p:cNvSpPr/>
          <p:nvPr/>
        </p:nvSpPr>
        <p:spPr>
          <a:xfrm>
            <a:off x="629142" y="2707644"/>
            <a:ext cx="7929064" cy="616462"/>
          </a:xfrm>
          <a:prstGeom prst="roundRect">
            <a:avLst/>
          </a:prstGeom>
          <a:gradFill>
            <a:gsLst>
              <a:gs pos="100000">
                <a:schemeClr val="bg1">
                  <a:lumMod val="96000"/>
                </a:schemeClr>
              </a:gs>
              <a:gs pos="0">
                <a:schemeClr val="bg1">
                  <a:lumMod val="88000"/>
                </a:schemeClr>
              </a:gs>
            </a:gsLst>
            <a:lin ang="5400000" scaled="0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outerShdw blurRad="127000" dist="508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7" name="文本框 23"/>
          <p:cNvSpPr txBox="1"/>
          <p:nvPr/>
        </p:nvSpPr>
        <p:spPr>
          <a:xfrm>
            <a:off x="636762" y="2731694"/>
            <a:ext cx="8450580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若左子树不空，则左子树中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所有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结点的值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小于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根结点的值；</a:t>
            </a:r>
            <a:endParaRPr lang="zh-CN" altLang="en-US" sz="2200" dirty="0">
              <a:solidFill>
                <a:prstClr val="black">
                  <a:lumMod val="50000"/>
                  <a:lumOff val="50000"/>
                </a:prstClr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2322" y="2132856"/>
            <a:ext cx="7962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二叉排序树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是一棵二叉树，或者为空，或者满足以下条件：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1522" y="3477264"/>
            <a:ext cx="7947660" cy="624082"/>
          </a:xfrm>
          <a:prstGeom prst="roundRect">
            <a:avLst/>
          </a:prstGeom>
          <a:gradFill>
            <a:gsLst>
              <a:gs pos="100000">
                <a:schemeClr val="bg1">
                  <a:lumMod val="96000"/>
                </a:schemeClr>
              </a:gs>
              <a:gs pos="0">
                <a:schemeClr val="bg1">
                  <a:lumMod val="88000"/>
                </a:schemeClr>
              </a:gs>
            </a:gsLst>
            <a:lin ang="5400000" scaled="0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outerShdw blurRad="127000" dist="508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629142" y="3516554"/>
            <a:ext cx="8450580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若右子树不空，则右子树中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所有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结点的值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不小于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根结点的值；</a:t>
            </a:r>
            <a:endParaRPr lang="zh-CN" altLang="en-US" sz="2200" dirty="0">
              <a:solidFill>
                <a:prstClr val="black">
                  <a:lumMod val="50000"/>
                  <a:lumOff val="50000"/>
                </a:prstClr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09357" y="4271981"/>
            <a:ext cx="7990793" cy="624082"/>
          </a:xfrm>
          <a:prstGeom prst="roundRect">
            <a:avLst/>
          </a:prstGeom>
          <a:gradFill>
            <a:gsLst>
              <a:gs pos="100000">
                <a:schemeClr val="bg1">
                  <a:lumMod val="96000"/>
                </a:schemeClr>
              </a:gs>
              <a:gs pos="0">
                <a:schemeClr val="bg1">
                  <a:lumMod val="88000"/>
                </a:schemeClr>
              </a:gs>
            </a:gsLst>
            <a:lin ang="5400000" scaled="0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outerShdw blurRad="127000" dist="508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23"/>
          <p:cNvSpPr txBox="1"/>
          <p:nvPr/>
        </p:nvSpPr>
        <p:spPr>
          <a:xfrm>
            <a:off x="616978" y="4311271"/>
            <a:ext cx="8450580" cy="48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(3)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左右子树都为二叉排序树。</a:t>
            </a:r>
            <a:endParaRPr lang="zh-CN" altLang="en-US" sz="2200" dirty="0">
              <a:solidFill>
                <a:prstClr val="black">
                  <a:lumMod val="50000"/>
                  <a:lumOff val="50000"/>
                </a:prstClr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3646" y="5752491"/>
            <a:ext cx="7947660" cy="624082"/>
          </a:xfrm>
          <a:prstGeom prst="roundRect">
            <a:avLst/>
          </a:prstGeom>
          <a:gradFill>
            <a:gsLst>
              <a:gs pos="100000">
                <a:schemeClr val="bg1">
                  <a:lumMod val="96000"/>
                </a:schemeClr>
              </a:gs>
              <a:gs pos="0">
                <a:schemeClr val="bg1">
                  <a:lumMod val="88000"/>
                </a:schemeClr>
              </a:gs>
            </a:gsLst>
            <a:lin ang="5400000" scaled="0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outerShdw blurRad="127000" dist="508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7" name="文本框 23"/>
          <p:cNvSpPr txBox="1"/>
          <p:nvPr/>
        </p:nvSpPr>
        <p:spPr>
          <a:xfrm>
            <a:off x="681266" y="5791781"/>
            <a:ext cx="8450580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按照左、根、右的次序遍历，所得到的中序序列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是非降序列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200" dirty="0">
              <a:solidFill>
                <a:prstClr val="black">
                  <a:lumMod val="50000"/>
                  <a:lumOff val="50000"/>
                </a:prstClr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2354" y="5143274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特点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5696" y="1545234"/>
            <a:ext cx="568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亦称：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二叉查找树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Binary Search Tree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、二叉搜索树</a:t>
            </a:r>
            <a:endParaRPr lang="zh-CN" altLang="en-US" b="1" i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31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/>
              <a:t>二叉排序树实例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若将其中的结点</a:t>
            </a:r>
            <a:r>
              <a:rPr lang="en-US" altLang="zh-CN" sz="1800" dirty="0"/>
              <a:t>49</a:t>
            </a:r>
            <a:r>
              <a:rPr lang="zh-CN" altLang="en-US" sz="1800" dirty="0"/>
              <a:t>换成结点值</a:t>
            </a:r>
            <a:r>
              <a:rPr lang="en-US" altLang="zh-CN" sz="1800" dirty="0"/>
              <a:t>46</a:t>
            </a:r>
            <a:r>
              <a:rPr lang="zh-CN" altLang="en-US" sz="1800" dirty="0"/>
              <a:t>，</a:t>
            </a:r>
            <a:endParaRPr lang="zh-CN" altLang="en-US" sz="1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则不满足二叉排序树的定义。</a:t>
            </a:r>
            <a:endParaRPr lang="zh-CN" altLang="en-US" sz="1800" dirty="0"/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1800" dirty="0"/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是否可以这样描述二叉排序树的定义？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        二叉排序树</a:t>
            </a:r>
            <a:r>
              <a:rPr lang="zh-CN" altLang="en-US" sz="1800" dirty="0"/>
              <a:t>是满足如下条件的二叉树：</a:t>
            </a:r>
            <a:endParaRPr lang="zh-CN" altLang="en-US" sz="1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      其中每个结点的值大于其左子树中所有结点的值，</a:t>
            </a:r>
            <a:endParaRPr lang="zh-CN" altLang="en-US" sz="1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      小于或等于其右子树中所有结点的值。</a:t>
            </a:r>
            <a:endParaRPr lang="zh-CN" altLang="en-US" sz="1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    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二叉排序树</a:t>
            </a:r>
            <a:r>
              <a:rPr lang="zh-CN" altLang="en-US" sz="1800" dirty="0">
                <a:sym typeface="+mn-ea"/>
              </a:rPr>
              <a:t>是满足如下条件的二叉树：</a:t>
            </a:r>
            <a:endParaRPr lang="zh-CN" altLang="en-US" sz="1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ym typeface="+mn-ea"/>
              </a:rPr>
              <a:t>           其中每个结点的值大于其左孩子的值，小于或等于其右孩子的值。</a:t>
            </a:r>
            <a:endParaRPr lang="zh-CN" altLang="en-US" sz="1800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827088" y="1772246"/>
            <a:ext cx="3816350" cy="1943100"/>
            <a:chOff x="0" y="0"/>
            <a:chExt cx="2903" cy="1497"/>
          </a:xfrm>
        </p:grpSpPr>
        <p:sp>
          <p:nvSpPr>
            <p:cNvPr id="25637" name="Oval 5"/>
            <p:cNvSpPr>
              <a:spLocks noChangeArrowheads="1"/>
            </p:cNvSpPr>
            <p:nvPr/>
          </p:nvSpPr>
          <p:spPr bwMode="auto">
            <a:xfrm>
              <a:off x="1406" y="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50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38" name="Oval 6"/>
            <p:cNvSpPr>
              <a:spLocks noChangeArrowheads="1"/>
            </p:cNvSpPr>
            <p:nvPr/>
          </p:nvSpPr>
          <p:spPr bwMode="auto">
            <a:xfrm>
              <a:off x="635" y="363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40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39" name="Oval 7"/>
            <p:cNvSpPr>
              <a:spLocks noChangeArrowheads="1"/>
            </p:cNvSpPr>
            <p:nvPr/>
          </p:nvSpPr>
          <p:spPr bwMode="auto">
            <a:xfrm>
              <a:off x="952" y="771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47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0" name="Oval 8"/>
            <p:cNvSpPr>
              <a:spLocks noChangeArrowheads="1"/>
            </p:cNvSpPr>
            <p:nvPr/>
          </p:nvSpPr>
          <p:spPr bwMode="auto">
            <a:xfrm>
              <a:off x="227" y="771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30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1" name="Oval 9"/>
            <p:cNvSpPr>
              <a:spLocks noChangeArrowheads="1"/>
            </p:cNvSpPr>
            <p:nvPr/>
          </p:nvSpPr>
          <p:spPr bwMode="auto">
            <a:xfrm>
              <a:off x="0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2" name="Oval 10"/>
            <p:cNvSpPr>
              <a:spLocks noChangeArrowheads="1"/>
            </p:cNvSpPr>
            <p:nvPr/>
          </p:nvSpPr>
          <p:spPr bwMode="auto">
            <a:xfrm>
              <a:off x="454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35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3" name="Oval 11"/>
            <p:cNvSpPr>
              <a:spLocks noChangeArrowheads="1"/>
            </p:cNvSpPr>
            <p:nvPr/>
          </p:nvSpPr>
          <p:spPr bwMode="auto">
            <a:xfrm>
              <a:off x="771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45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4" name="Oval 12"/>
            <p:cNvSpPr>
              <a:spLocks noChangeArrowheads="1"/>
            </p:cNvSpPr>
            <p:nvPr/>
          </p:nvSpPr>
          <p:spPr bwMode="auto">
            <a:xfrm>
              <a:off x="1179" y="1270"/>
              <a:ext cx="227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49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5" name="Line 13"/>
            <p:cNvSpPr>
              <a:spLocks noChangeShapeType="1"/>
            </p:cNvSpPr>
            <p:nvPr/>
          </p:nvSpPr>
          <p:spPr bwMode="auto">
            <a:xfrm flipH="1">
              <a:off x="816" y="136"/>
              <a:ext cx="590" cy="2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Line 14"/>
            <p:cNvSpPr>
              <a:spLocks noChangeShapeType="1"/>
            </p:cNvSpPr>
            <p:nvPr/>
          </p:nvSpPr>
          <p:spPr bwMode="auto">
            <a:xfrm flipH="1">
              <a:off x="363" y="490"/>
              <a:ext cx="272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Line 15"/>
            <p:cNvSpPr>
              <a:spLocks noChangeShapeType="1"/>
            </p:cNvSpPr>
            <p:nvPr/>
          </p:nvSpPr>
          <p:spPr bwMode="auto">
            <a:xfrm flipH="1">
              <a:off x="135" y="973"/>
              <a:ext cx="136" cy="2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Line 16"/>
            <p:cNvSpPr>
              <a:spLocks noChangeShapeType="1"/>
            </p:cNvSpPr>
            <p:nvPr/>
          </p:nvSpPr>
          <p:spPr bwMode="auto">
            <a:xfrm>
              <a:off x="424" y="973"/>
              <a:ext cx="120" cy="2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Line 17"/>
            <p:cNvSpPr>
              <a:spLocks noChangeShapeType="1"/>
            </p:cNvSpPr>
            <p:nvPr/>
          </p:nvSpPr>
          <p:spPr bwMode="auto">
            <a:xfrm flipH="1">
              <a:off x="860" y="983"/>
              <a:ext cx="137" cy="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0" name="Line 18"/>
            <p:cNvSpPr>
              <a:spLocks noChangeShapeType="1"/>
            </p:cNvSpPr>
            <p:nvPr/>
          </p:nvSpPr>
          <p:spPr bwMode="auto">
            <a:xfrm>
              <a:off x="1133" y="983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19"/>
            <p:cNvSpPr>
              <a:spLocks noChangeShapeType="1"/>
            </p:cNvSpPr>
            <p:nvPr/>
          </p:nvSpPr>
          <p:spPr bwMode="auto">
            <a:xfrm>
              <a:off x="860" y="490"/>
              <a:ext cx="183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Oval 20"/>
            <p:cNvSpPr>
              <a:spLocks noChangeArrowheads="1"/>
            </p:cNvSpPr>
            <p:nvPr/>
          </p:nvSpPr>
          <p:spPr bwMode="auto">
            <a:xfrm>
              <a:off x="2132" y="363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70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3" name="Oval 21"/>
            <p:cNvSpPr>
              <a:spLocks noChangeArrowheads="1"/>
            </p:cNvSpPr>
            <p:nvPr/>
          </p:nvSpPr>
          <p:spPr bwMode="auto">
            <a:xfrm>
              <a:off x="2449" y="771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90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4" name="Oval 22"/>
            <p:cNvSpPr>
              <a:spLocks noChangeArrowheads="1"/>
            </p:cNvSpPr>
            <p:nvPr/>
          </p:nvSpPr>
          <p:spPr bwMode="auto">
            <a:xfrm>
              <a:off x="1724" y="771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65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5" name="Oval 23"/>
            <p:cNvSpPr>
              <a:spLocks noChangeArrowheads="1"/>
            </p:cNvSpPr>
            <p:nvPr/>
          </p:nvSpPr>
          <p:spPr bwMode="auto">
            <a:xfrm>
              <a:off x="1497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55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6" name="Oval 24"/>
            <p:cNvSpPr>
              <a:spLocks noChangeArrowheads="1"/>
            </p:cNvSpPr>
            <p:nvPr/>
          </p:nvSpPr>
          <p:spPr bwMode="auto">
            <a:xfrm>
              <a:off x="1951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67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7" name="Oval 25"/>
            <p:cNvSpPr>
              <a:spLocks noChangeArrowheads="1"/>
            </p:cNvSpPr>
            <p:nvPr/>
          </p:nvSpPr>
          <p:spPr bwMode="auto">
            <a:xfrm>
              <a:off x="2268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80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8" name="Oval 26"/>
            <p:cNvSpPr>
              <a:spLocks noChangeArrowheads="1"/>
            </p:cNvSpPr>
            <p:nvPr/>
          </p:nvSpPr>
          <p:spPr bwMode="auto">
            <a:xfrm>
              <a:off x="2676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latin typeface="Tahoma" panose="020B0604030504040204" pitchFamily="34" charset="0"/>
                  <a:ea typeface="宋体" panose="02010600030101010101" pitchFamily="2" charset="-122"/>
                </a:rPr>
                <a:t>100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9" name="Line 27"/>
            <p:cNvSpPr>
              <a:spLocks noChangeShapeType="1"/>
            </p:cNvSpPr>
            <p:nvPr/>
          </p:nvSpPr>
          <p:spPr bwMode="auto">
            <a:xfrm flipH="1">
              <a:off x="1860" y="490"/>
              <a:ext cx="272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Line 28"/>
            <p:cNvSpPr>
              <a:spLocks noChangeShapeType="1"/>
            </p:cNvSpPr>
            <p:nvPr/>
          </p:nvSpPr>
          <p:spPr bwMode="auto">
            <a:xfrm flipH="1">
              <a:off x="1588" y="963"/>
              <a:ext cx="174" cy="3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1" name="Line 29"/>
            <p:cNvSpPr>
              <a:spLocks noChangeShapeType="1"/>
            </p:cNvSpPr>
            <p:nvPr/>
          </p:nvSpPr>
          <p:spPr bwMode="auto">
            <a:xfrm>
              <a:off x="1911" y="973"/>
              <a:ext cx="130" cy="2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2" name="Line 30"/>
            <p:cNvSpPr>
              <a:spLocks noChangeShapeType="1"/>
            </p:cNvSpPr>
            <p:nvPr/>
          </p:nvSpPr>
          <p:spPr bwMode="auto">
            <a:xfrm flipH="1">
              <a:off x="2367" y="963"/>
              <a:ext cx="122" cy="3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Line 31"/>
            <p:cNvSpPr>
              <a:spLocks noChangeShapeType="1"/>
            </p:cNvSpPr>
            <p:nvPr/>
          </p:nvSpPr>
          <p:spPr bwMode="auto">
            <a:xfrm>
              <a:off x="2629" y="973"/>
              <a:ext cx="137" cy="2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Line 32"/>
            <p:cNvSpPr>
              <a:spLocks noChangeShapeType="1"/>
            </p:cNvSpPr>
            <p:nvPr/>
          </p:nvSpPr>
          <p:spPr bwMode="auto">
            <a:xfrm>
              <a:off x="2352" y="518"/>
              <a:ext cx="188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Line 33"/>
            <p:cNvSpPr>
              <a:spLocks noChangeShapeType="1"/>
            </p:cNvSpPr>
            <p:nvPr/>
          </p:nvSpPr>
          <p:spPr bwMode="auto">
            <a:xfrm flipH="1" flipV="1">
              <a:off x="1633" y="136"/>
              <a:ext cx="545" cy="2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58" name="Oval 34"/>
          <p:cNvSpPr>
            <a:spLocks noChangeArrowheads="1"/>
          </p:cNvSpPr>
          <p:nvPr/>
        </p:nvSpPr>
        <p:spPr bwMode="auto">
          <a:xfrm>
            <a:off x="2339975" y="3356571"/>
            <a:ext cx="360363" cy="358775"/>
          </a:xfrm>
          <a:prstGeom prst="ellipse">
            <a:avLst/>
          </a:prstGeom>
          <a:solidFill>
            <a:srgbClr val="CC00CC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46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" name="Group 35"/>
          <p:cNvGrpSpPr/>
          <p:nvPr/>
        </p:nvGrpSpPr>
        <p:grpSpPr bwMode="auto">
          <a:xfrm>
            <a:off x="4932363" y="1700808"/>
            <a:ext cx="3816350" cy="1943100"/>
            <a:chOff x="0" y="0"/>
            <a:chExt cx="2903" cy="1497"/>
          </a:xfrm>
        </p:grpSpPr>
        <p:sp>
          <p:nvSpPr>
            <p:cNvPr id="25608" name="Oval 36"/>
            <p:cNvSpPr>
              <a:spLocks noChangeArrowheads="1"/>
            </p:cNvSpPr>
            <p:nvPr/>
          </p:nvSpPr>
          <p:spPr bwMode="auto">
            <a:xfrm>
              <a:off x="1406" y="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accent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50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9" name="Oval 37"/>
            <p:cNvSpPr>
              <a:spLocks noChangeArrowheads="1"/>
            </p:cNvSpPr>
            <p:nvPr/>
          </p:nvSpPr>
          <p:spPr bwMode="auto">
            <a:xfrm>
              <a:off x="635" y="363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40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0" name="Oval 38"/>
            <p:cNvSpPr>
              <a:spLocks noChangeArrowheads="1"/>
            </p:cNvSpPr>
            <p:nvPr/>
          </p:nvSpPr>
          <p:spPr bwMode="auto">
            <a:xfrm>
              <a:off x="952" y="771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47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1" name="Oval 39"/>
            <p:cNvSpPr>
              <a:spLocks noChangeArrowheads="1"/>
            </p:cNvSpPr>
            <p:nvPr/>
          </p:nvSpPr>
          <p:spPr bwMode="auto">
            <a:xfrm>
              <a:off x="227" y="771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30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2" name="Oval 40"/>
            <p:cNvSpPr>
              <a:spLocks noChangeArrowheads="1"/>
            </p:cNvSpPr>
            <p:nvPr/>
          </p:nvSpPr>
          <p:spPr bwMode="auto">
            <a:xfrm>
              <a:off x="0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3" name="Oval 41"/>
            <p:cNvSpPr>
              <a:spLocks noChangeArrowheads="1"/>
            </p:cNvSpPr>
            <p:nvPr/>
          </p:nvSpPr>
          <p:spPr bwMode="auto">
            <a:xfrm>
              <a:off x="454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35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4" name="Oval 42"/>
            <p:cNvSpPr>
              <a:spLocks noChangeArrowheads="1"/>
            </p:cNvSpPr>
            <p:nvPr/>
          </p:nvSpPr>
          <p:spPr bwMode="auto">
            <a:xfrm>
              <a:off x="771" y="1270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accent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35</a:t>
              </a:r>
              <a:endPara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5" name="Oval 43"/>
            <p:cNvSpPr>
              <a:spLocks noChangeArrowheads="1"/>
            </p:cNvSpPr>
            <p:nvPr/>
          </p:nvSpPr>
          <p:spPr bwMode="auto">
            <a:xfrm>
              <a:off x="1179" y="1270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accent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60</a:t>
              </a:r>
              <a:endPara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6" name="Line 44"/>
            <p:cNvSpPr>
              <a:spLocks noChangeShapeType="1"/>
            </p:cNvSpPr>
            <p:nvPr/>
          </p:nvSpPr>
          <p:spPr bwMode="auto">
            <a:xfrm flipH="1">
              <a:off x="821" y="136"/>
              <a:ext cx="585" cy="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45"/>
            <p:cNvSpPr>
              <a:spLocks noChangeShapeType="1"/>
            </p:cNvSpPr>
            <p:nvPr/>
          </p:nvSpPr>
          <p:spPr bwMode="auto">
            <a:xfrm flipH="1">
              <a:off x="364" y="530"/>
              <a:ext cx="276" cy="2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46"/>
            <p:cNvSpPr>
              <a:spLocks noChangeShapeType="1"/>
            </p:cNvSpPr>
            <p:nvPr/>
          </p:nvSpPr>
          <p:spPr bwMode="auto">
            <a:xfrm flipH="1">
              <a:off x="98" y="973"/>
              <a:ext cx="174" cy="3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Line 47"/>
            <p:cNvSpPr>
              <a:spLocks noChangeShapeType="1"/>
            </p:cNvSpPr>
            <p:nvPr/>
          </p:nvSpPr>
          <p:spPr bwMode="auto">
            <a:xfrm>
              <a:off x="401" y="983"/>
              <a:ext cx="182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Line 48"/>
            <p:cNvSpPr>
              <a:spLocks noChangeShapeType="1"/>
            </p:cNvSpPr>
            <p:nvPr/>
          </p:nvSpPr>
          <p:spPr bwMode="auto">
            <a:xfrm flipH="1">
              <a:off x="895" y="973"/>
              <a:ext cx="117" cy="3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49"/>
            <p:cNvSpPr>
              <a:spLocks noChangeShapeType="1"/>
            </p:cNvSpPr>
            <p:nvPr/>
          </p:nvSpPr>
          <p:spPr bwMode="auto">
            <a:xfrm>
              <a:off x="1133" y="983"/>
              <a:ext cx="136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50"/>
            <p:cNvSpPr>
              <a:spLocks noChangeShapeType="1"/>
            </p:cNvSpPr>
            <p:nvPr/>
          </p:nvSpPr>
          <p:spPr bwMode="auto">
            <a:xfrm>
              <a:off x="862" y="520"/>
              <a:ext cx="186" cy="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Oval 51"/>
            <p:cNvSpPr>
              <a:spLocks noChangeArrowheads="1"/>
            </p:cNvSpPr>
            <p:nvPr/>
          </p:nvSpPr>
          <p:spPr bwMode="auto">
            <a:xfrm>
              <a:off x="2132" y="363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70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4" name="Oval 52"/>
            <p:cNvSpPr>
              <a:spLocks noChangeArrowheads="1"/>
            </p:cNvSpPr>
            <p:nvPr/>
          </p:nvSpPr>
          <p:spPr bwMode="auto">
            <a:xfrm>
              <a:off x="2449" y="771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90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5" name="Oval 53"/>
            <p:cNvSpPr>
              <a:spLocks noChangeArrowheads="1"/>
            </p:cNvSpPr>
            <p:nvPr/>
          </p:nvSpPr>
          <p:spPr bwMode="auto">
            <a:xfrm>
              <a:off x="1724" y="771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65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6" name="Oval 54"/>
            <p:cNvSpPr>
              <a:spLocks noChangeArrowheads="1"/>
            </p:cNvSpPr>
            <p:nvPr/>
          </p:nvSpPr>
          <p:spPr bwMode="auto">
            <a:xfrm>
              <a:off x="1497" y="1270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accent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45</a:t>
              </a:r>
              <a:endPara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7" name="Oval 55"/>
            <p:cNvSpPr>
              <a:spLocks noChangeArrowheads="1"/>
            </p:cNvSpPr>
            <p:nvPr/>
          </p:nvSpPr>
          <p:spPr bwMode="auto">
            <a:xfrm>
              <a:off x="1951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67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8" name="Oval 56"/>
            <p:cNvSpPr>
              <a:spLocks noChangeArrowheads="1"/>
            </p:cNvSpPr>
            <p:nvPr/>
          </p:nvSpPr>
          <p:spPr bwMode="auto">
            <a:xfrm>
              <a:off x="2268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80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9" name="Oval 57"/>
            <p:cNvSpPr>
              <a:spLocks noChangeArrowheads="1"/>
            </p:cNvSpPr>
            <p:nvPr/>
          </p:nvSpPr>
          <p:spPr bwMode="auto">
            <a:xfrm>
              <a:off x="2676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latin typeface="Tahoma" panose="020B0604030504040204" pitchFamily="34" charset="0"/>
                  <a:ea typeface="宋体" panose="02010600030101010101" pitchFamily="2" charset="-122"/>
                </a:rPr>
                <a:t>100</a:t>
              </a:r>
              <a:endParaRPr lang="en-US" altLang="zh-CN" sz="1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30" name="Line 58"/>
            <p:cNvSpPr>
              <a:spLocks noChangeShapeType="1"/>
            </p:cNvSpPr>
            <p:nvPr/>
          </p:nvSpPr>
          <p:spPr bwMode="auto">
            <a:xfrm flipH="1">
              <a:off x="1862" y="516"/>
              <a:ext cx="272" cy="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Line 59"/>
            <p:cNvSpPr>
              <a:spLocks noChangeShapeType="1"/>
            </p:cNvSpPr>
            <p:nvPr/>
          </p:nvSpPr>
          <p:spPr bwMode="auto">
            <a:xfrm flipH="1">
              <a:off x="1648" y="978"/>
              <a:ext cx="121" cy="2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Line 60"/>
            <p:cNvSpPr>
              <a:spLocks noChangeShapeType="1"/>
            </p:cNvSpPr>
            <p:nvPr/>
          </p:nvSpPr>
          <p:spPr bwMode="auto">
            <a:xfrm>
              <a:off x="1905" y="983"/>
              <a:ext cx="136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61"/>
            <p:cNvSpPr>
              <a:spLocks noChangeShapeType="1"/>
            </p:cNvSpPr>
            <p:nvPr/>
          </p:nvSpPr>
          <p:spPr bwMode="auto">
            <a:xfrm flipH="1">
              <a:off x="2402" y="983"/>
              <a:ext cx="97" cy="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Line 62"/>
            <p:cNvSpPr>
              <a:spLocks noChangeShapeType="1"/>
            </p:cNvSpPr>
            <p:nvPr/>
          </p:nvSpPr>
          <p:spPr bwMode="auto">
            <a:xfrm>
              <a:off x="2630" y="983"/>
              <a:ext cx="136" cy="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Line 63"/>
            <p:cNvSpPr>
              <a:spLocks noChangeShapeType="1"/>
            </p:cNvSpPr>
            <p:nvPr/>
          </p:nvSpPr>
          <p:spPr bwMode="auto">
            <a:xfrm>
              <a:off x="2355" y="530"/>
              <a:ext cx="185" cy="2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Line 64"/>
            <p:cNvSpPr>
              <a:spLocks noChangeShapeType="1"/>
            </p:cNvSpPr>
            <p:nvPr/>
          </p:nvSpPr>
          <p:spPr bwMode="auto">
            <a:xfrm flipH="1" flipV="1">
              <a:off x="1633" y="136"/>
              <a:ext cx="558" cy="2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7697" y="909579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10.3.1 </a:t>
            </a:r>
            <a:r>
              <a:rPr lang="zh-CN" altLang="en-US" sz="2800" b="1" dirty="0"/>
              <a:t>二叉排序树</a:t>
            </a:r>
            <a:endParaRPr lang="zh-CN" altLang="en-US" sz="2800" b="1" dirty="0"/>
          </a:p>
        </p:txBody>
      </p:sp>
      <p:grpSp>
        <p:nvGrpSpPr>
          <p:cNvPr id="73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4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76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75" name="图片 74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 build="p"/>
      <p:bldP spid="2665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284663" y="5229225"/>
            <a:ext cx="1727200" cy="5032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T=T-&gt;lchild;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895850" y="3068638"/>
            <a:ext cx="3116263" cy="2159000"/>
            <a:chOff x="0" y="0"/>
            <a:chExt cx="2511" cy="1497"/>
          </a:xfrm>
        </p:grpSpPr>
        <p:sp>
          <p:nvSpPr>
            <p:cNvPr id="26679" name="AutoShape 5"/>
            <p:cNvSpPr>
              <a:spLocks noChangeArrowheads="1"/>
            </p:cNvSpPr>
            <p:nvPr/>
          </p:nvSpPr>
          <p:spPr bwMode="auto">
            <a:xfrm>
              <a:off x="409" y="331"/>
              <a:ext cx="2086" cy="520"/>
            </a:xfrm>
            <a:prstGeom prst="flowChartInputOutpu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T-&gt;data.key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6680" name="Group 6"/>
            <p:cNvGrpSpPr/>
            <p:nvPr/>
          </p:nvGrpSpPr>
          <p:grpSpPr bwMode="auto">
            <a:xfrm>
              <a:off x="0" y="876"/>
              <a:ext cx="454" cy="621"/>
              <a:chOff x="0" y="0"/>
              <a:chExt cx="375" cy="589"/>
            </a:xfrm>
          </p:grpSpPr>
          <p:sp>
            <p:nvSpPr>
              <p:cNvPr id="26688" name="Line 7"/>
              <p:cNvSpPr>
                <a:spLocks noChangeShapeType="1"/>
              </p:cNvSpPr>
              <p:nvPr/>
            </p:nvSpPr>
            <p:spPr bwMode="auto">
              <a:xfrm flipH="1">
                <a:off x="58" y="0"/>
                <a:ext cx="317" cy="5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9" name="Text Box 8"/>
              <p:cNvSpPr txBox="1">
                <a:spLocks noChangeArrowheads="1"/>
              </p:cNvSpPr>
              <p:nvPr/>
            </p:nvSpPr>
            <p:spPr bwMode="auto">
              <a:xfrm>
                <a:off x="0" y="145"/>
                <a:ext cx="233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&lt;</a:t>
                </a:r>
                <a:endParaRPr lang="en-US" altLang="zh-CN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81" name="Group 9"/>
            <p:cNvGrpSpPr/>
            <p:nvPr/>
          </p:nvGrpSpPr>
          <p:grpSpPr bwMode="auto">
            <a:xfrm>
              <a:off x="998" y="876"/>
              <a:ext cx="417" cy="621"/>
              <a:chOff x="0" y="0"/>
              <a:chExt cx="439" cy="589"/>
            </a:xfrm>
          </p:grpSpPr>
          <p:sp>
            <p:nvSpPr>
              <p:cNvPr id="26686" name="Line 10"/>
              <p:cNvSpPr>
                <a:spLocks noChangeShapeType="1"/>
              </p:cNvSpPr>
              <p:nvPr/>
            </p:nvSpPr>
            <p:spPr bwMode="auto">
              <a:xfrm flipH="1">
                <a:off x="227" y="0"/>
                <a:ext cx="12" cy="5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7" name="Text Box 11"/>
              <p:cNvSpPr txBox="1">
                <a:spLocks noChangeArrowheads="1"/>
              </p:cNvSpPr>
              <p:nvPr/>
            </p:nvSpPr>
            <p:spPr bwMode="auto">
              <a:xfrm>
                <a:off x="0" y="136"/>
                <a:ext cx="439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latin typeface="Tahoma" panose="020B0604030504040204" pitchFamily="34" charset="0"/>
                    <a:ea typeface="宋体" panose="02010600030101010101" pitchFamily="2" charset="-122"/>
                  </a:rPr>
                  <a:t>==</a:t>
                </a:r>
                <a:endParaRPr lang="en-US" altLang="zh-CN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82" name="Group 12"/>
            <p:cNvGrpSpPr/>
            <p:nvPr/>
          </p:nvGrpSpPr>
          <p:grpSpPr bwMode="auto">
            <a:xfrm>
              <a:off x="2042" y="876"/>
              <a:ext cx="469" cy="621"/>
              <a:chOff x="0" y="0"/>
              <a:chExt cx="469" cy="621"/>
            </a:xfrm>
          </p:grpSpPr>
          <p:sp>
            <p:nvSpPr>
              <p:cNvPr id="26684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362" cy="6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5" name="Text Box 14"/>
              <p:cNvSpPr txBox="1">
                <a:spLocks noChangeArrowheads="1"/>
              </p:cNvSpPr>
              <p:nvPr/>
            </p:nvSpPr>
            <p:spPr bwMode="auto">
              <a:xfrm>
                <a:off x="187" y="137"/>
                <a:ext cx="28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&gt;</a:t>
                </a:r>
                <a:endParaRPr lang="en-US" altLang="zh-CN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83" name="Line 15"/>
            <p:cNvSpPr>
              <a:spLocks noChangeShapeType="1"/>
            </p:cNvSpPr>
            <p:nvPr/>
          </p:nvSpPr>
          <p:spPr bwMode="auto">
            <a:xfrm>
              <a:off x="1588" y="0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7235825" y="5229225"/>
            <a:ext cx="1727200" cy="5032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T=T-&gt;rchild ;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084888" y="5229225"/>
            <a:ext cx="1081087" cy="5032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ahoma" panose="020B0604030504040204" pitchFamily="34" charset="0"/>
                <a:ea typeface="宋体" panose="02010600030101010101" pitchFamily="2" charset="-122"/>
              </a:rPr>
              <a:t>找到</a:t>
            </a:r>
            <a:endParaRPr lang="zh-CN" altLang="en-US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Group 18"/>
          <p:cNvGrpSpPr/>
          <p:nvPr/>
        </p:nvGrpSpPr>
        <p:grpSpPr bwMode="auto">
          <a:xfrm>
            <a:off x="323850" y="3141663"/>
            <a:ext cx="3600450" cy="2552700"/>
            <a:chOff x="0" y="0"/>
            <a:chExt cx="2268" cy="1608"/>
          </a:xfrm>
        </p:grpSpPr>
        <p:grpSp>
          <p:nvGrpSpPr>
            <p:cNvPr id="26647" name="Group 19"/>
            <p:cNvGrpSpPr/>
            <p:nvPr/>
          </p:nvGrpSpPr>
          <p:grpSpPr bwMode="auto">
            <a:xfrm>
              <a:off x="0" y="293"/>
              <a:ext cx="2268" cy="1315"/>
              <a:chOff x="0" y="0"/>
              <a:chExt cx="2903" cy="1497"/>
            </a:xfrm>
          </p:grpSpPr>
          <p:sp>
            <p:nvSpPr>
              <p:cNvPr id="26650" name="Oval 20"/>
              <p:cNvSpPr>
                <a:spLocks noChangeArrowheads="1"/>
              </p:cNvSpPr>
              <p:nvPr/>
            </p:nvSpPr>
            <p:spPr bwMode="auto">
              <a:xfrm>
                <a:off x="1406" y="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50</a:t>
                </a:r>
                <a:endPara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1" name="Oval 21"/>
              <p:cNvSpPr>
                <a:spLocks noChangeArrowheads="1"/>
              </p:cNvSpPr>
              <p:nvPr/>
            </p:nvSpPr>
            <p:spPr bwMode="auto">
              <a:xfrm>
                <a:off x="635" y="363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40</a:t>
                </a:r>
                <a:endPara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2" name="Oval 22"/>
              <p:cNvSpPr>
                <a:spLocks noChangeArrowheads="1"/>
              </p:cNvSpPr>
              <p:nvPr/>
            </p:nvSpPr>
            <p:spPr bwMode="auto">
              <a:xfrm>
                <a:off x="952" y="771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47</a:t>
                </a:r>
                <a:endPara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3" name="Oval 23"/>
              <p:cNvSpPr>
                <a:spLocks noChangeArrowheads="1"/>
              </p:cNvSpPr>
              <p:nvPr/>
            </p:nvSpPr>
            <p:spPr bwMode="auto">
              <a:xfrm>
                <a:off x="227" y="771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30</a:t>
                </a:r>
                <a:endPara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4" name="Oval 24"/>
              <p:cNvSpPr>
                <a:spLocks noChangeArrowheads="1"/>
              </p:cNvSpPr>
              <p:nvPr/>
            </p:nvSpPr>
            <p:spPr bwMode="auto">
              <a:xfrm>
                <a:off x="0" y="127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20</a:t>
                </a:r>
                <a:endPara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5" name="Oval 25"/>
              <p:cNvSpPr>
                <a:spLocks noChangeArrowheads="1"/>
              </p:cNvSpPr>
              <p:nvPr/>
            </p:nvSpPr>
            <p:spPr bwMode="auto">
              <a:xfrm>
                <a:off x="454" y="127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35</a:t>
                </a:r>
                <a:endPara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6" name="Oval 26"/>
              <p:cNvSpPr>
                <a:spLocks noChangeArrowheads="1"/>
              </p:cNvSpPr>
              <p:nvPr/>
            </p:nvSpPr>
            <p:spPr bwMode="auto">
              <a:xfrm>
                <a:off x="771" y="127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45</a:t>
                </a:r>
                <a:endPara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7" name="Oval 27"/>
              <p:cNvSpPr>
                <a:spLocks noChangeArrowheads="1"/>
              </p:cNvSpPr>
              <p:nvPr/>
            </p:nvSpPr>
            <p:spPr bwMode="auto">
              <a:xfrm>
                <a:off x="1179" y="127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49</a:t>
                </a:r>
                <a:endPara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8" name="Line 28"/>
              <p:cNvSpPr>
                <a:spLocks noChangeShapeType="1"/>
              </p:cNvSpPr>
              <p:nvPr/>
            </p:nvSpPr>
            <p:spPr bwMode="auto">
              <a:xfrm flipH="1">
                <a:off x="817" y="136"/>
                <a:ext cx="589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9" name="Line 29"/>
              <p:cNvSpPr>
                <a:spLocks noChangeShapeType="1"/>
              </p:cNvSpPr>
              <p:nvPr/>
            </p:nvSpPr>
            <p:spPr bwMode="auto">
              <a:xfrm flipH="1">
                <a:off x="363" y="545"/>
                <a:ext cx="272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0" name="Line 30"/>
              <p:cNvSpPr>
                <a:spLocks noChangeShapeType="1"/>
              </p:cNvSpPr>
              <p:nvPr/>
            </p:nvSpPr>
            <p:spPr bwMode="auto">
              <a:xfrm flipH="1">
                <a:off x="91" y="998"/>
                <a:ext cx="181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1" name="Line 31"/>
              <p:cNvSpPr>
                <a:spLocks noChangeShapeType="1"/>
              </p:cNvSpPr>
              <p:nvPr/>
            </p:nvSpPr>
            <p:spPr bwMode="auto">
              <a:xfrm>
                <a:off x="408" y="998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2" name="Line 32"/>
              <p:cNvSpPr>
                <a:spLocks noChangeShapeType="1"/>
              </p:cNvSpPr>
              <p:nvPr/>
            </p:nvSpPr>
            <p:spPr bwMode="auto">
              <a:xfrm flipH="1">
                <a:off x="816" y="998"/>
                <a:ext cx="181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3" name="Line 33"/>
              <p:cNvSpPr>
                <a:spLocks noChangeShapeType="1"/>
              </p:cNvSpPr>
              <p:nvPr/>
            </p:nvSpPr>
            <p:spPr bwMode="auto">
              <a:xfrm>
                <a:off x="1133" y="998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4" name="Line 34"/>
              <p:cNvSpPr>
                <a:spLocks noChangeShapeType="1"/>
              </p:cNvSpPr>
              <p:nvPr/>
            </p:nvSpPr>
            <p:spPr bwMode="auto">
              <a:xfrm>
                <a:off x="862" y="545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5" name="Oval 35"/>
              <p:cNvSpPr>
                <a:spLocks noChangeArrowheads="1"/>
              </p:cNvSpPr>
              <p:nvPr/>
            </p:nvSpPr>
            <p:spPr bwMode="auto">
              <a:xfrm>
                <a:off x="2132" y="363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70</a:t>
                </a:r>
                <a:endPara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6" name="Oval 36"/>
              <p:cNvSpPr>
                <a:spLocks noChangeArrowheads="1"/>
              </p:cNvSpPr>
              <p:nvPr/>
            </p:nvSpPr>
            <p:spPr bwMode="auto">
              <a:xfrm>
                <a:off x="2449" y="771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90</a:t>
                </a:r>
                <a:endPara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7" name="Oval 37"/>
              <p:cNvSpPr>
                <a:spLocks noChangeArrowheads="1"/>
              </p:cNvSpPr>
              <p:nvPr/>
            </p:nvSpPr>
            <p:spPr bwMode="auto">
              <a:xfrm>
                <a:off x="1724" y="771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65</a:t>
                </a:r>
                <a:endPara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8" name="Oval 38"/>
              <p:cNvSpPr>
                <a:spLocks noChangeArrowheads="1"/>
              </p:cNvSpPr>
              <p:nvPr/>
            </p:nvSpPr>
            <p:spPr bwMode="auto">
              <a:xfrm>
                <a:off x="1497" y="127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55</a:t>
                </a:r>
                <a:endPara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9" name="Oval 39"/>
              <p:cNvSpPr>
                <a:spLocks noChangeArrowheads="1"/>
              </p:cNvSpPr>
              <p:nvPr/>
            </p:nvSpPr>
            <p:spPr bwMode="auto">
              <a:xfrm>
                <a:off x="1951" y="127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67</a:t>
                </a:r>
                <a:endPara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70" name="Oval 40"/>
              <p:cNvSpPr>
                <a:spLocks noChangeArrowheads="1"/>
              </p:cNvSpPr>
              <p:nvPr/>
            </p:nvSpPr>
            <p:spPr bwMode="auto">
              <a:xfrm>
                <a:off x="2268" y="127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80</a:t>
                </a:r>
                <a:endPara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71" name="Oval 41"/>
              <p:cNvSpPr>
                <a:spLocks noChangeArrowheads="1"/>
              </p:cNvSpPr>
              <p:nvPr/>
            </p:nvSpPr>
            <p:spPr bwMode="auto">
              <a:xfrm>
                <a:off x="2676" y="127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100</a:t>
                </a:r>
                <a:endParaRPr lang="en-US" altLang="zh-CN" sz="1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72" name="Line 42"/>
              <p:cNvSpPr>
                <a:spLocks noChangeShapeType="1"/>
              </p:cNvSpPr>
              <p:nvPr/>
            </p:nvSpPr>
            <p:spPr bwMode="auto">
              <a:xfrm flipH="1">
                <a:off x="1860" y="545"/>
                <a:ext cx="272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3" name="Line 43"/>
              <p:cNvSpPr>
                <a:spLocks noChangeShapeType="1"/>
              </p:cNvSpPr>
              <p:nvPr/>
            </p:nvSpPr>
            <p:spPr bwMode="auto">
              <a:xfrm flipH="1">
                <a:off x="1588" y="998"/>
                <a:ext cx="181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4" name="Line 44"/>
              <p:cNvSpPr>
                <a:spLocks noChangeShapeType="1"/>
              </p:cNvSpPr>
              <p:nvPr/>
            </p:nvSpPr>
            <p:spPr bwMode="auto">
              <a:xfrm>
                <a:off x="1905" y="998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5" name="Line 45"/>
              <p:cNvSpPr>
                <a:spLocks noChangeShapeType="1"/>
              </p:cNvSpPr>
              <p:nvPr/>
            </p:nvSpPr>
            <p:spPr bwMode="auto">
              <a:xfrm flipH="1">
                <a:off x="2313" y="998"/>
                <a:ext cx="181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6" name="Line 46"/>
              <p:cNvSpPr>
                <a:spLocks noChangeShapeType="1"/>
              </p:cNvSpPr>
              <p:nvPr/>
            </p:nvSpPr>
            <p:spPr bwMode="auto">
              <a:xfrm>
                <a:off x="2630" y="998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7" name="Line 47"/>
              <p:cNvSpPr>
                <a:spLocks noChangeShapeType="1"/>
              </p:cNvSpPr>
              <p:nvPr/>
            </p:nvSpPr>
            <p:spPr bwMode="auto">
              <a:xfrm>
                <a:off x="2359" y="545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8" name="Line 48"/>
              <p:cNvSpPr>
                <a:spLocks noChangeShapeType="1"/>
              </p:cNvSpPr>
              <p:nvPr/>
            </p:nvSpPr>
            <p:spPr bwMode="auto">
              <a:xfrm flipH="1" flipV="1">
                <a:off x="1633" y="136"/>
                <a:ext cx="499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48" name="Line 49"/>
            <p:cNvSpPr>
              <a:spLocks noChangeShapeType="1"/>
            </p:cNvSpPr>
            <p:nvPr/>
          </p:nvSpPr>
          <p:spPr bwMode="auto">
            <a:xfrm flipH="1">
              <a:off x="1202" y="157"/>
              <a:ext cx="136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Text Box 50"/>
            <p:cNvSpPr txBox="1">
              <a:spLocks noChangeArrowheads="1"/>
            </p:cNvSpPr>
            <p:nvPr/>
          </p:nvSpPr>
          <p:spPr bwMode="auto">
            <a:xfrm>
              <a:off x="1326" y="0"/>
              <a:ext cx="1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anose="020B0604030504040204" pitchFamily="34" charset="0"/>
                  <a:ea typeface="宋体" panose="02010600030101010101" pitchFamily="2" charset="-122"/>
                </a:rPr>
                <a:t>T</a:t>
              </a:r>
              <a:endParaRPr lang="en-US" altLang="zh-CN" sz="16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548956" y="934214"/>
            <a:ext cx="8281987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二叉排序树的查找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1200150" lvl="1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如何在二叉排序树中查找给定关键字的结点？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以在下图所示树中分别查找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45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55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66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为例来说明。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由此可得到查找的判定过程。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判定过程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类似于二分查找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的判定过程。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700" name="Line 52"/>
          <p:cNvSpPr>
            <a:spLocks noChangeShapeType="1"/>
          </p:cNvSpPr>
          <p:nvPr/>
        </p:nvSpPr>
        <p:spPr bwMode="auto">
          <a:xfrm flipH="1">
            <a:off x="1403350" y="3860800"/>
            <a:ext cx="7207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1" name="Line 53"/>
          <p:cNvSpPr>
            <a:spLocks noChangeShapeType="1"/>
          </p:cNvSpPr>
          <p:nvPr/>
        </p:nvSpPr>
        <p:spPr bwMode="auto">
          <a:xfrm flipH="1" flipV="1">
            <a:off x="1403350" y="4294188"/>
            <a:ext cx="288925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2" name="Line 54"/>
          <p:cNvSpPr>
            <a:spLocks noChangeShapeType="1"/>
          </p:cNvSpPr>
          <p:nvPr/>
        </p:nvSpPr>
        <p:spPr bwMode="auto">
          <a:xfrm flipH="1">
            <a:off x="1476375" y="5013325"/>
            <a:ext cx="142875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 flipH="1">
            <a:off x="2249488" y="4962525"/>
            <a:ext cx="21590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 flipH="1">
            <a:off x="2574474" y="4292600"/>
            <a:ext cx="341764" cy="352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 flipH="1" flipV="1">
            <a:off x="2339975" y="3860800"/>
            <a:ext cx="503238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6" name="Line 58"/>
          <p:cNvSpPr>
            <a:spLocks noChangeShapeType="1"/>
          </p:cNvSpPr>
          <p:nvPr/>
        </p:nvSpPr>
        <p:spPr bwMode="auto">
          <a:xfrm flipH="1" flipV="1">
            <a:off x="2411413" y="3716338"/>
            <a:ext cx="50323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7" name="Line 59"/>
          <p:cNvSpPr>
            <a:spLocks noChangeShapeType="1"/>
          </p:cNvSpPr>
          <p:nvPr/>
        </p:nvSpPr>
        <p:spPr bwMode="auto">
          <a:xfrm flipH="1">
            <a:off x="2706687" y="4413771"/>
            <a:ext cx="310843" cy="2995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8" name="Line 60"/>
          <p:cNvSpPr>
            <a:spLocks noChangeShapeType="1"/>
          </p:cNvSpPr>
          <p:nvPr/>
        </p:nvSpPr>
        <p:spPr bwMode="auto">
          <a:xfrm flipH="1" flipV="1">
            <a:off x="2627313" y="4994275"/>
            <a:ext cx="144462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9" name="Line 61"/>
          <p:cNvSpPr>
            <a:spLocks noChangeShapeType="1"/>
          </p:cNvSpPr>
          <p:nvPr/>
        </p:nvSpPr>
        <p:spPr bwMode="auto">
          <a:xfrm flipV="1">
            <a:off x="2484438" y="5589588"/>
            <a:ext cx="215900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0" name="Oval 62"/>
          <p:cNvSpPr>
            <a:spLocks noChangeArrowheads="1"/>
          </p:cNvSpPr>
          <p:nvPr/>
        </p:nvSpPr>
        <p:spPr bwMode="auto">
          <a:xfrm>
            <a:off x="1240259" y="5360988"/>
            <a:ext cx="3603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7711" name="Oval 63"/>
          <p:cNvSpPr>
            <a:spLocks noChangeArrowheads="1"/>
          </p:cNvSpPr>
          <p:nvPr/>
        </p:nvSpPr>
        <p:spPr bwMode="auto">
          <a:xfrm>
            <a:off x="2136775" y="5345113"/>
            <a:ext cx="3603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7712" name="Text Box 64"/>
          <p:cNvSpPr txBox="1">
            <a:spLocks noChangeArrowheads="1"/>
          </p:cNvSpPr>
          <p:nvPr/>
        </p:nvSpPr>
        <p:spPr bwMode="auto">
          <a:xfrm>
            <a:off x="2168583" y="6049431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失败！</a:t>
            </a:r>
            <a:endParaRPr lang="zh-CN" altLang="en-US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2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3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75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74" name="图片 73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pic>
        <p:nvPicPr>
          <p:cNvPr id="77" name="图片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6954" y="1667202"/>
            <a:ext cx="43656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 autoUpdateAnimBg="0"/>
      <p:bldP spid="27664" grpId="0" animBg="1" autoUpdateAnimBg="0"/>
      <p:bldP spid="27665" grpId="0" animBg="1" autoUpdateAnimBg="0"/>
      <p:bldP spid="27710" grpId="0" animBg="1"/>
      <p:bldP spid="27710" grpId="1" animBg="1"/>
      <p:bldP spid="27711" grpId="0" animBg="1"/>
      <p:bldP spid="27711" grpId="1" animBg="1"/>
      <p:bldP spid="27712" grpId="0" autoUpdateAnimBg="0"/>
      <p:bldP spid="27712" grpId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6" y="945267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二叉排序树查找算法的流程图</a:t>
            </a:r>
            <a:endParaRPr lang="zh-CN" altLang="en-US" sz="2400" b="1" dirty="0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1476375" y="3860800"/>
            <a:ext cx="2303463" cy="6477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data.key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491084" y="4868863"/>
            <a:ext cx="1223962" cy="5048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P=P-&gt;</a:t>
            </a:r>
            <a:r>
              <a:rPr lang="en-US" altLang="zh-CN" sz="16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lchild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3398838" y="4868863"/>
            <a:ext cx="1223962" cy="5048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P=P-&gt;</a:t>
            </a:r>
            <a:r>
              <a:rPr lang="en-US" altLang="zh-CN" sz="16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rchild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1960562" y="4931569"/>
            <a:ext cx="1223962" cy="504825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zh-CN" altLang="en-US" b="1" dirty="0">
                <a:ea typeface="宋体" panose="02010600030101010101" pitchFamily="2" charset="-122"/>
              </a:rPr>
              <a:t>查找成功</a:t>
            </a:r>
            <a:endParaRPr lang="zh-CN" altLang="en-US" b="1" dirty="0">
              <a:ea typeface="宋体" panose="02010600030101010101" pitchFamily="2" charset="-122"/>
            </a:endParaRPr>
          </a:p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return P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>
            <a:off x="1042986" y="4167188"/>
            <a:ext cx="461963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627312" y="4508501"/>
            <a:ext cx="1587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3779838" y="4190999"/>
            <a:ext cx="230186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827088" y="436403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&lt;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268538" y="450850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=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635375" y="443547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627313" y="58039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H="1">
            <a:off x="323850" y="61642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323850" y="2492375"/>
            <a:ext cx="0" cy="3671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AutoShape 22"/>
          <p:cNvSpPr>
            <a:spLocks noChangeArrowheads="1"/>
          </p:cNvSpPr>
          <p:nvPr/>
        </p:nvSpPr>
        <p:spPr bwMode="auto">
          <a:xfrm>
            <a:off x="1838325" y="2635250"/>
            <a:ext cx="1582738" cy="3603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P!=NULL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 flipH="1">
            <a:off x="2627313" y="2995613"/>
            <a:ext cx="1587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323850" y="24923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2627313" y="17716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8" name="AutoShape 26"/>
          <p:cNvSpPr>
            <a:spLocks noChangeArrowheads="1"/>
          </p:cNvSpPr>
          <p:nvPr/>
        </p:nvSpPr>
        <p:spPr bwMode="auto">
          <a:xfrm>
            <a:off x="1692275" y="2060575"/>
            <a:ext cx="2016125" cy="215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P=T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2627313" y="22764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2555875" y="2924175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3348038" y="281781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3492500" y="2492375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704" name="AutoShape 32"/>
          <p:cNvSpPr>
            <a:spLocks noChangeArrowheads="1"/>
          </p:cNvSpPr>
          <p:nvPr/>
        </p:nvSpPr>
        <p:spPr bwMode="auto">
          <a:xfrm>
            <a:off x="2411413" y="1555750"/>
            <a:ext cx="431800" cy="287338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8706" name="Oval 34"/>
          <p:cNvSpPr>
            <a:spLocks noChangeArrowheads="1"/>
          </p:cNvSpPr>
          <p:nvPr/>
        </p:nvSpPr>
        <p:spPr bwMode="auto">
          <a:xfrm>
            <a:off x="1806575" y="4843463"/>
            <a:ext cx="151288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5183188" y="1052513"/>
            <a:ext cx="3960812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95300" indent="-4953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查找的非递归算法：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其中，设置一个指针p，从根结点*T开始，依次跟踪指示查找中的结点。    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bnode</a:t>
            </a:r>
            <a:r>
              <a:rPr lang="en-US" altLang="zh-CN" sz="2000" dirty="0">
                <a:latin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</a:rPr>
              <a:t>bstsearch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bnode</a:t>
            </a:r>
            <a:r>
              <a:rPr lang="en-US" altLang="zh-CN" sz="2000" dirty="0">
                <a:latin typeface="Times New Roman" panose="02020603050405020304" pitchFamily="18" charset="0"/>
              </a:rPr>
              <a:t> *T</a:t>
            </a:r>
            <a:r>
              <a:rPr lang="zh-CN" altLang="en-US" sz="2000" dirty="0">
                <a:latin typeface="Times New Roman" panose="02020603050405020304" pitchFamily="18" charset="0"/>
              </a:rPr>
              <a:t>，           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elemenType</a:t>
            </a:r>
            <a:r>
              <a:rPr lang="en-US" altLang="zh-CN" sz="2000" dirty="0">
                <a:latin typeface="Times New Roman" panose="02020603050405020304" pitchFamily="18" charset="0"/>
              </a:rPr>
              <a:t> x) {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p=T;                          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</a:rPr>
              <a:t> ( p != NULL ) {              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</a:rPr>
              <a:t> ( p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latin typeface="Times New Roman" panose="02020603050405020304" pitchFamily="18" charset="0"/>
              </a:rPr>
              <a:t> data = = x )        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</a:rPr>
              <a:t> p;                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</a:rPr>
              <a:t> ( x &lt; p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latin typeface="Times New Roman" panose="02020603050405020304" pitchFamily="18" charset="0"/>
              </a:rPr>
              <a:t> data )          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p = p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</a:rPr>
              <a:t>;    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000" dirty="0">
                <a:latin typeface="Times New Roman" panose="02020603050405020304" pitchFamily="18" charset="0"/>
              </a:rPr>
              <a:t>  p = p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</a:rPr>
              <a:t>;      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                   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}                              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</a:rPr>
              <a:t> NULL;                      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}</a:t>
            </a:r>
            <a:r>
              <a:rPr lang="en-US" altLang="zh-CN" sz="1700" dirty="0">
                <a:latin typeface="Times New Roman" panose="02020603050405020304" pitchFamily="18" charset="0"/>
              </a:rPr>
              <a:t>                                       </a:t>
            </a:r>
            <a:endParaRPr lang="en-US" altLang="zh-CN" sz="1700" dirty="0"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8672" name="组合 28671"/>
          <p:cNvGrpSpPr/>
          <p:nvPr/>
        </p:nvGrpSpPr>
        <p:grpSpPr>
          <a:xfrm>
            <a:off x="1145278" y="5373688"/>
            <a:ext cx="2634560" cy="472882"/>
            <a:chOff x="1145278" y="5373688"/>
            <a:chExt cx="2634560" cy="47288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627312" y="5803900"/>
              <a:ext cx="11525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28691" idx="0"/>
            </p:cNvCxnSpPr>
            <p:nvPr/>
          </p:nvCxnSpPr>
          <p:spPr>
            <a:xfrm flipH="1">
              <a:off x="1145278" y="5803900"/>
              <a:ext cx="1482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779838" y="5373688"/>
              <a:ext cx="0" cy="430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1145278" y="5373688"/>
              <a:ext cx="0" cy="430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2627312" y="5560857"/>
              <a:ext cx="472" cy="285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05" name="Oval 33"/>
          <p:cNvSpPr>
            <a:spLocks noChangeArrowheads="1"/>
          </p:cNvSpPr>
          <p:nvPr/>
        </p:nvSpPr>
        <p:spPr bwMode="auto">
          <a:xfrm>
            <a:off x="3924301" y="2563813"/>
            <a:ext cx="1006476" cy="5778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8702" name="AutoShape 30"/>
          <p:cNvSpPr>
            <a:spLocks noChangeArrowheads="1"/>
          </p:cNvSpPr>
          <p:nvPr/>
        </p:nvSpPr>
        <p:spPr bwMode="auto">
          <a:xfrm>
            <a:off x="3852093" y="2708275"/>
            <a:ext cx="1223963" cy="2159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grpSp>
        <p:nvGrpSpPr>
          <p:cNvPr id="72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3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75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74" name="图片 73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  <p:bldP spid="28677" grpId="0" animBg="1" autoUpdateAnimBg="0"/>
      <p:bldP spid="28678" grpId="0" animBg="1" autoUpdateAnimBg="0"/>
      <p:bldP spid="28679" grpId="0" autoUpdateAnimBg="0"/>
      <p:bldP spid="28683" grpId="0" autoUpdateAnimBg="0"/>
      <p:bldP spid="28684" grpId="0" autoUpdateAnimBg="0"/>
      <p:bldP spid="28685" grpId="0" autoUpdateAnimBg="0"/>
      <p:bldP spid="28694" grpId="0" animBg="1" autoUpdateAnimBg="0"/>
      <p:bldP spid="28698" grpId="0" animBg="1" autoUpdateAnimBg="0"/>
      <p:bldP spid="28700" grpId="0" autoUpdateAnimBg="0"/>
      <p:bldP spid="28703" grpId="0" autoUpdateAnimBg="0"/>
      <p:bldP spid="28704" grpId="0" animBg="1"/>
      <p:bldP spid="28706" grpId="0" animBg="1"/>
      <p:bldP spid="28707" grpId="0" autoUpdateAnimBg="0" build="p"/>
      <p:bldP spid="28705" grpId="0" animBg="1"/>
      <p:bldP spid="2870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4643438" y="1125538"/>
            <a:ext cx="0" cy="50403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716463" y="1125538"/>
            <a:ext cx="3960812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95300" indent="-4953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查找的递归算法</a:t>
            </a:r>
            <a:endParaRPr lang="zh-CN" altLang="en-US" sz="2800" b="1" dirty="0">
              <a:solidFill>
                <a:srgbClr val="CC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在以T为根指针的二叉排序树中，查找值为x的结点。 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bnode</a:t>
            </a:r>
            <a:r>
              <a:rPr lang="en-US" altLang="zh-CN" sz="2000" dirty="0">
                <a:latin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</a:rPr>
              <a:t>bstsearch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bnode</a:t>
            </a:r>
            <a:r>
              <a:rPr lang="en-US" altLang="zh-CN" sz="2000" dirty="0">
                <a:latin typeface="Times New Roman" panose="02020603050405020304" pitchFamily="18" charset="0"/>
              </a:rPr>
              <a:t> *T,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elemenType</a:t>
            </a:r>
            <a:r>
              <a:rPr lang="en-US" altLang="zh-CN" sz="2000" dirty="0">
                <a:latin typeface="Times New Roman" panose="02020603050405020304" pitchFamily="18" charset="0"/>
              </a:rPr>
              <a:t> x) {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</a:rPr>
              <a:t> ( T == NULL )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</a:rPr>
              <a:t> T;                             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</a:rPr>
              <a:t> (T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latin typeface="Times New Roman" panose="02020603050405020304" pitchFamily="18" charset="0"/>
              </a:rPr>
              <a:t> data == x )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</a:rPr>
              <a:t> T;                 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</a:rPr>
              <a:t> (x &lt; T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latin typeface="Times New Roman" panose="02020603050405020304" pitchFamily="18" charset="0"/>
              </a:rPr>
              <a:t> data)                    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bstsearch</a:t>
            </a:r>
            <a:r>
              <a:rPr lang="en-US" altLang="zh-CN" sz="2000" dirty="0">
                <a:latin typeface="Times New Roman" panose="02020603050405020304" pitchFamily="18" charset="0"/>
              </a:rPr>
              <a:t>(T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</a:rPr>
              <a:t>lchild,x</a:t>
            </a:r>
            <a:r>
              <a:rPr lang="en-US" altLang="zh-CN" sz="2000" dirty="0">
                <a:latin typeface="Times New Roman" panose="02020603050405020304" pitchFamily="18" charset="0"/>
              </a:rPr>
              <a:t>);      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bstsearch</a:t>
            </a:r>
            <a:r>
              <a:rPr lang="en-US" altLang="zh-CN" sz="2000" dirty="0">
                <a:latin typeface="Times New Roman" panose="02020603050405020304" pitchFamily="18" charset="0"/>
              </a:rPr>
              <a:t>(T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</a:rPr>
              <a:t>rchild,x</a:t>
            </a:r>
            <a:r>
              <a:rPr lang="en-US" altLang="zh-CN" sz="2000" dirty="0">
                <a:latin typeface="Times New Roman" panose="02020603050405020304" pitchFamily="18" charset="0"/>
              </a:rPr>
              <a:t>);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}                              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                                   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8" name="组合 114"/>
          <p:cNvGrpSpPr/>
          <p:nvPr/>
        </p:nvGrpSpPr>
        <p:grpSpPr>
          <a:xfrm>
            <a:off x="-371901" y="115792"/>
            <a:ext cx="6775654" cy="646307"/>
            <a:chOff x="-72894" y="3362822"/>
            <a:chExt cx="7301815" cy="687269"/>
          </a:xfrm>
        </p:grpSpPr>
        <p:grpSp>
          <p:nvGrpSpPr>
            <p:cNvPr id="39" name="组合 105"/>
            <p:cNvGrpSpPr/>
            <p:nvPr/>
          </p:nvGrpSpPr>
          <p:grpSpPr>
            <a:xfrm>
              <a:off x="-72894" y="3362822"/>
              <a:ext cx="7301815" cy="687269"/>
              <a:chOff x="-72894" y="3362822"/>
              <a:chExt cx="7301815" cy="687269"/>
            </a:xfrm>
          </p:grpSpPr>
          <p:sp>
            <p:nvSpPr>
              <p:cNvPr id="41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TextBox 6"/>
              <p:cNvSpPr txBox="1">
                <a:spLocks noChangeArrowheads="1"/>
              </p:cNvSpPr>
              <p:nvPr/>
            </p:nvSpPr>
            <p:spPr bwMode="auto">
              <a:xfrm>
                <a:off x="-72894" y="3362822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40" name="图片 39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323850" y="993806"/>
            <a:ext cx="43891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二叉排序树查找算法的流程图</a:t>
            </a:r>
            <a:endParaRPr lang="zh-CN" altLang="en-US" sz="2400" b="1" dirty="0"/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3755703" y="2479806"/>
            <a:ext cx="869948" cy="5778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1307777" y="3776793"/>
            <a:ext cx="2303463" cy="6477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data.key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322486" y="4784856"/>
            <a:ext cx="1223962" cy="5048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P=P-&gt;</a:t>
            </a:r>
            <a:r>
              <a:rPr lang="en-US" altLang="zh-CN" sz="16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lchild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3230240" y="4784856"/>
            <a:ext cx="1223962" cy="5048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P=P-&gt;</a:t>
            </a:r>
            <a:r>
              <a:rPr lang="en-US" altLang="zh-CN" sz="16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rchild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1791964" y="4847562"/>
            <a:ext cx="1223962" cy="504825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zh-CN" altLang="en-US" b="1" dirty="0">
                <a:ea typeface="宋体" panose="02010600030101010101" pitchFamily="2" charset="-122"/>
              </a:rPr>
              <a:t>查找成功</a:t>
            </a:r>
            <a:endParaRPr lang="zh-CN" altLang="en-US" b="1" dirty="0">
              <a:ea typeface="宋体" panose="02010600030101010101" pitchFamily="2" charset="-122"/>
            </a:endParaRPr>
          </a:p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return P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 flipH="1">
            <a:off x="874388" y="4083181"/>
            <a:ext cx="461963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>
            <a:off x="2458714" y="4424494"/>
            <a:ext cx="1587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3611240" y="4106992"/>
            <a:ext cx="230186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658490" y="4280031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&lt;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2099940" y="4424493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=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3466777" y="4351468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>
            <a:off x="2458715" y="5719893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20"/>
          <p:cNvSpPr>
            <a:spLocks noChangeShapeType="1"/>
          </p:cNvSpPr>
          <p:nvPr/>
        </p:nvSpPr>
        <p:spPr bwMode="auto">
          <a:xfrm flipH="1">
            <a:off x="155252" y="6080256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21"/>
          <p:cNvSpPr>
            <a:spLocks noChangeShapeType="1"/>
          </p:cNvSpPr>
          <p:nvPr/>
        </p:nvSpPr>
        <p:spPr bwMode="auto">
          <a:xfrm>
            <a:off x="155252" y="2408368"/>
            <a:ext cx="0" cy="3671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AutoShape 22"/>
          <p:cNvSpPr>
            <a:spLocks noChangeArrowheads="1"/>
          </p:cNvSpPr>
          <p:nvPr/>
        </p:nvSpPr>
        <p:spPr bwMode="auto">
          <a:xfrm>
            <a:off x="1669727" y="2551243"/>
            <a:ext cx="1534121" cy="3603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P!=NULL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9" name="Line 23"/>
          <p:cNvSpPr>
            <a:spLocks noChangeShapeType="1"/>
          </p:cNvSpPr>
          <p:nvPr/>
        </p:nvSpPr>
        <p:spPr bwMode="auto">
          <a:xfrm flipH="1">
            <a:off x="2458715" y="2911606"/>
            <a:ext cx="1587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24"/>
          <p:cNvSpPr>
            <a:spLocks noChangeShapeType="1"/>
          </p:cNvSpPr>
          <p:nvPr/>
        </p:nvSpPr>
        <p:spPr bwMode="auto">
          <a:xfrm>
            <a:off x="155252" y="240836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25"/>
          <p:cNvSpPr>
            <a:spLocks noChangeShapeType="1"/>
          </p:cNvSpPr>
          <p:nvPr/>
        </p:nvSpPr>
        <p:spPr bwMode="auto">
          <a:xfrm>
            <a:off x="2458715" y="1687643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AutoShape 26"/>
          <p:cNvSpPr>
            <a:spLocks noChangeArrowheads="1"/>
          </p:cNvSpPr>
          <p:nvPr/>
        </p:nvSpPr>
        <p:spPr bwMode="auto">
          <a:xfrm>
            <a:off x="1523677" y="1976568"/>
            <a:ext cx="2016125" cy="215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P=T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2458715" y="219246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387277" y="2840168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>
            <a:off x="3184202" y="2733806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AutoShape 30"/>
          <p:cNvSpPr>
            <a:spLocks noChangeArrowheads="1"/>
          </p:cNvSpPr>
          <p:nvPr/>
        </p:nvSpPr>
        <p:spPr bwMode="auto">
          <a:xfrm>
            <a:off x="3755331" y="2624268"/>
            <a:ext cx="888108" cy="204388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3323902" y="2408368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" name="AutoShape 32"/>
          <p:cNvSpPr>
            <a:spLocks noChangeArrowheads="1"/>
          </p:cNvSpPr>
          <p:nvPr/>
        </p:nvSpPr>
        <p:spPr bwMode="auto">
          <a:xfrm>
            <a:off x="2242815" y="1471743"/>
            <a:ext cx="431800" cy="287338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69" name="Oval 34"/>
          <p:cNvSpPr>
            <a:spLocks noChangeArrowheads="1"/>
          </p:cNvSpPr>
          <p:nvPr/>
        </p:nvSpPr>
        <p:spPr bwMode="auto">
          <a:xfrm>
            <a:off x="1637977" y="4759456"/>
            <a:ext cx="151288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976680" y="5289681"/>
            <a:ext cx="2634560" cy="472882"/>
            <a:chOff x="1145278" y="5373688"/>
            <a:chExt cx="2634560" cy="472882"/>
          </a:xfrm>
        </p:grpSpPr>
        <p:cxnSp>
          <p:nvCxnSpPr>
            <p:cNvPr id="71" name="直接连接符 70"/>
            <p:cNvCxnSpPr/>
            <p:nvPr/>
          </p:nvCxnSpPr>
          <p:spPr>
            <a:xfrm>
              <a:off x="2627312" y="5803900"/>
              <a:ext cx="11525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1155091" y="5809643"/>
              <a:ext cx="1482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3779838" y="5373688"/>
              <a:ext cx="0" cy="430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V="1">
              <a:off x="1145278" y="5373688"/>
              <a:ext cx="0" cy="430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2627312" y="5560857"/>
              <a:ext cx="472" cy="285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95" name="Line 3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601913" y="2492693"/>
            <a:ext cx="2016125" cy="1587"/>
          </a:xfrm>
          <a:prstGeom prst="line">
            <a:avLst/>
          </a:prstGeom>
          <a:noFill/>
          <a:ln w="19050">
            <a:solidFill>
              <a:srgbClr val="CC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9496" name="Line 4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2530475" y="2492693"/>
            <a:ext cx="1588" cy="1295400"/>
          </a:xfrm>
          <a:prstGeom prst="line">
            <a:avLst/>
          </a:prstGeom>
          <a:noFill/>
          <a:ln w="19050">
            <a:solidFill>
              <a:srgbClr val="CC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9497" name="Line 4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530475" y="4292918"/>
            <a:ext cx="1588" cy="1295400"/>
          </a:xfrm>
          <a:prstGeom prst="line">
            <a:avLst/>
          </a:prstGeom>
          <a:noFill/>
          <a:ln w="19050">
            <a:solidFill>
              <a:srgbClr val="CC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9498" name="Freeform 42"/>
          <p:cNvSpPr/>
          <p:nvPr>
            <p:custDataLst>
              <p:tags r:id="rId5"/>
            </p:custDataLst>
          </p:nvPr>
        </p:nvSpPr>
        <p:spPr bwMode="auto">
          <a:xfrm>
            <a:off x="-88900" y="2492693"/>
            <a:ext cx="2259013" cy="3357562"/>
          </a:xfrm>
          <a:custGeom>
            <a:avLst/>
            <a:gdLst>
              <a:gd name="T0" fmla="*/ 1611313 w 1423"/>
              <a:gd name="T1" fmla="*/ 1584324 h 2115"/>
              <a:gd name="T2" fmla="*/ 1308100 w 1423"/>
              <a:gd name="T3" fmla="*/ 3357562 h 2115"/>
              <a:gd name="T4" fmla="*/ 0 w 1423"/>
              <a:gd name="T5" fmla="*/ 3243261 h 2115"/>
              <a:gd name="T6" fmla="*/ 342900 w 1423"/>
              <a:gd name="T7" fmla="*/ 93662 h 2115"/>
              <a:gd name="T8" fmla="*/ 2259013 w 1423"/>
              <a:gd name="T9" fmla="*/ 0 h 2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3"/>
              <a:gd name="T16" fmla="*/ 0 h 2115"/>
              <a:gd name="T17" fmla="*/ 1423 w 1423"/>
              <a:gd name="T18" fmla="*/ 2115 h 2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3" h="2115">
                <a:moveTo>
                  <a:pt x="1015" y="998"/>
                </a:moveTo>
                <a:lnTo>
                  <a:pt x="824" y="2115"/>
                </a:lnTo>
                <a:lnTo>
                  <a:pt x="0" y="2043"/>
                </a:lnTo>
                <a:lnTo>
                  <a:pt x="216" y="59"/>
                </a:lnTo>
                <a:lnTo>
                  <a:pt x="1423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9499" name="Freeform 43"/>
          <p:cNvSpPr/>
          <p:nvPr>
            <p:custDataLst>
              <p:tags r:id="rId6"/>
            </p:custDataLst>
          </p:nvPr>
        </p:nvSpPr>
        <p:spPr bwMode="auto">
          <a:xfrm>
            <a:off x="139700" y="2522855"/>
            <a:ext cx="3619500" cy="3505200"/>
          </a:xfrm>
          <a:custGeom>
            <a:avLst/>
            <a:gdLst>
              <a:gd name="T0" fmla="*/ 2984499 w 2280"/>
              <a:gd name="T1" fmla="*/ 1689100 h 2208"/>
              <a:gd name="T2" fmla="*/ 3619500 w 2280"/>
              <a:gd name="T3" fmla="*/ 2959099 h 2208"/>
              <a:gd name="T4" fmla="*/ 0 w 2280"/>
              <a:gd name="T5" fmla="*/ 3505200 h 2208"/>
              <a:gd name="T6" fmla="*/ 419100 w 2280"/>
              <a:gd name="T7" fmla="*/ 279400 h 2208"/>
              <a:gd name="T8" fmla="*/ 1206500 w 2280"/>
              <a:gd name="T9" fmla="*/ 165100 h 2208"/>
              <a:gd name="T10" fmla="*/ 2070100 w 2280"/>
              <a:gd name="T11" fmla="*/ 0 h 2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80"/>
              <a:gd name="T19" fmla="*/ 0 h 2208"/>
              <a:gd name="T20" fmla="*/ 2280 w 2280"/>
              <a:gd name="T21" fmla="*/ 2208 h 22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80" h="2208">
                <a:moveTo>
                  <a:pt x="1880" y="1064"/>
                </a:moveTo>
                <a:lnTo>
                  <a:pt x="2280" y="1864"/>
                </a:lnTo>
                <a:lnTo>
                  <a:pt x="0" y="2208"/>
                </a:lnTo>
                <a:lnTo>
                  <a:pt x="264" y="176"/>
                </a:lnTo>
                <a:lnTo>
                  <a:pt x="760" y="104"/>
                </a:lnTo>
                <a:lnTo>
                  <a:pt x="1304" y="0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 autoUpdateAnimBg="0"/>
      <p:bldP spid="46" grpId="0" animBg="1" autoUpdateAnimBg="0"/>
      <p:bldP spid="47" grpId="0" animBg="1" autoUpdateAnimBg="0"/>
      <p:bldP spid="48" grpId="0" autoUpdateAnimBg="0"/>
      <p:bldP spid="52" grpId="0" autoUpdateAnimBg="0"/>
      <p:bldP spid="53" grpId="0" autoUpdateAnimBg="0"/>
      <p:bldP spid="54" grpId="0" autoUpdateAnimBg="0"/>
      <p:bldP spid="58" grpId="0" animBg="1" autoUpdateAnimBg="0"/>
      <p:bldP spid="62" grpId="0" animBg="1" autoUpdateAnimBg="0"/>
      <p:bldP spid="64" grpId="0" autoUpdateAnimBg="0"/>
      <p:bldP spid="66" grpId="0" autoUpdateAnimBg="0"/>
      <p:bldP spid="67" grpId="0" autoUpdateAnimBg="0"/>
      <p:bldP spid="68" grpId="0" animBg="1"/>
      <p:bldP spid="6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Rot="1" noChangeArrowheads="1"/>
          </p:cNvSpPr>
          <p:nvPr/>
        </p:nvSpPr>
        <p:spPr bwMode="auto">
          <a:xfrm>
            <a:off x="693738" y="1401843"/>
            <a:ext cx="7993062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908050" indent="-43688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304925" indent="-395605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楷体_GB2312" pitchFamily="1" charset="-122"/>
              </a:rPr>
              <a:t>二叉排序树的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1" charset="-122"/>
              </a:rPr>
              <a:t>构造</a:t>
            </a:r>
            <a:r>
              <a:rPr lang="zh-CN" altLang="en-US" sz="2600" b="1" dirty="0">
                <a:latin typeface="楷体_GB2312" pitchFamily="1" charset="-122"/>
              </a:rPr>
              <a:t>：</a:t>
            </a:r>
            <a:endParaRPr lang="zh-CN" altLang="en-US" sz="2600" b="1" dirty="0">
              <a:latin typeface="楷体_GB2312" pitchFamily="1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1" charset="-122"/>
              </a:rPr>
              <a:t>从空树出发，依次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</a:rPr>
              <a:t>插入各结点</a:t>
            </a:r>
            <a:r>
              <a:rPr lang="zh-CN" altLang="en-US" sz="2400" b="1" dirty="0">
                <a:latin typeface="楷体_GB2312" pitchFamily="1" charset="-122"/>
              </a:rPr>
              <a:t>（作为叶子结点）。</a:t>
            </a:r>
            <a:endParaRPr lang="zh-CN" altLang="en-US" sz="2400" b="1" dirty="0">
              <a:latin typeface="楷体_GB2312" pitchFamily="1" charset="-122"/>
            </a:endParaRPr>
          </a:p>
          <a:p>
            <a:pPr eaLnBrk="1" hangingPunct="1">
              <a:spcBef>
                <a:spcPct val="65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楷体_GB2312" pitchFamily="1" charset="-122"/>
              </a:rPr>
              <a:t>二叉排序树中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1" charset="-122"/>
              </a:rPr>
              <a:t>插入结点</a:t>
            </a:r>
            <a:r>
              <a:rPr lang="zh-CN" altLang="en-US" sz="2600" b="1" dirty="0">
                <a:latin typeface="楷体_GB2312" pitchFamily="1" charset="-122"/>
              </a:rPr>
              <a:t>：</a:t>
            </a:r>
            <a:endParaRPr lang="zh-CN" altLang="en-US" sz="2600" b="1" dirty="0">
              <a:latin typeface="楷体_GB2312" pitchFamily="1" charset="-122"/>
            </a:endParaRP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楷体_GB2312" pitchFamily="1" charset="-122"/>
              </a:rPr>
              <a:t>(1)</a:t>
            </a:r>
            <a:r>
              <a:rPr lang="zh-CN" altLang="en-US" sz="2400" b="1" dirty="0">
                <a:latin typeface="楷体_GB2312" pitchFamily="1" charset="-122"/>
              </a:rPr>
              <a:t>若结点的值小于根结点的值，</a:t>
            </a:r>
            <a:endParaRPr lang="zh-CN" altLang="en-US" sz="2400" b="1" dirty="0">
              <a:latin typeface="楷体_GB2312" pitchFamily="1" charset="-122"/>
            </a:endParaRPr>
          </a:p>
          <a:p>
            <a:pPr lvl="2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楷体_GB2312" pitchFamily="1" charset="-122"/>
              </a:rPr>
              <a:t>   则往</a:t>
            </a:r>
            <a:r>
              <a:rPr lang="zh-CN" altLang="en-US" sz="2200" b="1" dirty="0">
                <a:solidFill>
                  <a:srgbClr val="FF0000"/>
                </a:solidFill>
                <a:latin typeface="楷体_GB2312" pitchFamily="1" charset="-122"/>
              </a:rPr>
              <a:t>左子树</a:t>
            </a:r>
            <a:r>
              <a:rPr lang="zh-CN" altLang="en-US" sz="2200" b="1" dirty="0">
                <a:latin typeface="楷体_GB2312" pitchFamily="1" charset="-122"/>
              </a:rPr>
              <a:t>中插入</a:t>
            </a:r>
            <a:endParaRPr lang="zh-CN" altLang="en-US" sz="2200" b="1" dirty="0">
              <a:latin typeface="楷体_GB2312" pitchFamily="1" charset="-122"/>
            </a:endParaRPr>
          </a:p>
          <a:p>
            <a:pPr lvl="2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楷体_GB2312" pitchFamily="1" charset="-122"/>
              </a:rPr>
              <a:t>   </a:t>
            </a:r>
            <a:r>
              <a:rPr lang="en-US" altLang="zh-CN" sz="2200" b="1" dirty="0">
                <a:latin typeface="楷体_GB2312" pitchFamily="1" charset="-122"/>
              </a:rPr>
              <a:t>----</a:t>
            </a:r>
            <a:r>
              <a:rPr lang="zh-CN" altLang="en-US" sz="2200" b="1" dirty="0">
                <a:latin typeface="楷体_GB2312" pitchFamily="1" charset="-122"/>
              </a:rPr>
              <a:t>通过递归调用插入算法来实现。</a:t>
            </a:r>
            <a:endParaRPr lang="zh-CN" altLang="en-US" sz="2200" b="1" dirty="0">
              <a:latin typeface="楷体_GB2312" pitchFamily="1" charset="-122"/>
            </a:endParaRPr>
          </a:p>
          <a:p>
            <a:pPr lvl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楷体_GB2312" pitchFamily="1" charset="-122"/>
              </a:rPr>
              <a:t>(2)</a:t>
            </a:r>
            <a:r>
              <a:rPr lang="zh-CN" altLang="en-US" sz="2400" b="1" dirty="0">
                <a:latin typeface="楷体_GB2312" pitchFamily="1" charset="-122"/>
              </a:rPr>
              <a:t>若结点的值大于等于根结点的值，</a:t>
            </a:r>
            <a:endParaRPr lang="zh-CN" altLang="en-US" sz="2400" b="1" dirty="0">
              <a:latin typeface="楷体_GB2312" pitchFamily="1" charset="-122"/>
            </a:endParaRPr>
          </a:p>
          <a:p>
            <a:pPr lvl="2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楷体_GB2312" pitchFamily="1" charset="-122"/>
              </a:rPr>
              <a:t>   则往</a:t>
            </a:r>
            <a:r>
              <a:rPr lang="zh-CN" altLang="en-US" sz="2200" b="1" dirty="0">
                <a:solidFill>
                  <a:srgbClr val="FF0000"/>
                </a:solidFill>
                <a:latin typeface="楷体_GB2312" pitchFamily="1" charset="-122"/>
              </a:rPr>
              <a:t>右子树</a:t>
            </a:r>
            <a:r>
              <a:rPr lang="zh-CN" altLang="en-US" sz="2200" b="1" dirty="0">
                <a:latin typeface="楷体_GB2312" pitchFamily="1" charset="-122"/>
              </a:rPr>
              <a:t>中插入（递归调用）。</a:t>
            </a:r>
            <a:endParaRPr lang="zh-CN" altLang="en-US" sz="2200" b="1" dirty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1" charset="-122"/>
              </a:rPr>
              <a:t>按此方式递归调用若干次后，</a:t>
            </a:r>
            <a:endParaRPr lang="zh-CN" altLang="en-US" sz="2400" b="1" dirty="0">
              <a:latin typeface="楷体_GB2312" pitchFamily="1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可以搜索到一个空子树位置，即要插入的位置。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6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407697" y="909579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10.3.1 </a:t>
            </a:r>
            <a:r>
              <a:rPr lang="zh-CN" altLang="en-US" sz="2800" b="1" dirty="0"/>
              <a:t>二叉排序树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256" y="1455898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二叉排序树的插入算法</a:t>
            </a:r>
            <a:endParaRPr lang="zh-CN" altLang="en-US" sz="2400" b="1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——</a:t>
            </a:r>
            <a:r>
              <a:rPr lang="zh-CN" altLang="en-US" sz="2000" b="1" dirty="0">
                <a:solidFill>
                  <a:srgbClr val="0000FF"/>
                </a:solidFill>
              </a:rPr>
              <a:t>逐个插入元素来实现构造，插入的元素作为叶子结点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   </a:t>
            </a:r>
            <a:r>
              <a:rPr lang="en-US" altLang="zh-CN" sz="2400" dirty="0">
                <a:solidFill>
                  <a:srgbClr val="0000FF"/>
                </a:solidFill>
              </a:rPr>
              <a:t>void</a:t>
            </a:r>
            <a:r>
              <a:rPr lang="en-US" altLang="zh-CN" sz="2400" dirty="0"/>
              <a:t> insert(</a:t>
            </a:r>
            <a:r>
              <a:rPr lang="en-US" altLang="zh-CN" sz="2400" dirty="0" err="1">
                <a:solidFill>
                  <a:srgbClr val="0000FF"/>
                </a:solidFill>
              </a:rPr>
              <a:t>bnode</a:t>
            </a:r>
            <a:r>
              <a:rPr lang="en-US" altLang="zh-CN" sz="2400" dirty="0"/>
              <a:t> *&amp; T, </a:t>
            </a:r>
            <a:r>
              <a:rPr lang="en-US" altLang="zh-CN" sz="2400" dirty="0" err="1">
                <a:solidFill>
                  <a:srgbClr val="0000FF"/>
                </a:solidFill>
              </a:rPr>
              <a:t>bnode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*s)</a:t>
            </a:r>
            <a:endParaRPr lang="en-US" altLang="zh-CN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</a:t>
            </a:r>
            <a:r>
              <a:rPr lang="en-US" altLang="zh-CN" sz="2000" dirty="0"/>
              <a:t>//  </a:t>
            </a:r>
            <a:r>
              <a:rPr lang="zh-CN" altLang="en-US" sz="2000" dirty="0"/>
              <a:t>将</a:t>
            </a:r>
            <a:r>
              <a:rPr lang="en-US" altLang="zh-CN" sz="2000" dirty="0"/>
              <a:t>s</a:t>
            </a:r>
            <a:r>
              <a:rPr lang="zh-CN" altLang="en-US" sz="2000" dirty="0"/>
              <a:t>所指结点插入到以</a:t>
            </a:r>
            <a:r>
              <a:rPr lang="en-US" altLang="zh-CN" sz="2000" dirty="0"/>
              <a:t>T</a:t>
            </a:r>
            <a:r>
              <a:rPr lang="zh-CN" altLang="en-US" sz="2000" dirty="0"/>
              <a:t>为根指针的二叉排序树中</a:t>
            </a:r>
            <a:endParaRPr lang="zh-CN" altLang="en-US" sz="20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{     </a:t>
            </a:r>
            <a:r>
              <a:rPr lang="en-US" altLang="zh-CN" sz="2400" dirty="0">
                <a:solidFill>
                  <a:srgbClr val="0000FF"/>
                </a:solidFill>
              </a:rPr>
              <a:t>if</a:t>
            </a:r>
            <a:r>
              <a:rPr lang="en-US" altLang="zh-CN" sz="2400" dirty="0"/>
              <a:t> ( T = = NULL )        // T </a:t>
            </a:r>
            <a:r>
              <a:rPr lang="zh-CN" altLang="en-US" sz="2400" dirty="0"/>
              <a:t>为空时</a:t>
            </a:r>
            <a:endParaRPr lang="zh-CN" altLang="en-US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  </a:t>
            </a:r>
            <a:r>
              <a:rPr lang="en-US" altLang="zh-CN" sz="2400" dirty="0"/>
              <a:t>T = s;                </a:t>
            </a:r>
            <a:r>
              <a:rPr lang="zh-CN" altLang="en-US" sz="2400" dirty="0"/>
              <a:t>   </a:t>
            </a:r>
            <a:r>
              <a:rPr lang="en-US" altLang="zh-CN" sz="2400" dirty="0"/>
              <a:t>  // </a:t>
            </a:r>
            <a:r>
              <a:rPr lang="zh-CN" altLang="en-US" sz="2400" dirty="0"/>
              <a:t>新结点作为根结点</a:t>
            </a:r>
            <a:endParaRPr lang="zh-CN" altLang="en-US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  </a:t>
            </a:r>
            <a:r>
              <a:rPr lang="en-US" altLang="zh-CN" sz="2400" dirty="0">
                <a:solidFill>
                  <a:srgbClr val="0000FF"/>
                </a:solidFill>
              </a:rPr>
              <a:t>else</a:t>
            </a: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00FF"/>
                </a:solidFill>
              </a:rPr>
              <a:t>if</a:t>
            </a:r>
            <a:r>
              <a:rPr lang="en-US" altLang="zh-CN" sz="2400" dirty="0"/>
              <a:t> ( s-&gt;data &lt; T-&gt;data ) </a:t>
            </a:r>
            <a:endParaRPr lang="en-US" altLang="zh-CN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insert( T -&gt; 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, s );</a:t>
            </a:r>
            <a:endParaRPr lang="en-US" altLang="zh-CN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else</a:t>
            </a:r>
            <a:r>
              <a:rPr lang="en-US" altLang="zh-CN" sz="2400" dirty="0"/>
              <a:t> insert( T -&gt; 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, s );</a:t>
            </a:r>
            <a:endParaRPr lang="en-US" altLang="zh-CN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}         </a:t>
            </a: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407697" y="909579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10.3.1 </a:t>
            </a:r>
            <a:r>
              <a:rPr lang="zh-CN" altLang="en-US" sz="2800" b="1" dirty="0"/>
              <a:t>二叉排序树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构造过程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依次将结点作为叶结点插入到二叉排序树中</a:t>
            </a:r>
            <a:endParaRPr lang="zh-CN" altLang="en-US" dirty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zh-CN" altLang="en-US" sz="2400" b="1" dirty="0"/>
              <a:t>：以下列数据序列作为输入构造一棵二叉排序树。</a:t>
            </a: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100</a:t>
            </a:r>
            <a:r>
              <a:rPr lang="zh-CN" altLang="en-US" sz="2000" dirty="0"/>
              <a:t>，</a:t>
            </a:r>
            <a:r>
              <a:rPr lang="en-US" altLang="zh-CN" sz="2000" dirty="0"/>
              <a:t>65</a:t>
            </a:r>
            <a:r>
              <a:rPr lang="zh-CN" altLang="en-US" sz="2000" dirty="0"/>
              <a:t>，</a:t>
            </a:r>
            <a:r>
              <a:rPr lang="en-US" altLang="zh-CN" sz="2000" dirty="0"/>
              <a:t>88</a:t>
            </a:r>
            <a:r>
              <a:rPr lang="zh-CN" altLang="en-US" sz="2000" dirty="0"/>
              <a:t>，</a:t>
            </a:r>
            <a:r>
              <a:rPr lang="en-US" altLang="zh-CN" sz="2000" dirty="0"/>
              <a:t>93</a:t>
            </a:r>
            <a:r>
              <a:rPr lang="zh-CN" altLang="en-US" sz="2000" dirty="0"/>
              <a:t>，</a:t>
            </a:r>
            <a:r>
              <a:rPr lang="en-US" altLang="zh-CN" sz="2000" dirty="0"/>
              <a:t>145</a:t>
            </a:r>
            <a:r>
              <a:rPr lang="zh-CN" altLang="en-US" sz="2000" dirty="0"/>
              <a:t>，</a:t>
            </a:r>
            <a:r>
              <a:rPr lang="en-US" altLang="zh-CN" sz="2000" dirty="0"/>
              <a:t>118</a:t>
            </a:r>
            <a:r>
              <a:rPr lang="zh-CN" altLang="en-US" sz="2000" dirty="0"/>
              <a:t>，</a:t>
            </a:r>
            <a:r>
              <a:rPr lang="en-US" altLang="zh-CN" sz="2000" dirty="0"/>
              <a:t>138</a:t>
            </a:r>
            <a:r>
              <a:rPr lang="zh-CN" altLang="en-US" sz="2000" dirty="0"/>
              <a:t>，</a:t>
            </a:r>
            <a:r>
              <a:rPr lang="en-US" altLang="zh-CN" sz="2000" dirty="0"/>
              <a:t>112</a:t>
            </a:r>
            <a:r>
              <a:rPr lang="zh-CN" altLang="en-US" sz="2000" dirty="0"/>
              <a:t>，</a:t>
            </a:r>
            <a:r>
              <a:rPr lang="en-US" altLang="zh-CN" sz="2000" dirty="0"/>
              <a:t>188</a:t>
            </a:r>
            <a:r>
              <a:rPr lang="zh-CN" altLang="en-US" sz="2000" dirty="0"/>
              <a:t>，</a:t>
            </a:r>
            <a:r>
              <a:rPr lang="en-US" altLang="zh-CN" sz="2000" dirty="0"/>
              <a:t>173</a:t>
            </a:r>
            <a:r>
              <a:rPr lang="zh-CN" altLang="en-US" sz="2000" dirty="0"/>
              <a:t>，</a:t>
            </a:r>
            <a:r>
              <a:rPr lang="en-US" altLang="zh-CN" sz="2000" dirty="0"/>
              <a:t>42</a:t>
            </a:r>
            <a:r>
              <a:rPr lang="zh-CN" altLang="en-US" sz="2000" dirty="0"/>
              <a:t>，</a:t>
            </a:r>
            <a:r>
              <a:rPr lang="en-US" altLang="zh-CN" sz="2000" dirty="0"/>
              <a:t>78</a:t>
            </a:r>
            <a:r>
              <a:rPr lang="zh-CN" altLang="en-US" sz="2000" dirty="0"/>
              <a:t>，</a:t>
            </a:r>
            <a:r>
              <a:rPr lang="en-US" altLang="zh-CN" sz="2000" dirty="0"/>
              <a:t>20, 197</a:t>
            </a:r>
            <a:endParaRPr lang="en-US" altLang="zh-CN" dirty="0"/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4427538" y="3500438"/>
            <a:ext cx="360362" cy="360362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Tahoma" panose="020B0604030504040204" pitchFamily="34" charset="0"/>
                <a:ea typeface="宋体" panose="02010600030101010101" pitchFamily="2" charset="-122"/>
              </a:rPr>
              <a:t>100</a:t>
            </a:r>
            <a:endParaRPr lang="en-US" altLang="zh-CN" sz="16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203575" y="3716338"/>
            <a:ext cx="1223963" cy="720725"/>
            <a:chOff x="0" y="0"/>
            <a:chExt cx="771" cy="454"/>
          </a:xfrm>
        </p:grpSpPr>
        <p:sp>
          <p:nvSpPr>
            <p:cNvPr id="31788" name="Line 7"/>
            <p:cNvSpPr>
              <a:spLocks noChangeShapeType="1"/>
            </p:cNvSpPr>
            <p:nvPr/>
          </p:nvSpPr>
          <p:spPr bwMode="auto">
            <a:xfrm flipH="1">
              <a:off x="182" y="0"/>
              <a:ext cx="589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787" name="Oval 6"/>
            <p:cNvSpPr>
              <a:spLocks noChangeArrowheads="1"/>
            </p:cNvSpPr>
            <p:nvPr/>
          </p:nvSpPr>
          <p:spPr bwMode="auto">
            <a:xfrm>
              <a:off x="0" y="227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65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2555875" y="4341810"/>
            <a:ext cx="657226" cy="742953"/>
            <a:chOff x="0" y="-15"/>
            <a:chExt cx="414" cy="468"/>
          </a:xfrm>
        </p:grpSpPr>
        <p:sp>
          <p:nvSpPr>
            <p:cNvPr id="31785" name="Oval 9"/>
            <p:cNvSpPr>
              <a:spLocks noChangeArrowheads="1"/>
            </p:cNvSpPr>
            <p:nvPr/>
          </p:nvSpPr>
          <p:spPr bwMode="auto">
            <a:xfrm>
              <a:off x="0" y="226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42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6" name="Line 10"/>
            <p:cNvSpPr>
              <a:spLocks noChangeShapeType="1"/>
            </p:cNvSpPr>
            <p:nvPr/>
          </p:nvSpPr>
          <p:spPr bwMode="auto">
            <a:xfrm flipH="1">
              <a:off x="136" y="-15"/>
              <a:ext cx="278" cy="2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2195513" y="5056191"/>
            <a:ext cx="431800" cy="820734"/>
            <a:chOff x="0" y="-18"/>
            <a:chExt cx="272" cy="517"/>
          </a:xfrm>
        </p:grpSpPr>
        <p:sp>
          <p:nvSpPr>
            <p:cNvPr id="31783" name="Oval 12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4" name="Line 13"/>
            <p:cNvSpPr>
              <a:spLocks noChangeShapeType="1"/>
            </p:cNvSpPr>
            <p:nvPr/>
          </p:nvSpPr>
          <p:spPr bwMode="auto">
            <a:xfrm flipH="1">
              <a:off x="153" y="-18"/>
              <a:ext cx="119" cy="2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3419475" y="5045078"/>
            <a:ext cx="360363" cy="831847"/>
            <a:chOff x="0" y="-25"/>
            <a:chExt cx="227" cy="524"/>
          </a:xfrm>
        </p:grpSpPr>
        <p:sp>
          <p:nvSpPr>
            <p:cNvPr id="31781" name="Oval 15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78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2" name="Line 16"/>
            <p:cNvSpPr>
              <a:spLocks noChangeShapeType="1"/>
            </p:cNvSpPr>
            <p:nvPr/>
          </p:nvSpPr>
          <p:spPr bwMode="auto">
            <a:xfrm flipH="1">
              <a:off x="125" y="-25"/>
              <a:ext cx="101" cy="2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3994150" y="5060953"/>
            <a:ext cx="433388" cy="815972"/>
            <a:chOff x="0" y="-15"/>
            <a:chExt cx="273" cy="514"/>
          </a:xfrm>
        </p:grpSpPr>
        <p:sp>
          <p:nvSpPr>
            <p:cNvPr id="31779" name="Oval 18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93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0" name="Line 19"/>
            <p:cNvSpPr>
              <a:spLocks noChangeShapeType="1"/>
            </p:cNvSpPr>
            <p:nvPr/>
          </p:nvSpPr>
          <p:spPr bwMode="auto">
            <a:xfrm>
              <a:off x="0" y="-15"/>
              <a:ext cx="127" cy="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3556003" y="4317988"/>
            <a:ext cx="511172" cy="766775"/>
            <a:chOff x="-5" y="-30"/>
            <a:chExt cx="322" cy="483"/>
          </a:xfrm>
        </p:grpSpPr>
        <p:sp>
          <p:nvSpPr>
            <p:cNvPr id="31777" name="Oval 21"/>
            <p:cNvSpPr>
              <a:spLocks noChangeArrowheads="1"/>
            </p:cNvSpPr>
            <p:nvPr/>
          </p:nvSpPr>
          <p:spPr bwMode="auto">
            <a:xfrm>
              <a:off x="90" y="226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88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8" name="Line 22"/>
            <p:cNvSpPr>
              <a:spLocks noChangeShapeType="1"/>
            </p:cNvSpPr>
            <p:nvPr/>
          </p:nvSpPr>
          <p:spPr bwMode="auto">
            <a:xfrm>
              <a:off x="-5" y="-30"/>
              <a:ext cx="179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4932363" y="4352925"/>
            <a:ext cx="663575" cy="731838"/>
            <a:chOff x="0" y="-8"/>
            <a:chExt cx="418" cy="461"/>
          </a:xfrm>
        </p:grpSpPr>
        <p:sp>
          <p:nvSpPr>
            <p:cNvPr id="31776" name="Line 25"/>
            <p:cNvSpPr>
              <a:spLocks noChangeShapeType="1"/>
            </p:cNvSpPr>
            <p:nvPr/>
          </p:nvSpPr>
          <p:spPr bwMode="auto">
            <a:xfrm flipH="1">
              <a:off x="181" y="-8"/>
              <a:ext cx="237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775" name="Oval 24"/>
            <p:cNvSpPr>
              <a:spLocks noChangeArrowheads="1"/>
            </p:cNvSpPr>
            <p:nvPr/>
          </p:nvSpPr>
          <p:spPr bwMode="auto">
            <a:xfrm>
              <a:off x="0" y="226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118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26"/>
          <p:cNvGrpSpPr/>
          <p:nvPr/>
        </p:nvGrpSpPr>
        <p:grpSpPr bwMode="auto">
          <a:xfrm>
            <a:off x="4572000" y="5062538"/>
            <a:ext cx="431800" cy="814387"/>
            <a:chOff x="0" y="-14"/>
            <a:chExt cx="272" cy="513"/>
          </a:xfrm>
        </p:grpSpPr>
        <p:sp>
          <p:nvSpPr>
            <p:cNvPr id="31773" name="Oval 27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112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4" name="Line 28"/>
            <p:cNvSpPr>
              <a:spLocks noChangeShapeType="1"/>
            </p:cNvSpPr>
            <p:nvPr/>
          </p:nvSpPr>
          <p:spPr bwMode="auto">
            <a:xfrm flipH="1">
              <a:off x="136" y="-14"/>
              <a:ext cx="136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10" name="Group 29"/>
          <p:cNvGrpSpPr/>
          <p:nvPr/>
        </p:nvGrpSpPr>
        <p:grpSpPr bwMode="auto">
          <a:xfrm>
            <a:off x="5219701" y="5062538"/>
            <a:ext cx="433388" cy="814387"/>
            <a:chOff x="0" y="-14"/>
            <a:chExt cx="273" cy="513"/>
          </a:xfrm>
        </p:grpSpPr>
        <p:sp>
          <p:nvSpPr>
            <p:cNvPr id="31771" name="Oval 30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138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2" name="Line 31"/>
            <p:cNvSpPr>
              <a:spLocks noChangeShapeType="1"/>
            </p:cNvSpPr>
            <p:nvPr/>
          </p:nvSpPr>
          <p:spPr bwMode="auto">
            <a:xfrm>
              <a:off x="0" y="-14"/>
              <a:ext cx="126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11" name="Group 32"/>
          <p:cNvGrpSpPr/>
          <p:nvPr/>
        </p:nvGrpSpPr>
        <p:grpSpPr bwMode="auto">
          <a:xfrm>
            <a:off x="5795963" y="5062538"/>
            <a:ext cx="360362" cy="814387"/>
            <a:chOff x="0" y="-14"/>
            <a:chExt cx="227" cy="513"/>
          </a:xfrm>
        </p:grpSpPr>
        <p:sp>
          <p:nvSpPr>
            <p:cNvPr id="31769" name="Oval 33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173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0" name="Line 34"/>
            <p:cNvSpPr>
              <a:spLocks noChangeShapeType="1"/>
            </p:cNvSpPr>
            <p:nvPr/>
          </p:nvSpPr>
          <p:spPr bwMode="auto">
            <a:xfrm flipH="1">
              <a:off x="136" y="-14"/>
              <a:ext cx="9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12" name="Group 35"/>
          <p:cNvGrpSpPr/>
          <p:nvPr/>
        </p:nvGrpSpPr>
        <p:grpSpPr bwMode="auto">
          <a:xfrm>
            <a:off x="6370638" y="5062538"/>
            <a:ext cx="433387" cy="814387"/>
            <a:chOff x="0" y="-14"/>
            <a:chExt cx="273" cy="513"/>
          </a:xfrm>
        </p:grpSpPr>
        <p:sp>
          <p:nvSpPr>
            <p:cNvPr id="31767" name="Oval 36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197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8" name="Line 37"/>
            <p:cNvSpPr>
              <a:spLocks noChangeShapeType="1"/>
            </p:cNvSpPr>
            <p:nvPr/>
          </p:nvSpPr>
          <p:spPr bwMode="auto">
            <a:xfrm>
              <a:off x="0" y="-14"/>
              <a:ext cx="115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13" name="Group 38"/>
          <p:cNvGrpSpPr/>
          <p:nvPr/>
        </p:nvGrpSpPr>
        <p:grpSpPr bwMode="auto">
          <a:xfrm>
            <a:off x="5927725" y="4343400"/>
            <a:ext cx="515938" cy="741363"/>
            <a:chOff x="-8" y="-14"/>
            <a:chExt cx="325" cy="467"/>
          </a:xfrm>
        </p:grpSpPr>
        <p:sp>
          <p:nvSpPr>
            <p:cNvPr id="31765" name="Oval 39"/>
            <p:cNvSpPr>
              <a:spLocks noChangeArrowheads="1"/>
            </p:cNvSpPr>
            <p:nvPr/>
          </p:nvSpPr>
          <p:spPr bwMode="auto">
            <a:xfrm>
              <a:off x="90" y="226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188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6" name="Line 40"/>
            <p:cNvSpPr>
              <a:spLocks noChangeShapeType="1"/>
            </p:cNvSpPr>
            <p:nvPr/>
          </p:nvSpPr>
          <p:spPr bwMode="auto">
            <a:xfrm>
              <a:off x="-8" y="-14"/>
              <a:ext cx="189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14" name="Group 41"/>
          <p:cNvGrpSpPr/>
          <p:nvPr/>
        </p:nvGrpSpPr>
        <p:grpSpPr bwMode="auto">
          <a:xfrm>
            <a:off x="4787900" y="3716338"/>
            <a:ext cx="1152525" cy="720725"/>
            <a:chOff x="0" y="0"/>
            <a:chExt cx="726" cy="454"/>
          </a:xfrm>
        </p:grpSpPr>
        <p:sp>
          <p:nvSpPr>
            <p:cNvPr id="31764" name="Line 43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545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763" name="Oval 42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145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4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4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4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48" name="图片 47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51" name="矩形 50"/>
          <p:cNvSpPr/>
          <p:nvPr/>
        </p:nvSpPr>
        <p:spPr>
          <a:xfrm>
            <a:off x="407697" y="909579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10.3.1 </a:t>
            </a:r>
            <a:r>
              <a:rPr lang="zh-CN" altLang="en-US" sz="2800" b="1" dirty="0"/>
              <a:t>二叉排序树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 build="p"/>
      <p:bldP spid="32772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256" y="1432799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二叉排序树的构造算法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 create (</a:t>
            </a:r>
            <a:r>
              <a:rPr lang="en-US" altLang="zh-CN" sz="2000" dirty="0" err="1"/>
              <a:t>bnode</a:t>
            </a:r>
            <a:r>
              <a:rPr lang="en-US" altLang="zh-CN" sz="2000" dirty="0"/>
              <a:t> *&amp;T) 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// </a:t>
            </a:r>
            <a:r>
              <a:rPr lang="zh-CN" altLang="en-US" sz="2000" dirty="0"/>
              <a:t>接受读入数据，从空树开始构造二叉排序树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{            T= =NULL;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&gt;&gt;x;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>
                <a:solidFill>
                  <a:srgbClr val="0000FF"/>
                </a:solidFill>
              </a:rPr>
              <a:t>while</a:t>
            </a:r>
            <a:r>
              <a:rPr lang="en-US" altLang="zh-CN" sz="2000" dirty="0"/>
              <a:t> (x!=</a:t>
            </a:r>
            <a:r>
              <a:rPr lang="zh-CN" altLang="en-US" sz="2000" dirty="0"/>
              <a:t>结束符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{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s=new </a:t>
            </a:r>
            <a:r>
              <a:rPr lang="en-US" altLang="zh-CN" sz="2000" dirty="0" err="1"/>
              <a:t>bnode</a:t>
            </a:r>
            <a:r>
              <a:rPr lang="en-US" altLang="zh-CN" sz="2000" dirty="0"/>
              <a:t>;    s </a:t>
            </a:r>
            <a:r>
              <a:rPr lang="en-US" altLang="zh-CN" sz="1600" b="1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 data=x; 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s </a:t>
            </a:r>
            <a:r>
              <a:rPr lang="en-US" altLang="zh-CN" sz="1600" b="1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=NULL;  s </a:t>
            </a:r>
            <a:r>
              <a:rPr lang="en-US" altLang="zh-CN" sz="1600" b="1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=NULL;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insert(T,s);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cin</a:t>
            </a:r>
            <a:r>
              <a:rPr lang="en-US" altLang="zh-CN" sz="2000" dirty="0"/>
              <a:t>&gt;&gt;x;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}</a:t>
            </a:r>
            <a:endParaRPr lang="en-US" altLang="zh-CN" sz="2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407697" y="909579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10.3.1 </a:t>
            </a:r>
            <a:r>
              <a:rPr lang="zh-CN" altLang="en-US" sz="2800" b="1" dirty="0"/>
              <a:t>二叉排序树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上文回顾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790504"/>
            <a:ext cx="1138536" cy="9745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0048" y="4215073"/>
            <a:ext cx="235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2260" y="5547244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已学习了主要的线性与非线性数据结构，</a:t>
            </a:r>
            <a:endParaRPr lang="en-US" altLang="zh-CN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种技术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算法：递归，</a:t>
            </a:r>
            <a:endParaRPr lang="en-US" altLang="zh-CN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今天将学习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种技术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查找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61" y="1042966"/>
            <a:ext cx="8860239" cy="4724401"/>
          </a:xfrm>
          <a:prstGeom prst="rect">
            <a:avLst/>
          </a:prstGeom>
        </p:spPr>
      </p:pic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557" y="1492250"/>
            <a:ext cx="7993063" cy="1800225"/>
          </a:xfrm>
        </p:spPr>
        <p:txBody>
          <a:bodyPr/>
          <a:lstStyle/>
          <a:p>
            <a:pPr marL="495300" indent="-4953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二叉排序树删除结点：删除二叉排序树中的结点</a:t>
            </a:r>
            <a:endParaRPr lang="zh-CN" altLang="en-US" sz="2000" b="1" dirty="0"/>
          </a:p>
          <a:p>
            <a:pPr marL="495300" indent="-4953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可分几种情况来实现</a:t>
            </a:r>
            <a:r>
              <a:rPr lang="zh-CN" altLang="en-US" sz="2000" dirty="0"/>
              <a:t> ：</a:t>
            </a:r>
            <a:endParaRPr lang="zh-CN" altLang="en-US" sz="1700" b="1" dirty="0"/>
          </a:p>
          <a:p>
            <a:pPr marL="495300" indent="-495300"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/>
              <a:t>叶子结点 </a:t>
            </a:r>
            <a:r>
              <a:rPr lang="en-US" altLang="zh-CN" sz="1800" b="1" dirty="0"/>
              <a:t>—— </a:t>
            </a:r>
            <a:r>
              <a:rPr lang="zh-CN" altLang="en-US" sz="1800" b="1" dirty="0"/>
              <a:t>直接删除即可</a:t>
            </a:r>
            <a:endParaRPr lang="zh-CN" altLang="en-US" sz="1800" b="1" dirty="0"/>
          </a:p>
          <a:p>
            <a:pPr marL="495300" indent="-495300"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/>
              <a:t>非叶子结点</a:t>
            </a:r>
            <a:endParaRPr lang="zh-CN" altLang="en-US" sz="1800" b="1" dirty="0"/>
          </a:p>
          <a:p>
            <a:pPr marL="929005" lvl="1" indent="-457200"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800" b="1" dirty="0"/>
              <a:t>顶替法</a:t>
            </a:r>
            <a:endParaRPr lang="zh-CN" altLang="en-US" sz="1800" b="1" dirty="0"/>
          </a:p>
          <a:p>
            <a:pPr marL="929005" lvl="1" indent="-457200"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800" b="1" dirty="0"/>
              <a:t>重新连接法</a:t>
            </a:r>
            <a:endParaRPr lang="zh-CN" altLang="en-US" sz="1800" b="1" dirty="0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2482850" y="3682579"/>
            <a:ext cx="360363" cy="360362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100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258888" y="3898479"/>
            <a:ext cx="1223962" cy="720725"/>
            <a:chOff x="0" y="0"/>
            <a:chExt cx="771" cy="454"/>
          </a:xfrm>
        </p:grpSpPr>
        <p:sp>
          <p:nvSpPr>
            <p:cNvPr id="33921" name="Oval 6"/>
            <p:cNvSpPr>
              <a:spLocks noChangeArrowheads="1"/>
            </p:cNvSpPr>
            <p:nvPr/>
          </p:nvSpPr>
          <p:spPr bwMode="auto">
            <a:xfrm>
              <a:off x="0" y="227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65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22" name="Line 7"/>
            <p:cNvSpPr>
              <a:spLocks noChangeShapeType="1"/>
            </p:cNvSpPr>
            <p:nvPr/>
          </p:nvSpPr>
          <p:spPr bwMode="auto">
            <a:xfrm flipH="1">
              <a:off x="182" y="0"/>
              <a:ext cx="589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611188" y="4547766"/>
            <a:ext cx="647700" cy="719138"/>
            <a:chOff x="0" y="0"/>
            <a:chExt cx="408" cy="453"/>
          </a:xfrm>
        </p:grpSpPr>
        <p:sp>
          <p:nvSpPr>
            <p:cNvPr id="33919" name="Oval 9"/>
            <p:cNvSpPr>
              <a:spLocks noChangeArrowheads="1"/>
            </p:cNvSpPr>
            <p:nvPr/>
          </p:nvSpPr>
          <p:spPr bwMode="auto">
            <a:xfrm>
              <a:off x="0" y="226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42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20" name="Line 10"/>
            <p:cNvSpPr>
              <a:spLocks noChangeShapeType="1"/>
            </p:cNvSpPr>
            <p:nvPr/>
          </p:nvSpPr>
          <p:spPr bwMode="auto">
            <a:xfrm flipH="1">
              <a:off x="136" y="0"/>
              <a:ext cx="272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250825" y="5266904"/>
            <a:ext cx="431800" cy="792162"/>
            <a:chOff x="0" y="0"/>
            <a:chExt cx="272" cy="499"/>
          </a:xfrm>
        </p:grpSpPr>
        <p:sp>
          <p:nvSpPr>
            <p:cNvPr id="33917" name="Oval 12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18" name="Line 13"/>
            <p:cNvSpPr>
              <a:spLocks noChangeShapeType="1"/>
            </p:cNvSpPr>
            <p:nvPr/>
          </p:nvSpPr>
          <p:spPr bwMode="auto">
            <a:xfrm flipH="1">
              <a:off x="91" y="0"/>
              <a:ext cx="181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1474788" y="5266904"/>
            <a:ext cx="360362" cy="792162"/>
            <a:chOff x="0" y="0"/>
            <a:chExt cx="227" cy="499"/>
          </a:xfrm>
        </p:grpSpPr>
        <p:sp>
          <p:nvSpPr>
            <p:cNvPr id="33915" name="Oval 15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78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16" name="Line 16"/>
            <p:cNvSpPr>
              <a:spLocks noChangeShapeType="1"/>
            </p:cNvSpPr>
            <p:nvPr/>
          </p:nvSpPr>
          <p:spPr bwMode="auto">
            <a:xfrm flipH="1">
              <a:off x="45" y="0"/>
              <a:ext cx="181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2049463" y="5266904"/>
            <a:ext cx="433387" cy="792162"/>
            <a:chOff x="0" y="0"/>
            <a:chExt cx="273" cy="499"/>
          </a:xfrm>
        </p:grpSpPr>
        <p:sp>
          <p:nvSpPr>
            <p:cNvPr id="33913" name="Oval 18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93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14" name="Line 19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1619250" y="4547766"/>
            <a:ext cx="503238" cy="719138"/>
            <a:chOff x="0" y="0"/>
            <a:chExt cx="317" cy="453"/>
          </a:xfrm>
        </p:grpSpPr>
        <p:sp>
          <p:nvSpPr>
            <p:cNvPr id="33911" name="Oval 21"/>
            <p:cNvSpPr>
              <a:spLocks noChangeArrowheads="1"/>
            </p:cNvSpPr>
            <p:nvPr/>
          </p:nvSpPr>
          <p:spPr bwMode="auto">
            <a:xfrm>
              <a:off x="90" y="226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88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12" name="Line 22"/>
            <p:cNvSpPr>
              <a:spLocks noChangeShapeType="1"/>
            </p:cNvSpPr>
            <p:nvPr/>
          </p:nvSpPr>
          <p:spPr bwMode="auto">
            <a:xfrm>
              <a:off x="0" y="0"/>
              <a:ext cx="181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2987675" y="4547766"/>
            <a:ext cx="647700" cy="719138"/>
            <a:chOff x="0" y="0"/>
            <a:chExt cx="408" cy="453"/>
          </a:xfrm>
        </p:grpSpPr>
        <p:sp>
          <p:nvSpPr>
            <p:cNvPr id="33909" name="Oval 24"/>
            <p:cNvSpPr>
              <a:spLocks noChangeArrowheads="1"/>
            </p:cNvSpPr>
            <p:nvPr/>
          </p:nvSpPr>
          <p:spPr bwMode="auto">
            <a:xfrm>
              <a:off x="0" y="226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118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10" name="Line 25"/>
            <p:cNvSpPr>
              <a:spLocks noChangeShapeType="1"/>
            </p:cNvSpPr>
            <p:nvPr/>
          </p:nvSpPr>
          <p:spPr bwMode="auto">
            <a:xfrm flipH="1">
              <a:off x="136" y="0"/>
              <a:ext cx="272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6"/>
          <p:cNvGrpSpPr/>
          <p:nvPr/>
        </p:nvGrpSpPr>
        <p:grpSpPr bwMode="auto">
          <a:xfrm>
            <a:off x="2627313" y="5266904"/>
            <a:ext cx="431800" cy="792162"/>
            <a:chOff x="0" y="0"/>
            <a:chExt cx="272" cy="499"/>
          </a:xfrm>
        </p:grpSpPr>
        <p:sp>
          <p:nvSpPr>
            <p:cNvPr id="33907" name="Oval 27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112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08" name="Line 28"/>
            <p:cNvSpPr>
              <a:spLocks noChangeShapeType="1"/>
            </p:cNvSpPr>
            <p:nvPr/>
          </p:nvSpPr>
          <p:spPr bwMode="auto">
            <a:xfrm flipH="1">
              <a:off x="91" y="0"/>
              <a:ext cx="181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9"/>
          <p:cNvGrpSpPr/>
          <p:nvPr/>
        </p:nvGrpSpPr>
        <p:grpSpPr bwMode="auto">
          <a:xfrm>
            <a:off x="3275013" y="5266904"/>
            <a:ext cx="433387" cy="792162"/>
            <a:chOff x="0" y="0"/>
            <a:chExt cx="273" cy="499"/>
          </a:xfrm>
        </p:grpSpPr>
        <p:sp>
          <p:nvSpPr>
            <p:cNvPr id="33905" name="Oval 30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138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06" name="Line 31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32"/>
          <p:cNvGrpSpPr/>
          <p:nvPr/>
        </p:nvGrpSpPr>
        <p:grpSpPr bwMode="auto">
          <a:xfrm>
            <a:off x="3851275" y="5266904"/>
            <a:ext cx="360363" cy="792162"/>
            <a:chOff x="0" y="0"/>
            <a:chExt cx="227" cy="499"/>
          </a:xfrm>
        </p:grpSpPr>
        <p:sp>
          <p:nvSpPr>
            <p:cNvPr id="33903" name="Oval 33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173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04" name="Line 34"/>
            <p:cNvSpPr>
              <a:spLocks noChangeShapeType="1"/>
            </p:cNvSpPr>
            <p:nvPr/>
          </p:nvSpPr>
          <p:spPr bwMode="auto">
            <a:xfrm flipH="1">
              <a:off x="45" y="0"/>
              <a:ext cx="181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35"/>
          <p:cNvGrpSpPr/>
          <p:nvPr/>
        </p:nvGrpSpPr>
        <p:grpSpPr bwMode="auto">
          <a:xfrm>
            <a:off x="4425950" y="5266904"/>
            <a:ext cx="433388" cy="792162"/>
            <a:chOff x="0" y="0"/>
            <a:chExt cx="273" cy="499"/>
          </a:xfrm>
          <a:solidFill>
            <a:srgbClr val="92D050"/>
          </a:solidFill>
        </p:grpSpPr>
        <p:sp>
          <p:nvSpPr>
            <p:cNvPr id="33901" name="Oval 36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197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02" name="Line 37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38"/>
          <p:cNvGrpSpPr/>
          <p:nvPr/>
        </p:nvGrpSpPr>
        <p:grpSpPr bwMode="auto">
          <a:xfrm>
            <a:off x="3995738" y="4547766"/>
            <a:ext cx="503237" cy="719138"/>
            <a:chOff x="0" y="0"/>
            <a:chExt cx="317" cy="453"/>
          </a:xfrm>
        </p:grpSpPr>
        <p:sp>
          <p:nvSpPr>
            <p:cNvPr id="33899" name="Oval 39"/>
            <p:cNvSpPr>
              <a:spLocks noChangeArrowheads="1"/>
            </p:cNvSpPr>
            <p:nvPr/>
          </p:nvSpPr>
          <p:spPr bwMode="auto">
            <a:xfrm>
              <a:off x="90" y="226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188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00" name="Line 40"/>
            <p:cNvSpPr>
              <a:spLocks noChangeShapeType="1"/>
            </p:cNvSpPr>
            <p:nvPr/>
          </p:nvSpPr>
          <p:spPr bwMode="auto">
            <a:xfrm>
              <a:off x="0" y="0"/>
              <a:ext cx="181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41"/>
          <p:cNvGrpSpPr/>
          <p:nvPr/>
        </p:nvGrpSpPr>
        <p:grpSpPr bwMode="auto">
          <a:xfrm>
            <a:off x="2843213" y="3898479"/>
            <a:ext cx="1152525" cy="720725"/>
            <a:chOff x="0" y="0"/>
            <a:chExt cx="726" cy="454"/>
          </a:xfrm>
        </p:grpSpPr>
        <p:sp>
          <p:nvSpPr>
            <p:cNvPr id="33897" name="Oval 42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145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98" name="Line 43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99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34925" y="3611141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删除叶子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78</a:t>
            </a:r>
            <a:endParaRPr lang="en-US" altLang="zh-CN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4861" name="Oval 45"/>
          <p:cNvSpPr>
            <a:spLocks noChangeArrowheads="1"/>
          </p:cNvSpPr>
          <p:nvPr/>
        </p:nvSpPr>
        <p:spPr bwMode="auto">
          <a:xfrm>
            <a:off x="6659563" y="1810916"/>
            <a:ext cx="360362" cy="360363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100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" name="Group 46"/>
          <p:cNvGrpSpPr/>
          <p:nvPr/>
        </p:nvGrpSpPr>
        <p:grpSpPr bwMode="auto">
          <a:xfrm>
            <a:off x="5435600" y="2026816"/>
            <a:ext cx="1223963" cy="720725"/>
            <a:chOff x="0" y="0"/>
            <a:chExt cx="771" cy="454"/>
          </a:xfrm>
          <a:solidFill>
            <a:srgbClr val="92D050"/>
          </a:solidFill>
        </p:grpSpPr>
        <p:sp>
          <p:nvSpPr>
            <p:cNvPr id="33895" name="Oval 47"/>
            <p:cNvSpPr>
              <a:spLocks noChangeArrowheads="1"/>
            </p:cNvSpPr>
            <p:nvPr/>
          </p:nvSpPr>
          <p:spPr bwMode="auto">
            <a:xfrm>
              <a:off x="0" y="227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65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96" name="Line 48"/>
            <p:cNvSpPr>
              <a:spLocks noChangeShapeType="1"/>
            </p:cNvSpPr>
            <p:nvPr/>
          </p:nvSpPr>
          <p:spPr bwMode="auto">
            <a:xfrm flipH="1">
              <a:off x="182" y="0"/>
              <a:ext cx="589" cy="22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49"/>
          <p:cNvGrpSpPr/>
          <p:nvPr/>
        </p:nvGrpSpPr>
        <p:grpSpPr bwMode="auto">
          <a:xfrm>
            <a:off x="4787900" y="2676104"/>
            <a:ext cx="647700" cy="719137"/>
            <a:chOff x="0" y="0"/>
            <a:chExt cx="408" cy="453"/>
          </a:xfrm>
          <a:solidFill>
            <a:srgbClr val="92D050"/>
          </a:solidFill>
        </p:grpSpPr>
        <p:sp>
          <p:nvSpPr>
            <p:cNvPr id="33893" name="Oval 50"/>
            <p:cNvSpPr>
              <a:spLocks noChangeArrowheads="1"/>
            </p:cNvSpPr>
            <p:nvPr/>
          </p:nvSpPr>
          <p:spPr bwMode="auto">
            <a:xfrm>
              <a:off x="0" y="226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42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94" name="Line 51"/>
            <p:cNvSpPr>
              <a:spLocks noChangeShapeType="1"/>
            </p:cNvSpPr>
            <p:nvPr/>
          </p:nvSpPr>
          <p:spPr bwMode="auto">
            <a:xfrm flipH="1">
              <a:off x="136" y="0"/>
              <a:ext cx="272" cy="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52"/>
          <p:cNvGrpSpPr/>
          <p:nvPr/>
        </p:nvGrpSpPr>
        <p:grpSpPr bwMode="auto">
          <a:xfrm>
            <a:off x="4427538" y="3395241"/>
            <a:ext cx="431800" cy="792163"/>
            <a:chOff x="0" y="0"/>
            <a:chExt cx="272" cy="499"/>
          </a:xfrm>
          <a:solidFill>
            <a:srgbClr val="92D050"/>
          </a:solidFill>
        </p:grpSpPr>
        <p:sp>
          <p:nvSpPr>
            <p:cNvPr id="33891" name="Oval 53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92" name="Line 54"/>
            <p:cNvSpPr>
              <a:spLocks noChangeShapeType="1"/>
            </p:cNvSpPr>
            <p:nvPr/>
          </p:nvSpPr>
          <p:spPr bwMode="auto">
            <a:xfrm flipH="1">
              <a:off x="91" y="0"/>
              <a:ext cx="181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55"/>
          <p:cNvGrpSpPr/>
          <p:nvPr/>
        </p:nvGrpSpPr>
        <p:grpSpPr bwMode="auto">
          <a:xfrm>
            <a:off x="6226175" y="3395241"/>
            <a:ext cx="433388" cy="792163"/>
            <a:chOff x="0" y="0"/>
            <a:chExt cx="273" cy="499"/>
          </a:xfrm>
          <a:solidFill>
            <a:srgbClr val="92D050"/>
          </a:solidFill>
        </p:grpSpPr>
        <p:sp>
          <p:nvSpPr>
            <p:cNvPr id="33889" name="Oval 56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93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90" name="Line 57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58"/>
          <p:cNvGrpSpPr/>
          <p:nvPr/>
        </p:nvGrpSpPr>
        <p:grpSpPr bwMode="auto">
          <a:xfrm>
            <a:off x="5795963" y="2676104"/>
            <a:ext cx="503237" cy="719137"/>
            <a:chOff x="0" y="0"/>
            <a:chExt cx="317" cy="453"/>
          </a:xfrm>
          <a:solidFill>
            <a:srgbClr val="92D050"/>
          </a:solidFill>
        </p:grpSpPr>
        <p:sp>
          <p:nvSpPr>
            <p:cNvPr id="33887" name="Oval 59"/>
            <p:cNvSpPr>
              <a:spLocks noChangeArrowheads="1"/>
            </p:cNvSpPr>
            <p:nvPr/>
          </p:nvSpPr>
          <p:spPr bwMode="auto">
            <a:xfrm>
              <a:off x="90" y="226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88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88" name="Line 60"/>
            <p:cNvSpPr>
              <a:spLocks noChangeShapeType="1"/>
            </p:cNvSpPr>
            <p:nvPr/>
          </p:nvSpPr>
          <p:spPr bwMode="auto">
            <a:xfrm>
              <a:off x="0" y="0"/>
              <a:ext cx="181" cy="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61"/>
          <p:cNvGrpSpPr/>
          <p:nvPr/>
        </p:nvGrpSpPr>
        <p:grpSpPr bwMode="auto">
          <a:xfrm>
            <a:off x="7164388" y="2676104"/>
            <a:ext cx="647700" cy="719137"/>
            <a:chOff x="0" y="0"/>
            <a:chExt cx="408" cy="453"/>
          </a:xfrm>
          <a:solidFill>
            <a:srgbClr val="92D050"/>
          </a:solidFill>
        </p:grpSpPr>
        <p:sp>
          <p:nvSpPr>
            <p:cNvPr id="33885" name="Oval 62"/>
            <p:cNvSpPr>
              <a:spLocks noChangeArrowheads="1"/>
            </p:cNvSpPr>
            <p:nvPr/>
          </p:nvSpPr>
          <p:spPr bwMode="auto">
            <a:xfrm>
              <a:off x="0" y="226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118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86" name="Line 63"/>
            <p:cNvSpPr>
              <a:spLocks noChangeShapeType="1"/>
            </p:cNvSpPr>
            <p:nvPr/>
          </p:nvSpPr>
          <p:spPr bwMode="auto">
            <a:xfrm flipH="1">
              <a:off x="136" y="0"/>
              <a:ext cx="272" cy="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64"/>
          <p:cNvGrpSpPr/>
          <p:nvPr/>
        </p:nvGrpSpPr>
        <p:grpSpPr bwMode="auto">
          <a:xfrm>
            <a:off x="6804025" y="3395241"/>
            <a:ext cx="431800" cy="792163"/>
            <a:chOff x="0" y="0"/>
            <a:chExt cx="272" cy="499"/>
          </a:xfrm>
          <a:solidFill>
            <a:srgbClr val="92D050"/>
          </a:solidFill>
        </p:grpSpPr>
        <p:sp>
          <p:nvSpPr>
            <p:cNvPr id="33883" name="Oval 65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112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84" name="Line 66"/>
            <p:cNvSpPr>
              <a:spLocks noChangeShapeType="1"/>
            </p:cNvSpPr>
            <p:nvPr/>
          </p:nvSpPr>
          <p:spPr bwMode="auto">
            <a:xfrm flipH="1">
              <a:off x="91" y="0"/>
              <a:ext cx="181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67"/>
          <p:cNvGrpSpPr/>
          <p:nvPr/>
        </p:nvGrpSpPr>
        <p:grpSpPr bwMode="auto">
          <a:xfrm>
            <a:off x="7451725" y="3395241"/>
            <a:ext cx="433388" cy="792163"/>
            <a:chOff x="0" y="0"/>
            <a:chExt cx="273" cy="499"/>
          </a:xfrm>
          <a:solidFill>
            <a:srgbClr val="92D050"/>
          </a:solidFill>
        </p:grpSpPr>
        <p:sp>
          <p:nvSpPr>
            <p:cNvPr id="33881" name="Oval 68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138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82" name="Line 69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70"/>
          <p:cNvGrpSpPr/>
          <p:nvPr/>
        </p:nvGrpSpPr>
        <p:grpSpPr bwMode="auto">
          <a:xfrm>
            <a:off x="8027988" y="3395241"/>
            <a:ext cx="360362" cy="792163"/>
            <a:chOff x="0" y="0"/>
            <a:chExt cx="227" cy="499"/>
          </a:xfrm>
          <a:solidFill>
            <a:srgbClr val="92D050"/>
          </a:solidFill>
        </p:grpSpPr>
        <p:sp>
          <p:nvSpPr>
            <p:cNvPr id="33879" name="Oval 71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173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80" name="Line 72"/>
            <p:cNvSpPr>
              <a:spLocks noChangeShapeType="1"/>
            </p:cNvSpPr>
            <p:nvPr/>
          </p:nvSpPr>
          <p:spPr bwMode="auto">
            <a:xfrm flipH="1">
              <a:off x="45" y="0"/>
              <a:ext cx="181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73"/>
          <p:cNvGrpSpPr/>
          <p:nvPr/>
        </p:nvGrpSpPr>
        <p:grpSpPr bwMode="auto">
          <a:xfrm>
            <a:off x="8602663" y="3395241"/>
            <a:ext cx="433387" cy="792163"/>
            <a:chOff x="0" y="0"/>
            <a:chExt cx="273" cy="499"/>
          </a:xfrm>
          <a:solidFill>
            <a:srgbClr val="92D050"/>
          </a:solidFill>
        </p:grpSpPr>
        <p:sp>
          <p:nvSpPr>
            <p:cNvPr id="33877" name="Oval 74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197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78" name="Line 75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76"/>
          <p:cNvGrpSpPr/>
          <p:nvPr/>
        </p:nvGrpSpPr>
        <p:grpSpPr bwMode="auto">
          <a:xfrm>
            <a:off x="8172450" y="2676104"/>
            <a:ext cx="503238" cy="719137"/>
            <a:chOff x="0" y="0"/>
            <a:chExt cx="317" cy="453"/>
          </a:xfrm>
          <a:solidFill>
            <a:srgbClr val="92D050"/>
          </a:solidFill>
        </p:grpSpPr>
        <p:sp>
          <p:nvSpPr>
            <p:cNvPr id="33875" name="Oval 77"/>
            <p:cNvSpPr>
              <a:spLocks noChangeArrowheads="1"/>
            </p:cNvSpPr>
            <p:nvPr/>
          </p:nvSpPr>
          <p:spPr bwMode="auto">
            <a:xfrm>
              <a:off x="90" y="226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188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76" name="Line 78"/>
            <p:cNvSpPr>
              <a:spLocks noChangeShapeType="1"/>
            </p:cNvSpPr>
            <p:nvPr/>
          </p:nvSpPr>
          <p:spPr bwMode="auto">
            <a:xfrm>
              <a:off x="0" y="0"/>
              <a:ext cx="181" cy="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79"/>
          <p:cNvGrpSpPr/>
          <p:nvPr/>
        </p:nvGrpSpPr>
        <p:grpSpPr bwMode="auto">
          <a:xfrm>
            <a:off x="7019925" y="2026816"/>
            <a:ext cx="1152525" cy="720725"/>
            <a:chOff x="0" y="0"/>
            <a:chExt cx="726" cy="454"/>
          </a:xfrm>
          <a:solidFill>
            <a:srgbClr val="92D050"/>
          </a:solidFill>
        </p:grpSpPr>
        <p:sp>
          <p:nvSpPr>
            <p:cNvPr id="33873" name="Oval 80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145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74" name="Line 81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99" cy="22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98" name="Text Box 82"/>
          <p:cNvSpPr txBox="1">
            <a:spLocks noChangeArrowheads="1"/>
          </p:cNvSpPr>
          <p:nvPr/>
        </p:nvSpPr>
        <p:spPr bwMode="auto">
          <a:xfrm>
            <a:off x="3419475" y="2387179"/>
            <a:ext cx="15827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删除非叶子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42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27" name="Group 83"/>
          <p:cNvGrpSpPr/>
          <p:nvPr/>
        </p:nvGrpSpPr>
        <p:grpSpPr bwMode="auto">
          <a:xfrm>
            <a:off x="5003800" y="2674516"/>
            <a:ext cx="431800" cy="792163"/>
            <a:chOff x="0" y="0"/>
            <a:chExt cx="272" cy="499"/>
          </a:xfrm>
          <a:solidFill>
            <a:srgbClr val="92D050"/>
          </a:solidFill>
        </p:grpSpPr>
        <p:sp>
          <p:nvSpPr>
            <p:cNvPr id="33871" name="Oval 84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72" name="Line 85"/>
            <p:cNvSpPr>
              <a:spLocks noChangeShapeType="1"/>
            </p:cNvSpPr>
            <p:nvPr/>
          </p:nvSpPr>
          <p:spPr bwMode="auto">
            <a:xfrm flipH="1">
              <a:off x="91" y="0"/>
              <a:ext cx="181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02" name="Oval 86"/>
          <p:cNvSpPr>
            <a:spLocks noChangeArrowheads="1"/>
          </p:cNvSpPr>
          <p:nvPr/>
        </p:nvSpPr>
        <p:spPr bwMode="auto">
          <a:xfrm>
            <a:off x="6827838" y="4331866"/>
            <a:ext cx="328612" cy="338138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sz="1400" b="1">
                <a:latin typeface="Tahoma" panose="020B0604030504040204" pitchFamily="34" charset="0"/>
                <a:ea typeface="宋体" panose="02010600030101010101" pitchFamily="2" charset="-122"/>
              </a:rPr>
              <a:t>100</a:t>
            </a:r>
            <a:endParaRPr lang="en-US" altLang="zh-CN" sz="1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8" name="Group 87"/>
          <p:cNvGrpSpPr/>
          <p:nvPr/>
        </p:nvGrpSpPr>
        <p:grpSpPr bwMode="auto">
          <a:xfrm>
            <a:off x="5708650" y="4535066"/>
            <a:ext cx="1119188" cy="676275"/>
            <a:chOff x="0" y="0"/>
            <a:chExt cx="771" cy="454"/>
          </a:xfrm>
          <a:solidFill>
            <a:srgbClr val="92D050"/>
          </a:solidFill>
        </p:grpSpPr>
        <p:sp>
          <p:nvSpPr>
            <p:cNvPr id="33869" name="Oval 88"/>
            <p:cNvSpPr>
              <a:spLocks noChangeArrowheads="1"/>
            </p:cNvSpPr>
            <p:nvPr/>
          </p:nvSpPr>
          <p:spPr bwMode="auto">
            <a:xfrm>
              <a:off x="0" y="227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65</a:t>
              </a: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70" name="Line 89"/>
            <p:cNvSpPr>
              <a:spLocks noChangeShapeType="1"/>
            </p:cNvSpPr>
            <p:nvPr/>
          </p:nvSpPr>
          <p:spPr bwMode="auto">
            <a:xfrm flipH="1">
              <a:off x="182" y="0"/>
              <a:ext cx="589" cy="22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90"/>
          <p:cNvGrpSpPr/>
          <p:nvPr/>
        </p:nvGrpSpPr>
        <p:grpSpPr bwMode="auto">
          <a:xfrm>
            <a:off x="5116513" y="5144666"/>
            <a:ext cx="592137" cy="674688"/>
            <a:chOff x="0" y="0"/>
            <a:chExt cx="408" cy="453"/>
          </a:xfrm>
          <a:solidFill>
            <a:srgbClr val="92D050"/>
          </a:solidFill>
        </p:grpSpPr>
        <p:sp>
          <p:nvSpPr>
            <p:cNvPr id="33867" name="Oval 91"/>
            <p:cNvSpPr>
              <a:spLocks noChangeArrowheads="1"/>
            </p:cNvSpPr>
            <p:nvPr/>
          </p:nvSpPr>
          <p:spPr bwMode="auto">
            <a:xfrm>
              <a:off x="0" y="226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42</a:t>
              </a: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68" name="Line 92"/>
            <p:cNvSpPr>
              <a:spLocks noChangeShapeType="1"/>
            </p:cNvSpPr>
            <p:nvPr/>
          </p:nvSpPr>
          <p:spPr bwMode="auto">
            <a:xfrm flipH="1">
              <a:off x="136" y="0"/>
              <a:ext cx="272" cy="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Group 93"/>
          <p:cNvGrpSpPr/>
          <p:nvPr/>
        </p:nvGrpSpPr>
        <p:grpSpPr bwMode="auto">
          <a:xfrm>
            <a:off x="4787900" y="5819354"/>
            <a:ext cx="395288" cy="744537"/>
            <a:chOff x="0" y="0"/>
            <a:chExt cx="272" cy="499"/>
          </a:xfrm>
          <a:solidFill>
            <a:srgbClr val="92D050"/>
          </a:solidFill>
        </p:grpSpPr>
        <p:sp>
          <p:nvSpPr>
            <p:cNvPr id="33865" name="Oval 94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66" name="Line 95"/>
            <p:cNvSpPr>
              <a:spLocks noChangeShapeType="1"/>
            </p:cNvSpPr>
            <p:nvPr/>
          </p:nvSpPr>
          <p:spPr bwMode="auto">
            <a:xfrm flipH="1">
              <a:off x="91" y="0"/>
              <a:ext cx="181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96"/>
          <p:cNvGrpSpPr/>
          <p:nvPr/>
        </p:nvGrpSpPr>
        <p:grpSpPr bwMode="auto">
          <a:xfrm>
            <a:off x="5907088" y="5819354"/>
            <a:ext cx="328612" cy="744537"/>
            <a:chOff x="0" y="0"/>
            <a:chExt cx="227" cy="499"/>
          </a:xfrm>
          <a:solidFill>
            <a:srgbClr val="92D050"/>
          </a:solidFill>
        </p:grpSpPr>
        <p:sp>
          <p:nvSpPr>
            <p:cNvPr id="33863" name="Oval 97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78</a:t>
              </a: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64" name="Line 98"/>
            <p:cNvSpPr>
              <a:spLocks noChangeShapeType="1"/>
            </p:cNvSpPr>
            <p:nvPr/>
          </p:nvSpPr>
          <p:spPr bwMode="auto">
            <a:xfrm flipH="1">
              <a:off x="45" y="0"/>
              <a:ext cx="181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23" name="Group 99"/>
          <p:cNvGrpSpPr/>
          <p:nvPr/>
        </p:nvGrpSpPr>
        <p:grpSpPr bwMode="auto">
          <a:xfrm>
            <a:off x="6430963" y="5819354"/>
            <a:ext cx="396875" cy="744537"/>
            <a:chOff x="0" y="0"/>
            <a:chExt cx="273" cy="499"/>
          </a:xfrm>
          <a:solidFill>
            <a:srgbClr val="92D050"/>
          </a:solidFill>
        </p:grpSpPr>
        <p:sp>
          <p:nvSpPr>
            <p:cNvPr id="33861" name="Oval 100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93</a:t>
              </a: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62" name="Line 101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24" name="Group 102"/>
          <p:cNvGrpSpPr/>
          <p:nvPr/>
        </p:nvGrpSpPr>
        <p:grpSpPr bwMode="auto">
          <a:xfrm>
            <a:off x="6038850" y="5144666"/>
            <a:ext cx="458788" cy="674688"/>
            <a:chOff x="0" y="0"/>
            <a:chExt cx="317" cy="453"/>
          </a:xfrm>
          <a:solidFill>
            <a:srgbClr val="92D050"/>
          </a:solidFill>
        </p:grpSpPr>
        <p:sp>
          <p:nvSpPr>
            <p:cNvPr id="33859" name="Oval 103"/>
            <p:cNvSpPr>
              <a:spLocks noChangeArrowheads="1"/>
            </p:cNvSpPr>
            <p:nvPr/>
          </p:nvSpPr>
          <p:spPr bwMode="auto">
            <a:xfrm>
              <a:off x="90" y="226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88</a:t>
              </a: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60" name="Line 104"/>
            <p:cNvSpPr>
              <a:spLocks noChangeShapeType="1"/>
            </p:cNvSpPr>
            <p:nvPr/>
          </p:nvSpPr>
          <p:spPr bwMode="auto">
            <a:xfrm>
              <a:off x="0" y="0"/>
              <a:ext cx="181" cy="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25" name="Group 105"/>
          <p:cNvGrpSpPr/>
          <p:nvPr/>
        </p:nvGrpSpPr>
        <p:grpSpPr bwMode="auto">
          <a:xfrm>
            <a:off x="7289800" y="5144666"/>
            <a:ext cx="590550" cy="674688"/>
            <a:chOff x="0" y="0"/>
            <a:chExt cx="408" cy="453"/>
          </a:xfrm>
          <a:solidFill>
            <a:srgbClr val="92D050"/>
          </a:solidFill>
        </p:grpSpPr>
        <p:sp>
          <p:nvSpPr>
            <p:cNvPr id="33857" name="Oval 106"/>
            <p:cNvSpPr>
              <a:spLocks noChangeArrowheads="1"/>
            </p:cNvSpPr>
            <p:nvPr/>
          </p:nvSpPr>
          <p:spPr bwMode="auto">
            <a:xfrm>
              <a:off x="0" y="226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118</a:t>
              </a: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58" name="Line 107"/>
            <p:cNvSpPr>
              <a:spLocks noChangeShapeType="1"/>
            </p:cNvSpPr>
            <p:nvPr/>
          </p:nvSpPr>
          <p:spPr bwMode="auto">
            <a:xfrm flipH="1">
              <a:off x="136" y="0"/>
              <a:ext cx="272" cy="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26" name="Group 108"/>
          <p:cNvGrpSpPr/>
          <p:nvPr/>
        </p:nvGrpSpPr>
        <p:grpSpPr bwMode="auto">
          <a:xfrm>
            <a:off x="6959600" y="5819354"/>
            <a:ext cx="395288" cy="744537"/>
            <a:chOff x="0" y="0"/>
            <a:chExt cx="272" cy="499"/>
          </a:xfrm>
          <a:solidFill>
            <a:srgbClr val="92D050"/>
          </a:solidFill>
        </p:grpSpPr>
        <p:sp>
          <p:nvSpPr>
            <p:cNvPr id="33855" name="Oval 109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112</a:t>
              </a: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56" name="Line 110"/>
            <p:cNvSpPr>
              <a:spLocks noChangeShapeType="1"/>
            </p:cNvSpPr>
            <p:nvPr/>
          </p:nvSpPr>
          <p:spPr bwMode="auto">
            <a:xfrm flipH="1">
              <a:off x="91" y="0"/>
              <a:ext cx="181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27" name="Group 111"/>
          <p:cNvGrpSpPr/>
          <p:nvPr/>
        </p:nvGrpSpPr>
        <p:grpSpPr bwMode="auto">
          <a:xfrm>
            <a:off x="7551738" y="5819354"/>
            <a:ext cx="395287" cy="744537"/>
            <a:chOff x="0" y="0"/>
            <a:chExt cx="273" cy="499"/>
          </a:xfrm>
          <a:solidFill>
            <a:srgbClr val="92D050"/>
          </a:solidFill>
        </p:grpSpPr>
        <p:sp>
          <p:nvSpPr>
            <p:cNvPr id="33853" name="Oval 112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138</a:t>
              </a: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54" name="Line 113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28" name="Group 114"/>
          <p:cNvGrpSpPr/>
          <p:nvPr/>
        </p:nvGrpSpPr>
        <p:grpSpPr bwMode="auto">
          <a:xfrm>
            <a:off x="8078788" y="5819354"/>
            <a:ext cx="328612" cy="744537"/>
            <a:chOff x="0" y="0"/>
            <a:chExt cx="227" cy="499"/>
          </a:xfrm>
          <a:solidFill>
            <a:srgbClr val="92D050"/>
          </a:solidFill>
        </p:grpSpPr>
        <p:sp>
          <p:nvSpPr>
            <p:cNvPr id="33851" name="Oval 115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173</a:t>
              </a: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52" name="Line 116"/>
            <p:cNvSpPr>
              <a:spLocks noChangeShapeType="1"/>
            </p:cNvSpPr>
            <p:nvPr/>
          </p:nvSpPr>
          <p:spPr bwMode="auto">
            <a:xfrm flipH="1">
              <a:off x="45" y="0"/>
              <a:ext cx="181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29" name="Group 117"/>
          <p:cNvGrpSpPr/>
          <p:nvPr/>
        </p:nvGrpSpPr>
        <p:grpSpPr bwMode="auto">
          <a:xfrm>
            <a:off x="8604250" y="5819354"/>
            <a:ext cx="395288" cy="744537"/>
            <a:chOff x="0" y="0"/>
            <a:chExt cx="273" cy="499"/>
          </a:xfrm>
          <a:solidFill>
            <a:srgbClr val="92D050"/>
          </a:solidFill>
        </p:grpSpPr>
        <p:sp>
          <p:nvSpPr>
            <p:cNvPr id="33849" name="Oval 118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197</a:t>
              </a: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50" name="Line 119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30" name="Group 120"/>
          <p:cNvGrpSpPr/>
          <p:nvPr/>
        </p:nvGrpSpPr>
        <p:grpSpPr bwMode="auto">
          <a:xfrm>
            <a:off x="8210550" y="5144666"/>
            <a:ext cx="460375" cy="674688"/>
            <a:chOff x="0" y="0"/>
            <a:chExt cx="317" cy="453"/>
          </a:xfrm>
          <a:solidFill>
            <a:srgbClr val="92D050"/>
          </a:solidFill>
        </p:grpSpPr>
        <p:sp>
          <p:nvSpPr>
            <p:cNvPr id="33847" name="Oval 121"/>
            <p:cNvSpPr>
              <a:spLocks noChangeArrowheads="1"/>
            </p:cNvSpPr>
            <p:nvPr/>
          </p:nvSpPr>
          <p:spPr bwMode="auto">
            <a:xfrm>
              <a:off x="90" y="226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188</a:t>
              </a: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48" name="Line 122"/>
            <p:cNvSpPr>
              <a:spLocks noChangeShapeType="1"/>
            </p:cNvSpPr>
            <p:nvPr/>
          </p:nvSpPr>
          <p:spPr bwMode="auto">
            <a:xfrm>
              <a:off x="0" y="0"/>
              <a:ext cx="181" cy="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31" name="Group 123"/>
          <p:cNvGrpSpPr/>
          <p:nvPr/>
        </p:nvGrpSpPr>
        <p:grpSpPr bwMode="auto">
          <a:xfrm>
            <a:off x="7156450" y="4535066"/>
            <a:ext cx="1054100" cy="676275"/>
            <a:chOff x="0" y="0"/>
            <a:chExt cx="726" cy="454"/>
          </a:xfrm>
          <a:solidFill>
            <a:srgbClr val="92D050"/>
          </a:solidFill>
        </p:grpSpPr>
        <p:sp>
          <p:nvSpPr>
            <p:cNvPr id="33845" name="Oval 124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145</a:t>
              </a: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46" name="Line 125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99" cy="22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42" name="Text Box 126"/>
          <p:cNvSpPr txBox="1">
            <a:spLocks noChangeArrowheads="1"/>
          </p:cNvSpPr>
          <p:nvPr/>
        </p:nvSpPr>
        <p:spPr bwMode="auto">
          <a:xfrm>
            <a:off x="4572000" y="4258841"/>
            <a:ext cx="1728788" cy="366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删除非叶子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145</a:t>
            </a:r>
            <a:endParaRPr lang="en-US" altLang="zh-CN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33932" name="Group 127"/>
          <p:cNvGrpSpPr/>
          <p:nvPr/>
        </p:nvGrpSpPr>
        <p:grpSpPr bwMode="auto">
          <a:xfrm>
            <a:off x="7164388" y="4547766"/>
            <a:ext cx="1054100" cy="676275"/>
            <a:chOff x="0" y="0"/>
            <a:chExt cx="726" cy="454"/>
          </a:xfrm>
          <a:solidFill>
            <a:srgbClr val="92D050"/>
          </a:solidFill>
        </p:grpSpPr>
        <p:sp>
          <p:nvSpPr>
            <p:cNvPr id="33843" name="Oval 128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173</a:t>
              </a: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44" name="Line 129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99" cy="22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24" name="灯片编号占位符 338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32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133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135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34" name="图片 133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37" name="矩形 136"/>
          <p:cNvSpPr/>
          <p:nvPr/>
        </p:nvSpPr>
        <p:spPr>
          <a:xfrm>
            <a:off x="407697" y="909579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10.3.1 </a:t>
            </a:r>
            <a:r>
              <a:rPr lang="zh-CN" altLang="en-US" sz="2800" b="1" dirty="0"/>
              <a:t>二叉排序树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33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33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0" grpId="0" autoUpdateAnimBg="0"/>
      <p:bldP spid="34898" grpId="0" autoUpdateAnimBg="0"/>
      <p:bldP spid="34902" grpId="0" animBg="1" autoUpdateAnimBg="0"/>
      <p:bldP spid="34942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Rot="1" noChangeArrowheads="1"/>
          </p:cNvSpPr>
          <p:nvPr/>
        </p:nvSpPr>
        <p:spPr bwMode="auto">
          <a:xfrm>
            <a:off x="609601" y="1448699"/>
            <a:ext cx="864235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o"/>
            </a:pPr>
            <a:r>
              <a:rPr lang="zh-CN" altLang="en-US" sz="2400" dirty="0">
                <a:latin typeface="Times New Roman" panose="02020603050405020304" pitchFamily="18" charset="0"/>
              </a:rPr>
              <a:t>二叉排序树查找性能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分析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以下列数据序列作为输入构造一棵二叉排序树。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65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88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93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145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118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138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112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188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173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42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78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20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197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o"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平均查找长度</a:t>
            </a:r>
            <a:r>
              <a:rPr lang="zh-CN" altLang="en-US" sz="2600" b="1" dirty="0">
                <a:latin typeface="Times New Roman" panose="02020603050405020304" pitchFamily="18" charset="0"/>
              </a:rPr>
              <a:t>：</a:t>
            </a:r>
            <a:r>
              <a:rPr lang="zh-CN" altLang="en-US" sz="2600" dirty="0">
                <a:latin typeface="Times New Roman" panose="02020603050405020304" pitchFamily="18" charset="0"/>
              </a:rPr>
              <a:t> 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</a:rPr>
              <a:t>2×2</a:t>
            </a:r>
            <a:r>
              <a:rPr lang="zh-CN" altLang="en-US" sz="2600" b="1" dirty="0">
                <a:latin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</a:rPr>
              <a:t>3×4</a:t>
            </a:r>
            <a:r>
              <a:rPr lang="zh-CN" altLang="en-US" sz="2600" b="1" dirty="0">
                <a:latin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</a:rPr>
              <a:t>4×7</a:t>
            </a:r>
            <a:r>
              <a:rPr lang="zh-CN" altLang="en-US" sz="2600" b="1" dirty="0">
                <a:latin typeface="Times New Roman" panose="02020603050405020304" pitchFamily="18" charset="0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</a:rPr>
              <a:t>/14 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  = 45/14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635375" y="3357563"/>
            <a:ext cx="4608513" cy="2376487"/>
            <a:chOff x="0" y="0"/>
            <a:chExt cx="2903" cy="1497"/>
          </a:xfrm>
          <a:solidFill>
            <a:srgbClr val="92D050"/>
          </a:solidFill>
        </p:grpSpPr>
        <p:sp>
          <p:nvSpPr>
            <p:cNvPr id="34822" name="Oval 5"/>
            <p:cNvSpPr>
              <a:spLocks noChangeArrowheads="1"/>
            </p:cNvSpPr>
            <p:nvPr/>
          </p:nvSpPr>
          <p:spPr bwMode="auto">
            <a:xfrm>
              <a:off x="1406" y="0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100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4823" name="Group 6"/>
            <p:cNvGrpSpPr/>
            <p:nvPr/>
          </p:nvGrpSpPr>
          <p:grpSpPr bwMode="auto">
            <a:xfrm>
              <a:off x="635" y="136"/>
              <a:ext cx="771" cy="454"/>
              <a:chOff x="0" y="0"/>
              <a:chExt cx="771" cy="454"/>
            </a:xfrm>
            <a:grpFill/>
          </p:grpSpPr>
          <p:sp>
            <p:nvSpPr>
              <p:cNvPr id="34860" name="Oval 7"/>
              <p:cNvSpPr>
                <a:spLocks noChangeArrowheads="1"/>
              </p:cNvSpPr>
              <p:nvPr/>
            </p:nvSpPr>
            <p:spPr bwMode="auto">
              <a:xfrm>
                <a:off x="0" y="227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65</a:t>
                </a:r>
                <a:endParaRPr lang="en-US" altLang="zh-CN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61" name="Line 8"/>
              <p:cNvSpPr>
                <a:spLocks noChangeShapeType="1"/>
              </p:cNvSpPr>
              <p:nvPr/>
            </p:nvSpPr>
            <p:spPr bwMode="auto">
              <a:xfrm flipH="1">
                <a:off x="182" y="0"/>
                <a:ext cx="589" cy="227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4" name="Group 9"/>
            <p:cNvGrpSpPr/>
            <p:nvPr/>
          </p:nvGrpSpPr>
          <p:grpSpPr bwMode="auto">
            <a:xfrm>
              <a:off x="227" y="545"/>
              <a:ext cx="408" cy="453"/>
              <a:chOff x="0" y="0"/>
              <a:chExt cx="408" cy="453"/>
            </a:xfrm>
            <a:grpFill/>
          </p:grpSpPr>
          <p:sp>
            <p:nvSpPr>
              <p:cNvPr id="34858" name="Oval 10"/>
              <p:cNvSpPr>
                <a:spLocks noChangeArrowheads="1"/>
              </p:cNvSpPr>
              <p:nvPr/>
            </p:nvSpPr>
            <p:spPr bwMode="auto">
              <a:xfrm>
                <a:off x="0" y="226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42</a:t>
                </a:r>
                <a:endParaRPr lang="en-US" altLang="zh-CN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59" name="Line 11"/>
              <p:cNvSpPr>
                <a:spLocks noChangeShapeType="1"/>
              </p:cNvSpPr>
              <p:nvPr/>
            </p:nvSpPr>
            <p:spPr bwMode="auto">
              <a:xfrm flipH="1">
                <a:off x="136" y="0"/>
                <a:ext cx="272" cy="226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5" name="Group 12"/>
            <p:cNvGrpSpPr/>
            <p:nvPr/>
          </p:nvGrpSpPr>
          <p:grpSpPr bwMode="auto">
            <a:xfrm>
              <a:off x="0" y="998"/>
              <a:ext cx="272" cy="499"/>
              <a:chOff x="0" y="0"/>
              <a:chExt cx="272" cy="499"/>
            </a:xfrm>
            <a:grpFill/>
          </p:grpSpPr>
          <p:sp>
            <p:nvSpPr>
              <p:cNvPr id="34856" name="Oval 13"/>
              <p:cNvSpPr>
                <a:spLocks noChangeArrowheads="1"/>
              </p:cNvSpPr>
              <p:nvPr/>
            </p:nvSpPr>
            <p:spPr bwMode="auto">
              <a:xfrm>
                <a:off x="0" y="272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20</a:t>
                </a:r>
                <a:endParaRPr lang="en-US" altLang="zh-CN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57" name="Line 14"/>
              <p:cNvSpPr>
                <a:spLocks noChangeShapeType="1"/>
              </p:cNvSpPr>
              <p:nvPr/>
            </p:nvSpPr>
            <p:spPr bwMode="auto">
              <a:xfrm flipH="1">
                <a:off x="91" y="0"/>
                <a:ext cx="181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6" name="Group 15"/>
            <p:cNvGrpSpPr/>
            <p:nvPr/>
          </p:nvGrpSpPr>
          <p:grpSpPr bwMode="auto">
            <a:xfrm>
              <a:off x="771" y="998"/>
              <a:ext cx="227" cy="499"/>
              <a:chOff x="0" y="0"/>
              <a:chExt cx="227" cy="499"/>
            </a:xfrm>
            <a:grpFill/>
          </p:grpSpPr>
          <p:sp>
            <p:nvSpPr>
              <p:cNvPr id="34854" name="Oval 16"/>
              <p:cNvSpPr>
                <a:spLocks noChangeArrowheads="1"/>
              </p:cNvSpPr>
              <p:nvPr/>
            </p:nvSpPr>
            <p:spPr bwMode="auto">
              <a:xfrm>
                <a:off x="0" y="272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78</a:t>
                </a:r>
                <a:endParaRPr lang="en-US" altLang="zh-CN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55" name="Line 17"/>
              <p:cNvSpPr>
                <a:spLocks noChangeShapeType="1"/>
              </p:cNvSpPr>
              <p:nvPr/>
            </p:nvSpPr>
            <p:spPr bwMode="auto">
              <a:xfrm flipH="1">
                <a:off x="45" y="0"/>
                <a:ext cx="181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7" name="Group 18"/>
            <p:cNvGrpSpPr/>
            <p:nvPr/>
          </p:nvGrpSpPr>
          <p:grpSpPr bwMode="auto">
            <a:xfrm>
              <a:off x="1133" y="998"/>
              <a:ext cx="273" cy="499"/>
              <a:chOff x="0" y="0"/>
              <a:chExt cx="273" cy="499"/>
            </a:xfrm>
            <a:grpFill/>
          </p:grpSpPr>
          <p:sp>
            <p:nvSpPr>
              <p:cNvPr id="34852" name="Oval 19"/>
              <p:cNvSpPr>
                <a:spLocks noChangeArrowheads="1"/>
              </p:cNvSpPr>
              <p:nvPr/>
            </p:nvSpPr>
            <p:spPr bwMode="auto">
              <a:xfrm>
                <a:off x="46" y="272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93</a:t>
                </a:r>
                <a:endParaRPr lang="en-US" altLang="zh-CN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53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6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8" name="Group 21"/>
            <p:cNvGrpSpPr/>
            <p:nvPr/>
          </p:nvGrpSpPr>
          <p:grpSpPr bwMode="auto">
            <a:xfrm>
              <a:off x="862" y="545"/>
              <a:ext cx="317" cy="453"/>
              <a:chOff x="0" y="0"/>
              <a:chExt cx="317" cy="453"/>
            </a:xfrm>
            <a:grpFill/>
          </p:grpSpPr>
          <p:sp>
            <p:nvSpPr>
              <p:cNvPr id="34850" name="Oval 22"/>
              <p:cNvSpPr>
                <a:spLocks noChangeArrowheads="1"/>
              </p:cNvSpPr>
              <p:nvPr/>
            </p:nvSpPr>
            <p:spPr bwMode="auto">
              <a:xfrm>
                <a:off x="90" y="226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88</a:t>
                </a:r>
                <a:endParaRPr lang="en-US" altLang="zh-CN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51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1" cy="226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9" name="Group 24"/>
            <p:cNvGrpSpPr/>
            <p:nvPr/>
          </p:nvGrpSpPr>
          <p:grpSpPr bwMode="auto">
            <a:xfrm>
              <a:off x="1724" y="545"/>
              <a:ext cx="408" cy="453"/>
              <a:chOff x="0" y="0"/>
              <a:chExt cx="408" cy="453"/>
            </a:xfrm>
            <a:grpFill/>
          </p:grpSpPr>
          <p:sp>
            <p:nvSpPr>
              <p:cNvPr id="34848" name="Oval 25"/>
              <p:cNvSpPr>
                <a:spLocks noChangeArrowheads="1"/>
              </p:cNvSpPr>
              <p:nvPr/>
            </p:nvSpPr>
            <p:spPr bwMode="auto">
              <a:xfrm>
                <a:off x="0" y="226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118</a:t>
                </a:r>
                <a:endParaRPr lang="en-US" altLang="zh-CN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9" name="Line 26"/>
              <p:cNvSpPr>
                <a:spLocks noChangeShapeType="1"/>
              </p:cNvSpPr>
              <p:nvPr/>
            </p:nvSpPr>
            <p:spPr bwMode="auto">
              <a:xfrm flipH="1">
                <a:off x="136" y="0"/>
                <a:ext cx="272" cy="226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30" name="Group 27"/>
            <p:cNvGrpSpPr/>
            <p:nvPr/>
          </p:nvGrpSpPr>
          <p:grpSpPr bwMode="auto">
            <a:xfrm>
              <a:off x="1497" y="998"/>
              <a:ext cx="272" cy="499"/>
              <a:chOff x="0" y="0"/>
              <a:chExt cx="272" cy="499"/>
            </a:xfrm>
            <a:grpFill/>
          </p:grpSpPr>
          <p:sp>
            <p:nvSpPr>
              <p:cNvPr id="34846" name="Oval 28"/>
              <p:cNvSpPr>
                <a:spLocks noChangeArrowheads="1"/>
              </p:cNvSpPr>
              <p:nvPr/>
            </p:nvSpPr>
            <p:spPr bwMode="auto">
              <a:xfrm>
                <a:off x="0" y="272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112</a:t>
                </a:r>
                <a:endParaRPr lang="en-US" altLang="zh-CN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7" name="Line 29"/>
              <p:cNvSpPr>
                <a:spLocks noChangeShapeType="1"/>
              </p:cNvSpPr>
              <p:nvPr/>
            </p:nvSpPr>
            <p:spPr bwMode="auto">
              <a:xfrm flipH="1">
                <a:off x="91" y="0"/>
                <a:ext cx="181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31" name="Group 30"/>
            <p:cNvGrpSpPr/>
            <p:nvPr/>
          </p:nvGrpSpPr>
          <p:grpSpPr bwMode="auto">
            <a:xfrm>
              <a:off x="1905" y="998"/>
              <a:ext cx="273" cy="499"/>
              <a:chOff x="0" y="0"/>
              <a:chExt cx="273" cy="499"/>
            </a:xfrm>
            <a:grpFill/>
          </p:grpSpPr>
          <p:sp>
            <p:nvSpPr>
              <p:cNvPr id="34844" name="Oval 31"/>
              <p:cNvSpPr>
                <a:spLocks noChangeArrowheads="1"/>
              </p:cNvSpPr>
              <p:nvPr/>
            </p:nvSpPr>
            <p:spPr bwMode="auto">
              <a:xfrm>
                <a:off x="46" y="272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138</a:t>
                </a:r>
                <a:endParaRPr lang="en-US" altLang="zh-CN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5" name="Line 32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6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32" name="Group 33"/>
            <p:cNvGrpSpPr/>
            <p:nvPr/>
          </p:nvGrpSpPr>
          <p:grpSpPr bwMode="auto">
            <a:xfrm>
              <a:off x="2268" y="998"/>
              <a:ext cx="227" cy="499"/>
              <a:chOff x="0" y="0"/>
              <a:chExt cx="227" cy="499"/>
            </a:xfrm>
            <a:grpFill/>
          </p:grpSpPr>
          <p:sp>
            <p:nvSpPr>
              <p:cNvPr id="34842" name="Oval 34"/>
              <p:cNvSpPr>
                <a:spLocks noChangeArrowheads="1"/>
              </p:cNvSpPr>
              <p:nvPr/>
            </p:nvSpPr>
            <p:spPr bwMode="auto">
              <a:xfrm>
                <a:off x="0" y="272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173</a:t>
                </a:r>
                <a:endParaRPr lang="en-US" altLang="zh-CN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3" name="Line 35"/>
              <p:cNvSpPr>
                <a:spLocks noChangeShapeType="1"/>
              </p:cNvSpPr>
              <p:nvPr/>
            </p:nvSpPr>
            <p:spPr bwMode="auto">
              <a:xfrm flipH="1">
                <a:off x="45" y="0"/>
                <a:ext cx="181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33" name="Group 36"/>
            <p:cNvGrpSpPr/>
            <p:nvPr/>
          </p:nvGrpSpPr>
          <p:grpSpPr bwMode="auto">
            <a:xfrm>
              <a:off x="2630" y="998"/>
              <a:ext cx="273" cy="499"/>
              <a:chOff x="0" y="0"/>
              <a:chExt cx="273" cy="499"/>
            </a:xfrm>
            <a:grpFill/>
          </p:grpSpPr>
          <p:sp>
            <p:nvSpPr>
              <p:cNvPr id="34840" name="Oval 37"/>
              <p:cNvSpPr>
                <a:spLocks noChangeArrowheads="1"/>
              </p:cNvSpPr>
              <p:nvPr/>
            </p:nvSpPr>
            <p:spPr bwMode="auto">
              <a:xfrm>
                <a:off x="46" y="272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197</a:t>
                </a:r>
                <a:endParaRPr lang="en-US" altLang="zh-CN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1" name="Line 3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6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34" name="Group 39"/>
            <p:cNvGrpSpPr/>
            <p:nvPr/>
          </p:nvGrpSpPr>
          <p:grpSpPr bwMode="auto">
            <a:xfrm>
              <a:off x="2359" y="545"/>
              <a:ext cx="317" cy="453"/>
              <a:chOff x="0" y="0"/>
              <a:chExt cx="317" cy="453"/>
            </a:xfrm>
            <a:grpFill/>
          </p:grpSpPr>
          <p:sp>
            <p:nvSpPr>
              <p:cNvPr id="34838" name="Oval 40"/>
              <p:cNvSpPr>
                <a:spLocks noChangeArrowheads="1"/>
              </p:cNvSpPr>
              <p:nvPr/>
            </p:nvSpPr>
            <p:spPr bwMode="auto">
              <a:xfrm>
                <a:off x="90" y="226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188</a:t>
                </a:r>
                <a:endParaRPr lang="en-US" altLang="zh-CN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9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1" cy="226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35" name="Group 42"/>
            <p:cNvGrpSpPr/>
            <p:nvPr/>
          </p:nvGrpSpPr>
          <p:grpSpPr bwMode="auto">
            <a:xfrm>
              <a:off x="1633" y="136"/>
              <a:ext cx="726" cy="454"/>
              <a:chOff x="0" y="0"/>
              <a:chExt cx="726" cy="454"/>
            </a:xfrm>
            <a:grpFill/>
          </p:grpSpPr>
          <p:sp>
            <p:nvSpPr>
              <p:cNvPr id="34836" name="Oval 43"/>
              <p:cNvSpPr>
                <a:spLocks noChangeArrowheads="1"/>
              </p:cNvSpPr>
              <p:nvPr/>
            </p:nvSpPr>
            <p:spPr bwMode="auto">
              <a:xfrm>
                <a:off x="499" y="227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145</a:t>
                </a:r>
                <a:endParaRPr lang="en-US" altLang="zh-CN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7" name="Line 44"/>
              <p:cNvSpPr>
                <a:spLocks noChangeShapeType="1"/>
              </p:cNvSpPr>
              <p:nvPr/>
            </p:nvSpPr>
            <p:spPr bwMode="auto">
              <a:xfrm flipH="1" flipV="1">
                <a:off x="0" y="0"/>
                <a:ext cx="499" cy="227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47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48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50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49" name="图片 48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52" name="矩形 51"/>
          <p:cNvSpPr/>
          <p:nvPr/>
        </p:nvSpPr>
        <p:spPr>
          <a:xfrm>
            <a:off x="407697" y="909579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10.3.1 </a:t>
            </a:r>
            <a:r>
              <a:rPr lang="zh-CN" altLang="en-US" sz="2800" b="1" dirty="0"/>
              <a:t>二叉排序树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二叉排序树查找性能分析：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再看以下列数据序列作为输入构造一棵二叉排序树。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20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42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65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78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88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93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100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112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118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138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145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173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188,197</a:t>
            </a:r>
            <a:endParaRPr lang="en-US" altLang="zh-CN" sz="2000" b="1" dirty="0"/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</a:rPr>
              <a:t>平均查找长度：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marL="0" indent="0" eaLnBrk="1" hangingPunct="1"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  </a:t>
            </a: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</a:rPr>
              <a:t>＋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</a:rPr>
              <a:t>＋</a:t>
            </a:r>
            <a:r>
              <a:rPr lang="en-US" altLang="zh-CN" sz="2400" b="1" dirty="0">
                <a:solidFill>
                  <a:srgbClr val="0000FF"/>
                </a:solidFill>
              </a:rPr>
              <a:t>…</a:t>
            </a:r>
            <a:r>
              <a:rPr lang="zh-CN" altLang="en-US" sz="2400" b="1" dirty="0">
                <a:solidFill>
                  <a:srgbClr val="0000FF"/>
                </a:solidFill>
              </a:rPr>
              <a:t>＋</a:t>
            </a:r>
            <a:r>
              <a:rPr lang="en-US" altLang="zh-CN" sz="2400" b="1" dirty="0">
                <a:solidFill>
                  <a:srgbClr val="0000FF"/>
                </a:solidFill>
              </a:rPr>
              <a:t>14</a:t>
            </a:r>
            <a:r>
              <a:rPr lang="zh-CN" altLang="en-US" sz="2400" b="1" dirty="0">
                <a:solidFill>
                  <a:srgbClr val="0000FF"/>
                </a:solidFill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</a:rPr>
              <a:t>/14 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0" indent="0" eaLnBrk="1" hangingPunct="1">
              <a:buClr>
                <a:srgbClr val="FF0000"/>
              </a:buClr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                   = 105/14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995738" y="2994496"/>
            <a:ext cx="360362" cy="360362"/>
          </a:xfrm>
          <a:prstGeom prst="ellipse">
            <a:avLst/>
          </a:prstGeom>
          <a:solidFill>
            <a:srgbClr val="92D050"/>
          </a:solidFill>
          <a:ln w="25400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20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356100" y="3283421"/>
            <a:ext cx="1150938" cy="720725"/>
            <a:chOff x="0" y="0"/>
            <a:chExt cx="726" cy="454"/>
          </a:xfrm>
          <a:solidFill>
            <a:srgbClr val="92D050"/>
          </a:solidFill>
        </p:grpSpPr>
        <p:sp>
          <p:nvSpPr>
            <p:cNvPr id="35857" name="Oval 6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42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8" name="Line 7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99" cy="227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5507038" y="3931121"/>
            <a:ext cx="1150937" cy="720725"/>
            <a:chOff x="0" y="0"/>
            <a:chExt cx="726" cy="454"/>
          </a:xfrm>
          <a:solidFill>
            <a:srgbClr val="92D050"/>
          </a:solidFill>
        </p:grpSpPr>
        <p:sp>
          <p:nvSpPr>
            <p:cNvPr id="35855" name="Oval 9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65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6" name="Line 10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99" cy="227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6659563" y="4651846"/>
            <a:ext cx="1150937" cy="720725"/>
            <a:chOff x="0" y="0"/>
            <a:chExt cx="726" cy="454"/>
          </a:xfrm>
          <a:solidFill>
            <a:srgbClr val="92D050"/>
          </a:solidFill>
        </p:grpSpPr>
        <p:sp>
          <p:nvSpPr>
            <p:cNvPr id="35853" name="Oval 12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78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99" cy="227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7704138" y="5372571"/>
            <a:ext cx="1150937" cy="720725"/>
            <a:chOff x="0" y="0"/>
            <a:chExt cx="726" cy="454"/>
          </a:xfrm>
          <a:solidFill>
            <a:srgbClr val="92D050"/>
          </a:solidFill>
        </p:grpSpPr>
        <p:sp>
          <p:nvSpPr>
            <p:cNvPr id="35851" name="Oval 15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ahoma" panose="020B0604030504040204" pitchFamily="34" charset="0"/>
                  <a:ea typeface="宋体" panose="02010600030101010101" pitchFamily="2" charset="-122"/>
                </a:rPr>
                <a:t>....</a:t>
              </a:r>
              <a:endParaRPr lang="en-US" altLang="zh-CN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2" name="Line 16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99" cy="227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051050" y="5372571"/>
            <a:ext cx="424705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/>
              <a:t>由此而提出</a:t>
            </a:r>
            <a:r>
              <a:rPr lang="zh-CN" altLang="en-US" sz="2400" b="1" dirty="0">
                <a:solidFill>
                  <a:srgbClr val="FF0000"/>
                </a:solidFill>
              </a:rPr>
              <a:t>平衡二叉树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0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21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23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2" name="图片 21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25" name="矩形 24"/>
          <p:cNvSpPr/>
          <p:nvPr/>
        </p:nvSpPr>
        <p:spPr>
          <a:xfrm>
            <a:off x="407697" y="909579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10.3.1 </a:t>
            </a:r>
            <a:r>
              <a:rPr lang="zh-CN" altLang="en-US" sz="2800" b="1" dirty="0"/>
              <a:t>二叉排序树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 autoUpdateAnimBg="0"/>
      <p:bldP spid="3688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0176" y="937264"/>
            <a:ext cx="47660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二叉排序树的相关应用</a:t>
            </a:r>
            <a:endParaRPr lang="zh-CN" altLang="en-US" sz="32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365265" y="3173871"/>
            <a:ext cx="931783" cy="389238"/>
          </a:xfrm>
          <a:custGeom>
            <a:avLst/>
            <a:gdLst>
              <a:gd name="connsiteX0" fmla="*/ 50498 w 1930400"/>
              <a:gd name="connsiteY0" fmla="*/ 0 h 638521"/>
              <a:gd name="connsiteX1" fmla="*/ 1879902 w 1930400"/>
              <a:gd name="connsiteY1" fmla="*/ 0 h 638521"/>
              <a:gd name="connsiteX2" fmla="*/ 1930400 w 1930400"/>
              <a:gd name="connsiteY2" fmla="*/ 50498 h 638521"/>
              <a:gd name="connsiteX3" fmla="*/ 1930400 w 1930400"/>
              <a:gd name="connsiteY3" fmla="*/ 442988 h 638521"/>
              <a:gd name="connsiteX4" fmla="*/ 1879902 w 1930400"/>
              <a:gd name="connsiteY4" fmla="*/ 493486 h 638521"/>
              <a:gd name="connsiteX5" fmla="*/ 1124527 w 1930400"/>
              <a:gd name="connsiteY5" fmla="*/ 493486 h 638521"/>
              <a:gd name="connsiteX6" fmla="*/ 965200 w 1930400"/>
              <a:gd name="connsiteY6" fmla="*/ 638521 h 638521"/>
              <a:gd name="connsiteX7" fmla="*/ 805872 w 1930400"/>
              <a:gd name="connsiteY7" fmla="*/ 493486 h 638521"/>
              <a:gd name="connsiteX8" fmla="*/ 50498 w 1930400"/>
              <a:gd name="connsiteY8" fmla="*/ 493486 h 638521"/>
              <a:gd name="connsiteX9" fmla="*/ 0 w 1930400"/>
              <a:gd name="connsiteY9" fmla="*/ 442988 h 638521"/>
              <a:gd name="connsiteX10" fmla="*/ 0 w 1930400"/>
              <a:gd name="connsiteY10" fmla="*/ 50498 h 638521"/>
              <a:gd name="connsiteX11" fmla="*/ 50498 w 1930400"/>
              <a:gd name="connsiteY11" fmla="*/ 0 h 63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0400" h="638521">
                <a:moveTo>
                  <a:pt x="50498" y="0"/>
                </a:moveTo>
                <a:lnTo>
                  <a:pt x="1879902" y="0"/>
                </a:lnTo>
                <a:cubicBezTo>
                  <a:pt x="1907791" y="0"/>
                  <a:pt x="1930400" y="22609"/>
                  <a:pt x="1930400" y="50498"/>
                </a:cubicBezTo>
                <a:lnTo>
                  <a:pt x="1930400" y="442988"/>
                </a:lnTo>
                <a:cubicBezTo>
                  <a:pt x="1930400" y="470877"/>
                  <a:pt x="1907791" y="493486"/>
                  <a:pt x="1879902" y="493486"/>
                </a:cubicBezTo>
                <a:lnTo>
                  <a:pt x="1124527" y="493486"/>
                </a:lnTo>
                <a:lnTo>
                  <a:pt x="965200" y="638521"/>
                </a:lnTo>
                <a:lnTo>
                  <a:pt x="805872" y="493486"/>
                </a:lnTo>
                <a:lnTo>
                  <a:pt x="50498" y="493486"/>
                </a:lnTo>
                <a:cubicBezTo>
                  <a:pt x="22609" y="493486"/>
                  <a:pt x="0" y="470877"/>
                  <a:pt x="0" y="442988"/>
                </a:cubicBezTo>
                <a:lnTo>
                  <a:pt x="0" y="50498"/>
                </a:lnTo>
                <a:cubicBezTo>
                  <a:pt x="0" y="22609"/>
                  <a:pt x="22609" y="0"/>
                  <a:pt x="50498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lumMod val="98000"/>
                </a:schemeClr>
              </a:gs>
              <a:gs pos="0">
                <a:schemeClr val="bg1">
                  <a:lumMod val="88000"/>
                </a:schemeClr>
              </a:gs>
            </a:gsLst>
            <a:lin ang="2700000" scaled="1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69950" y="1795708"/>
            <a:ext cx="7796892" cy="1549383"/>
            <a:chOff x="869950" y="1795708"/>
            <a:chExt cx="7796892" cy="1549383"/>
          </a:xfrm>
        </p:grpSpPr>
        <p:grpSp>
          <p:nvGrpSpPr>
            <p:cNvPr id="10" name="组合 9"/>
            <p:cNvGrpSpPr/>
            <p:nvPr/>
          </p:nvGrpSpPr>
          <p:grpSpPr>
            <a:xfrm>
              <a:off x="3860800" y="1796161"/>
              <a:ext cx="2076449" cy="537464"/>
              <a:chOff x="3733800" y="1266389"/>
              <a:chExt cx="2076449" cy="537464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3733800" y="1311504"/>
                <a:ext cx="2076449" cy="492349"/>
              </a:xfrm>
              <a:custGeom>
                <a:avLst/>
                <a:gdLst>
                  <a:gd name="connsiteX0" fmla="*/ 50498 w 1930400"/>
                  <a:gd name="connsiteY0" fmla="*/ 0 h 638521"/>
                  <a:gd name="connsiteX1" fmla="*/ 1879902 w 1930400"/>
                  <a:gd name="connsiteY1" fmla="*/ 0 h 638521"/>
                  <a:gd name="connsiteX2" fmla="*/ 1930400 w 1930400"/>
                  <a:gd name="connsiteY2" fmla="*/ 50498 h 638521"/>
                  <a:gd name="connsiteX3" fmla="*/ 1930400 w 1930400"/>
                  <a:gd name="connsiteY3" fmla="*/ 442988 h 638521"/>
                  <a:gd name="connsiteX4" fmla="*/ 1879902 w 1930400"/>
                  <a:gd name="connsiteY4" fmla="*/ 493486 h 638521"/>
                  <a:gd name="connsiteX5" fmla="*/ 1124527 w 1930400"/>
                  <a:gd name="connsiteY5" fmla="*/ 493486 h 638521"/>
                  <a:gd name="connsiteX6" fmla="*/ 965200 w 1930400"/>
                  <a:gd name="connsiteY6" fmla="*/ 638521 h 638521"/>
                  <a:gd name="connsiteX7" fmla="*/ 805872 w 1930400"/>
                  <a:gd name="connsiteY7" fmla="*/ 493486 h 638521"/>
                  <a:gd name="connsiteX8" fmla="*/ 50498 w 1930400"/>
                  <a:gd name="connsiteY8" fmla="*/ 493486 h 638521"/>
                  <a:gd name="connsiteX9" fmla="*/ 0 w 1930400"/>
                  <a:gd name="connsiteY9" fmla="*/ 442988 h 638521"/>
                  <a:gd name="connsiteX10" fmla="*/ 0 w 1930400"/>
                  <a:gd name="connsiteY10" fmla="*/ 50498 h 638521"/>
                  <a:gd name="connsiteX11" fmla="*/ 50498 w 1930400"/>
                  <a:gd name="connsiteY11" fmla="*/ 0 h 63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0400" h="638521">
                    <a:moveTo>
                      <a:pt x="50498" y="0"/>
                    </a:moveTo>
                    <a:lnTo>
                      <a:pt x="1879902" y="0"/>
                    </a:lnTo>
                    <a:cubicBezTo>
                      <a:pt x="1907791" y="0"/>
                      <a:pt x="1930400" y="22609"/>
                      <a:pt x="1930400" y="50498"/>
                    </a:cubicBezTo>
                    <a:lnTo>
                      <a:pt x="1930400" y="442988"/>
                    </a:lnTo>
                    <a:cubicBezTo>
                      <a:pt x="1930400" y="470877"/>
                      <a:pt x="1907791" y="493486"/>
                      <a:pt x="1879902" y="493486"/>
                    </a:cubicBezTo>
                    <a:lnTo>
                      <a:pt x="1124527" y="493486"/>
                    </a:lnTo>
                    <a:lnTo>
                      <a:pt x="965200" y="638521"/>
                    </a:lnTo>
                    <a:lnTo>
                      <a:pt x="805872" y="493486"/>
                    </a:lnTo>
                    <a:lnTo>
                      <a:pt x="50498" y="493486"/>
                    </a:lnTo>
                    <a:cubicBezTo>
                      <a:pt x="22609" y="493486"/>
                      <a:pt x="0" y="470877"/>
                      <a:pt x="0" y="442988"/>
                    </a:cubicBezTo>
                    <a:lnTo>
                      <a:pt x="0" y="50498"/>
                    </a:lnTo>
                    <a:cubicBezTo>
                      <a:pt x="0" y="22609"/>
                      <a:pt x="22609" y="0"/>
                      <a:pt x="504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文本框 146"/>
              <p:cNvSpPr txBox="1"/>
              <p:nvPr/>
            </p:nvSpPr>
            <p:spPr>
              <a:xfrm>
                <a:off x="3766883" y="1266389"/>
                <a:ext cx="18242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文献数据库</a:t>
                </a:r>
                <a:endParaRPr lang="zh-CN" altLang="en-US" sz="22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642525" y="1800697"/>
              <a:ext cx="2024317" cy="504353"/>
              <a:chOff x="6471982" y="1285439"/>
              <a:chExt cx="2024317" cy="504353"/>
            </a:xfrm>
          </p:grpSpPr>
          <p:sp>
            <p:nvSpPr>
              <p:cNvPr id="23" name="任意多边形 22"/>
              <p:cNvSpPr/>
              <p:nvPr/>
            </p:nvSpPr>
            <p:spPr>
              <a:xfrm>
                <a:off x="6524625" y="1321029"/>
                <a:ext cx="1971674" cy="468763"/>
              </a:xfrm>
              <a:custGeom>
                <a:avLst/>
                <a:gdLst>
                  <a:gd name="connsiteX0" fmla="*/ 50498 w 1930400"/>
                  <a:gd name="connsiteY0" fmla="*/ 0 h 638521"/>
                  <a:gd name="connsiteX1" fmla="*/ 1879902 w 1930400"/>
                  <a:gd name="connsiteY1" fmla="*/ 0 h 638521"/>
                  <a:gd name="connsiteX2" fmla="*/ 1930400 w 1930400"/>
                  <a:gd name="connsiteY2" fmla="*/ 50498 h 638521"/>
                  <a:gd name="connsiteX3" fmla="*/ 1930400 w 1930400"/>
                  <a:gd name="connsiteY3" fmla="*/ 442988 h 638521"/>
                  <a:gd name="connsiteX4" fmla="*/ 1879902 w 1930400"/>
                  <a:gd name="connsiteY4" fmla="*/ 493486 h 638521"/>
                  <a:gd name="connsiteX5" fmla="*/ 1124527 w 1930400"/>
                  <a:gd name="connsiteY5" fmla="*/ 493486 h 638521"/>
                  <a:gd name="connsiteX6" fmla="*/ 965200 w 1930400"/>
                  <a:gd name="connsiteY6" fmla="*/ 638521 h 638521"/>
                  <a:gd name="connsiteX7" fmla="*/ 805872 w 1930400"/>
                  <a:gd name="connsiteY7" fmla="*/ 493486 h 638521"/>
                  <a:gd name="connsiteX8" fmla="*/ 50498 w 1930400"/>
                  <a:gd name="connsiteY8" fmla="*/ 493486 h 638521"/>
                  <a:gd name="connsiteX9" fmla="*/ 0 w 1930400"/>
                  <a:gd name="connsiteY9" fmla="*/ 442988 h 638521"/>
                  <a:gd name="connsiteX10" fmla="*/ 0 w 1930400"/>
                  <a:gd name="connsiteY10" fmla="*/ 50498 h 638521"/>
                  <a:gd name="connsiteX11" fmla="*/ 50498 w 1930400"/>
                  <a:gd name="connsiteY11" fmla="*/ 0 h 63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0400" h="638521">
                    <a:moveTo>
                      <a:pt x="50498" y="0"/>
                    </a:moveTo>
                    <a:lnTo>
                      <a:pt x="1879902" y="0"/>
                    </a:lnTo>
                    <a:cubicBezTo>
                      <a:pt x="1907791" y="0"/>
                      <a:pt x="1930400" y="22609"/>
                      <a:pt x="1930400" y="50498"/>
                    </a:cubicBezTo>
                    <a:lnTo>
                      <a:pt x="1930400" y="442988"/>
                    </a:lnTo>
                    <a:cubicBezTo>
                      <a:pt x="1930400" y="470877"/>
                      <a:pt x="1907791" y="493486"/>
                      <a:pt x="1879902" y="493486"/>
                    </a:cubicBezTo>
                    <a:lnTo>
                      <a:pt x="1124527" y="493486"/>
                    </a:lnTo>
                    <a:lnTo>
                      <a:pt x="965200" y="638521"/>
                    </a:lnTo>
                    <a:lnTo>
                      <a:pt x="805872" y="493486"/>
                    </a:lnTo>
                    <a:lnTo>
                      <a:pt x="50498" y="493486"/>
                    </a:lnTo>
                    <a:cubicBezTo>
                      <a:pt x="22609" y="493486"/>
                      <a:pt x="0" y="470877"/>
                      <a:pt x="0" y="442988"/>
                    </a:cubicBezTo>
                    <a:lnTo>
                      <a:pt x="0" y="50498"/>
                    </a:lnTo>
                    <a:cubicBezTo>
                      <a:pt x="0" y="22609"/>
                      <a:pt x="22609" y="0"/>
                      <a:pt x="504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文本框 146"/>
              <p:cNvSpPr txBox="1"/>
              <p:nvPr/>
            </p:nvSpPr>
            <p:spPr>
              <a:xfrm>
                <a:off x="6471982" y="1285439"/>
                <a:ext cx="19394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Web</a:t>
                </a:r>
                <a:r>
                  <a:rPr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数据库等</a:t>
                </a:r>
                <a:endParaRPr lang="zh-CN" altLang="en-US" sz="2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16000" y="2316391"/>
              <a:ext cx="6832600" cy="1028700"/>
              <a:chOff x="1676400" y="3559175"/>
              <a:chExt cx="5519738" cy="1028700"/>
            </a:xfrm>
          </p:grpSpPr>
          <p:grpSp>
            <p:nvGrpSpPr>
              <p:cNvPr id="16" name="组合 90"/>
              <p:cNvGrpSpPr/>
              <p:nvPr/>
            </p:nvGrpSpPr>
            <p:grpSpPr>
              <a:xfrm>
                <a:off x="1676400" y="3559175"/>
                <a:ext cx="5519738" cy="1028700"/>
                <a:chOff x="1676400" y="3775075"/>
                <a:chExt cx="5519738" cy="1028700"/>
              </a:xfrm>
            </p:grpSpPr>
            <p:grpSp>
              <p:nvGrpSpPr>
                <p:cNvPr id="18" name="组合 72"/>
                <p:cNvGrpSpPr/>
                <p:nvPr/>
              </p:nvGrpSpPr>
              <p:grpSpPr>
                <a:xfrm>
                  <a:off x="1676400" y="4085217"/>
                  <a:ext cx="5519738" cy="718558"/>
                  <a:chOff x="1590675" y="3938294"/>
                  <a:chExt cx="5834063" cy="890706"/>
                </a:xfrm>
              </p:grpSpPr>
              <p:pic>
                <p:nvPicPr>
                  <p:cNvPr id="21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1" cstate="print"/>
                  <a:srcRect/>
                  <a:stretch>
                    <a:fillRect/>
                  </a:stretch>
                </p:blipFill>
                <p:spPr bwMode="auto">
                  <a:xfrm>
                    <a:off x="1590675" y="3938294"/>
                    <a:ext cx="2781300" cy="8907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2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343396" y="3947820"/>
                    <a:ext cx="3081342" cy="87025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9" name="下箭头 18"/>
                <p:cNvSpPr/>
                <p:nvPr/>
              </p:nvSpPr>
              <p:spPr>
                <a:xfrm>
                  <a:off x="4400972" y="3775075"/>
                  <a:ext cx="145628" cy="252509"/>
                </a:xfrm>
                <a:prstGeom prst="down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下箭头 19"/>
                <p:cNvSpPr/>
                <p:nvPr/>
              </p:nvSpPr>
              <p:spPr>
                <a:xfrm>
                  <a:off x="6623887" y="3775075"/>
                  <a:ext cx="145628" cy="252509"/>
                </a:xfrm>
                <a:prstGeom prst="down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下箭头 16"/>
              <p:cNvSpPr/>
              <p:nvPr/>
            </p:nvSpPr>
            <p:spPr>
              <a:xfrm>
                <a:off x="2330872" y="3559175"/>
                <a:ext cx="145628" cy="252509"/>
              </a:xfrm>
              <a:prstGeom prst="down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9950" y="1795708"/>
              <a:ext cx="1857375" cy="528392"/>
              <a:chOff x="742950" y="1294964"/>
              <a:chExt cx="1857375" cy="528392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742950" y="1340079"/>
                <a:ext cx="1835149" cy="483277"/>
              </a:xfrm>
              <a:custGeom>
                <a:avLst/>
                <a:gdLst>
                  <a:gd name="connsiteX0" fmla="*/ 50498 w 1930400"/>
                  <a:gd name="connsiteY0" fmla="*/ 0 h 638521"/>
                  <a:gd name="connsiteX1" fmla="*/ 1879902 w 1930400"/>
                  <a:gd name="connsiteY1" fmla="*/ 0 h 638521"/>
                  <a:gd name="connsiteX2" fmla="*/ 1930400 w 1930400"/>
                  <a:gd name="connsiteY2" fmla="*/ 50498 h 638521"/>
                  <a:gd name="connsiteX3" fmla="*/ 1930400 w 1930400"/>
                  <a:gd name="connsiteY3" fmla="*/ 442988 h 638521"/>
                  <a:gd name="connsiteX4" fmla="*/ 1879902 w 1930400"/>
                  <a:gd name="connsiteY4" fmla="*/ 493486 h 638521"/>
                  <a:gd name="connsiteX5" fmla="*/ 1124527 w 1930400"/>
                  <a:gd name="connsiteY5" fmla="*/ 493486 h 638521"/>
                  <a:gd name="connsiteX6" fmla="*/ 965200 w 1930400"/>
                  <a:gd name="connsiteY6" fmla="*/ 638521 h 638521"/>
                  <a:gd name="connsiteX7" fmla="*/ 805872 w 1930400"/>
                  <a:gd name="connsiteY7" fmla="*/ 493486 h 638521"/>
                  <a:gd name="connsiteX8" fmla="*/ 50498 w 1930400"/>
                  <a:gd name="connsiteY8" fmla="*/ 493486 h 638521"/>
                  <a:gd name="connsiteX9" fmla="*/ 0 w 1930400"/>
                  <a:gd name="connsiteY9" fmla="*/ 442988 h 638521"/>
                  <a:gd name="connsiteX10" fmla="*/ 0 w 1930400"/>
                  <a:gd name="connsiteY10" fmla="*/ 50498 h 638521"/>
                  <a:gd name="connsiteX11" fmla="*/ 50498 w 1930400"/>
                  <a:gd name="connsiteY11" fmla="*/ 0 h 63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0400" h="638521">
                    <a:moveTo>
                      <a:pt x="50498" y="0"/>
                    </a:moveTo>
                    <a:lnTo>
                      <a:pt x="1879902" y="0"/>
                    </a:lnTo>
                    <a:cubicBezTo>
                      <a:pt x="1907791" y="0"/>
                      <a:pt x="1930400" y="22609"/>
                      <a:pt x="1930400" y="50498"/>
                    </a:cubicBezTo>
                    <a:lnTo>
                      <a:pt x="1930400" y="442988"/>
                    </a:lnTo>
                    <a:cubicBezTo>
                      <a:pt x="1930400" y="470877"/>
                      <a:pt x="1907791" y="493486"/>
                      <a:pt x="1879902" y="493486"/>
                    </a:cubicBezTo>
                    <a:lnTo>
                      <a:pt x="1124527" y="493486"/>
                    </a:lnTo>
                    <a:lnTo>
                      <a:pt x="965200" y="638521"/>
                    </a:lnTo>
                    <a:lnTo>
                      <a:pt x="805872" y="493486"/>
                    </a:lnTo>
                    <a:lnTo>
                      <a:pt x="50498" y="493486"/>
                    </a:lnTo>
                    <a:cubicBezTo>
                      <a:pt x="22609" y="493486"/>
                      <a:pt x="0" y="470877"/>
                      <a:pt x="0" y="442988"/>
                    </a:cubicBezTo>
                    <a:lnTo>
                      <a:pt x="0" y="50498"/>
                    </a:lnTo>
                    <a:cubicBezTo>
                      <a:pt x="0" y="22609"/>
                      <a:pt x="22609" y="0"/>
                      <a:pt x="504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6"/>
              <p:cNvSpPr txBox="1"/>
              <p:nvPr/>
            </p:nvSpPr>
            <p:spPr>
              <a:xfrm>
                <a:off x="776033" y="1294964"/>
                <a:ext cx="18242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购物数据库</a:t>
                </a:r>
                <a:endParaRPr lang="zh-CN" altLang="en-US" sz="22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71650" y="5819775"/>
            <a:ext cx="409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组合 27"/>
          <p:cNvGrpSpPr/>
          <p:nvPr/>
        </p:nvGrpSpPr>
        <p:grpSpPr>
          <a:xfrm>
            <a:off x="237446" y="4000269"/>
            <a:ext cx="8563653" cy="1486131"/>
            <a:chOff x="237446" y="4000269"/>
            <a:chExt cx="8563653" cy="1486131"/>
          </a:xfrm>
        </p:grpSpPr>
        <p:grpSp>
          <p:nvGrpSpPr>
            <p:cNvPr id="29" name="组合 28"/>
            <p:cNvGrpSpPr/>
            <p:nvPr/>
          </p:nvGrpSpPr>
          <p:grpSpPr>
            <a:xfrm>
              <a:off x="723900" y="4000500"/>
              <a:ext cx="8077199" cy="1485900"/>
              <a:chOff x="723900" y="4000500"/>
              <a:chExt cx="8077199" cy="1485900"/>
            </a:xfrm>
          </p:grpSpPr>
          <p:pic>
            <p:nvPicPr>
              <p:cNvPr id="31" name="Picture 1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52975" y="4000500"/>
                <a:ext cx="4048124" cy="851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1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843214" y="4867275"/>
                <a:ext cx="3128962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1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23900" y="4010025"/>
                <a:ext cx="40386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图片 1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7446" y="4000269"/>
              <a:ext cx="436562" cy="554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4" name="Picture 19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013" y="5505450"/>
            <a:ext cx="7458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0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81275" y="6110288"/>
            <a:ext cx="2686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3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3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38" name="图片 37" descr="12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" y="0"/>
            <a:ext cx="9135197" cy="708977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15259" y="822121"/>
            <a:ext cx="298473" cy="100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629650" y="822122"/>
            <a:ext cx="195568" cy="65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6"/>
          <p:cNvSpPr txBox="1">
            <a:spLocks noChangeArrowheads="1"/>
          </p:cNvSpPr>
          <p:nvPr/>
        </p:nvSpPr>
        <p:spPr bwMode="auto">
          <a:xfrm>
            <a:off x="1491608" y="469900"/>
            <a:ext cx="7279140" cy="6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7" tIns="45708" rIns="91417" bIns="4570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en-US" altLang="zh-CN" sz="3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10.3.3 </a:t>
            </a:r>
            <a:r>
              <a:rPr lang="zh-CN" altLang="en-US" sz="3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基于二叉排序树的查找算法</a:t>
            </a:r>
            <a:r>
              <a:rPr lang="en-US" altLang="zh-CN" sz="3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(4)</a:t>
            </a:r>
            <a:endParaRPr lang="zh-CN" altLang="en-US" sz="3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3316615" y="6428534"/>
            <a:ext cx="35557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合肥工业大学 计算机与信息学院</a:t>
            </a:r>
            <a:endParaRPr lang="zh-CN" altLang="en-US" sz="18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1" name="Picture 11" descr="050907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rcRect b="12874"/>
          <a:stretch>
            <a:fillRect/>
          </a:stretch>
        </p:blipFill>
        <p:spPr bwMode="auto">
          <a:xfrm>
            <a:off x="2909888" y="6391275"/>
            <a:ext cx="423862" cy="44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2" name="Picture 13" descr="新校徽10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6531" y="6327775"/>
            <a:ext cx="5762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AutoShape 8" descr="data:image/jpeg;base64,/9j/4AAQSkZJRgABAQAAAQABAAD/2wBDAAgGBgcGBQgHBwcJCQgKDBQNDAsLDBkSEw8UHRofHh0aHBwgJC4nICIsIxwcKDcpLDAxNDQ0Hyc5PTgyPC4zNDL/2wBDAQkJCQwLDBgNDRgyIRwhMjIyMjIyMjIyMjIyMjIyMjIyMjIyMjIyMjIyMjIyMjIyMjIyMjIyMjIyMjIyMjIyMjL/wAARCAHCAT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ppIAOTxQA6iqEmrafGxV763Vh1HmjP8AOiPVbCZgsd7bsx6KJBk/QZquSdr2Mvb0r25lf1L9FFYmsayungQxKJLhhkKeij1P9B1P60QhKb5YhWrQowc5uyNZ3WNC7kKoGSScYFUJdd0uLg3kbH/pmS/8ga464mmvH33MrTNnox+UfQdB+ApvAGB0rvhgV9p/ceJUzmbf7uNvU7BPEOlkgfbBn1ZGUfmQKv29zDcoWhmjlA7owYfpXAUijZJ5iMY5B0dCVP5jmnLAwfwsmGc1U/fin6af5npFFc5omsy3UptLsgzY3JJgDeB1BA4yOvHGPTFF94mSMtFYoJ2GQZWOEB9sct+GB71x/V6nPyWPVWYUPZKq3ZP7zo6K4OXVtRn+/fSKM8CMBQPbgZ/M02PUtSi5S/nz6OQw/UGt/qM7bo5P7ZpX+F2+X+Z31FcrZ+J3Vgl/GNvTzYgePcryfxBP0ro4pUnjWSN1dGGVZTkEevFc1SlOn8SO/D4uliF+7fy6k9FFFZnSFFFFABRRRQAUUUUAFFFFABRRRQAUUUUAFFFFABRRRQAUUUUAFFFFABRRVW8uVtbOa4YZESFiPXA6f0ppXdkKUlFOT2RnarrUenkwxqJbhhnaTgKPVj6e3U+w5rl7m6ub1i11O0gPRM4QfRRx+eT71GXkkdpZm3SyEs59Sf6DoPYCivYo0I0l59z5HFYypiG7u0e3+fcQAKMKAB6AYoZQwwwBHoRmlorc5LF/StUl0+dI2ctaMcMpJOz0K9wM9R09OetGSWS4nknl/wBZKxZuc49B9AMD8KSioUIqTkt2aSqzlBU29F/X9fMKKKKszCiiigAx9RkEcHHBGCPy4oAwMDiiigAooooAKv6PqR0652SH/RZCdw6hD/eA9+hA9c/WhRUzgpx5WaUqsqU1OG6N+bxQ5ci3syYx/FI+0n8ADj8T+FT2XiWKeVYrmE27sQFYNuUk9ATgEZ9xj3rmaRgGUqwBBGCD6Vg8JSatY645liVLmcr+VlY9CkdYkZnYKqjJJ4AHck1z0/in5yLW2MiZ/wBZI+3P0ABOPrj6VDeXUs/hC2d8ku6xysecgMRk/UgZ+tYtYYfDRd3PWzsdmNzGonFUtLpP7zpbLxLFNKsV1CYGYgK4bchJ6ZOARn3GPeuirzZgrIQwyCCD9K7rS5Hl0qzeQ5doULE9ScDk/XrWeKoRp2lE6MsxlSs3Cpq11L9FQ+Yvm+XuXdj7uRnHripq4z1k7hRRRQMKKKKACiiigAooooAKKKKACiiigAooooAKyPEIJ0O6CddoJ+gYE/oDVy6njtYGlldURBkkniuduvEYuEkgWxzBIpUl5NrEHjoAcfn+Vb0Kc5SUorY4cdiKUKbpzlZyTX3+hi0UgBCgE5wOtLXsnyYUUUUAFFFFABRRRQAUUUUAFFFFABRRRQAUUUUAFI2dp29cHH1paKAOusIbG/0JLaIs9sUMZDcMpHXPowPP15FYc/h/UYH2wotzGTwwYK2PcHA/I/lRoF4bTUxCx/c3PykZ4DgZB/EAj8vSu1rzJynh6jS1T11PoaNGjj6MXJWlHTT+tjjrPw7czuGvQsUAPzRq2WcehI4APcgk/TrW1rVxJa6LM8B2ONqhh/CCwGR9AeK16gmginheGVQ0bghlPQ5rGVdzmpT2R1wwUKNKUKWja36nngiTO7GHznfk7s+ueufeu10O4kutIt5Zm3SEMpY9WwxAJ+oANUv+EUtvMz9puPKx9zIz9N2M4/X3rbhiSCFYo0VEQAKo6ACtsVXhUilE5MtwVahUcp6K33+ZPRXM+LPGul+EbeL7V5tzf3DBLTT7Vd89wxOBtUds9SeOMDJIB4me38Y+LWL+INWl0CxYkrpGkOPPIywHmznODggEAEHHKqRXEeyehar4q8P6G7R6rrWn2coXd5U1wquR6hScn8BXMn41fD5SQfEAznnFncEfn5dQaL8ONB05B9g8O2EfIYS3UX2iTI9Gkzg/QAe1ddDpV0iBftjoAMAR4UAegAwBQBhWHxb8B6lN5MHiS2RsZzcI8C/99SKo/Wussr+z1K1W5sbqG6t3+7LBIJEb1wQSDWddeHLLUYvL1GKG9j/uXMCSj8mBxXK3/wAItE+0PfeH7m88PamQcXOmysinOOGjzgrkAlV2g4oA9ForzAeL/FHgWQReObQX+k7gq69p8XCAtgGeID5eo5UYzgAMSTXo9rdW97bR3NrPHPBKoaOWJwyuD0IIyCD6igCxRRRQAUUUUAFFFFAHHeI7wz3wtFwI4MMw9XIyPyBH4k+grJp88nm3dxKf+WkrMPoScfpimV7lKHJBRPi8RVdWrKb6/wBIKKKK0MQooooAKKKKACiiigAooooAKKKKACiiigAooooAKKKKAAO0Ukcin5kdWB9wQa9Hrz2ztzeX8FuBnc4Z/wDdBBP6DH1Ir0KvOxzV4o9/JYvlnLpoFFFFcB7YVyvjbxcvhXSYjbwi61e+f7Pp1ln5ppTwCQCDtGQSeOoGQSK6qvHtDuG8U+JNQ8bzktBvfT9EUjhIFJDzDgEFySATyAWGSAMAF/w34Zk0+5fUL+5/tLxLec3mosM7M9YouyoBxkAZx2GAO/0/SorZAzqGfHU9qg0WwEUYmcDceRntW1QAgAAwKWiigAooooAgmiiuIJIZo1kidSroy5VlPBBB6gjjBrzW+tn+E+oDVLEyf8IbdSqt/Z8v/Z0jEATRjk7CSAyjJBPGcgD1Gq91bQXtrNaXMSzW86NHLG4yrqwIIPqCDg/WgBYJormCOeGVJIpFDpIjblZTyCCOCDkEEdanrzr4dzT+H9W1bwFezvJ/ZhFxpkkpy0tm5+UZwMlGO0npk4AwK9FoAKKKKACiiigDzjGCQRggkH6g4NFWdUga11W5iYYDOZEJGAVYk8fQ5H4VWr3oy5kmfDzi4ScX0dgoooqiQooooAKKKKACiiigAooooAKKKKACiiigAooooAKDRRQB03hyG1Wy8+Hd5zHZKXxkEdhjgDnI9cjPNdDXIeGJCmpzxZAWSHefqpAB/Jq6+vHxUXGqz6vLZqWGjZWtp/XruFFFFc53nI/E3Vm0X4ba9eR7/M+zGBSjbSrSkRhgRyCC4P4VmaLpA0ix0zRUVf8AQbeOBto4LgAufxYsfxp/xf2v4DaGRh5Mt9apKCeGUzKSD7cA/hWnCN3iCUH/AJ7N/M0AdPEoSJVA4AqSm7gCFyMnpzTJoUmheGRQ0cilWU9wRg/pQBLUNzcw2lu89xKscSDLOxwAK818X+PLXwDqNpplzrd1cSz7SIRbrK8EZON7MSC2MHAwScdup7SHw+sk63GqXcuoSqcosgCxqeOQg4zx3zQBoWV2by3E4heONyTGJBhmX+8R1GeoB5xjOCcC5RRQAUVQN2Tra2Q6C3aVvqWAX+TfpV+gDz3xov8AY/xC8GeIVG1J7l9HuSnDSiZSYlPqquC31NehVwnxNVGi8JlvvL4msSvOOdzD+RNd3QAUUUUAFFFFAGLreljUYg8RUXMQOwngMD1Un0Pb0Nck6tFKYZkaOVeqOMEfT1HuMivR6rXNrb3KBZ4Y5VHZ0B/KuqhinTXLLVHl4zLVXlzwdpfgzgaKtapDBb6rNBbxLHHEFGASckjJPJ9CB+FVa9SMuaKl3PnKkHCbg+jsFFFFUQFFFFABRRRQAUUUUAFFFFABRRRQAUUUUAFFFKiSTSpBCheWQ4VR/MnsB1J7UN21Y7N6I2fC8DNe3Fzj5UQRZ9yQT+QA/OutrO06xTT7KOBDuIyXb+8x6n/D2wK0a8SvU9pUclsfXYGg6FBQe/UKKKKyOs4j4t2E+o/C7XYrfHmRwrcZJxhYnWRiD67VOKdpl/HqFzY6nCCIb6OO5TPo6hsfUZI+orrriCO5t5YJ41khlUo6uMhlIwQR6EEivJfBhl0WS/8AB127G80GYtbM2N09m7bkcc84LYIHA3KOxwAehanYutw9wE8xHwSQMlSBj64+nTmmafftFOkTOXikYKATkqT0wf5jtW7BIJYUcdGUGgRIHMgRQx745/Oo5Nbo29rePLJHzzoPgTXvFnxp1HW9bsbqDTrPUXnZ7hcCXY5EUSkjDrhVBIGNo6gkZ+i6KKsxCiiigDnNTlbS/EVtqTqxtZYTbSsFJ8shiwJ9ufyB9q3opEljWSN1dGGVZSCCPUEda8H1bxhr3i/442Ph7SLq4h0nTr4R3ECsUWZYmzM0mPvA7SoBJBAHALHPtFpoGn2M/nWySo2c4859vcfdzg9e4NAHJfEIjUPFPgXQoyFml1gahuPQJbIWYY9SGwPpXoVeJ6d4ta8+LkPiWaxaTQr6VtA0u8DYAZSGLhcHcHfIDAjAyDyCK9soAKKKKACiiigAooooA4rxBC0GsvIfuzqGB7ZACkfgAD+NZtdrqWnx6jatE5KvndHIByrdvqPUd6425t57KcwXKbH52kcq49VPcfqO4r1sLWU4KPVHy2Y4WVKq6n2ZO/zYyiiiuo84KKM84ooAKKKKACiiigAooooAKKKKACpVtLt4FmjtZZInBKvGNw64IIHIIIPUVESACSQAOSfSux0GJotDtVcYLAvj/eYsP51hiKrpRUkdmCwyxNRwbtZX/I5y20XUblgPIMCHq82Bj6KOSfy+tdLpukwaamUy8zDDyN1PsPQew/U81qUV51XEzqK2yPfw2XUaD5lq+7Ciiiuc7wooooAK4Xx74UvtRmsvEnh7yk8Q6UCY0kUbbyE53QOeOCCcZOASRxncO6rH8Ra/ZeGdBu9Yvywgtk3FV+87EgKqjuSSAO2TyQMmgDK8C+LdP8U6S7WoeC6tXMd3YT8TWsgJBVgcEjIOGwM4IIBBA6W5nFtbvMUd9o+4ilmY9AAO5PSvK9N8F3+pNJrs1zc2Hi+4c3U15aOv+jblAS2MbYWRFVUBVuSwPzY6+iaLPrEkMkWt2cEVxEQBNbSbopwe4U/MpGOVOQMjDNyQAU2sNd1M77m8GnxZysFudzD/AHmBGT9CR7Ug8LTLlk1m9V8feDH/ABz+tdLRmgDnoRr2mcyMmp2w67fkmA9QDwfoTk9jU0+sEpHJahTG2QXkUjaw4KkHBBGOQefatuue17xJ4c8LpLcazqdnZtKoZkdsySgHAIjGWbrjIB4HPA4TV1oVFpO7VzK8N6DoWga1eX1jpixX2pSlprjeWOWbcVUH7qknOB6DOcDGH448VNr+sxfD/wAP3aRz30v2bU9Q5KWqFWZolI4MrKjgAnjBHBJKi3/ifx2wj8O6fJ4Z0GQESatcxBbq4QqCPJj/AIQcnD55BBBBBB5bxClh4fs7ix8Nxyw6H4VtpzPdJh/tOqTJ5Eak8FpE8zcxGQudpCgKKEn1CTi37qOs0HTo/EGo+GW0fTHs/CWhBp7eSeLYbyQptjKKSGwNxcyMBuJ4B5J9PrM8P6a2jeHNL0tnDtZWkVuWAxuKIFJ/HFadMkKKKKACiiigAooooAKrT20VzEYp40kjPVWGRVmihOzuhSipKzOen8K2zEm3uJYfRTh1H58/rUUfhQDma+dl9I4wp/Mk101FbrE1rW5jieW4Vu/J+f5XscbrmmJYfZ5LePZBgo3OSGPIJJ9eR+A9qyq9AmgjuYmilRXRhhlPIIrlr/w7c25L2ebiLrsJAdfxPDD8j9a68NiU1yzep5WPy+UZOpSV49l0+XYyKKRm2OY5AY5B1VwVI/A80tdx5AUUjMqDLEAepOKvadpNzqTglXiturSkYJHooPUn16D36VM5KCvLYunTlUlyQV2U2R1hhmYYjmLBD6lTg/1x64PpSV3ElhayWa2kkSmAAAIc4GOmD1BH51ky+FYzzBeTIPR1D4/Hg/mTXLDGwfxaHo1sqrRt7P3v8/n0OdpGZUGWIA966OPwog/117K3siKv881pWmj2NkQ8UAMg/wCWj5ZvwJ6fhinLG0ltqKnlOIk/etH+vIwdL0OW6dZ7tDHbggiNhhnx0yOw+vJ+nXsKWivPq1pVXdnu4XCQw0eWO73YUUUVkdQUUUUAFFFYXifxTpPhDSJNT1e58uMAhI15kmbsqLkZJ/ADqSACaALuq6pZaJplxqWp3KW1nbrvllc8KOmABySSQAACSSAASQK83sf7W8e65aa/qVvJbaXA4l0XSpBzntdTjkbsHKryADkcZLwQaVrPjHUbfWfGMPloriXT/DwJMdv/AHXnBxukwfukDGTkAErW7aSXOu+OG0y2nkXTtFZJ9SnR2BurojKQggj5UGGYZOThSMdQDt7GzSytxGDuY8u56se5NW+lZMOuW1z4hudGgSWSa0hSW5kXBSIsflRjnO8jLAAEAYJIyM61AFK/tri7spYba+mspWAC3ESIzIc54Dgqc9OQeDxjrXlGoN8QZ9c1rT9D8YyXKaTFCJ/tFlbxGWV8sY1cRkLiPB3EYDEA4HI9avryDTtPub66cJb20TTSuRnaqgkn8ACa8u8GeBdP8UeELXxDqkV1Y6/qM1xffb7CZoJ4vNkJG1h1XaFwGDABjjGaAMmWAm4lPiTV/ibpwSJTLMhDWuCMkBrdWVhzjOB15was+H/EHwW0K7WXSNkuoFgY3eyuZ52k6DaXQlWJP8OMk106+EPHVpI4sfiJI0AOY4rvSopGI7BpAQSfU4yaG8OfEa6XbN49tLQDjNtpCMW+pY8fUUAUNX8T+INesXkEU3gzw7tIudU1UrFdkHjZFFn5GJBAYnPOV5ABp+E9Bg8SXGmfYNPlsfBGiSCfT0mysupXI5Fww4OwEkjOMk8jBKr0Vh8L9Ejvo7/WrjUPEV7Hny5NXnMyR5BDBY+FAJOcEHBAIwRXdUAFFFFABRRRQAUUUUAFFFFABRRRQAUUUUAFFFFAEE8EU6bZYkkX0dQR+RqlJoGmPybKMH/Yyo/TFalFVGco/C7GU6NOfxxT9UZ8Gk6fbkNHZwq394oCR+J5rQoopOTlq3cqFOEFaCt6BRRRSLCiiigAooooAKKKKACiiigDN1nVrPQtHu9V1CcQ2trH5kjE44HQDPUkkADqSQOpry/w/aX/AIn1WHxr4ghX7ZcAf2Pp33lsYCcrIcjmRuCDgYHIxlQt/wCIBHiTx3oHhGQbtOtkbV9SXjEiJlY0PsWyCP8AaB7V1OkE3GsiSXBYKW6d6ALEoh8PaRc6ldHc8cTyyE84VVLsB+Cmue8Ct/wjPwl/t7UF8yeeCbWbx4yN07ODIDycbim1fqBXQeOLaW88H6rbQLulmsrmJF9WaCQAfiSB+Nef67qAu/2XYp7F2O3TLWBivX5HjjkH0+VgfbNAHe+BdLm0vwpbNeL/AMTO+JvtQYoFZriX5nyBx8uQo9lFdNRRQBx3xTv/AOzfhh4gn/vWpg/7+ER/+zVt+G7NtN8L6TYsu1rayhhK88FUAxz9K5D40u0vw/bSokL3Or3tvZQAdDIZA4z+EZH416LQAUUUUAFFFFABRRRQAUUUUAFFFFABRRRQAUUUUAFFFFABRRRQAUUUUAFFFFABRRRQAUUUUAFFFcL4q+LHhLwlI8Fzfm7vUYq1pZYkdSCQQxyFUgg5BIPsaAO6qCe4itoHmnmSKJBlpJGCqo9STwBXzT4g/aE8Sahuj0S2ttKh4IcgTzZGc8sNuDxxtJHrXnV/e694jlW41K7vb5lB2SXUrMEBOSFLHAGew49quFOc3aCu/ITaWrPqnVvi94G0dmSXXoLmQLuCWYafd7BlBUH2JFcXqP7SGhwqP7M0O/um7/aJEgH4EFyfyFfPX2BwcMy/hzUi2KdSc/jXXHLq8t1b1IdWC6nuHgHxQPGvjzxRr72gtHksYI44fN8woodAfmwMglQegxkD3Ppml3AtdSjdjhWypPpmvmjwV4jPg3xNFqfktLZyIbe8ijxuaJiCSpPGQQpHIBKgEgEmvoe1urPU7GK/066ju7GYZinj6H1BB5Vh3U4IPWuevQlRnySKjJSV0dzdRmS2baAzAhlB6EgggfjjH415N4Oto4R4m+FmoyGKGWKabS5G53W0wOQoPG5GOcZJyW/uk13mm620AWG5JaMcBz1H1rF8f+HlvLBPEumXi2WraMHu7W5yduApZ43A5KMAcjsSeoLA4lF34aaxNqfgy2t75SmpaUx029jZizLLFheSepK7WJBIyTzxXZ15TfX9/p/h+1+KNlarb3NzZ276tpqZkS6tyww4IxiRUbIY5AGQcgc+pI6yorowZWAII5BB5BzQB5X4mnbxX8a/D3huFm+yaEv9qXmyTGJRgxgg8HBMfTJxK3TBr1ivD/GfwIuvEXiDUtasvEK+beSmUQXcJOzIHy+YpJ2joBt4AA5xk8fqcPxY+FkRmOp3M2moqp56SfarZBkYG2QExjJAyQuScAmgD6gor598P/tHOpCeI9FBGSTPp7cjjgeW55Oep3D6V694b8ceHPFkYOjarBcS4Ja3JKTKBjJMbYbAyBkDGe5oA6SiiigAooooAKKKKACiiigAooooAKKKKACiiigAooooAKKKKACiiigAooqlqWoWmlWE19f3MdtbRLl5JDgAZwPqSSAB1JIA5NAF2uI8Z/E3QvB4ktmZr7VFHy2VsQWUkZHmMeEByOuTgghSK818bfGO+1R5LHw40ljZBsG6BxNKMY4/55jJyMfNwDkZIrzq10uSUB5SY4zzgj5j9B2+p/WtKVKdWXLBXJlOMVdmz4q+Inizxk0ltJd/2fp0mVFjZEjcpyMO3V8g4I+6cA7RXO2vhiPIa4yoz0Jy35DAH4/lW7DFFbrthQLkYJ6k/U/06VLXrUcthHWo7v8AA5J4lvSOhTg0rT7Ygx2kW7++6hj9eeB+Aqy0Ub/eRT9QKfRXpRSguWOiOZtt3ZTk062c5MK/gMfyqu+iwNypZT7HI/WtSindjuzCk0Z0GVIce3B/KrGg6xrXhG9kudFmUCTieyuATDMB0yuRgjsQQRk4IBIOrUcsCTLh1yexHUUqkKdaPJVV/wBBxnOLvFne6R8VvDWpYh1PztDvD95J1MkJySBtkUZA6H5lAGepxmu6sru31SwlhtZ7XVLGRWjkW2nWZSpBBB2kkAgkHoea+dLux2rtdRJH2yAQPwPSs0WCQzJPbNJbzRncskLlWU9iD2/DFebUyeW9KV15/wBf5HTHFx2krHvtp4FlnsRoE3jXU28M42f2Y8EYl2AghDP97aCAMADjgYFVvix481vw5cWmk6TG+mQSR5OoSQAxv0wkROVBAzncAQMYAyCfPtE+KWvaMVh1tTrdiMDzHO25jA7iTktjrht2cdRXsui63o3i3w8CrQ6no13iOWKdATGwwdkinO1gQCOoOAQSMGvMlSnQqL2sfk9n9x0qSmvdZ4XH478YW75/4SC5k9VuYo51I64wy8A+or0Pwb8VU1i4Gja5Da2l1OpRAWJtLsHIMeGz5bEEAAkqTkcEgHhfHPhE+DPFH9nw7n0q8Qz6e7EkqAfmjJI5K9RyeCpJyTjlbi1WaMowyp546g+o969n6lh8XR9pRXK/17M4/bTpT5Z6nZ+OPhvpmhao1/GZodBvZPK3jl9OnOSFdT96M84IIIxgnIG7jtR8FavpU3n2Z+1pE25ZLbIkQg8Er94EdcjIGOteo+APFEfizT7nwV4pPnzyWxjSckbrqEDIzkHMseAytgkhTnlcnmEe/wDD2q3egaiw+26ZIItynHmRYBRx7FSOvIBGec1wYXDwqTdCqrSW3+Q8TUq00qtN3XVDvB/x28Q6C0VrrZOsWAIBaVsXCD1D/wAXU8NkngZAr6C8K+NdA8Z2YuNGvVkdQDLbv8ssRIBwynngnGRlSQcE4r5+v9L0nxArPcxCO6PS5hAD5x1YdG7defQiuOutJ1vwbqEOpWVxInlsTDfWzEbTjGD3UkEgg8EEjkZrPEYGrR13XcqhjKdX3Xo+x9rUV4v8Nfjbb67JBo3iVorTUSoWK84WK4bphh0Rz1/uk5A2kgH2iuI6wooooAKKKKACiiigAooooAKKKKACiiigAooooAKKK53xf4ssPB+iPfXhLytlbe3U/NM/oPQDqT2HqSAQCTxN4q0vwnpbXmpTYzkRwqcvKfRR/MngdzXzd4o8Xax431UvOzC3DE29ojfJEOgJ6ZOOrH1OMDAFbVdU1fxrrsl5eyeZM3AAyI4UzwqjnAGenJJ5OSSa6vRPDENvb75iUhHLMwwz/X0Ht29zzXXh8M6vvS0j+foc9auqenUwdI8NzzMDFEJZByZGGFX6Z6n3NWNQtEspxCLlZ5ACXKchT6A9zWtq2ugRmzsMRwjgkcE1zcsqRDc7cn8zXu0afKuWKsu3+ZwOcpvmkxxHpSEhBliAPUmqEt+7ZEYCj1PJqqzs5yzFj6k5rqjRb3Jc0arXcK9ZF/Dn+VN+2wH+P9D/AIVlYFLgVfsULnZsJcROcCRc+hODUtYVPjmkiPyOR7Z4/Kk6HZhzm1RVKG/BIWUAH+8On41dBBAIIIPQisZRcdy00xCAQQQCDwQazLu1MR3KCUP6VqUjAMpUgEEYINOE3Fg1cwHQEe9TaB4guvB2ux6paqXtnIS9tc4WeLPIx2I6g9jg+oL7mAwS45KnkGqF1F5kLL/eUj8xV4mhHEUnF/L1CjUdOR7X8W7eHVvhlZa9bNHN/ZtzDcRTkYZreUAAD03FoyR/s+1ePOAGIHIBOPpXq3hHPi39nrUNN2S3Vzb2s8CxqpZmkhbzYlUDknDRgAZ6AYPSvNdV0TVvD8mnW2rpaR3VzA0jW0cxae3CgAGUfdG7qMEn1wRivHyjEwg3Sk92rf19x14uk5WkuhnFJ4Z4Luzk8q8tpBLBIMZV1II68dQPbOK9U16Xwd46Oi+I7rxhZ6LerZiK7twFkcqfm2YYjaVYuMlTkYPavL6RlRm3NHGzf3jGCfzIzXo4vAe3mqkJcsl1/po5qWI5IuMldGxdXWnwaw8eiarc6ppqqf8ASbi1EOGBGApGCw5OcqMY4zWrZakHVkfayupV0cAqwPUEHgg+hrlNxOMknHT2qxBOUYEHFdNOg4U1GUnJ92ctZKcuZK3oJ4i8GoI2v9GRmjALS2oOWQf3k7lfUcke4zjtPhH8YDprw+HPE90TYkhbS/kbm3PQJIT/AMs+wY/d6H5cFc3T78gqQxBHQg4IrC8YeG0mik1nT4gGUbrqFBgY7yKB+oHTr0zjxMdl/LepT+aOnCYx39nV+T/zPr2ivBPgh8TRKkPhHWZz5qgJpsznhgB/qSexAHy54I+XIIUH3uvGPWCiiigAooooAKKKKACiiigAooooAKKKKAMvXtas/DuiXer6g5S2tULuQOTyAFAJGSSQAMjJIr5f1/X9V8d+I2vbhAjP8sNuGJS3jHIGcc46k4GSSQAMAbXxc8a/8JZ4rGjWMu7StJkIJXOJ7gZBb0IXlQcf3iCQwxJ4W0LygDIv7xgDKfQdQv4d/f6CujDUPay12W5jXrezj5s0vD+hQ2VqJHHyLySRgsfU/wBB2/PNXXdaadjbQHbGvBx3rQ8QakLeEWsJxxg4rjLicRRl2OSTwPU171Gnezt6HlrV8zI7m5EC4HLnoPT3NZjuzsWYkk9zSOzOxZiSSck0lelCCiiW7hSgEnABJPYVPbWjT/MSVT17n6VpRwpEMIoHqe5pTqqOg1FszFtJ3GQhA9zin/YJsfw/nWnRWXtpFciMh7SdBkoSPbmosEcEEEdjW5TJIklGHXPv3H41SrdxOHYxasW900J2nJQ9vT6UtxaNDllJZPXuPrVatfdmidUzcR1dQykEHoRS1k2tyYGwSShPI9PetUEEAgggjIIrmnBxZpF3I7iETRFeMjkH0NZGMNgjkHkGtys2/i2ShwOG6/Wrozs7Cmupf8NeMPEPhHSL3TNFewijuJ2nW5lQvLFuCghVPyk4VeoI4Prxi4JkklklknuJWLTXEzFpJWPJJJJJ5/8Ar5PNFFKjg6NGTnBasc605qzYUUUV1GQUoOD1pKKALttPsYc10un3Z4IPIrkI2wQc10fh17eXVIIbskQtlTg4OSOD+BrKa0uYVIXOR8V6O+g6rHf6eZIraZ/MhZCQYJAQdoI5GDyD1xjuDX038MPGy+OPCUN3KyjUbbEF6gIyXA4cAYwGHI4AB3AZxmvKNd0EXVpc6TPgiUZhkI+64+63tycH2JrlfhJ4nm8I/EG3trpmitL5vsV0jHAVicIxGQAVbAJOcAt618vj8Oqc+aOzPXwNd1Icst0fXFFFFcB2hRRRQAUUUUAFFFFABRRRQAVwPxZ8Y/8ACIeB7qW3l2ajeE2tqVOGVmB3OMEEbVBIIzhtoPWu+r5U+O/iNtb8enTIXLW2lRiBVBBBlbDORjoc7VI9UoAxPBOlGZhdMuQrZUEdW7fl1/KvVxs0rTCxwHIyfXNYfhLSFs7SCEqP3KDcfViOf8Pwo8R35kl8lTwPeveoUeSKp/N+p5FaftJ3RiXlw1zcO7EnJNYl5L5k5UH5V4H171oyvsid/QEisUkkknkmvVoR6kS0Vgqxa25nfJyEHX39qgVSzBQMknArZijEUYQdhyfU+taVJ8q0FFXHgAAAAADgAUUUyaVYULMfoO5rl1bNR9FZkl/Kc7AFH0yaqyX8y8+ac/hWnspdSeZM3CQKaXA71gHWniGZmUr6ngn6Y6/lUkesW86kwlnI6g8EVzVqsKPxuxtCm5bGyZB061m3kQjJlT7hPIHb/wCtURv27RqPqSaab5iCGiQgjBGTz+tYRzGjF6P8zR4ZtEQlB71o2F0D+5Y+6/1Fc1cXn2aco0J2noQ3UfQiprfUEZ1Mb4YEYDcH/A12xxdCt7sZa/d+Zk6E462OwyKiuoxLbuMZIGR9RUMNwJY1ccAjOPSrCuDSTsyXExqKdKuyV16YJx9KbXcnc5wooopgFFFFACjg1btZSjqwOCCCD71TqaFsMKTJkro9bgCa54TSdVH2m3GSQOSPevF/Hmn/AGbW1vI1xHeR7zxgeYOG/Pg/8Cr1r4d3Jfz7ViCrKeD3zXI/EjTR/ZFwQAGs5xID/ssdpH5lfyrw8XTvCcO2qKw0+SrGXfR/19x798P/ABAfE/gPSNWkYtNLAEnJxkyoSjnA6ZZSR7EV09eIfs4aqZ/Dus6SwP8Aotyk6tnqJVIwB2AMZP8AwKvb68A90KKKKACiiigAooooAKKKKAK17dwWFjcXtzJ5dvbxNLK56Kqgkk/QAmvirTZJtf8AGH228Ieae5a6nIGAWLFjx2BJx+NfVnxW1FtL+F3iC4VQxe2Nvj2lYRE/gHJ/CvlrwcgS7nnPVQiD8Wz/AOy11YKn7SvGPz+7UxxEuWk2exwEWGjGVj8zDOfWuLuJTPOzsc5NaV7qrT2awA4AGKyK9+nFq7Z5cF1K98cWpHqQKyq0tQ/49x/vD+RrNrto/CKe5ZsEDXG49FBP49K1KoaaOZD3wP61frKq/eLhsGQASeAOtY88xnlLEnA4A9BWldsVtXI6kY/M1kVdGPUmb6EUr7VJrKu7wRfKMNJ2B6D6/wCH+Tf1CTybRpe/RQe5PT+RP4Vp/DLwM/jvxIVuX2aXaES3sm7DMDnai45yxB54wATnIAPDmWNdBckPif4HVhaSkuZlHwp4E8R+Orlv7MtcwIxSS9nJSFCADgtg5PI+VQTyDjHNe3+HP2fdA0sxzave3epXAzlFPkQkemASxI553AH0FepaXZ2Om2UNjp1vFb20K4jhiXaqjrwPxyT3JJPJq/XzUpOTuz0DjovAfhjT0EMeg2DJjgzQiUn6lsnP40//AIRLw2QR/wAI/pXP/TnH/hXUXCB4j6jkVQpAcXqfwi8Ga3lJdNe1kYYWa0lZCp9lJK/mpryXxz8DNX8N28upaLM2rafHlnjCYniXJ5KjIcAAZIwcknaACR9HglWBHUHNaQIIBHQ80AfFWg3xkhaCQnKt8rHsD0H55rdRyDg10Pxa8GQ+GvGI1GwiWOw1ZGl8tekcykbwB2B3BgPUsAAABXLwuZYUcnJ6H6j/ACK9jA4iU04S3RzVYJaohvCBc5/vKD/T+lRg5FF82JY/dcfrTVORmvfpSvFHn1I2Y+iiitTMKKKKACnxnkUynJ1pCZ3/AMPXI1QgcZBqx43tlnj1aHAO+2kIHuFLD9QKr/DtCdRZuwFbHiBQ+sMpGQwKkexBB/nXnVFzV3HujGT5YX7M5b9nG5kTxxqdsHxFJpzSMvqyyIAfwDN+dfTVfJnwHuGh+KdlGGwJ7eaMj1AQtj81B/CvrOvlT6QKKKKACiiigAooooAKKKKAPO/jhKI/hLrCHrI0Cj6+ch/kDXy/o+rJp6+UbcyF5VYsJNuMcY6H1Nfa+o6bZ6vYTWGo2sVzaTqFkhlXcrDORkHuCAQeoIBHIrmH+E/gVjn/AIRu1B9VZx/I1rRrToy54OzJnCM1yyPnT+2UPW2Yf9tP/rU4axF3gcf8DH+Fe9v8MPBzMd2iqDntcSj+TUz/AIVb4N/6A3/k1N/8VXR/aGI/m/Bf5Gf1en2Pn3UNZgW13GGXAYdGHv7Vlf27aHrFN+h/rX0sfhT4JlASXRAyEjcPtU44z7PUv/Ckvh5jjw/+P224/wDjlaRzXExVk19yJeFps+ctN1u0MzrsnyVzyB2P1961P7Wtf7s3/fI/xr3M/BDwLGxkg0yeNwDjF3If5k1Tf4P+FWPCXiewn/xBpSzOu3d2+4FhoI8PvtWtBaMxE/GDwoPf61kjWrHjJnH1Qf4177P8FPC9wjIZ9TRWGDtmTP4ZU1Ev7Ofg9lDDUtcwR/z3i/8AjVXDNa8VZWE8JTZ88atfRXfkpAW2KCTkY5J/wAr6h+Fugx6B8PtMjUDzbqMXkxGeWkAIBB6ELtH4e9Y8f7O3hBHVmvtZcAglWniwwz0OIwefr+NeltBHb4hiULGgAVR0AA4A+lcVetKvN1Jbs3hBQjyoFYowZTgitJWDKGHQjNZlaMPEKZ9KxKJKyq0pDiNj6A1m0AFaMJzCp9qzq0YeIUHsKAPP/jPYpd/D2adjhrS4imXA6knyyD7Ycn8BXz5YnMUi+jAj8Qf8K+nfiHEs/gfWI2xgWkknPqo3D9RXzDYfdlH0/rXXgX+/Xz/Izq/CQagf38Y9Fz+tJEeKjvW3XhA/hAH9f61JEOK+qo/Cjzau5KOlLSDpS1uYBRRRQAU5OtNp8QJYADkmkJnpXw6gIEkxGBirOruH1kHPRx/OrvhG3FnoXmEYLDNYeo3ISWe4Y8Rq7n6AE/0rzYvmrykc9X4Eu5xPwNj8z4s6W39yOdv/ACEw/rX1zXyx+z5ai4+JLynrb2Esoz6lkX/2Y19T18sfTBRRRQAUUUUAFFFFABRRRQAUUUUAZ067JmHYnI/Go6uXceVDgcjg/SqdABWhA++IE9Rwaz6lgl8p8n7p4P8AjQBoVSuISrF16HqPQ1cByBjoaXGetAGVUkczx8Agg9j0qeS0BJKEDPY9KgaCReqE+45oAka7c9FAPr1qAsWYsx5PU0oRycBG/I1Klq7EbvlHv1oAZDGZHHHyjkmtHGBTERY1CrwP50+gCC6bbFju3FUamuJPMkwOi8VDQAoBJAHUnArTAwAB0AxVG2TfKCei8/j2qxczxWltJcTyJHFGpd3dtqqAMkkngAY6mgDhPi5qi2Hge+XftkuSltHgZyScsD6fKGr54szsilc8Djn6ZJrqPiN4y/4S7XVW0ZjptqSluCuDIxI3OR15wAAegA4BJFcpdkW9osAPzPy2P1/oK78upOdXm6IxrSSjYogmWVnPUkmriDAqtCnQ1bUYFfUxVjzKjHdqKKK0MwooooAK0dHtTd38cYBILDNZ4GTXeeBtILy/aXX5R0JFZVZqEGyJdjs5yLDRkiHB2gY/CuA8RXAg0HU5if8Al3ZQc45bCj/0Kuw166BbylPAGMZrzTx7eeRocdsrHdczAkeqoMn9Sv5V5jfs6EpvsTGPtK0YLudF+zdYNL4m1nUc/JBZrAR2zI4Yf+ijX0lXjf7OujGz8GX2qPEVkv7varH+KOMYBH/AmkH4V7JXzZ9EFFFFABRRRQAUUUUAFFFFABRRRQA0gMpB5BGDWfIhjcqe3Q+orSqKaISrgYDDoaAM+ilIKkgjBHUUlAE8Fx5fytkr29quKQwyCCD3FZlOSRozlWP07GgDToqot32dfxFSi5iP8X50ATUVH5sZ/jX86Y9zGvQ7j6CgCeqs9wACick8EjtUUlw8gIHyj0HeoaACjBJwOSagvL21060ku72eO3t4wC8sjBVAJAHJ7kkADuSAOteH+NvjrP5ktj4TXyQDtbUJkBckH/lmpyACB1YE4J4BANAHsHinx14f8DWQfV73Fw4DJZwYaaQEkAhcjA4I3EgZGM5wK+evE3xJ13x7cFZR9j0tTiKxhYlWOc7nPBcjgDgAYBAByTwbi81O5ku7ueSWWVtzzzOXZz6kk5J+tdPY2qWttHGi4O3knqSeTXbQwNSpaUtF/WxnOoo6BDAtupkcjeBknso/xrPkdricuc46Aegqzdzea3lIcoDyR3NRogA6V9FhsPGnFJI4KtS7FjTAqUUAUtdiOVu4UUUUwCjBJxRVuxspbydY41JJOOBSbsJuxPpGmyX92iKpIJGSBXrlrBFo2khQAG2/rWf4d0OHSrQTSgBsZJNQavqRuZCik7RxxXnVZutPlWyM3LlXMzPvJ2nmZuSSeB615V4rvX1jxH9ltVaVYSLeFUBJds84A6ksSBjqMV2fifWhpGltIjYuZsxwAdQccv8AQA8e5+tP+BHgx9c8U/2/dQ50/SmDRllOJLgj5QDjB2j5jg5B2cYNedmdZKKox9X+n+f3HXltF3dV+i/U+hvCWgx+GfCemaNGFzaQKkjJnDSHl2GexYsfxrcoorxj1wooooAKKKKACiiigAooooAKKKKACiiigCKaASjPRh0NUGRkbawIP861KayK4wwyKAMyirD2jA5TB9jwagZGT7ykfUUAJRRRQAUUUUAFYXinxXpvhLSzd377pHyIbdSN8rAcgegGRkngZHUkAzeKvENn4R8O3Gs6gQI4xtijLANNIc7UUHqTgnocAEngGvlHXvEWr+NNalvr+bc79EGQkSdlA7AZ4HcnJySSahCU5KMVdsTaSuzT8ZePNX8ZX5DyFYAf3dvGSI4wBjIz1PJyx55wMDAHPw2McfLgO/pj5R/j+NWobZYk2oMA9Sep+tWEiA7V9HhMuhSXNPWX4L+u5xVcRfREAQscnOa0PtUrwhMAEjBYdTUaxgU8LivS5E9zldR9BioBUoAFAGKWtLGbYUUUUxBRjNKASaniiBYZHGaQm7E2n6dLezqiggEgZxXpej6NZaLbiaYqZMZ565rntJktbaAPxvA6VPPezXj5ZiEHQZrkq803yrRGDnrdmtqOstckxxZCA9qwdQ1C306zku7uTZEn/fTtjhVHcnH0xknABNQ6pqlnotmJ7yTG7PlxLy8h9h2HqTwPc4B4WGLXPiH4jhsLC2MkjZ8uFSRHAmRlmPYdMseScAdhXFiMTDDR5Y6y/rc2w+GniJc0vh/rYbYafrPxF8XRWdjCWmmOAMny7eIHlmPZRnJPUk4AJIB+u/DHhyw8KeH7XRtOjIgt15Y/ekc8s7H1JyfQdBgAAZHw/wDAWn+A9EFtBia9mw13dFcGRh0A9FGTgfUnkmuxr56UnOTlLdnvRiopRjsgoooqRhRRRQAUUUUAFFFFABRRRQAUUUUAFFFFABRRRQAUhAIweaWigCMwxnqg/AYpv2aL+7+pqaigCEW8Q/gz9SakVFT7qgfQU6srxHqv9h+GdT1UKjGztZZ1V2wGZVJCk+5AH40AfM/xu8XyeIvGkulQSZsNJY26KBgNN0kYjAOQRt6kfJkdTnmLWwNtabRGTtwZXCkgMegJ7Y6D3z61l6VG95qvmuzOykysWJJZuxJ6k5IP516XrUS6P4PttOUATXTiWU9yRyM/Sveymiox9q927L06s87GVmpKCOOCAc4p2BTsUV7tjkbEAxS0UUxBRRRQAUYyaKcgyaQiWKPJHFaNvbkkcc1Bbx5I4qxeavY6LFm5PmTkZW3QjceONx6KOnJyT2BrKrUjTjzSdkZPmm+WKuzWtbY7d3AVQWYkgAAdSSeAPc1h6x41tLANBpYS6uB1mIPlIe+B1Y+/A6dRXPS6hrvjC/j02zgllMjfurK1UkH3I6nGMlmPAyeBXr3gj9n6OMR3vjCQSMQCNOt3IUZA4kkGCSCSCFOMgHcQSK8DFZm5e7S08zvoZcl71XXyPM/CngfxH8StXa4QuLXzAtzqEwJSPocKONzAEYUYAyMlQc19PeC/BGk+BtIax0uImSQhri5kwZJ2HAJI6AZ4UcDJ7kk79raW9jbR2tpBFb28S7Y4oUCqo7AAAAD2FWa8ltt3Z6iSWiCiiikAUUUUAFFFFABRRRQAUUUUAFFFFABRRRQAUUUUAFFFFABRRRQAUUUUAFecfHK9jtPhVqUbMVe5khhjx3PmKxH/AHyrV6PXj/7Rp/4t7p4/6isf/oqWgDxDwNafatSTdyHlVfwGSf5iun8a3Jm1zyR92FQoHpWT8OgsV5A7njzGb6cAf0qbX5RPrt3IpyC2Aa+swMOWnBdl+ep4dd82IkzNooor0BBRRRQAUUUUAFTQjJFQ96tWwDOAxAXqSewHJP5UiZbEeqauNIt1WHDXcgyuekY6bj6nrgdOMnsDe+H3wr1fx9MNSu5HtdH8w+bdvzJOQfmEYPU54LHgHPUgiue8PaTN448dWemhvLN9PhmBGUiUFmI7ZCKcDuRjvX2Vp2n2ul2Fvp9lCsFpboI4o1JwqgYAyeT9TknqTmvkcbiniKj/AJVt/XmevhqCpQ83uZvhfwjovg/TfsWjWSQbgolmIzJMRnBdupPJwOgyQABW/RRXEdAUUUUAFFFFABRRRQAUUUUAFFFFABRRRQAUUUUAFFFFABRRRQAUUUUAFFFFABRRRQAV4h+0nPt8OaJBz8927/8AfKY/9mr2+vCf2kxN/ZmgOIZDAJpg0oU7VYqu1SegJAYgd9p9DQB5R4duTaWVtKCejZ/76P8AhU88nmzvJk5Y5Oa5mHWLi3gSFEiKqCAWXJ5Oev41L/b11/zxt/8Avk/419LRzLDQpxi27pJbdkeZPCVHNyS3N2isH+3rjvDbn/gLf40o1+cdbeD8Aw/rW39q4Xv+BP1Wr2N2isP/AISCTPNtF+BYf1p3/CQN/wA+sf8A30af9p4X+b8H/kL6rV7G1RWN/wAJAc82i/hIRS/8JAve0/KU/wCFUsywv8/4P/IPq1Xt+Rsd80s8nlabduTjELAY9SNo/nWN/wAJAmf+PM/hL/8AWoudbSexltxbMpkAAbzc4wQemB6YqKuY4Zwlyz1s7aPe3oEcNV5ldaX8j039nHSzP4q1XUyAUtbQRDIzhpGyCD2OI2H4mvpWvBP2aYcWniSfd9+S3THptEh/9m/Sve6+UPWCiiigAooooAKKKKACiiigAooooAKKKKACiiigAooooAKKKKACiiigAooooAKKKKACiiigApMA9aWigCKWCKddssSSL6OoP86h/syw/wCfG2/78r/hVuigDMl8PaJO26bR7CRvV7ZCf1FVpfBvhe4wZvDekSY/v2MR/mtblFAHP/8ACCeEP+hU0P8A8F0X/wATR/wgnhD/AKFTQ/8AwXRf/E1pXGr6Zaki41C0hI4xJMqkfmaINX025x5GoWs2TgeXMrZPoMGgDKfwF4PZSp8K6Jj2sIgfzC5qv/wrTwV/0LGmf+A4rq6KAOPm+FvgeZcP4ZsAP9hCn6giq0vwe8Ayrtbw5AB/sTSqfzDA13NFAGJ4e8L6L4VsGstEsEtLdnMjAMzFm9SzEk+nJ4FbdFFABRRRQAUUUUAFFFFABRRRQAUUUUAFFFFABRRRQAUUUUAFFFFABRRRQAUUUUAFFFFABRRRQAUUVyXjrx5pfgPSPtd8xmu5ci1s0IDzMPfnaoyMsRxngEkAgHQajqVnpFnLe6hdxWtrHgvNM4VRk46nuSQAOpJAFeOeJv2h9MtPNt/DenvfyYIF1dExxA8YIX7zDrkHYeO+a8W8UeLdd8baoLrVrsy7c+TAg2xQg8kKvboASck4GScCrvhzwTLqytczusVpHy80hKoPYdyfyrqoYSpW1jou72MqtaFJXky5q/xe8ca9I6f2vJaRu25YbBfJ2+wYfPj2LGuauYtd1if7RfSXN1MeDJdzEsfxY5rvx/wiWjjy4Y7i/ccEx4jQn+tZWo3enXXzWentauTk/OSMemK9allFP7bb9LL87/kcMsfJv3Y/ecwnhi8flp7VPYuT/IGn/wDCKXg6XNmx9BIR/MCtcOR3pwlI6mur+ysN2f3kfWq3cxYNJ17TbgXNmJYpkPyyWs4Dj6bTmt3T/ih488PybDrV6+WDNFqC+dnHbMmWAPfBFAnIPJrS06C81mcWVtD9pZhnymwwb2APB/Kuark9K14ya9df8iljqi+JJ/18ztfDn7RkbukXibRxHnObmwJKjJGMxscgAZJIYnjgc17JoXiTR/E1h9t0bUILyHgMY2+ZM9Ny8FT3wQDXy5rHgkIzCW0lsJvVVJQnPdT0/AgD0Nc7BJrvg3VIr/T7qW0mBAS4t2+VxkHaexHHKsMHHIIryq+Bq0VzPVd0ddHFU6uidn2Pt2ivLvhh8WrXxtnS9TSKz1xAWVEJCXKgZJTPIYAElSScDIJAIX1GuM6QooooAKKKKACiiigAooooAKKKKACiiigAooooAKKKKACiiigAooooAKKKKACiiigAooooAzNc1m08P6JeavfuUtbSIyPgjLY6KMkAsTgAEjJIHevjLxL4i1Lxj4iuNV1KUvLKcKuflhjB+VFHYAH6kkk5JJP0L+0Ley2vw7gt4pdou9QjjlUfxIFd8fQMqn8BXzVbJiHdjliQD7D/AOuf0rpwtH2tSz2Jm7K5o6bbReanmZEWQWwMkj1+tdTqmty6hbw2cKC2sYVCrCpxuIHLH1JrAs1AjHvVuvraVOMYqy2PHrPmndhgAYAwKKKK2ICiiigAp8M0tvMs0MjRyIcq6kgg/WmUUhHpXhvxqNXC6brarIxGFlI5P196peJ/D6WLO0aLJay8NGwyCPcf16iuGtpWhuo5FJBVgRivXZyNR8No7cnYOT9K4qkVRmnHZ7ozmjwvVtNl0S9hv7CWWOPeGhkRiHhkByAGGCCCMgjnj1Br6f8AhV47HjnwqJbhv+JtZkRXoAA3Ej5ZABwAwB7DBDADABPhd7ZLeQXNiwGJVIUnsw5U/nj8CfWpfgJq82n/ABJhsVBMeo28sLruIAKqZA2OhI2EDPQMfWvCzLDKjUUo7SPWwVd1YWluj6tooorzjsCiiigAooooAKKKKACiiigAooooAKKKKACiiigAopjyLGpZ2CqO7HAqo+rWEfW6jPsp3fyzQBeorJfX7RThVmf3VMD9SKhfxEB9y0c/7zgfyzT5WK5uUVzj+Ibk/ctoV/3nLfyAqBtevz0Fup9QhP8AM0+Vhc6qiuQbWNSPS5C+yxr/AFBqNtW1JhzeuPoij+lHIwudnRXCtf3x631x+D4/lUZu7vGPtt1/3+b/ABp8gXOb/aLtmk8C2FwuT5WoqGx0AaN+T+IA/GvnGBwYV/2SQfoeR/WvqHXNP/4STQb7Rry7l8u8i2K8srMI5AQyMRk8BgCfUZFfMF5ZXej6lcWF9A8FzC5SaJuqkfTr65HBHQ4rowtT2NRN7MmS5kbdoQYhVms7T5gVA7EdR3rQByM19bTd4pnkVFaQtFFFaEBRRRQAUUU5EaSQIoyScCgB9tE01xGigkkjgV67En2bw4qNwQvGa5fw74bW3KXV4Qo6gE1qeINZhFuLeBgeMACuGtL2k1GJi5X1OTZ1F6ZGYKisWYk8ADkn8hWd8GC03xf0eULgZuHYAcKDDJ+QyR+dUPEmpi1tHs0b/SJ1AfHVE64PoT6emfUV2HwThGgG78S3NnJKZ1+y2oVwuVzmRsEc8qoGD2YV5WbVVOcaUfs7npZfTcYub6n0xRXIp4/00kCW0vo89SY1YD8mJ/Sr8PjLQJmC/wBoLGT/AM9o2jH5sAP1rx+V9j0Lo36Kq2t/Z3qlrS7guAOphkDfyJq1SGFFFFABRRRQAUUUUAFFFFABRRTHRXRkYfKwII9QaAMm51xFJS1jEhHHmMcL+Hc/oPes2bUbyfO64ZRnO2MbQPxHP61LPpNzbZ8tTNEBwV+8B7jv+H5CqJIDFWyrjqrDBH4HmtEkSNZQzbmBZj1LHJ/M0v0oNBpgIaaacaaelMQlNp1NoGNNNPSnHpTT0oENNNanHpTGoAQ1x3j3wJD4wtVurQxwa3AgVHYhVuUHRHPQMOiseOx4wV7E1GelDVwPl2aO90W+ls7yCS3nhbbJBIpVlP0PQ4/OtS0v4pwArgN/dbr+Hr+Fe8eIfDej+KbZYdXti8iLtiu4iFmiA6ANggryflYEcnGCc15Lrvwg1ywZpdHePWLYZIEXyTge8ZOT/wABLfhXZhsdVw/u7x7f5GdWjGpvuZuQaWsayi1NNZh0ubzbeZpBGUuIyCmT3U8ip5dXFrdTW89uGaJ2QtE5AJBIyAQfT1r2Kea4efxPl9f+AcUsJUW2ppUVnjWrInGJx9VBH6GnHWbEfxyH2Cf4mulYzDtX5195l7Gp/Ky8ASeKmh3pIrrkEHIrKOv2ScrBO59CQo/rUEviac5Fvbwxf7TAuw/Pj9KxqZlhoL4r+g1hqstLHavq15Lb5mm2RKMF2YKoHuTxXOal4ojizHYnzpjkGdh8qn/ZB6n3PHsaoWGjeJfFThrW1urxAceafliT6sSFX8xXf6B8L7HTylxrk6X06nItYSRCD/tNwW+gAGR1I4rzK+ZzmuWjHlXfr/wDengYRd56+RynhDwZdeJ7n+0dRMkWmByXnz887Z5VCep9W5A9zgH2EKiRxwwxLHDGojijQYVFAwAB6D8z1PJqRRuEcUaKqKAkccahVUdgAAAAOwHFOhYW94hkH+rcbgOcYPP8q81I7WxrWziQxbozMBkxBwXAxnpnPTnHWqxq8ZorXCtdoRjChZAdzkk79oy24kgknGACM81Q3Fyz7SoZmKgjGASSB+AxTTAjaCJmDGJSR0OBkfj1q7a6xqtgR9l1S6QAYCu/mKB6ANkD8MVVPWopJY48b3Vc9MkDNMDsLD4g3ULBNTs0mj7y22VYDHUoSQfwI9ga7ixv7fUrSO6tJllgkGVYZGccEEHkEHIIOCCMGvKdP8P6vqhBtbF0jP8Ay2uAY0A9QCMkfQH616T4f0WPQdLFmszSuXMkkhGNzHHIHYcAAZPTqTzWM1HoUrmzRRRWZQUUUUAFFFFABRRRQAVFLBFMu2WJJB6OoI/WpaKAM2TRLJ+RG0ZPeNiB+XT9Kqv4eU/6u7dfZ1DfyxW5RTuwsc2+g3eTslgce+VP8jUD6PqC8fZ1f3SQf1xXV0U+ZiscbJYXqE7rOb/gIDfyJqF4J0GXtp1HqYmH9K7iinzhY4BpFXhjtPoQR/OmGWMj/WL+Yr0KmNGjj50VvqAaOcLHn+9SOGU/QikJB7j867p7Czf71pA31jB/pTTpWnHrYWv/AH5X/CjnFY4Y1GeldydG009bC2P0jApn9gaWeTYw/kf8afOgscQaaqbpAucZOM13B8O6SetjH+Z/xpv/AAjekZz9iX/vpv8AGnzoLHHSyG/1OK2ntbeW2t5gFFxCJWJA6gtnaMnIxg8da5p/BvhZxd6nJ4ftnuhMVBEkgUlpCMlSSvGc8CvVJ9EhZy0EVvGzDBkKEuBjHBzycev61GfC+mLaJbQ2sSx70Z9wJLBSD1z1JHX3NTzILHj1v8MvDFt5l+La5lnklCLFJKhhQsc52lMgAdiT07VBffDXwlquqKITewqoCPLbPGiO+RnAKkYHPI/XGa9x/sPTUheOKwtgGxkNGCpx6ioI9DtRLHu03TFjUknbbjJ9MZHHP8qOaPYdmeS2/gbwj576Y+kK1srGISSSgSkjjduAB6+/+FTaboPhjR7O5urTQtMM0DKimYGYhi23OZCxGDzxivW20u3+2LKtpZAZ+ZjAN54wBn8ufbFEemLHZxwokCt5okkKpgHDbsD8fWjmS6BZnBS6mjtp6GKBxcA7gckKAQMKM4HXOB/9eqa20k188EVvcuiylMpCzcZ65Ax0r1Qwsb5Jty7FjKgY5ySD/QVHHFcxwyBGiEjyM3zAkAH8uelPnFynnP2TU7nUUjg0iSO2gn27xCQWAOCSxIGM8/h1qW40vX7n7X5Ok2ccO6RRNIVBABILE7s575xXotpb/ZrcRly7ElmcjG4k5Jx+NQ3NrNcqYvMRIHP7zap3MO4znHPrS52OxwreENUdLOEmzhlZnLsWLEgAYGQB+Wa1bfwojSTxyvAbeEhQEiw7MFBJLEnjnGMf4V1bxM93DJuARAwxjkk8UxIJVW5+dC8rll4OB8oAB/Kk5sLI5tPCelzR2kt5A0jSnBCSNGoBUkcKRnGMfjWhDZ6do07fZdPtbaKNAXkWIeY5OcKD1J46kn0960/s0gWzQMpWAgsT3wpHH51LMk2cw+UT38wH+lK7YWC3kleAPPGIm67d2cDtk+tO86LCnzEwxwDng8Z4/CopIpZbcwS7HDxFXYErkkYOBg4HXvx71F5NxgSCC3EysSqhyFGRjJO3k8eg447UhlozRLkGRAQN33hwPX6U8MpGcjGcVnLYSrGiBkIVYFyep2Nkn8at20ZhiYSEZMjtx6FiR/OgCxRRRQAUUUUAFFFFABRRRQAUUUUAFFFFABRRRQAUUUUAFFFFABRRRQAUUUUAFFFFABRRRQAUUUUAFFFFABRRRQAUUUUAFFFFABRRRQAUUUU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"/>
          <p:cNvSpPr/>
          <p:nvPr/>
        </p:nvSpPr>
        <p:spPr bwMode="auto">
          <a:xfrm>
            <a:off x="864998" y="463226"/>
            <a:ext cx="824164" cy="7178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408080"/>
          </a:solidFill>
          <a:ln w="9525" cap="flat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68564" tIns="34282" rIns="68564" bIns="34282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3" name="图片 32" descr="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8198" y="635000"/>
            <a:ext cx="419100" cy="4191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8216900" y="6519818"/>
            <a:ext cx="7747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9/11</a:t>
            </a:r>
            <a:endParaRPr lang="zh-CN" altLang="en-US" b="1" dirty="0">
              <a:latin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003300" y="1243780"/>
            <a:ext cx="4875370" cy="610420"/>
            <a:chOff x="1028700" y="1281880"/>
            <a:chExt cx="4875370" cy="610420"/>
          </a:xfrm>
        </p:grpSpPr>
        <p:sp>
          <p:nvSpPr>
            <p:cNvPr id="182" name="矩形 181"/>
            <p:cNvSpPr/>
            <p:nvPr/>
          </p:nvSpPr>
          <p:spPr>
            <a:xfrm>
              <a:off x="1599687" y="1281880"/>
              <a:ext cx="43043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solidFill>
                    <a:schemeClr val="tx2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二叉排序树的相关应用</a:t>
              </a:r>
              <a:endPara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38" name="图片 37" descr="u=968598996,1571171680&amp;fm=27&amp;gp=0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1282700"/>
              <a:ext cx="609600" cy="609600"/>
            </a:xfrm>
            <a:prstGeom prst="rect">
              <a:avLst/>
            </a:prstGeom>
          </p:spPr>
        </p:pic>
      </p:grpSp>
      <p:sp>
        <p:nvSpPr>
          <p:cNvPr id="41" name="任意多边形 40"/>
          <p:cNvSpPr/>
          <p:nvPr/>
        </p:nvSpPr>
        <p:spPr>
          <a:xfrm>
            <a:off x="2365265" y="3173871"/>
            <a:ext cx="931783" cy="389238"/>
          </a:xfrm>
          <a:custGeom>
            <a:avLst/>
            <a:gdLst>
              <a:gd name="connsiteX0" fmla="*/ 50498 w 1930400"/>
              <a:gd name="connsiteY0" fmla="*/ 0 h 638521"/>
              <a:gd name="connsiteX1" fmla="*/ 1879902 w 1930400"/>
              <a:gd name="connsiteY1" fmla="*/ 0 h 638521"/>
              <a:gd name="connsiteX2" fmla="*/ 1930400 w 1930400"/>
              <a:gd name="connsiteY2" fmla="*/ 50498 h 638521"/>
              <a:gd name="connsiteX3" fmla="*/ 1930400 w 1930400"/>
              <a:gd name="connsiteY3" fmla="*/ 442988 h 638521"/>
              <a:gd name="connsiteX4" fmla="*/ 1879902 w 1930400"/>
              <a:gd name="connsiteY4" fmla="*/ 493486 h 638521"/>
              <a:gd name="connsiteX5" fmla="*/ 1124527 w 1930400"/>
              <a:gd name="connsiteY5" fmla="*/ 493486 h 638521"/>
              <a:gd name="connsiteX6" fmla="*/ 965200 w 1930400"/>
              <a:gd name="connsiteY6" fmla="*/ 638521 h 638521"/>
              <a:gd name="connsiteX7" fmla="*/ 805872 w 1930400"/>
              <a:gd name="connsiteY7" fmla="*/ 493486 h 638521"/>
              <a:gd name="connsiteX8" fmla="*/ 50498 w 1930400"/>
              <a:gd name="connsiteY8" fmla="*/ 493486 h 638521"/>
              <a:gd name="connsiteX9" fmla="*/ 0 w 1930400"/>
              <a:gd name="connsiteY9" fmla="*/ 442988 h 638521"/>
              <a:gd name="connsiteX10" fmla="*/ 0 w 1930400"/>
              <a:gd name="connsiteY10" fmla="*/ 50498 h 638521"/>
              <a:gd name="connsiteX11" fmla="*/ 50498 w 1930400"/>
              <a:gd name="connsiteY11" fmla="*/ 0 h 63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0400" h="638521">
                <a:moveTo>
                  <a:pt x="50498" y="0"/>
                </a:moveTo>
                <a:lnTo>
                  <a:pt x="1879902" y="0"/>
                </a:lnTo>
                <a:cubicBezTo>
                  <a:pt x="1907791" y="0"/>
                  <a:pt x="1930400" y="22609"/>
                  <a:pt x="1930400" y="50498"/>
                </a:cubicBezTo>
                <a:lnTo>
                  <a:pt x="1930400" y="442988"/>
                </a:lnTo>
                <a:cubicBezTo>
                  <a:pt x="1930400" y="470877"/>
                  <a:pt x="1907791" y="493486"/>
                  <a:pt x="1879902" y="493486"/>
                </a:cubicBezTo>
                <a:lnTo>
                  <a:pt x="1124527" y="493486"/>
                </a:lnTo>
                <a:lnTo>
                  <a:pt x="965200" y="638521"/>
                </a:lnTo>
                <a:lnTo>
                  <a:pt x="805872" y="493486"/>
                </a:lnTo>
                <a:lnTo>
                  <a:pt x="50498" y="493486"/>
                </a:lnTo>
                <a:cubicBezTo>
                  <a:pt x="22609" y="493486"/>
                  <a:pt x="0" y="470877"/>
                  <a:pt x="0" y="442988"/>
                </a:cubicBezTo>
                <a:lnTo>
                  <a:pt x="0" y="50498"/>
                </a:lnTo>
                <a:cubicBezTo>
                  <a:pt x="0" y="22609"/>
                  <a:pt x="22609" y="0"/>
                  <a:pt x="50498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lumMod val="98000"/>
                </a:schemeClr>
              </a:gs>
              <a:gs pos="0">
                <a:schemeClr val="bg1">
                  <a:lumMod val="88000"/>
                </a:schemeClr>
              </a:gs>
            </a:gsLst>
            <a:lin ang="2700000" scaled="1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>
              <a:solidFill>
                <a:prstClr val="white"/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869950" y="1795708"/>
            <a:ext cx="7796892" cy="1549383"/>
            <a:chOff x="869950" y="1795708"/>
            <a:chExt cx="7796892" cy="1549383"/>
          </a:xfrm>
        </p:grpSpPr>
        <p:grpSp>
          <p:nvGrpSpPr>
            <p:cNvPr id="42" name="组合 41"/>
            <p:cNvGrpSpPr/>
            <p:nvPr/>
          </p:nvGrpSpPr>
          <p:grpSpPr>
            <a:xfrm>
              <a:off x="3860800" y="1796161"/>
              <a:ext cx="2076449" cy="537464"/>
              <a:chOff x="3733800" y="1266389"/>
              <a:chExt cx="2076449" cy="537464"/>
            </a:xfrm>
          </p:grpSpPr>
          <p:sp>
            <p:nvSpPr>
              <p:cNvPr id="44" name="任意多边形 43"/>
              <p:cNvSpPr/>
              <p:nvPr/>
            </p:nvSpPr>
            <p:spPr>
              <a:xfrm>
                <a:off x="3733800" y="1311504"/>
                <a:ext cx="2076449" cy="492349"/>
              </a:xfrm>
              <a:custGeom>
                <a:avLst/>
                <a:gdLst>
                  <a:gd name="connsiteX0" fmla="*/ 50498 w 1930400"/>
                  <a:gd name="connsiteY0" fmla="*/ 0 h 638521"/>
                  <a:gd name="connsiteX1" fmla="*/ 1879902 w 1930400"/>
                  <a:gd name="connsiteY1" fmla="*/ 0 h 638521"/>
                  <a:gd name="connsiteX2" fmla="*/ 1930400 w 1930400"/>
                  <a:gd name="connsiteY2" fmla="*/ 50498 h 638521"/>
                  <a:gd name="connsiteX3" fmla="*/ 1930400 w 1930400"/>
                  <a:gd name="connsiteY3" fmla="*/ 442988 h 638521"/>
                  <a:gd name="connsiteX4" fmla="*/ 1879902 w 1930400"/>
                  <a:gd name="connsiteY4" fmla="*/ 493486 h 638521"/>
                  <a:gd name="connsiteX5" fmla="*/ 1124527 w 1930400"/>
                  <a:gd name="connsiteY5" fmla="*/ 493486 h 638521"/>
                  <a:gd name="connsiteX6" fmla="*/ 965200 w 1930400"/>
                  <a:gd name="connsiteY6" fmla="*/ 638521 h 638521"/>
                  <a:gd name="connsiteX7" fmla="*/ 805872 w 1930400"/>
                  <a:gd name="connsiteY7" fmla="*/ 493486 h 638521"/>
                  <a:gd name="connsiteX8" fmla="*/ 50498 w 1930400"/>
                  <a:gd name="connsiteY8" fmla="*/ 493486 h 638521"/>
                  <a:gd name="connsiteX9" fmla="*/ 0 w 1930400"/>
                  <a:gd name="connsiteY9" fmla="*/ 442988 h 638521"/>
                  <a:gd name="connsiteX10" fmla="*/ 0 w 1930400"/>
                  <a:gd name="connsiteY10" fmla="*/ 50498 h 638521"/>
                  <a:gd name="connsiteX11" fmla="*/ 50498 w 1930400"/>
                  <a:gd name="connsiteY11" fmla="*/ 0 h 63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0400" h="638521">
                    <a:moveTo>
                      <a:pt x="50498" y="0"/>
                    </a:moveTo>
                    <a:lnTo>
                      <a:pt x="1879902" y="0"/>
                    </a:lnTo>
                    <a:cubicBezTo>
                      <a:pt x="1907791" y="0"/>
                      <a:pt x="1930400" y="22609"/>
                      <a:pt x="1930400" y="50498"/>
                    </a:cubicBezTo>
                    <a:lnTo>
                      <a:pt x="1930400" y="442988"/>
                    </a:lnTo>
                    <a:cubicBezTo>
                      <a:pt x="1930400" y="470877"/>
                      <a:pt x="1907791" y="493486"/>
                      <a:pt x="1879902" y="493486"/>
                    </a:cubicBezTo>
                    <a:lnTo>
                      <a:pt x="1124527" y="493486"/>
                    </a:lnTo>
                    <a:lnTo>
                      <a:pt x="965200" y="638521"/>
                    </a:lnTo>
                    <a:lnTo>
                      <a:pt x="805872" y="493486"/>
                    </a:lnTo>
                    <a:lnTo>
                      <a:pt x="50498" y="493486"/>
                    </a:lnTo>
                    <a:cubicBezTo>
                      <a:pt x="22609" y="493486"/>
                      <a:pt x="0" y="470877"/>
                      <a:pt x="0" y="442988"/>
                    </a:cubicBezTo>
                    <a:lnTo>
                      <a:pt x="0" y="50498"/>
                    </a:lnTo>
                    <a:cubicBezTo>
                      <a:pt x="0" y="22609"/>
                      <a:pt x="22609" y="0"/>
                      <a:pt x="504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文本框 146"/>
              <p:cNvSpPr txBox="1"/>
              <p:nvPr/>
            </p:nvSpPr>
            <p:spPr>
              <a:xfrm>
                <a:off x="3766883" y="1266389"/>
                <a:ext cx="18242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文献数据库</a:t>
                </a:r>
                <a:endParaRPr lang="zh-CN" altLang="en-US" sz="22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642525" y="1800697"/>
              <a:ext cx="2024317" cy="504353"/>
              <a:chOff x="6471982" y="1285439"/>
              <a:chExt cx="2024317" cy="504353"/>
            </a:xfrm>
          </p:grpSpPr>
          <p:sp>
            <p:nvSpPr>
              <p:cNvPr id="51" name="任意多边形 50"/>
              <p:cNvSpPr/>
              <p:nvPr/>
            </p:nvSpPr>
            <p:spPr>
              <a:xfrm>
                <a:off x="6524625" y="1321029"/>
                <a:ext cx="1971674" cy="468763"/>
              </a:xfrm>
              <a:custGeom>
                <a:avLst/>
                <a:gdLst>
                  <a:gd name="connsiteX0" fmla="*/ 50498 w 1930400"/>
                  <a:gd name="connsiteY0" fmla="*/ 0 h 638521"/>
                  <a:gd name="connsiteX1" fmla="*/ 1879902 w 1930400"/>
                  <a:gd name="connsiteY1" fmla="*/ 0 h 638521"/>
                  <a:gd name="connsiteX2" fmla="*/ 1930400 w 1930400"/>
                  <a:gd name="connsiteY2" fmla="*/ 50498 h 638521"/>
                  <a:gd name="connsiteX3" fmla="*/ 1930400 w 1930400"/>
                  <a:gd name="connsiteY3" fmla="*/ 442988 h 638521"/>
                  <a:gd name="connsiteX4" fmla="*/ 1879902 w 1930400"/>
                  <a:gd name="connsiteY4" fmla="*/ 493486 h 638521"/>
                  <a:gd name="connsiteX5" fmla="*/ 1124527 w 1930400"/>
                  <a:gd name="connsiteY5" fmla="*/ 493486 h 638521"/>
                  <a:gd name="connsiteX6" fmla="*/ 965200 w 1930400"/>
                  <a:gd name="connsiteY6" fmla="*/ 638521 h 638521"/>
                  <a:gd name="connsiteX7" fmla="*/ 805872 w 1930400"/>
                  <a:gd name="connsiteY7" fmla="*/ 493486 h 638521"/>
                  <a:gd name="connsiteX8" fmla="*/ 50498 w 1930400"/>
                  <a:gd name="connsiteY8" fmla="*/ 493486 h 638521"/>
                  <a:gd name="connsiteX9" fmla="*/ 0 w 1930400"/>
                  <a:gd name="connsiteY9" fmla="*/ 442988 h 638521"/>
                  <a:gd name="connsiteX10" fmla="*/ 0 w 1930400"/>
                  <a:gd name="connsiteY10" fmla="*/ 50498 h 638521"/>
                  <a:gd name="connsiteX11" fmla="*/ 50498 w 1930400"/>
                  <a:gd name="connsiteY11" fmla="*/ 0 h 63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0400" h="638521">
                    <a:moveTo>
                      <a:pt x="50498" y="0"/>
                    </a:moveTo>
                    <a:lnTo>
                      <a:pt x="1879902" y="0"/>
                    </a:lnTo>
                    <a:cubicBezTo>
                      <a:pt x="1907791" y="0"/>
                      <a:pt x="1930400" y="22609"/>
                      <a:pt x="1930400" y="50498"/>
                    </a:cubicBezTo>
                    <a:lnTo>
                      <a:pt x="1930400" y="442988"/>
                    </a:lnTo>
                    <a:cubicBezTo>
                      <a:pt x="1930400" y="470877"/>
                      <a:pt x="1907791" y="493486"/>
                      <a:pt x="1879902" y="493486"/>
                    </a:cubicBezTo>
                    <a:lnTo>
                      <a:pt x="1124527" y="493486"/>
                    </a:lnTo>
                    <a:lnTo>
                      <a:pt x="965200" y="638521"/>
                    </a:lnTo>
                    <a:lnTo>
                      <a:pt x="805872" y="493486"/>
                    </a:lnTo>
                    <a:lnTo>
                      <a:pt x="50498" y="493486"/>
                    </a:lnTo>
                    <a:cubicBezTo>
                      <a:pt x="22609" y="493486"/>
                      <a:pt x="0" y="470877"/>
                      <a:pt x="0" y="442988"/>
                    </a:cubicBezTo>
                    <a:lnTo>
                      <a:pt x="0" y="50498"/>
                    </a:lnTo>
                    <a:cubicBezTo>
                      <a:pt x="0" y="22609"/>
                      <a:pt x="22609" y="0"/>
                      <a:pt x="504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文本框 146"/>
              <p:cNvSpPr txBox="1"/>
              <p:nvPr/>
            </p:nvSpPr>
            <p:spPr>
              <a:xfrm>
                <a:off x="6471982" y="1285439"/>
                <a:ext cx="19394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Web</a:t>
                </a:r>
                <a:r>
                  <a:rPr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数据库等</a:t>
                </a:r>
                <a:endParaRPr lang="zh-CN" altLang="en-US" sz="2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016000" y="2316391"/>
              <a:ext cx="6832600" cy="1028700"/>
              <a:chOff x="1676400" y="3559175"/>
              <a:chExt cx="5519738" cy="1028700"/>
            </a:xfrm>
          </p:grpSpPr>
          <p:grpSp>
            <p:nvGrpSpPr>
              <p:cNvPr id="57" name="组合 90"/>
              <p:cNvGrpSpPr/>
              <p:nvPr/>
            </p:nvGrpSpPr>
            <p:grpSpPr>
              <a:xfrm>
                <a:off x="1676400" y="3559175"/>
                <a:ext cx="5519738" cy="1028700"/>
                <a:chOff x="1676400" y="3775075"/>
                <a:chExt cx="5519738" cy="1028700"/>
              </a:xfrm>
            </p:grpSpPr>
            <p:grpSp>
              <p:nvGrpSpPr>
                <p:cNvPr id="59" name="组合 72"/>
                <p:cNvGrpSpPr/>
                <p:nvPr/>
              </p:nvGrpSpPr>
              <p:grpSpPr>
                <a:xfrm>
                  <a:off x="1676400" y="4085217"/>
                  <a:ext cx="5519738" cy="718558"/>
                  <a:chOff x="1590675" y="3938294"/>
                  <a:chExt cx="5834063" cy="890706"/>
                </a:xfrm>
              </p:grpSpPr>
              <p:pic>
                <p:nvPicPr>
                  <p:cNvPr id="66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1590675" y="3938294"/>
                    <a:ext cx="2781300" cy="8907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7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4343396" y="3947820"/>
                    <a:ext cx="3081342" cy="87025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60" name="下箭头 59"/>
                <p:cNvSpPr/>
                <p:nvPr/>
              </p:nvSpPr>
              <p:spPr>
                <a:xfrm>
                  <a:off x="4400972" y="3775075"/>
                  <a:ext cx="145628" cy="252509"/>
                </a:xfrm>
                <a:prstGeom prst="down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下箭头 64"/>
                <p:cNvSpPr/>
                <p:nvPr/>
              </p:nvSpPr>
              <p:spPr>
                <a:xfrm>
                  <a:off x="6623887" y="3775075"/>
                  <a:ext cx="145628" cy="252509"/>
                </a:xfrm>
                <a:prstGeom prst="down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" name="下箭头 57"/>
              <p:cNvSpPr/>
              <p:nvPr/>
            </p:nvSpPr>
            <p:spPr>
              <a:xfrm>
                <a:off x="2330872" y="3559175"/>
                <a:ext cx="145628" cy="252509"/>
              </a:xfrm>
              <a:prstGeom prst="down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69950" y="1795708"/>
              <a:ext cx="1857375" cy="528392"/>
              <a:chOff x="742950" y="1294964"/>
              <a:chExt cx="1857375" cy="528392"/>
            </a:xfrm>
          </p:grpSpPr>
          <p:sp>
            <p:nvSpPr>
              <p:cNvPr id="70" name="任意多边形 69"/>
              <p:cNvSpPr/>
              <p:nvPr/>
            </p:nvSpPr>
            <p:spPr>
              <a:xfrm>
                <a:off x="742950" y="1340079"/>
                <a:ext cx="1835149" cy="483277"/>
              </a:xfrm>
              <a:custGeom>
                <a:avLst/>
                <a:gdLst>
                  <a:gd name="connsiteX0" fmla="*/ 50498 w 1930400"/>
                  <a:gd name="connsiteY0" fmla="*/ 0 h 638521"/>
                  <a:gd name="connsiteX1" fmla="*/ 1879902 w 1930400"/>
                  <a:gd name="connsiteY1" fmla="*/ 0 h 638521"/>
                  <a:gd name="connsiteX2" fmla="*/ 1930400 w 1930400"/>
                  <a:gd name="connsiteY2" fmla="*/ 50498 h 638521"/>
                  <a:gd name="connsiteX3" fmla="*/ 1930400 w 1930400"/>
                  <a:gd name="connsiteY3" fmla="*/ 442988 h 638521"/>
                  <a:gd name="connsiteX4" fmla="*/ 1879902 w 1930400"/>
                  <a:gd name="connsiteY4" fmla="*/ 493486 h 638521"/>
                  <a:gd name="connsiteX5" fmla="*/ 1124527 w 1930400"/>
                  <a:gd name="connsiteY5" fmla="*/ 493486 h 638521"/>
                  <a:gd name="connsiteX6" fmla="*/ 965200 w 1930400"/>
                  <a:gd name="connsiteY6" fmla="*/ 638521 h 638521"/>
                  <a:gd name="connsiteX7" fmla="*/ 805872 w 1930400"/>
                  <a:gd name="connsiteY7" fmla="*/ 493486 h 638521"/>
                  <a:gd name="connsiteX8" fmla="*/ 50498 w 1930400"/>
                  <a:gd name="connsiteY8" fmla="*/ 493486 h 638521"/>
                  <a:gd name="connsiteX9" fmla="*/ 0 w 1930400"/>
                  <a:gd name="connsiteY9" fmla="*/ 442988 h 638521"/>
                  <a:gd name="connsiteX10" fmla="*/ 0 w 1930400"/>
                  <a:gd name="connsiteY10" fmla="*/ 50498 h 638521"/>
                  <a:gd name="connsiteX11" fmla="*/ 50498 w 1930400"/>
                  <a:gd name="connsiteY11" fmla="*/ 0 h 63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0400" h="638521">
                    <a:moveTo>
                      <a:pt x="50498" y="0"/>
                    </a:moveTo>
                    <a:lnTo>
                      <a:pt x="1879902" y="0"/>
                    </a:lnTo>
                    <a:cubicBezTo>
                      <a:pt x="1907791" y="0"/>
                      <a:pt x="1930400" y="22609"/>
                      <a:pt x="1930400" y="50498"/>
                    </a:cubicBezTo>
                    <a:lnTo>
                      <a:pt x="1930400" y="442988"/>
                    </a:lnTo>
                    <a:cubicBezTo>
                      <a:pt x="1930400" y="470877"/>
                      <a:pt x="1907791" y="493486"/>
                      <a:pt x="1879902" y="493486"/>
                    </a:cubicBezTo>
                    <a:lnTo>
                      <a:pt x="1124527" y="493486"/>
                    </a:lnTo>
                    <a:lnTo>
                      <a:pt x="965200" y="638521"/>
                    </a:lnTo>
                    <a:lnTo>
                      <a:pt x="805872" y="493486"/>
                    </a:lnTo>
                    <a:lnTo>
                      <a:pt x="50498" y="493486"/>
                    </a:lnTo>
                    <a:cubicBezTo>
                      <a:pt x="22609" y="493486"/>
                      <a:pt x="0" y="470877"/>
                      <a:pt x="0" y="442988"/>
                    </a:cubicBezTo>
                    <a:lnTo>
                      <a:pt x="0" y="50498"/>
                    </a:lnTo>
                    <a:cubicBezTo>
                      <a:pt x="0" y="22609"/>
                      <a:pt x="22609" y="0"/>
                      <a:pt x="504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文本框 146"/>
              <p:cNvSpPr txBox="1"/>
              <p:nvPr/>
            </p:nvSpPr>
            <p:spPr>
              <a:xfrm>
                <a:off x="776033" y="1294964"/>
                <a:ext cx="18242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购物数据库</a:t>
                </a:r>
                <a:endParaRPr lang="zh-CN" altLang="en-US" sz="22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52235" name="Picture 11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71650" y="5819775"/>
            <a:ext cx="409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8" name="组合 87"/>
          <p:cNvGrpSpPr/>
          <p:nvPr/>
        </p:nvGrpSpPr>
        <p:grpSpPr>
          <a:xfrm>
            <a:off x="237446" y="4000269"/>
            <a:ext cx="8563653" cy="1486131"/>
            <a:chOff x="237446" y="4000269"/>
            <a:chExt cx="8563653" cy="1486131"/>
          </a:xfrm>
        </p:grpSpPr>
        <p:grpSp>
          <p:nvGrpSpPr>
            <p:cNvPr id="85" name="组合 84"/>
            <p:cNvGrpSpPr/>
            <p:nvPr/>
          </p:nvGrpSpPr>
          <p:grpSpPr>
            <a:xfrm>
              <a:off x="723900" y="4000500"/>
              <a:ext cx="8077199" cy="1485900"/>
              <a:chOff x="723900" y="4000500"/>
              <a:chExt cx="8077199" cy="1485900"/>
            </a:xfrm>
          </p:grpSpPr>
          <p:pic>
            <p:nvPicPr>
              <p:cNvPr id="52237" name="Picture 13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752975" y="4000500"/>
                <a:ext cx="4048124" cy="851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238" name="Picture 14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843214" y="4867275"/>
                <a:ext cx="3128962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239" name="Picture 15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723900" y="4010025"/>
                <a:ext cx="40386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3" name="图片 1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7446" y="4000269"/>
              <a:ext cx="436562" cy="554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2243" name="Picture 19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013" y="5505450"/>
            <a:ext cx="7458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44" name="Picture 20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81275" y="6110288"/>
            <a:ext cx="2686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105" y="896803"/>
            <a:ext cx="8795320" cy="4678451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10.3.2 </a:t>
            </a:r>
            <a:r>
              <a:rPr lang="zh-CN" altLang="en-US" sz="2800" b="1" dirty="0"/>
              <a:t>平衡二叉树</a:t>
            </a:r>
            <a:r>
              <a:rPr lang="en-US" altLang="zh-CN" sz="28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Self-Balancing Binary Search Tree</a:t>
            </a:r>
            <a:r>
              <a:rPr lang="en-US" altLang="zh-CN" sz="2800" b="1" dirty="0"/>
              <a:t>) (</a:t>
            </a:r>
            <a:r>
              <a:rPr lang="zh-CN" altLang="en-US" sz="2800" b="1" dirty="0"/>
              <a:t>也</a:t>
            </a:r>
            <a:endParaRPr lang="en-US" altLang="zh-CN" sz="2800" b="1" dirty="0"/>
          </a:p>
          <a:p>
            <a:pPr marL="0" indent="0" eaLnBrk="1" hangingPunct="1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zh-CN" sz="2800" b="1" dirty="0"/>
              <a:t>                </a:t>
            </a:r>
            <a:r>
              <a:rPr lang="zh-CN" altLang="en-US" sz="2800" b="1" dirty="0"/>
              <a:t>称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FF0000"/>
                </a:solidFill>
              </a:rPr>
              <a:t>AVL</a:t>
            </a:r>
            <a:r>
              <a:rPr lang="zh-CN" altLang="en-US" sz="2800" b="1" dirty="0">
                <a:solidFill>
                  <a:srgbClr val="FF0000"/>
                </a:solidFill>
              </a:rPr>
              <a:t>树</a:t>
            </a:r>
            <a:r>
              <a:rPr lang="en-US" altLang="zh-CN" sz="2800" b="1" dirty="0"/>
              <a:t>)</a:t>
            </a:r>
            <a:endParaRPr lang="en-US" altLang="zh-CN" sz="2800" b="1" dirty="0"/>
          </a:p>
          <a:p>
            <a:pPr marL="0" indent="0" eaLnBrk="1" hangingPunct="1">
              <a:spcBef>
                <a:spcPct val="0"/>
              </a:spcBef>
              <a:buClr>
                <a:srgbClr val="FF0000"/>
              </a:buClr>
              <a:buNone/>
            </a:pPr>
            <a:endParaRPr lang="en-US" altLang="zh-CN" sz="2800" b="1" dirty="0"/>
          </a:p>
          <a:p>
            <a:pPr marL="0" indent="0" eaLnBrk="1" hangingPunct="1">
              <a:spcBef>
                <a:spcPct val="0"/>
              </a:spcBef>
              <a:buClr>
                <a:srgbClr val="FF0000"/>
              </a:buClr>
              <a:buNone/>
            </a:pPr>
            <a:endParaRPr lang="zh-CN" altLang="en-US" sz="2800" b="1" dirty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定义：</a:t>
            </a:r>
            <a:r>
              <a:rPr lang="zh-CN" altLang="en-US" sz="2400" dirty="0"/>
              <a:t>平衡二叉树是一棵二叉排序树，或者为空，</a:t>
            </a:r>
            <a:endParaRPr lang="zh-CN" altLang="en-US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或者满足以下条件：</a:t>
            </a:r>
            <a:endParaRPr lang="zh-CN" altLang="en-US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1) </a:t>
            </a:r>
            <a:r>
              <a:rPr lang="zh-CN" altLang="en-US" sz="2400" dirty="0"/>
              <a:t>左右子树高度差的绝对值不大于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2) </a:t>
            </a:r>
            <a:r>
              <a:rPr lang="zh-CN" altLang="en-US" sz="2400" dirty="0"/>
              <a:t>左右子树都是平衡二叉树。</a:t>
            </a:r>
            <a:endParaRPr lang="zh-CN" altLang="en-US" sz="2400" dirty="0"/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</a:rPr>
              <a:t>平衡因子：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495300" indent="-4953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            左子树的高度减去右子树的高度，</a:t>
            </a:r>
            <a:endParaRPr lang="zh-CN" altLang="en-US" sz="2400" dirty="0"/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显然，在平衡二叉树中，</a:t>
            </a:r>
            <a:endParaRPr lang="zh-CN" altLang="en-US" sz="2400" dirty="0"/>
          </a:p>
          <a:p>
            <a:pPr marL="495300" indent="-4953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    每个结点的平衡因子的值为</a:t>
            </a:r>
            <a:r>
              <a:rPr lang="en-US" altLang="zh-CN" sz="2400" dirty="0"/>
              <a:t>-1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zh-CN" altLang="en-US" sz="2400" dirty="0"/>
              <a:t>或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11960" y="1412777"/>
            <a:ext cx="4864001" cy="1091952"/>
            <a:chOff x="5405566" y="4404207"/>
            <a:chExt cx="4864001" cy="1634795"/>
          </a:xfrm>
        </p:grpSpPr>
        <p:sp>
          <p:nvSpPr>
            <p:cNvPr id="11" name="圆角矩形 10"/>
            <p:cNvSpPr/>
            <p:nvPr/>
          </p:nvSpPr>
          <p:spPr>
            <a:xfrm>
              <a:off x="5405566" y="4404207"/>
              <a:ext cx="4824536" cy="1617080"/>
            </a:xfrm>
            <a:prstGeom prst="roundRect">
              <a:avLst/>
            </a:prstGeom>
            <a:gradFill>
              <a:gsLst>
                <a:gs pos="100000">
                  <a:schemeClr val="bg1">
                    <a:lumMod val="96000"/>
                  </a:schemeClr>
                </a:gs>
                <a:gs pos="0">
                  <a:schemeClr val="bg1">
                    <a:lumMod val="88000"/>
                  </a:schemeClr>
                </a:gs>
              </a:gsLst>
              <a:lin ang="5400000" scaled="0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127000" dist="50800" dir="27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463729" y="4426266"/>
              <a:ext cx="4805838" cy="1612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AVL </a:t>
              </a:r>
              <a:r>
                <a:rPr lang="zh-CN" altLang="en-US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树得名于它的发明者 </a:t>
              </a:r>
              <a:r>
                <a:rPr lang="en-US" altLang="zh-CN" sz="1600" b="1" u="sng" dirty="0">
                  <a:solidFill>
                    <a:srgbClr val="FF0000"/>
                  </a:solidFill>
                  <a:latin typeface="Verdana" panose="020B0604030504040204" pitchFamily="34" charset="0"/>
                  <a:hlinkClick r:id="rId2"/>
                </a:rPr>
                <a:t>G. M. Adelson-</a:t>
              </a:r>
              <a:r>
                <a:rPr lang="en-US" altLang="zh-CN" sz="1600" b="1" u="sng" dirty="0" err="1">
                  <a:solidFill>
                    <a:srgbClr val="FF0000"/>
                  </a:solidFill>
                  <a:latin typeface="Verdana" panose="020B0604030504040204" pitchFamily="34" charset="0"/>
                  <a:hlinkClick r:id="rId2"/>
                </a:rPr>
                <a:t>Velsky</a:t>
              </a:r>
              <a:r>
                <a:rPr lang="en-US" altLang="zh-CN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 </a:t>
              </a:r>
              <a:r>
                <a:rPr lang="zh-CN" altLang="en-US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和 </a:t>
              </a:r>
              <a:r>
                <a:rPr lang="en-US" altLang="zh-CN" sz="1600" b="1" u="sng" dirty="0" err="1">
                  <a:solidFill>
                    <a:srgbClr val="FF0000"/>
                  </a:solidFill>
                  <a:latin typeface="Verdana" panose="020B0604030504040204" pitchFamily="34" charset="0"/>
                  <a:hlinkClick r:id="rId3"/>
                </a:rPr>
                <a:t>Evgenii</a:t>
              </a:r>
              <a:r>
                <a:rPr lang="en-US" altLang="zh-CN" sz="1600" b="1" u="sng" dirty="0">
                  <a:solidFill>
                    <a:srgbClr val="FF0000"/>
                  </a:solidFill>
                  <a:latin typeface="Verdana" panose="020B0604030504040204" pitchFamily="34" charset="0"/>
                  <a:hlinkClick r:id="rId3"/>
                </a:rPr>
                <a:t> Landis</a:t>
              </a:r>
              <a:r>
                <a:rPr lang="zh-CN" altLang="en-US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，他们在</a:t>
              </a:r>
              <a:r>
                <a:rPr lang="en-US" altLang="zh-CN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1962</a:t>
              </a:r>
              <a:r>
                <a:rPr lang="zh-CN" altLang="en-US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年的论文</a:t>
              </a:r>
              <a:r>
                <a:rPr lang="en-US" altLang="zh-CN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《An algorithm for the organization of information》</a:t>
              </a:r>
              <a:r>
                <a:rPr lang="zh-CN" altLang="en-US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中公开了这一数据结构。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256" y="1700808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/>
              <a:t>如何构造平衡二叉树（ＡＶＬ树）</a:t>
            </a:r>
            <a:endParaRPr lang="zh-CN" altLang="en-US" sz="2800" b="1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在平衡的二叉排序树中插入一个结点，当出现不平衡时，  根据不平衡情况分四种调整方法</a:t>
            </a:r>
            <a:endParaRPr lang="zh-CN" altLang="en-US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</a:t>
            </a:r>
            <a:r>
              <a:rPr lang="en-US" altLang="zh-CN" sz="2400" dirty="0"/>
              <a:t>——</a:t>
            </a:r>
            <a:r>
              <a:rPr lang="zh-CN" altLang="en-US" sz="2400" dirty="0"/>
              <a:t>假设</a:t>
            </a:r>
            <a:r>
              <a:rPr lang="zh-CN" altLang="en-US" sz="2400" dirty="0">
                <a:solidFill>
                  <a:srgbClr val="FF0000"/>
                </a:solidFill>
              </a:rPr>
              <a:t>最低不平衡结点</a:t>
            </a:r>
            <a:r>
              <a:rPr lang="zh-CN" altLang="en-US" sz="2400" dirty="0"/>
              <a:t>为</a:t>
            </a:r>
            <a:r>
              <a:rPr lang="en-US" altLang="zh-CN" sz="2400" dirty="0"/>
              <a:t>A</a:t>
            </a:r>
            <a:r>
              <a:rPr lang="zh-CN" altLang="en-US" sz="2400" dirty="0"/>
              <a:t>，根据新插入结点与</a:t>
            </a:r>
            <a:r>
              <a:rPr lang="en-US" altLang="zh-CN" sz="2400" dirty="0"/>
              <a:t>A  </a:t>
            </a:r>
            <a:r>
              <a:rPr lang="zh-CN" altLang="en-US" sz="2400" dirty="0"/>
              <a:t>的位置关系来命名调整方法：</a:t>
            </a:r>
            <a:endParaRPr lang="zh-CN" altLang="en-US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</a:rPr>
              <a:t>LL</a:t>
            </a:r>
            <a:r>
              <a:rPr lang="zh-CN" altLang="en-US" sz="2400" b="1" dirty="0">
                <a:solidFill>
                  <a:srgbClr val="FF0000"/>
                </a:solidFill>
              </a:rPr>
              <a:t>型：</a:t>
            </a:r>
            <a:r>
              <a:rPr lang="zh-CN" altLang="en-US" sz="2400" dirty="0"/>
              <a:t>新插入结点在</a:t>
            </a:r>
            <a:r>
              <a:rPr lang="en-US" altLang="zh-CN" sz="2400" dirty="0"/>
              <a:t>A</a:t>
            </a:r>
            <a:r>
              <a:rPr lang="zh-CN" altLang="en-US" sz="2400" dirty="0"/>
              <a:t>的左孩子</a:t>
            </a:r>
            <a:r>
              <a:rPr lang="en-US" altLang="zh-CN" sz="2400" dirty="0"/>
              <a:t>(L)</a:t>
            </a:r>
            <a:r>
              <a:rPr lang="zh-CN" altLang="en-US" sz="2400" dirty="0"/>
              <a:t>的左子树</a:t>
            </a:r>
            <a:r>
              <a:rPr lang="en-US" altLang="zh-CN" sz="2400" dirty="0"/>
              <a:t>(L)</a:t>
            </a:r>
            <a:r>
              <a:rPr lang="zh-CN" altLang="en-US" sz="2400" dirty="0"/>
              <a:t>中；</a:t>
            </a:r>
            <a:endParaRPr lang="zh-CN" altLang="en-US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b="1" dirty="0">
                <a:solidFill>
                  <a:srgbClr val="FF0000"/>
                </a:solidFill>
              </a:rPr>
              <a:t>LR</a:t>
            </a:r>
            <a:r>
              <a:rPr lang="zh-CN" altLang="en-US" sz="2400" b="1" dirty="0">
                <a:solidFill>
                  <a:srgbClr val="FF0000"/>
                </a:solidFill>
              </a:rPr>
              <a:t>型：</a:t>
            </a:r>
            <a:r>
              <a:rPr lang="zh-CN" altLang="en-US" sz="2400" dirty="0"/>
              <a:t>新插入结点在</a:t>
            </a:r>
            <a:r>
              <a:rPr lang="en-US" altLang="zh-CN" sz="2400" dirty="0"/>
              <a:t>A</a:t>
            </a:r>
            <a:r>
              <a:rPr lang="zh-CN" altLang="en-US" sz="2400" dirty="0"/>
              <a:t>的左孩子</a:t>
            </a:r>
            <a:r>
              <a:rPr lang="en-US" altLang="zh-CN" sz="2400" dirty="0"/>
              <a:t>(L)</a:t>
            </a:r>
            <a:r>
              <a:rPr lang="zh-CN" altLang="en-US" sz="2400" dirty="0"/>
              <a:t>的右子树</a:t>
            </a:r>
            <a:r>
              <a:rPr lang="en-US" altLang="zh-CN" sz="2400" dirty="0"/>
              <a:t>(R)</a:t>
            </a:r>
            <a:r>
              <a:rPr lang="zh-CN" altLang="en-US" sz="2400" dirty="0"/>
              <a:t>中；</a:t>
            </a:r>
            <a:endParaRPr lang="zh-CN" altLang="en-US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b="1" dirty="0">
                <a:solidFill>
                  <a:srgbClr val="FF0000"/>
                </a:solidFill>
              </a:rPr>
              <a:t>RL</a:t>
            </a:r>
            <a:r>
              <a:rPr lang="zh-CN" altLang="en-US" sz="2400" b="1" dirty="0">
                <a:solidFill>
                  <a:srgbClr val="FF0000"/>
                </a:solidFill>
              </a:rPr>
              <a:t>型：</a:t>
            </a:r>
            <a:r>
              <a:rPr lang="zh-CN" altLang="en-US" sz="2400" dirty="0"/>
              <a:t>新插入结点在</a:t>
            </a:r>
            <a:r>
              <a:rPr lang="en-US" altLang="zh-CN" sz="2400" dirty="0"/>
              <a:t>A</a:t>
            </a:r>
            <a:r>
              <a:rPr lang="zh-CN" altLang="en-US" sz="2400" dirty="0"/>
              <a:t>的右孩子</a:t>
            </a:r>
            <a:r>
              <a:rPr lang="en-US" altLang="zh-CN" sz="2400" dirty="0"/>
              <a:t>(R)</a:t>
            </a:r>
            <a:r>
              <a:rPr lang="zh-CN" altLang="en-US" sz="2400" dirty="0"/>
              <a:t>的左子树</a:t>
            </a:r>
            <a:r>
              <a:rPr lang="en-US" altLang="zh-CN" sz="2400" dirty="0"/>
              <a:t>(L)</a:t>
            </a:r>
            <a:r>
              <a:rPr lang="zh-CN" altLang="en-US" sz="2400" dirty="0"/>
              <a:t>中；</a:t>
            </a:r>
            <a:endParaRPr lang="zh-CN" altLang="en-US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b="1" dirty="0">
                <a:solidFill>
                  <a:srgbClr val="FF0000"/>
                </a:solidFill>
              </a:rPr>
              <a:t>RR</a:t>
            </a:r>
            <a:r>
              <a:rPr lang="zh-CN" altLang="en-US" sz="2400" b="1" dirty="0">
                <a:solidFill>
                  <a:srgbClr val="FF0000"/>
                </a:solidFill>
              </a:rPr>
              <a:t>型：</a:t>
            </a:r>
            <a:r>
              <a:rPr lang="zh-CN" altLang="en-US" sz="2400" dirty="0"/>
              <a:t>新插入结点在</a:t>
            </a:r>
            <a:r>
              <a:rPr lang="en-US" altLang="zh-CN" sz="2400" dirty="0"/>
              <a:t>A</a:t>
            </a:r>
            <a:r>
              <a:rPr lang="zh-CN" altLang="en-US" sz="2400" dirty="0"/>
              <a:t>的右孩子</a:t>
            </a:r>
            <a:r>
              <a:rPr lang="en-US" altLang="zh-CN" sz="2400" dirty="0"/>
              <a:t>(R)</a:t>
            </a:r>
            <a:r>
              <a:rPr lang="zh-CN" altLang="en-US" sz="2400" dirty="0"/>
              <a:t>的右子树</a:t>
            </a:r>
            <a:r>
              <a:rPr lang="en-US" altLang="zh-CN" sz="2400" dirty="0"/>
              <a:t>(R)</a:t>
            </a:r>
            <a:r>
              <a:rPr lang="zh-CN" altLang="en-US" sz="2400" b="1" dirty="0"/>
              <a:t>中。</a:t>
            </a: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323528" y="1046488"/>
            <a:ext cx="3472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10.3.2 </a:t>
            </a:r>
            <a:r>
              <a:rPr lang="zh-CN" altLang="en-US" sz="2800" b="1" dirty="0"/>
              <a:t>平衡二叉树 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768" y="1919174"/>
            <a:ext cx="8229600" cy="467845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LL</a:t>
            </a:r>
            <a:r>
              <a:rPr lang="zh-CN" altLang="en-US" sz="2000"/>
              <a:t>型（图示）：</a:t>
            </a:r>
            <a:endParaRPr lang="zh-CN" altLang="en-US" sz="200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2118643" y="1701304"/>
            <a:ext cx="1008063" cy="1370013"/>
            <a:chOff x="0" y="0"/>
            <a:chExt cx="635" cy="863"/>
          </a:xfrm>
        </p:grpSpPr>
        <p:sp>
          <p:nvSpPr>
            <p:cNvPr id="38959" name="Oval 5"/>
            <p:cNvSpPr>
              <a:spLocks noChangeArrowheads="1"/>
            </p:cNvSpPr>
            <p:nvPr/>
          </p:nvSpPr>
          <p:spPr bwMode="auto">
            <a:xfrm>
              <a:off x="363" y="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A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8960" name="Line 6"/>
            <p:cNvSpPr>
              <a:spLocks noChangeShapeType="1"/>
            </p:cNvSpPr>
            <p:nvPr/>
          </p:nvSpPr>
          <p:spPr bwMode="auto">
            <a:xfrm flipH="1">
              <a:off x="181" y="228"/>
              <a:ext cx="227" cy="36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Oval 7"/>
            <p:cNvSpPr>
              <a:spLocks noChangeArrowheads="1"/>
            </p:cNvSpPr>
            <p:nvPr/>
          </p:nvSpPr>
          <p:spPr bwMode="auto">
            <a:xfrm>
              <a:off x="0" y="59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B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1397918" y="3572967"/>
            <a:ext cx="431800" cy="433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H="1">
            <a:off x="1758281" y="2996704"/>
            <a:ext cx="431800" cy="64611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4493543" y="2709367"/>
            <a:ext cx="936625" cy="577850"/>
          </a:xfrm>
          <a:prstGeom prst="rightArrow">
            <a:avLst>
              <a:gd name="adj1" fmla="val 50000"/>
              <a:gd name="adj2" fmla="val 40522"/>
            </a:avLst>
          </a:prstGeom>
          <a:noFill/>
          <a:ln w="28575">
            <a:solidFill>
              <a:srgbClr val="CC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LL</a:t>
            </a:r>
            <a:r>
              <a:rPr lang="zh-CN" altLang="en-US">
                <a:ea typeface="宋体" panose="02010600030101010101" pitchFamily="2" charset="-122"/>
              </a:rPr>
              <a:t>型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" name="Group 11"/>
          <p:cNvGrpSpPr/>
          <p:nvPr/>
        </p:nvGrpSpPr>
        <p:grpSpPr bwMode="auto">
          <a:xfrm>
            <a:off x="6079456" y="1988642"/>
            <a:ext cx="1008062" cy="1370012"/>
            <a:chOff x="0" y="0"/>
            <a:chExt cx="635" cy="863"/>
          </a:xfrm>
        </p:grpSpPr>
        <p:sp>
          <p:nvSpPr>
            <p:cNvPr id="38956" name="Oval 12"/>
            <p:cNvSpPr>
              <a:spLocks noChangeArrowheads="1"/>
            </p:cNvSpPr>
            <p:nvPr/>
          </p:nvSpPr>
          <p:spPr bwMode="auto">
            <a:xfrm>
              <a:off x="363" y="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B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8957" name="Line 13"/>
            <p:cNvSpPr>
              <a:spLocks noChangeShapeType="1"/>
            </p:cNvSpPr>
            <p:nvPr/>
          </p:nvSpPr>
          <p:spPr bwMode="auto">
            <a:xfrm flipH="1">
              <a:off x="181" y="228"/>
              <a:ext cx="227" cy="36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8" name="Oval 14"/>
            <p:cNvSpPr>
              <a:spLocks noChangeArrowheads="1"/>
            </p:cNvSpPr>
            <p:nvPr/>
          </p:nvSpPr>
          <p:spPr bwMode="auto">
            <a:xfrm>
              <a:off x="0" y="59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C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7303418" y="2925267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7014493" y="2349004"/>
            <a:ext cx="431800" cy="576263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3" name="AutoShape 17"/>
          <p:cNvSpPr>
            <a:spLocks noChangeArrowheads="1"/>
          </p:cNvSpPr>
          <p:nvPr/>
        </p:nvSpPr>
        <p:spPr bwMode="auto">
          <a:xfrm>
            <a:off x="2694906" y="2204542"/>
            <a:ext cx="1008062" cy="863600"/>
          </a:xfrm>
          <a:custGeom>
            <a:avLst/>
            <a:gdLst>
              <a:gd name="T0" fmla="*/ 28210056 w 21600"/>
              <a:gd name="T1" fmla="*/ 345280 h 21600"/>
              <a:gd name="T2" fmla="*/ 4286410 w 21600"/>
              <a:gd name="T3" fmla="*/ 11274339 h 21600"/>
              <a:gd name="T4" fmla="*/ 27160226 w 21600"/>
              <a:gd name="T5" fmla="*/ 4128967 h 21600"/>
              <a:gd name="T6" fmla="*/ 52926526 w 21600"/>
              <a:gd name="T7" fmla="*/ 17264002 h 21600"/>
              <a:gd name="T8" fmla="*/ 44416887 w 21600"/>
              <a:gd name="T9" fmla="*/ 23511032 h 21600"/>
              <a:gd name="T10" fmla="*/ 35905067 w 21600"/>
              <a:gd name="T11" fmla="*/ 1726400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185" y="10800"/>
                </a:moveTo>
                <a:cubicBezTo>
                  <a:pt x="19185" y="6169"/>
                  <a:pt x="15430" y="2415"/>
                  <a:pt x="10800" y="2415"/>
                </a:cubicBezTo>
                <a:cubicBezTo>
                  <a:pt x="7434" y="2414"/>
                  <a:pt x="4395" y="4427"/>
                  <a:pt x="3080" y="7525"/>
                </a:cubicBezTo>
                <a:lnTo>
                  <a:pt x="857" y="6581"/>
                </a:lnTo>
                <a:cubicBezTo>
                  <a:pt x="2550" y="2591"/>
                  <a:pt x="6465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20393" y="14708"/>
                </a:lnTo>
                <a:lnTo>
                  <a:pt x="16485" y="10800"/>
                </a:lnTo>
                <a:lnTo>
                  <a:pt x="19185" y="108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8"/>
          <p:cNvGrpSpPr/>
          <p:nvPr/>
        </p:nvGrpSpPr>
        <p:grpSpPr bwMode="auto">
          <a:xfrm>
            <a:off x="1901156" y="3572967"/>
            <a:ext cx="1008062" cy="1370012"/>
            <a:chOff x="0" y="0"/>
            <a:chExt cx="635" cy="863"/>
          </a:xfrm>
        </p:grpSpPr>
        <p:sp>
          <p:nvSpPr>
            <p:cNvPr id="38953" name="Oval 19"/>
            <p:cNvSpPr>
              <a:spLocks noChangeArrowheads="1"/>
            </p:cNvSpPr>
            <p:nvPr/>
          </p:nvSpPr>
          <p:spPr bwMode="auto">
            <a:xfrm>
              <a:off x="363" y="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A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8954" name="Line 20"/>
            <p:cNvSpPr>
              <a:spLocks noChangeShapeType="1"/>
            </p:cNvSpPr>
            <p:nvPr/>
          </p:nvSpPr>
          <p:spPr bwMode="auto">
            <a:xfrm flipH="1">
              <a:off x="181" y="228"/>
              <a:ext cx="227" cy="36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Oval 21"/>
            <p:cNvSpPr>
              <a:spLocks noChangeArrowheads="1"/>
            </p:cNvSpPr>
            <p:nvPr/>
          </p:nvSpPr>
          <p:spPr bwMode="auto">
            <a:xfrm>
              <a:off x="0" y="59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B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39958" name="Line 22"/>
          <p:cNvSpPr>
            <a:spLocks noChangeShapeType="1"/>
          </p:cNvSpPr>
          <p:nvPr/>
        </p:nvSpPr>
        <p:spPr bwMode="auto">
          <a:xfrm flipH="1">
            <a:off x="1758281" y="4869954"/>
            <a:ext cx="214312" cy="287338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1469356" y="5157292"/>
            <a:ext cx="431800" cy="1223962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1469356" y="6381254"/>
            <a:ext cx="431800" cy="14446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2259931" y="4941392"/>
            <a:ext cx="146050" cy="2159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2261518" y="5157292"/>
            <a:ext cx="431800" cy="1223962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2907631" y="3933329"/>
            <a:ext cx="504825" cy="6477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3198143" y="4581029"/>
            <a:ext cx="431800" cy="1296988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245393" y="4509592"/>
            <a:ext cx="20161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316831" y="6525717"/>
            <a:ext cx="20161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748631" y="4509592"/>
            <a:ext cx="1587" cy="201612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245393" y="5295404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h+2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053681" y="4581029"/>
            <a:ext cx="11509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3125118" y="5878017"/>
            <a:ext cx="10795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4061743" y="4581029"/>
            <a:ext cx="0" cy="129698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3991893" y="5085854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73" name="AutoShape 37"/>
          <p:cNvSpPr>
            <a:spLocks noChangeArrowheads="1"/>
          </p:cNvSpPr>
          <p:nvPr/>
        </p:nvSpPr>
        <p:spPr bwMode="auto">
          <a:xfrm>
            <a:off x="4566568" y="4941392"/>
            <a:ext cx="936625" cy="577850"/>
          </a:xfrm>
          <a:prstGeom prst="rightArrow">
            <a:avLst>
              <a:gd name="adj1" fmla="val 50000"/>
              <a:gd name="adj2" fmla="val 40522"/>
            </a:avLst>
          </a:prstGeom>
          <a:noFill/>
          <a:ln w="28575">
            <a:solidFill>
              <a:srgbClr val="CC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LL</a:t>
            </a:r>
            <a:r>
              <a:rPr lang="zh-CN" altLang="en-US">
                <a:ea typeface="宋体" panose="02010600030101010101" pitchFamily="2" charset="-122"/>
              </a:rPr>
              <a:t>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74" name="Oval 38"/>
          <p:cNvSpPr>
            <a:spLocks noChangeArrowheads="1"/>
          </p:cNvSpPr>
          <p:nvPr/>
        </p:nvSpPr>
        <p:spPr bwMode="auto">
          <a:xfrm>
            <a:off x="7590756" y="4581029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 flipH="1" flipV="1">
            <a:off x="7951118" y="4941392"/>
            <a:ext cx="287338" cy="360362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6" name="Oval 40"/>
          <p:cNvSpPr>
            <a:spLocks noChangeArrowheads="1"/>
          </p:cNvSpPr>
          <p:nvPr/>
        </p:nvSpPr>
        <p:spPr bwMode="auto">
          <a:xfrm>
            <a:off x="6871618" y="3574554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 flipH="1">
            <a:off x="6366793" y="3933329"/>
            <a:ext cx="576263" cy="72072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6006431" y="4654054"/>
            <a:ext cx="431800" cy="151130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39979" name="Rectangle 43"/>
          <p:cNvSpPr>
            <a:spLocks noChangeArrowheads="1"/>
          </p:cNvSpPr>
          <p:nvPr/>
        </p:nvSpPr>
        <p:spPr bwMode="auto">
          <a:xfrm>
            <a:off x="6008018" y="6238379"/>
            <a:ext cx="431800" cy="142875"/>
          </a:xfrm>
          <a:prstGeom prst="rect">
            <a:avLst/>
          </a:prstGeom>
          <a:solidFill>
            <a:srgbClr val="008000"/>
          </a:solidFill>
          <a:ln w="9525">
            <a:solidFill>
              <a:srgbClr val="CC00CC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39980" name="Line 44"/>
          <p:cNvSpPr>
            <a:spLocks noChangeShapeType="1"/>
          </p:cNvSpPr>
          <p:nvPr/>
        </p:nvSpPr>
        <p:spPr bwMode="auto">
          <a:xfrm flipH="1">
            <a:off x="7303418" y="4941392"/>
            <a:ext cx="285750" cy="36036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1" name="Rectangle 45"/>
          <p:cNvSpPr>
            <a:spLocks noChangeArrowheads="1"/>
          </p:cNvSpPr>
          <p:nvPr/>
        </p:nvSpPr>
        <p:spPr bwMode="auto">
          <a:xfrm>
            <a:off x="7087518" y="5301754"/>
            <a:ext cx="431800" cy="1081088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7300243" y="3931742"/>
            <a:ext cx="504825" cy="6477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8022556" y="5301754"/>
            <a:ext cx="431800" cy="1081088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39984" name="AutoShape 48"/>
          <p:cNvSpPr>
            <a:spLocks noChangeArrowheads="1"/>
          </p:cNvSpPr>
          <p:nvPr/>
        </p:nvSpPr>
        <p:spPr bwMode="auto">
          <a:xfrm>
            <a:off x="2621881" y="3861892"/>
            <a:ext cx="1008062" cy="863600"/>
          </a:xfrm>
          <a:custGeom>
            <a:avLst/>
            <a:gdLst>
              <a:gd name="T0" fmla="*/ 28210056 w 21600"/>
              <a:gd name="T1" fmla="*/ 345280 h 21600"/>
              <a:gd name="T2" fmla="*/ 4286410 w 21600"/>
              <a:gd name="T3" fmla="*/ 11274339 h 21600"/>
              <a:gd name="T4" fmla="*/ 27160226 w 21600"/>
              <a:gd name="T5" fmla="*/ 4128967 h 21600"/>
              <a:gd name="T6" fmla="*/ 52926526 w 21600"/>
              <a:gd name="T7" fmla="*/ 17264002 h 21600"/>
              <a:gd name="T8" fmla="*/ 44416887 w 21600"/>
              <a:gd name="T9" fmla="*/ 23511032 h 21600"/>
              <a:gd name="T10" fmla="*/ 35905067 w 21600"/>
              <a:gd name="T11" fmla="*/ 1726400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185" y="10800"/>
                </a:moveTo>
                <a:cubicBezTo>
                  <a:pt x="19185" y="6169"/>
                  <a:pt x="15430" y="2415"/>
                  <a:pt x="10800" y="2415"/>
                </a:cubicBezTo>
                <a:cubicBezTo>
                  <a:pt x="7434" y="2414"/>
                  <a:pt x="4395" y="4427"/>
                  <a:pt x="3080" y="7525"/>
                </a:cubicBezTo>
                <a:lnTo>
                  <a:pt x="857" y="6581"/>
                </a:lnTo>
                <a:cubicBezTo>
                  <a:pt x="2550" y="2591"/>
                  <a:pt x="6465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20393" y="14708"/>
                </a:lnTo>
                <a:lnTo>
                  <a:pt x="16485" y="10800"/>
                </a:lnTo>
                <a:lnTo>
                  <a:pt x="19185" y="108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1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52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54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53" name="图片 52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394291" y="957296"/>
            <a:ext cx="353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10.3.2 </a:t>
            </a:r>
            <a:r>
              <a:rPr lang="zh-CN" altLang="en-US" sz="2800" b="1" dirty="0"/>
              <a:t>平衡二叉树 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 autoUpdateAnimBg="0"/>
      <p:bldP spid="39946" grpId="0" animBg="1" autoUpdateAnimBg="0"/>
      <p:bldP spid="39951" grpId="0" animBg="1" autoUpdateAnimBg="0"/>
      <p:bldP spid="39959" grpId="0" animBg="1" autoUpdateAnimBg="0"/>
      <p:bldP spid="39960" grpId="0" animBg="1"/>
      <p:bldP spid="39962" grpId="0" animBg="1" autoUpdateAnimBg="0"/>
      <p:bldP spid="39964" grpId="0" animBg="1" autoUpdateAnimBg="0"/>
      <p:bldP spid="39968" grpId="0" autoUpdateAnimBg="0"/>
      <p:bldP spid="39972" grpId="0" autoUpdateAnimBg="0"/>
      <p:bldP spid="39973" grpId="0" animBg="1" autoUpdateAnimBg="0"/>
      <p:bldP spid="39974" grpId="0" animBg="1" autoUpdateAnimBg="0"/>
      <p:bldP spid="39976" grpId="0" animBg="1" autoUpdateAnimBg="0"/>
      <p:bldP spid="39978" grpId="0" bldLvl="0" animBg="1" autoUpdateAnimBg="0"/>
      <p:bldP spid="39979" grpId="0" animBg="1"/>
      <p:bldP spid="39981" grpId="0" bldLvl="0" animBg="1" autoUpdateAnimBg="0"/>
      <p:bldP spid="39983" grpId="0" bldLvl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67845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LR</a:t>
            </a:r>
            <a:r>
              <a:rPr lang="zh-CN" altLang="en-US" sz="2000" dirty="0"/>
              <a:t>型（图示）：</a:t>
            </a:r>
            <a:endParaRPr lang="zh-CN" altLang="en-US" sz="2000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2268538" y="1410930"/>
            <a:ext cx="1008062" cy="1370013"/>
            <a:chOff x="0" y="0"/>
            <a:chExt cx="635" cy="863"/>
          </a:xfrm>
        </p:grpSpPr>
        <p:sp>
          <p:nvSpPr>
            <p:cNvPr id="39994" name="Oval 5"/>
            <p:cNvSpPr>
              <a:spLocks noChangeArrowheads="1"/>
            </p:cNvSpPr>
            <p:nvPr/>
          </p:nvSpPr>
          <p:spPr bwMode="auto">
            <a:xfrm>
              <a:off x="363" y="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A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9995" name="Line 6"/>
            <p:cNvSpPr>
              <a:spLocks noChangeShapeType="1"/>
            </p:cNvSpPr>
            <p:nvPr/>
          </p:nvSpPr>
          <p:spPr bwMode="auto">
            <a:xfrm flipH="1">
              <a:off x="181" y="228"/>
              <a:ext cx="227" cy="36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6" name="Oval 7"/>
            <p:cNvSpPr>
              <a:spLocks noChangeArrowheads="1"/>
            </p:cNvSpPr>
            <p:nvPr/>
          </p:nvSpPr>
          <p:spPr bwMode="auto">
            <a:xfrm>
              <a:off x="0" y="59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B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987675" y="3138130"/>
            <a:ext cx="431800" cy="4333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2627313" y="2706330"/>
            <a:ext cx="431800" cy="5048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4498975" y="2418993"/>
            <a:ext cx="936625" cy="577850"/>
          </a:xfrm>
          <a:prstGeom prst="rightArrow">
            <a:avLst>
              <a:gd name="adj1" fmla="val 50000"/>
              <a:gd name="adj2" fmla="val 40522"/>
            </a:avLst>
          </a:prstGeom>
          <a:noFill/>
          <a:ln w="28575">
            <a:solidFill>
              <a:srgbClr val="CC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LR</a:t>
            </a:r>
            <a:r>
              <a:rPr lang="zh-CN" altLang="en-US">
                <a:ea typeface="宋体" panose="02010600030101010101" pitchFamily="2" charset="-122"/>
              </a:rPr>
              <a:t>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7273925" y="2634893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dirty="0">
                <a:ea typeface="宋体" panose="02010600030101010101" pitchFamily="2" charset="-122"/>
              </a:rPr>
              <a:t>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H="1">
            <a:off x="6372225" y="2060218"/>
            <a:ext cx="360363" cy="57467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6084888" y="2634893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6648450" y="1767926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7019925" y="2058630"/>
            <a:ext cx="431800" cy="576263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3132138" y="1626830"/>
            <a:ext cx="1008062" cy="863600"/>
          </a:xfrm>
          <a:custGeom>
            <a:avLst/>
            <a:gdLst>
              <a:gd name="T0" fmla="*/ 28210056 w 21600"/>
              <a:gd name="T1" fmla="*/ 345280 h 21600"/>
              <a:gd name="T2" fmla="*/ 4286410 w 21600"/>
              <a:gd name="T3" fmla="*/ 11274339 h 21600"/>
              <a:gd name="T4" fmla="*/ 27160226 w 21600"/>
              <a:gd name="T5" fmla="*/ 4128967 h 21600"/>
              <a:gd name="T6" fmla="*/ 52926526 w 21600"/>
              <a:gd name="T7" fmla="*/ 17264002 h 21600"/>
              <a:gd name="T8" fmla="*/ 44416887 w 21600"/>
              <a:gd name="T9" fmla="*/ 23511032 h 21600"/>
              <a:gd name="T10" fmla="*/ 35905067 w 21600"/>
              <a:gd name="T11" fmla="*/ 1726400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185" y="10800"/>
                </a:moveTo>
                <a:cubicBezTo>
                  <a:pt x="19185" y="6169"/>
                  <a:pt x="15430" y="2415"/>
                  <a:pt x="10800" y="2415"/>
                </a:cubicBezTo>
                <a:cubicBezTo>
                  <a:pt x="7434" y="2414"/>
                  <a:pt x="4395" y="4427"/>
                  <a:pt x="3080" y="7525"/>
                </a:cubicBezTo>
                <a:lnTo>
                  <a:pt x="857" y="6581"/>
                </a:lnTo>
                <a:cubicBezTo>
                  <a:pt x="2550" y="2591"/>
                  <a:pt x="6465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20393" y="14708"/>
                </a:lnTo>
                <a:lnTo>
                  <a:pt x="16485" y="10800"/>
                </a:lnTo>
                <a:lnTo>
                  <a:pt x="19185" y="108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7"/>
          <p:cNvGrpSpPr/>
          <p:nvPr/>
        </p:nvGrpSpPr>
        <p:grpSpPr bwMode="auto">
          <a:xfrm>
            <a:off x="1763713" y="3282593"/>
            <a:ext cx="1008062" cy="1370012"/>
            <a:chOff x="0" y="0"/>
            <a:chExt cx="635" cy="863"/>
          </a:xfrm>
        </p:grpSpPr>
        <p:sp>
          <p:nvSpPr>
            <p:cNvPr id="39991" name="Oval 18"/>
            <p:cNvSpPr>
              <a:spLocks noChangeArrowheads="1"/>
            </p:cNvSpPr>
            <p:nvPr/>
          </p:nvSpPr>
          <p:spPr bwMode="auto">
            <a:xfrm>
              <a:off x="363" y="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A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9992" name="Line 19"/>
            <p:cNvSpPr>
              <a:spLocks noChangeShapeType="1"/>
            </p:cNvSpPr>
            <p:nvPr/>
          </p:nvSpPr>
          <p:spPr bwMode="auto">
            <a:xfrm flipH="1">
              <a:off x="181" y="228"/>
              <a:ext cx="227" cy="36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Oval 20"/>
            <p:cNvSpPr>
              <a:spLocks noChangeArrowheads="1"/>
            </p:cNvSpPr>
            <p:nvPr/>
          </p:nvSpPr>
          <p:spPr bwMode="auto">
            <a:xfrm>
              <a:off x="0" y="59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B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40981" name="Line 21"/>
          <p:cNvSpPr>
            <a:spLocks noChangeShapeType="1"/>
          </p:cNvSpPr>
          <p:nvPr/>
        </p:nvSpPr>
        <p:spPr bwMode="auto">
          <a:xfrm flipH="1">
            <a:off x="1547813" y="4579580"/>
            <a:ext cx="287337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1331913" y="5011380"/>
            <a:ext cx="431800" cy="122396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1979613" y="6235343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2122488" y="4579580"/>
            <a:ext cx="288925" cy="3603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1979613" y="5514618"/>
            <a:ext cx="431800" cy="72072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2771775" y="3571518"/>
            <a:ext cx="935038" cy="71913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3490913" y="4292243"/>
            <a:ext cx="431800" cy="1366837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107950" y="4219218"/>
            <a:ext cx="20161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179388" y="6379805"/>
            <a:ext cx="20161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611188" y="4219218"/>
            <a:ext cx="0" cy="2160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611188" y="5011380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h+2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3348038" y="4290655"/>
            <a:ext cx="11509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3419475" y="5659080"/>
            <a:ext cx="10795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4356100" y="4363680"/>
            <a:ext cx="0" cy="1295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4356100" y="501138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96" name="AutoShape 36"/>
          <p:cNvSpPr>
            <a:spLocks noChangeArrowheads="1"/>
          </p:cNvSpPr>
          <p:nvPr/>
        </p:nvSpPr>
        <p:spPr bwMode="auto">
          <a:xfrm>
            <a:off x="4572000" y="4651018"/>
            <a:ext cx="936625" cy="577850"/>
          </a:xfrm>
          <a:prstGeom prst="rightArrow">
            <a:avLst>
              <a:gd name="adj1" fmla="val 50000"/>
              <a:gd name="adj2" fmla="val 40522"/>
            </a:avLst>
          </a:prstGeom>
          <a:noFill/>
          <a:ln w="28575">
            <a:solidFill>
              <a:srgbClr val="CC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LR</a:t>
            </a:r>
            <a:r>
              <a:rPr lang="zh-CN" altLang="en-US">
                <a:ea typeface="宋体" panose="02010600030101010101" pitchFamily="2" charset="-122"/>
              </a:rPr>
              <a:t>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97" name="Oval 37"/>
          <p:cNvSpPr>
            <a:spLocks noChangeArrowheads="1"/>
          </p:cNvSpPr>
          <p:nvPr/>
        </p:nvSpPr>
        <p:spPr bwMode="auto">
          <a:xfrm>
            <a:off x="7596188" y="4003318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flipH="1" flipV="1">
            <a:off x="8027988" y="4363680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9" name="Oval 39"/>
          <p:cNvSpPr>
            <a:spLocks noChangeArrowheads="1"/>
          </p:cNvSpPr>
          <p:nvPr/>
        </p:nvSpPr>
        <p:spPr bwMode="auto">
          <a:xfrm>
            <a:off x="6877050" y="3284180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 flipH="1">
            <a:off x="6588125" y="3642955"/>
            <a:ext cx="360363" cy="431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6659563" y="6019443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rgbClr val="000099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flipH="1">
            <a:off x="7454900" y="4435118"/>
            <a:ext cx="285750" cy="36036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7239000" y="4795480"/>
            <a:ext cx="431800" cy="122396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1004" name="Line 44"/>
          <p:cNvSpPr>
            <a:spLocks noChangeShapeType="1"/>
          </p:cNvSpPr>
          <p:nvPr/>
        </p:nvSpPr>
        <p:spPr bwMode="auto">
          <a:xfrm>
            <a:off x="7305675" y="3641368"/>
            <a:ext cx="361950" cy="4333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8174038" y="4795480"/>
            <a:ext cx="431800" cy="1366838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 flipH="1" flipV="1">
            <a:off x="3059113" y="1914168"/>
            <a:ext cx="144462" cy="1152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7" name="Oval 47"/>
          <p:cNvSpPr>
            <a:spLocks noChangeArrowheads="1"/>
          </p:cNvSpPr>
          <p:nvPr/>
        </p:nvSpPr>
        <p:spPr bwMode="auto">
          <a:xfrm>
            <a:off x="2411413" y="4793893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 flipH="1" flipV="1">
            <a:off x="2771775" y="5154255"/>
            <a:ext cx="287338" cy="3603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9" name="Line 49"/>
          <p:cNvSpPr>
            <a:spLocks noChangeShapeType="1"/>
          </p:cNvSpPr>
          <p:nvPr/>
        </p:nvSpPr>
        <p:spPr bwMode="auto">
          <a:xfrm flipH="1">
            <a:off x="2124075" y="5154255"/>
            <a:ext cx="285750" cy="3603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2771775" y="5514618"/>
            <a:ext cx="431800" cy="72072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1011" name="Rectangle 51"/>
          <p:cNvSpPr>
            <a:spLocks noChangeArrowheads="1"/>
          </p:cNvSpPr>
          <p:nvPr/>
        </p:nvSpPr>
        <p:spPr bwMode="auto">
          <a:xfrm>
            <a:off x="2771775" y="6235343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1012" name="Oval 52"/>
          <p:cNvSpPr>
            <a:spLocks noChangeArrowheads="1"/>
          </p:cNvSpPr>
          <p:nvPr/>
        </p:nvSpPr>
        <p:spPr bwMode="auto">
          <a:xfrm>
            <a:off x="6227763" y="4003318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013" name="Line 53"/>
          <p:cNvSpPr>
            <a:spLocks noChangeShapeType="1"/>
          </p:cNvSpPr>
          <p:nvPr/>
        </p:nvSpPr>
        <p:spPr bwMode="auto">
          <a:xfrm flipH="1" flipV="1">
            <a:off x="6588125" y="4435118"/>
            <a:ext cx="287338" cy="36036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4" name="Line 54"/>
          <p:cNvSpPr>
            <a:spLocks noChangeShapeType="1"/>
          </p:cNvSpPr>
          <p:nvPr/>
        </p:nvSpPr>
        <p:spPr bwMode="auto">
          <a:xfrm flipH="1">
            <a:off x="5940425" y="4435118"/>
            <a:ext cx="285750" cy="360362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5724525" y="4795480"/>
            <a:ext cx="431800" cy="1366838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 baseline="-25000">
                <a:ea typeface="宋体" panose="02010600030101010101" pitchFamily="2" charset="-122"/>
              </a:rPr>
              <a:t>L</a:t>
            </a:r>
            <a:endParaRPr lang="zh-CN" altLang="en-US" baseline="-25000">
              <a:ea typeface="宋体" panose="02010600030101010101" pitchFamily="2" charset="-122"/>
            </a:endParaRPr>
          </a:p>
        </p:txBody>
      </p:sp>
      <p:sp>
        <p:nvSpPr>
          <p:cNvPr id="41016" name="Rectangle 56"/>
          <p:cNvSpPr>
            <a:spLocks noChangeArrowheads="1"/>
          </p:cNvSpPr>
          <p:nvPr/>
        </p:nvSpPr>
        <p:spPr bwMode="auto">
          <a:xfrm>
            <a:off x="6659563" y="4795480"/>
            <a:ext cx="431800" cy="122396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1017" name="Rectangle 57"/>
          <p:cNvSpPr>
            <a:spLocks noChangeArrowheads="1"/>
          </p:cNvSpPr>
          <p:nvPr/>
        </p:nvSpPr>
        <p:spPr bwMode="auto">
          <a:xfrm>
            <a:off x="7235825" y="6019443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rgbClr val="000099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1018" name="AutoShape 58"/>
          <p:cNvSpPr>
            <a:spLocks noChangeArrowheads="1"/>
          </p:cNvSpPr>
          <p:nvPr/>
        </p:nvSpPr>
        <p:spPr bwMode="auto">
          <a:xfrm>
            <a:off x="2771775" y="3571518"/>
            <a:ext cx="1008063" cy="863600"/>
          </a:xfrm>
          <a:custGeom>
            <a:avLst/>
            <a:gdLst>
              <a:gd name="T0" fmla="*/ 28210084 w 21600"/>
              <a:gd name="T1" fmla="*/ 345280 h 21600"/>
              <a:gd name="T2" fmla="*/ 4286414 w 21600"/>
              <a:gd name="T3" fmla="*/ 11274339 h 21600"/>
              <a:gd name="T4" fmla="*/ 27160299 w 21600"/>
              <a:gd name="T5" fmla="*/ 4128967 h 21600"/>
              <a:gd name="T6" fmla="*/ 52926625 w 21600"/>
              <a:gd name="T7" fmla="*/ 17264002 h 21600"/>
              <a:gd name="T8" fmla="*/ 44416978 w 21600"/>
              <a:gd name="T9" fmla="*/ 23511032 h 21600"/>
              <a:gd name="T10" fmla="*/ 35905149 w 21600"/>
              <a:gd name="T11" fmla="*/ 1726400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185" y="10800"/>
                </a:moveTo>
                <a:cubicBezTo>
                  <a:pt x="19185" y="6169"/>
                  <a:pt x="15430" y="2415"/>
                  <a:pt x="10800" y="2415"/>
                </a:cubicBezTo>
                <a:cubicBezTo>
                  <a:pt x="7434" y="2414"/>
                  <a:pt x="4395" y="4427"/>
                  <a:pt x="3080" y="7525"/>
                </a:cubicBezTo>
                <a:lnTo>
                  <a:pt x="857" y="6581"/>
                </a:lnTo>
                <a:cubicBezTo>
                  <a:pt x="2550" y="2591"/>
                  <a:pt x="6465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20393" y="14708"/>
                </a:lnTo>
                <a:lnTo>
                  <a:pt x="16485" y="10800"/>
                </a:lnTo>
                <a:lnTo>
                  <a:pt x="19185" y="108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9" name="Line 59"/>
          <p:cNvSpPr>
            <a:spLocks noChangeShapeType="1"/>
          </p:cNvSpPr>
          <p:nvPr/>
        </p:nvSpPr>
        <p:spPr bwMode="auto">
          <a:xfrm flipH="1" flipV="1">
            <a:off x="2627313" y="3858855"/>
            <a:ext cx="1587" cy="8651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2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63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65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64" name="图片 63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67" name="矩形 66"/>
          <p:cNvSpPr/>
          <p:nvPr/>
        </p:nvSpPr>
        <p:spPr>
          <a:xfrm>
            <a:off x="394291" y="957296"/>
            <a:ext cx="353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10.3.2 </a:t>
            </a:r>
            <a:r>
              <a:rPr lang="zh-CN" altLang="en-US" sz="2800" b="1" dirty="0"/>
              <a:t>平衡二叉树 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06 0.00972 L -0.06719 -0.1365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58 -0.10185 L 0.06077 0.1182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 animBg="1" autoUpdateAnimBg="0"/>
      <p:bldP spid="40970" grpId="0" animBg="1" autoUpdateAnimBg="0"/>
      <p:bldP spid="40971" grpId="0" animBg="1" autoUpdateAnimBg="0"/>
      <p:bldP spid="40971" grpId="1" animBg="1" autoUpdateAnimBg="0"/>
      <p:bldP spid="40973" grpId="0" animBg="1" autoUpdateAnimBg="0"/>
      <p:bldP spid="40974" grpId="0" animBg="1" autoUpdateAnimBg="0"/>
      <p:bldP spid="40974" grpId="1" animBg="1" autoUpdateAnimBg="0"/>
      <p:bldP spid="40974" grpId="2" animBg="1" autoUpdateAnimBg="0"/>
      <p:bldP spid="40982" grpId="0" animBg="1" autoUpdateAnimBg="0"/>
      <p:bldP spid="40983" grpId="0" animBg="1"/>
      <p:bldP spid="40985" grpId="0" animBg="1" autoUpdateAnimBg="0"/>
      <p:bldP spid="40987" grpId="0" animBg="1" autoUpdateAnimBg="0"/>
      <p:bldP spid="40991" grpId="0" autoUpdateAnimBg="0"/>
      <p:bldP spid="40995" grpId="0" autoUpdateAnimBg="0"/>
      <p:bldP spid="40996" grpId="0" animBg="1" autoUpdateAnimBg="0"/>
      <p:bldP spid="40997" grpId="0" animBg="1" autoUpdateAnimBg="0"/>
      <p:bldP spid="40999" grpId="0" animBg="1" autoUpdateAnimBg="0"/>
      <p:bldP spid="41001" grpId="0" animBg="1"/>
      <p:bldP spid="41003" grpId="0" animBg="1" autoUpdateAnimBg="0"/>
      <p:bldP spid="41005" grpId="0" animBg="1" autoUpdateAnimBg="0"/>
      <p:bldP spid="41007" grpId="0" animBg="1" autoUpdateAnimBg="0"/>
      <p:bldP spid="41010" grpId="0" animBg="1" autoUpdateAnimBg="0"/>
      <p:bldP spid="41011" grpId="0" animBg="1"/>
      <p:bldP spid="41012" grpId="0" animBg="1" autoUpdateAnimBg="0"/>
      <p:bldP spid="41015" grpId="0" animBg="1" autoUpdateAnimBg="0"/>
      <p:bldP spid="41016" grpId="0" animBg="1" autoUpdateAnimBg="0"/>
      <p:bldP spid="410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835" y="1613967"/>
            <a:ext cx="8229600" cy="467845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    RL</a:t>
            </a:r>
            <a:r>
              <a:rPr lang="zh-CN" altLang="en-US" sz="2000" dirty="0"/>
              <a:t>型（图示）：</a:t>
            </a:r>
            <a:endParaRPr lang="zh-CN" altLang="en-US" sz="2000" dirty="0"/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258888" y="1914773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692275" y="2205286"/>
            <a:ext cx="576263" cy="50323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2195513" y="2635498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1258888" y="3356223"/>
            <a:ext cx="431800" cy="4333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H="1">
            <a:off x="1692275" y="2997448"/>
            <a:ext cx="503238" cy="431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AutoShape 9"/>
          <p:cNvSpPr>
            <a:spLocks noChangeArrowheads="1"/>
          </p:cNvSpPr>
          <p:nvPr/>
        </p:nvSpPr>
        <p:spPr bwMode="auto">
          <a:xfrm>
            <a:off x="4498975" y="2637086"/>
            <a:ext cx="936625" cy="577850"/>
          </a:xfrm>
          <a:prstGeom prst="rightArrow">
            <a:avLst>
              <a:gd name="adj1" fmla="val 50000"/>
              <a:gd name="adj2" fmla="val 40522"/>
            </a:avLst>
          </a:prstGeom>
          <a:noFill/>
          <a:ln w="28575">
            <a:solidFill>
              <a:srgbClr val="CC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RL</a:t>
            </a:r>
            <a:r>
              <a:rPr lang="zh-CN" altLang="en-US">
                <a:ea typeface="宋体" panose="02010600030101010101" pitchFamily="2" charset="-122"/>
              </a:rPr>
              <a:t>型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6084888" y="1916361"/>
            <a:ext cx="1008062" cy="1370012"/>
            <a:chOff x="0" y="0"/>
            <a:chExt cx="635" cy="863"/>
          </a:xfrm>
        </p:grpSpPr>
        <p:sp>
          <p:nvSpPr>
            <p:cNvPr id="41017" name="Oval 11"/>
            <p:cNvSpPr>
              <a:spLocks noChangeArrowheads="1"/>
            </p:cNvSpPr>
            <p:nvPr/>
          </p:nvSpPr>
          <p:spPr bwMode="auto">
            <a:xfrm>
              <a:off x="363" y="0"/>
              <a:ext cx="272" cy="273"/>
            </a:xfrm>
            <a:prstGeom prst="ellipse">
              <a:avLst/>
            </a:prstGeom>
            <a:noFill/>
            <a:ln w="38100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C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1018" name="Line 12"/>
            <p:cNvSpPr>
              <a:spLocks noChangeShapeType="1"/>
            </p:cNvSpPr>
            <p:nvPr/>
          </p:nvSpPr>
          <p:spPr bwMode="auto">
            <a:xfrm flipH="1">
              <a:off x="181" y="228"/>
              <a:ext cx="227" cy="362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9" name="Oval 13"/>
            <p:cNvSpPr>
              <a:spLocks noChangeArrowheads="1"/>
            </p:cNvSpPr>
            <p:nvPr/>
          </p:nvSpPr>
          <p:spPr bwMode="auto">
            <a:xfrm>
              <a:off x="0" y="590"/>
              <a:ext cx="272" cy="273"/>
            </a:xfrm>
            <a:prstGeom prst="ellipse">
              <a:avLst/>
            </a:prstGeom>
            <a:noFill/>
            <a:ln w="38100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A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7308850" y="2852986"/>
            <a:ext cx="431800" cy="433387"/>
          </a:xfrm>
          <a:prstGeom prst="ellips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7019925" y="2276723"/>
            <a:ext cx="431800" cy="576263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AutoShape 16"/>
          <p:cNvSpPr>
            <a:spLocks noChangeArrowheads="1"/>
          </p:cNvSpPr>
          <p:nvPr/>
        </p:nvSpPr>
        <p:spPr bwMode="auto">
          <a:xfrm flipH="1">
            <a:off x="755650" y="2205286"/>
            <a:ext cx="720725" cy="863600"/>
          </a:xfrm>
          <a:custGeom>
            <a:avLst/>
            <a:gdLst>
              <a:gd name="T0" fmla="*/ 19532616 w 21600"/>
              <a:gd name="T1" fmla="*/ 3778890 h 21600"/>
              <a:gd name="T2" fmla="*/ 9672798 w 21600"/>
              <a:gd name="T3" fmla="*/ 2305052 h 21600"/>
              <a:gd name="T4" fmla="*/ 17853695 w 21600"/>
              <a:gd name="T5" fmla="*/ 6793693 h 21600"/>
              <a:gd name="T6" fmla="*/ 27054413 w 21600"/>
              <a:gd name="T7" fmla="*/ 17264002 h 21600"/>
              <a:gd name="T8" fmla="*/ 22704539 w 21600"/>
              <a:gd name="T9" fmla="*/ 23511032 h 21600"/>
              <a:gd name="T10" fmla="*/ 18353564 w 21600"/>
              <a:gd name="T11" fmla="*/ 1726400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185" y="10800"/>
                </a:moveTo>
                <a:cubicBezTo>
                  <a:pt x="19185" y="6169"/>
                  <a:pt x="15430" y="2415"/>
                  <a:pt x="10800" y="2415"/>
                </a:cubicBezTo>
                <a:cubicBezTo>
                  <a:pt x="10179" y="2414"/>
                  <a:pt x="9560" y="2483"/>
                  <a:pt x="8954" y="2620"/>
                </a:cubicBezTo>
                <a:lnTo>
                  <a:pt x="8422" y="264"/>
                </a:lnTo>
                <a:cubicBezTo>
                  <a:pt x="9203" y="88"/>
                  <a:pt x="10000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20393" y="14708"/>
                </a:lnTo>
                <a:lnTo>
                  <a:pt x="16485" y="10800"/>
                </a:lnTo>
                <a:lnTo>
                  <a:pt x="19185" y="108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1" name="Oval 17"/>
          <p:cNvSpPr>
            <a:spLocks noChangeArrowheads="1"/>
          </p:cNvSpPr>
          <p:nvPr/>
        </p:nvSpPr>
        <p:spPr bwMode="auto">
          <a:xfrm>
            <a:off x="2051050" y="3500686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H="1">
            <a:off x="1330325" y="3789611"/>
            <a:ext cx="719138" cy="57467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3059113" y="4221411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H="1">
            <a:off x="2770188" y="4581773"/>
            <a:ext cx="360362" cy="35877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1042988" y="4437311"/>
            <a:ext cx="431800" cy="1223962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1979613" y="6310561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3419475" y="4581773"/>
            <a:ext cx="288925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1979613" y="5589836"/>
            <a:ext cx="431800" cy="72072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2482850" y="3789611"/>
            <a:ext cx="647700" cy="50323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3419475" y="5013573"/>
            <a:ext cx="431800" cy="129540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611188" y="4437311"/>
            <a:ext cx="12239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538163" y="5661273"/>
            <a:ext cx="11890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>
            <a:off x="754063" y="4437311"/>
            <a:ext cx="0" cy="12239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395288" y="4869111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>
            <a:off x="2843213" y="4221411"/>
            <a:ext cx="15843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>
            <a:off x="1835150" y="6453436"/>
            <a:ext cx="2808288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>
            <a:off x="4284663" y="4221411"/>
            <a:ext cx="0" cy="223202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3924300" y="5085011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h+2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019" name="AutoShape 35"/>
          <p:cNvSpPr>
            <a:spLocks noChangeArrowheads="1"/>
          </p:cNvSpPr>
          <p:nvPr/>
        </p:nvSpPr>
        <p:spPr bwMode="auto">
          <a:xfrm>
            <a:off x="4572000" y="4869111"/>
            <a:ext cx="936625" cy="577850"/>
          </a:xfrm>
          <a:prstGeom prst="rightArrow">
            <a:avLst>
              <a:gd name="adj1" fmla="val 50000"/>
              <a:gd name="adj2" fmla="val 40522"/>
            </a:avLst>
          </a:prstGeom>
          <a:noFill/>
          <a:ln w="28575">
            <a:solidFill>
              <a:srgbClr val="CC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RL</a:t>
            </a:r>
            <a:r>
              <a:rPr lang="zh-CN" altLang="en-US">
                <a:ea typeface="宋体" panose="02010600030101010101" pitchFamily="2" charset="-122"/>
              </a:rPr>
              <a:t>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020" name="Oval 36"/>
          <p:cNvSpPr>
            <a:spLocks noChangeArrowheads="1"/>
          </p:cNvSpPr>
          <p:nvPr/>
        </p:nvSpPr>
        <p:spPr bwMode="auto">
          <a:xfrm>
            <a:off x="7596188" y="4221411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 flipH="1" flipV="1">
            <a:off x="8027988" y="4581773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2" name="Oval 38"/>
          <p:cNvSpPr>
            <a:spLocks noChangeArrowheads="1"/>
          </p:cNvSpPr>
          <p:nvPr/>
        </p:nvSpPr>
        <p:spPr bwMode="auto">
          <a:xfrm>
            <a:off x="6877050" y="3502273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 flipH="1">
            <a:off x="6588125" y="3861048"/>
            <a:ext cx="360363" cy="431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6659563" y="6237536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rgbClr val="CC00CC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 flipH="1">
            <a:off x="7454900" y="4653211"/>
            <a:ext cx="285750" cy="36036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7239000" y="5013573"/>
            <a:ext cx="431800" cy="122396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>
            <a:off x="7305675" y="3859461"/>
            <a:ext cx="361950" cy="4333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174038" y="5013573"/>
            <a:ext cx="431800" cy="1366838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 flipV="1">
            <a:off x="1547813" y="2492623"/>
            <a:ext cx="0" cy="7207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0" name="Oval 46"/>
          <p:cNvSpPr>
            <a:spLocks noChangeArrowheads="1"/>
          </p:cNvSpPr>
          <p:nvPr/>
        </p:nvSpPr>
        <p:spPr bwMode="auto">
          <a:xfrm>
            <a:off x="2411413" y="4869111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 flipH="1" flipV="1">
            <a:off x="2771775" y="5229473"/>
            <a:ext cx="287338" cy="3603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 flipH="1">
            <a:off x="2124075" y="5229473"/>
            <a:ext cx="285750" cy="3603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3" name="Rectangle 49"/>
          <p:cNvSpPr>
            <a:spLocks noChangeArrowheads="1"/>
          </p:cNvSpPr>
          <p:nvPr/>
        </p:nvSpPr>
        <p:spPr bwMode="auto">
          <a:xfrm>
            <a:off x="2771775" y="5589836"/>
            <a:ext cx="431800" cy="72072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2771775" y="6310561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2035" name="Oval 51"/>
          <p:cNvSpPr>
            <a:spLocks noChangeArrowheads="1"/>
          </p:cNvSpPr>
          <p:nvPr/>
        </p:nvSpPr>
        <p:spPr bwMode="auto">
          <a:xfrm>
            <a:off x="6227763" y="4221411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036" name="Line 52"/>
          <p:cNvSpPr>
            <a:spLocks noChangeShapeType="1"/>
          </p:cNvSpPr>
          <p:nvPr/>
        </p:nvSpPr>
        <p:spPr bwMode="auto">
          <a:xfrm flipH="1" flipV="1">
            <a:off x="6588125" y="4653211"/>
            <a:ext cx="287338" cy="36036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7" name="Line 53"/>
          <p:cNvSpPr>
            <a:spLocks noChangeShapeType="1"/>
          </p:cNvSpPr>
          <p:nvPr/>
        </p:nvSpPr>
        <p:spPr bwMode="auto">
          <a:xfrm flipH="1">
            <a:off x="6086475" y="4654798"/>
            <a:ext cx="285750" cy="3603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8" name="Rectangle 54"/>
          <p:cNvSpPr>
            <a:spLocks noChangeArrowheads="1"/>
          </p:cNvSpPr>
          <p:nvPr/>
        </p:nvSpPr>
        <p:spPr bwMode="auto">
          <a:xfrm>
            <a:off x="5870575" y="5015161"/>
            <a:ext cx="431800" cy="1366837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 baseline="-25000">
                <a:ea typeface="宋体" panose="02010600030101010101" pitchFamily="2" charset="-122"/>
              </a:rPr>
              <a:t>L</a:t>
            </a:r>
            <a:endParaRPr lang="zh-CN" altLang="en-US" baseline="-25000">
              <a:ea typeface="宋体" panose="02010600030101010101" pitchFamily="2" charset="-122"/>
            </a:endParaRPr>
          </a:p>
        </p:txBody>
      </p:sp>
      <p:sp>
        <p:nvSpPr>
          <p:cNvPr id="42039" name="Rectangle 55"/>
          <p:cNvSpPr>
            <a:spLocks noChangeArrowheads="1"/>
          </p:cNvSpPr>
          <p:nvPr/>
        </p:nvSpPr>
        <p:spPr bwMode="auto">
          <a:xfrm>
            <a:off x="6659563" y="5013573"/>
            <a:ext cx="431800" cy="122396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2040" name="Rectangle 56"/>
          <p:cNvSpPr>
            <a:spLocks noChangeArrowheads="1"/>
          </p:cNvSpPr>
          <p:nvPr/>
        </p:nvSpPr>
        <p:spPr bwMode="auto">
          <a:xfrm>
            <a:off x="7235825" y="6237536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rgbClr val="CC00CC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2041" name="AutoShape 57"/>
          <p:cNvSpPr>
            <a:spLocks noChangeArrowheads="1"/>
          </p:cNvSpPr>
          <p:nvPr/>
        </p:nvSpPr>
        <p:spPr bwMode="auto">
          <a:xfrm flipH="1">
            <a:off x="1692275" y="4005511"/>
            <a:ext cx="720725" cy="863600"/>
          </a:xfrm>
          <a:custGeom>
            <a:avLst/>
            <a:gdLst>
              <a:gd name="T0" fmla="*/ 19532616 w 21600"/>
              <a:gd name="T1" fmla="*/ 3778890 h 21600"/>
              <a:gd name="T2" fmla="*/ 9672798 w 21600"/>
              <a:gd name="T3" fmla="*/ 2305052 h 21600"/>
              <a:gd name="T4" fmla="*/ 17853695 w 21600"/>
              <a:gd name="T5" fmla="*/ 6793693 h 21600"/>
              <a:gd name="T6" fmla="*/ 27054413 w 21600"/>
              <a:gd name="T7" fmla="*/ 17264002 h 21600"/>
              <a:gd name="T8" fmla="*/ 22704539 w 21600"/>
              <a:gd name="T9" fmla="*/ 23511032 h 21600"/>
              <a:gd name="T10" fmla="*/ 18353564 w 21600"/>
              <a:gd name="T11" fmla="*/ 1726400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185" y="10800"/>
                </a:moveTo>
                <a:cubicBezTo>
                  <a:pt x="19185" y="6169"/>
                  <a:pt x="15430" y="2415"/>
                  <a:pt x="10800" y="2415"/>
                </a:cubicBezTo>
                <a:cubicBezTo>
                  <a:pt x="10179" y="2414"/>
                  <a:pt x="9560" y="2483"/>
                  <a:pt x="8954" y="2620"/>
                </a:cubicBezTo>
                <a:lnTo>
                  <a:pt x="8422" y="264"/>
                </a:lnTo>
                <a:cubicBezTo>
                  <a:pt x="9203" y="88"/>
                  <a:pt x="10000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20393" y="14708"/>
                </a:lnTo>
                <a:lnTo>
                  <a:pt x="16485" y="10800"/>
                </a:lnTo>
                <a:lnTo>
                  <a:pt x="19185" y="108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2" name="Line 58"/>
          <p:cNvSpPr>
            <a:spLocks noChangeShapeType="1"/>
          </p:cNvSpPr>
          <p:nvPr/>
        </p:nvSpPr>
        <p:spPr bwMode="auto">
          <a:xfrm flipH="1" flipV="1">
            <a:off x="2411413" y="4005511"/>
            <a:ext cx="73025" cy="7207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1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62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64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63" name="图片 62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66" name="矩形 65"/>
          <p:cNvSpPr/>
          <p:nvPr/>
        </p:nvSpPr>
        <p:spPr>
          <a:xfrm>
            <a:off x="394291" y="957296"/>
            <a:ext cx="353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10.3.2 </a:t>
            </a:r>
            <a:r>
              <a:rPr lang="zh-CN" altLang="en-US" sz="2800" b="1" dirty="0"/>
              <a:t>平衡二叉树 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 autoUpdateAnimBg="0"/>
      <p:bldP spid="41990" grpId="0" animBg="1" autoUpdateAnimBg="0"/>
      <p:bldP spid="41991" grpId="0" animBg="1" autoUpdateAnimBg="0"/>
      <p:bldP spid="41993" grpId="0" animBg="1" autoUpdateAnimBg="0"/>
      <p:bldP spid="41998" grpId="0" animBg="1" autoUpdateAnimBg="0"/>
      <p:bldP spid="42001" grpId="0" animBg="1" autoUpdateAnimBg="0"/>
      <p:bldP spid="42003" grpId="0" animBg="1" autoUpdateAnimBg="0"/>
      <p:bldP spid="42005" grpId="0" animBg="1" autoUpdateAnimBg="0"/>
      <p:bldP spid="42006" grpId="0" animBg="1"/>
      <p:bldP spid="42008" grpId="0" animBg="1" autoUpdateAnimBg="0"/>
      <p:bldP spid="42010" grpId="0" animBg="1" autoUpdateAnimBg="0"/>
      <p:bldP spid="42014" grpId="0" autoUpdateAnimBg="0"/>
      <p:bldP spid="42018" grpId="0" autoUpdateAnimBg="0"/>
      <p:bldP spid="42019" grpId="0" animBg="1" autoUpdateAnimBg="0"/>
      <p:bldP spid="42020" grpId="0" bldLvl="0" animBg="1" autoUpdateAnimBg="0"/>
      <p:bldP spid="42022" grpId="0" bldLvl="0" animBg="1" autoUpdateAnimBg="0"/>
      <p:bldP spid="42024" grpId="0" animBg="1"/>
      <p:bldP spid="42026" grpId="0" bldLvl="0" animBg="1" autoUpdateAnimBg="0"/>
      <p:bldP spid="42028" grpId="0" bldLvl="0" animBg="1" autoUpdateAnimBg="0"/>
      <p:bldP spid="42030" grpId="0" animBg="1" autoUpdateAnimBg="0"/>
      <p:bldP spid="42033" grpId="0" animBg="1" autoUpdateAnimBg="0"/>
      <p:bldP spid="42034" grpId="0" animBg="1"/>
      <p:bldP spid="42035" grpId="0" bldLvl="0" animBg="1" autoUpdateAnimBg="0"/>
      <p:bldP spid="42038" grpId="0" bldLvl="0" animBg="1" autoUpdateAnimBg="0"/>
      <p:bldP spid="42039" grpId="0" bldLvl="0" animBg="1" autoUpdateAnimBg="0"/>
      <p:bldP spid="420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2" name="任意多边形 51"/>
          <p:cNvSpPr/>
          <p:nvPr/>
        </p:nvSpPr>
        <p:spPr>
          <a:xfrm>
            <a:off x="2765156" y="4329570"/>
            <a:ext cx="752744" cy="564921"/>
          </a:xfrm>
          <a:custGeom>
            <a:avLst/>
            <a:gdLst>
              <a:gd name="connsiteX0" fmla="*/ 50498 w 1930400"/>
              <a:gd name="connsiteY0" fmla="*/ 0 h 638521"/>
              <a:gd name="connsiteX1" fmla="*/ 1879902 w 1930400"/>
              <a:gd name="connsiteY1" fmla="*/ 0 h 638521"/>
              <a:gd name="connsiteX2" fmla="*/ 1930400 w 1930400"/>
              <a:gd name="connsiteY2" fmla="*/ 50498 h 638521"/>
              <a:gd name="connsiteX3" fmla="*/ 1930400 w 1930400"/>
              <a:gd name="connsiteY3" fmla="*/ 442988 h 638521"/>
              <a:gd name="connsiteX4" fmla="*/ 1879902 w 1930400"/>
              <a:gd name="connsiteY4" fmla="*/ 493486 h 638521"/>
              <a:gd name="connsiteX5" fmla="*/ 1124527 w 1930400"/>
              <a:gd name="connsiteY5" fmla="*/ 493486 h 638521"/>
              <a:gd name="connsiteX6" fmla="*/ 965200 w 1930400"/>
              <a:gd name="connsiteY6" fmla="*/ 638521 h 638521"/>
              <a:gd name="connsiteX7" fmla="*/ 805872 w 1930400"/>
              <a:gd name="connsiteY7" fmla="*/ 493486 h 638521"/>
              <a:gd name="connsiteX8" fmla="*/ 50498 w 1930400"/>
              <a:gd name="connsiteY8" fmla="*/ 493486 h 638521"/>
              <a:gd name="connsiteX9" fmla="*/ 0 w 1930400"/>
              <a:gd name="connsiteY9" fmla="*/ 442988 h 638521"/>
              <a:gd name="connsiteX10" fmla="*/ 0 w 1930400"/>
              <a:gd name="connsiteY10" fmla="*/ 50498 h 638521"/>
              <a:gd name="connsiteX11" fmla="*/ 50498 w 1930400"/>
              <a:gd name="connsiteY11" fmla="*/ 0 h 63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0400" h="638521">
                <a:moveTo>
                  <a:pt x="50498" y="0"/>
                </a:moveTo>
                <a:lnTo>
                  <a:pt x="1879902" y="0"/>
                </a:lnTo>
                <a:cubicBezTo>
                  <a:pt x="1907791" y="0"/>
                  <a:pt x="1930400" y="22609"/>
                  <a:pt x="1930400" y="50498"/>
                </a:cubicBezTo>
                <a:lnTo>
                  <a:pt x="1930400" y="442988"/>
                </a:lnTo>
                <a:cubicBezTo>
                  <a:pt x="1930400" y="470877"/>
                  <a:pt x="1907791" y="493486"/>
                  <a:pt x="1879902" y="493486"/>
                </a:cubicBezTo>
                <a:lnTo>
                  <a:pt x="1124527" y="493486"/>
                </a:lnTo>
                <a:lnTo>
                  <a:pt x="965200" y="638521"/>
                </a:lnTo>
                <a:lnTo>
                  <a:pt x="805872" y="493486"/>
                </a:lnTo>
                <a:lnTo>
                  <a:pt x="50498" y="493486"/>
                </a:lnTo>
                <a:cubicBezTo>
                  <a:pt x="22609" y="493486"/>
                  <a:pt x="0" y="470877"/>
                  <a:pt x="0" y="442988"/>
                </a:cubicBezTo>
                <a:lnTo>
                  <a:pt x="0" y="50498"/>
                </a:lnTo>
                <a:cubicBezTo>
                  <a:pt x="0" y="22609"/>
                  <a:pt x="22609" y="0"/>
                  <a:pt x="50498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lumMod val="98000"/>
                </a:schemeClr>
              </a:gs>
              <a:gs pos="0">
                <a:schemeClr val="bg1">
                  <a:lumMod val="88000"/>
                </a:schemeClr>
              </a:gs>
            </a:gsLst>
            <a:lin ang="2700000" scaled="1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670300" y="1275461"/>
            <a:ext cx="2187575" cy="2403912"/>
            <a:chOff x="3670300" y="1304489"/>
            <a:chExt cx="2187575" cy="2403912"/>
          </a:xfrm>
        </p:grpSpPr>
        <p:sp>
          <p:nvSpPr>
            <p:cNvPr id="54" name="任意多边形 53"/>
            <p:cNvSpPr/>
            <p:nvPr/>
          </p:nvSpPr>
          <p:spPr>
            <a:xfrm>
              <a:off x="3733800" y="1311504"/>
              <a:ext cx="2076449" cy="603021"/>
            </a:xfrm>
            <a:custGeom>
              <a:avLst/>
              <a:gdLst>
                <a:gd name="connsiteX0" fmla="*/ 50498 w 1930400"/>
                <a:gd name="connsiteY0" fmla="*/ 0 h 638521"/>
                <a:gd name="connsiteX1" fmla="*/ 1879902 w 1930400"/>
                <a:gd name="connsiteY1" fmla="*/ 0 h 638521"/>
                <a:gd name="connsiteX2" fmla="*/ 1930400 w 1930400"/>
                <a:gd name="connsiteY2" fmla="*/ 50498 h 638521"/>
                <a:gd name="connsiteX3" fmla="*/ 1930400 w 1930400"/>
                <a:gd name="connsiteY3" fmla="*/ 442988 h 638521"/>
                <a:gd name="connsiteX4" fmla="*/ 1879902 w 1930400"/>
                <a:gd name="connsiteY4" fmla="*/ 493486 h 638521"/>
                <a:gd name="connsiteX5" fmla="*/ 1124527 w 1930400"/>
                <a:gd name="connsiteY5" fmla="*/ 493486 h 638521"/>
                <a:gd name="connsiteX6" fmla="*/ 965200 w 1930400"/>
                <a:gd name="connsiteY6" fmla="*/ 638521 h 638521"/>
                <a:gd name="connsiteX7" fmla="*/ 805872 w 1930400"/>
                <a:gd name="connsiteY7" fmla="*/ 493486 h 638521"/>
                <a:gd name="connsiteX8" fmla="*/ 50498 w 1930400"/>
                <a:gd name="connsiteY8" fmla="*/ 493486 h 638521"/>
                <a:gd name="connsiteX9" fmla="*/ 0 w 1930400"/>
                <a:gd name="connsiteY9" fmla="*/ 442988 h 638521"/>
                <a:gd name="connsiteX10" fmla="*/ 0 w 1930400"/>
                <a:gd name="connsiteY10" fmla="*/ 50498 h 638521"/>
                <a:gd name="connsiteX11" fmla="*/ 50498 w 1930400"/>
                <a:gd name="connsiteY11" fmla="*/ 0 h 63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0400" h="638521">
                  <a:moveTo>
                    <a:pt x="50498" y="0"/>
                  </a:moveTo>
                  <a:lnTo>
                    <a:pt x="1879902" y="0"/>
                  </a:lnTo>
                  <a:cubicBezTo>
                    <a:pt x="1907791" y="0"/>
                    <a:pt x="1930400" y="22609"/>
                    <a:pt x="1930400" y="50498"/>
                  </a:cubicBezTo>
                  <a:lnTo>
                    <a:pt x="1930400" y="442988"/>
                  </a:lnTo>
                  <a:cubicBezTo>
                    <a:pt x="1930400" y="470877"/>
                    <a:pt x="1907791" y="493486"/>
                    <a:pt x="1879902" y="493486"/>
                  </a:cubicBezTo>
                  <a:lnTo>
                    <a:pt x="1124527" y="493486"/>
                  </a:lnTo>
                  <a:lnTo>
                    <a:pt x="965200" y="638521"/>
                  </a:lnTo>
                  <a:lnTo>
                    <a:pt x="805872" y="493486"/>
                  </a:lnTo>
                  <a:lnTo>
                    <a:pt x="50498" y="493486"/>
                  </a:lnTo>
                  <a:cubicBezTo>
                    <a:pt x="22609" y="493486"/>
                    <a:pt x="0" y="470877"/>
                    <a:pt x="0" y="442988"/>
                  </a:cubicBezTo>
                  <a:lnTo>
                    <a:pt x="0" y="50498"/>
                  </a:lnTo>
                  <a:cubicBezTo>
                    <a:pt x="0" y="22609"/>
                    <a:pt x="22609" y="0"/>
                    <a:pt x="50498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670300" y="1304489"/>
              <a:ext cx="2187575" cy="2403912"/>
              <a:chOff x="3670300" y="1304489"/>
              <a:chExt cx="2187575" cy="2403912"/>
            </a:xfrm>
          </p:grpSpPr>
          <p:pic>
            <p:nvPicPr>
              <p:cNvPr id="56" name="图片 55" descr="3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3692525" y="2044700"/>
                <a:ext cx="2165350" cy="1104900"/>
              </a:xfrm>
              <a:prstGeom prst="rect">
                <a:avLst/>
              </a:prstGeom>
            </p:spPr>
          </p:pic>
          <p:pic>
            <p:nvPicPr>
              <p:cNvPr id="57" name="图片 56" descr="dblp_logo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670300" y="2970799"/>
                <a:ext cx="2185248" cy="737602"/>
              </a:xfrm>
              <a:prstGeom prst="rect">
                <a:avLst/>
              </a:prstGeom>
            </p:spPr>
          </p:pic>
          <p:sp>
            <p:nvSpPr>
              <p:cNvPr id="58" name="文本框 146"/>
              <p:cNvSpPr txBox="1"/>
              <p:nvPr/>
            </p:nvSpPr>
            <p:spPr>
              <a:xfrm>
                <a:off x="3766883" y="1304489"/>
                <a:ext cx="18242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文献数据库</a:t>
                </a:r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6515526" y="1277487"/>
            <a:ext cx="2037924" cy="2387371"/>
            <a:chOff x="6471983" y="1321029"/>
            <a:chExt cx="2037924" cy="2387371"/>
          </a:xfrm>
        </p:grpSpPr>
        <p:sp>
          <p:nvSpPr>
            <p:cNvPr id="60" name="任意多边形 59"/>
            <p:cNvSpPr/>
            <p:nvPr/>
          </p:nvSpPr>
          <p:spPr>
            <a:xfrm>
              <a:off x="6524625" y="1321029"/>
              <a:ext cx="1971674" cy="603021"/>
            </a:xfrm>
            <a:custGeom>
              <a:avLst/>
              <a:gdLst>
                <a:gd name="connsiteX0" fmla="*/ 50498 w 1930400"/>
                <a:gd name="connsiteY0" fmla="*/ 0 h 638521"/>
                <a:gd name="connsiteX1" fmla="*/ 1879902 w 1930400"/>
                <a:gd name="connsiteY1" fmla="*/ 0 h 638521"/>
                <a:gd name="connsiteX2" fmla="*/ 1930400 w 1930400"/>
                <a:gd name="connsiteY2" fmla="*/ 50498 h 638521"/>
                <a:gd name="connsiteX3" fmla="*/ 1930400 w 1930400"/>
                <a:gd name="connsiteY3" fmla="*/ 442988 h 638521"/>
                <a:gd name="connsiteX4" fmla="*/ 1879902 w 1930400"/>
                <a:gd name="connsiteY4" fmla="*/ 493486 h 638521"/>
                <a:gd name="connsiteX5" fmla="*/ 1124527 w 1930400"/>
                <a:gd name="connsiteY5" fmla="*/ 493486 h 638521"/>
                <a:gd name="connsiteX6" fmla="*/ 965200 w 1930400"/>
                <a:gd name="connsiteY6" fmla="*/ 638521 h 638521"/>
                <a:gd name="connsiteX7" fmla="*/ 805872 w 1930400"/>
                <a:gd name="connsiteY7" fmla="*/ 493486 h 638521"/>
                <a:gd name="connsiteX8" fmla="*/ 50498 w 1930400"/>
                <a:gd name="connsiteY8" fmla="*/ 493486 h 638521"/>
                <a:gd name="connsiteX9" fmla="*/ 0 w 1930400"/>
                <a:gd name="connsiteY9" fmla="*/ 442988 h 638521"/>
                <a:gd name="connsiteX10" fmla="*/ 0 w 1930400"/>
                <a:gd name="connsiteY10" fmla="*/ 50498 h 638521"/>
                <a:gd name="connsiteX11" fmla="*/ 50498 w 1930400"/>
                <a:gd name="connsiteY11" fmla="*/ 0 h 63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0400" h="638521">
                  <a:moveTo>
                    <a:pt x="50498" y="0"/>
                  </a:moveTo>
                  <a:lnTo>
                    <a:pt x="1879902" y="0"/>
                  </a:lnTo>
                  <a:cubicBezTo>
                    <a:pt x="1907791" y="0"/>
                    <a:pt x="1930400" y="22609"/>
                    <a:pt x="1930400" y="50498"/>
                  </a:cubicBezTo>
                  <a:lnTo>
                    <a:pt x="1930400" y="442988"/>
                  </a:lnTo>
                  <a:cubicBezTo>
                    <a:pt x="1930400" y="470877"/>
                    <a:pt x="1907791" y="493486"/>
                    <a:pt x="1879902" y="493486"/>
                  </a:cubicBezTo>
                  <a:lnTo>
                    <a:pt x="1124527" y="493486"/>
                  </a:lnTo>
                  <a:lnTo>
                    <a:pt x="965200" y="638521"/>
                  </a:lnTo>
                  <a:lnTo>
                    <a:pt x="805872" y="493486"/>
                  </a:lnTo>
                  <a:lnTo>
                    <a:pt x="50498" y="493486"/>
                  </a:lnTo>
                  <a:cubicBezTo>
                    <a:pt x="22609" y="493486"/>
                    <a:pt x="0" y="470877"/>
                    <a:pt x="0" y="442988"/>
                  </a:cubicBezTo>
                  <a:lnTo>
                    <a:pt x="0" y="50498"/>
                  </a:lnTo>
                  <a:cubicBezTo>
                    <a:pt x="0" y="22609"/>
                    <a:pt x="22609" y="0"/>
                    <a:pt x="50498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471983" y="1323539"/>
              <a:ext cx="2037924" cy="2384861"/>
              <a:chOff x="6471983" y="1323539"/>
              <a:chExt cx="2037924" cy="2384861"/>
            </a:xfrm>
          </p:grpSpPr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664324" y="1962151"/>
                <a:ext cx="1608079" cy="17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" name="文本框 146"/>
              <p:cNvSpPr txBox="1"/>
              <p:nvPr/>
            </p:nvSpPr>
            <p:spPr>
              <a:xfrm>
                <a:off x="6471983" y="1323539"/>
                <a:ext cx="20379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Web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数据库等</a:t>
                </a:r>
                <a:endPara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2279962" y="4877128"/>
            <a:ext cx="273825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基于顺序表的查找：</a:t>
            </a:r>
            <a:endParaRPr lang="zh-CN" altLang="en-US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937652" y="3672116"/>
            <a:ext cx="5519738" cy="1028699"/>
            <a:chOff x="1676400" y="3759200"/>
            <a:chExt cx="5519738" cy="1028699"/>
          </a:xfrm>
        </p:grpSpPr>
        <p:grpSp>
          <p:nvGrpSpPr>
            <p:cNvPr id="66" name="组合 65"/>
            <p:cNvGrpSpPr/>
            <p:nvPr/>
          </p:nvGrpSpPr>
          <p:grpSpPr>
            <a:xfrm>
              <a:off x="1676400" y="3759200"/>
              <a:ext cx="5519738" cy="1028699"/>
              <a:chOff x="1676400" y="3975100"/>
              <a:chExt cx="5519738" cy="1028699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1676400" y="4285241"/>
                <a:ext cx="5519738" cy="718558"/>
                <a:chOff x="1590675" y="4186239"/>
                <a:chExt cx="5834063" cy="890706"/>
              </a:xfrm>
            </p:grpSpPr>
            <p:pic>
              <p:nvPicPr>
                <p:cNvPr id="71" name="Picture 8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590675" y="4186239"/>
                  <a:ext cx="2781300" cy="8907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2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343396" y="4195766"/>
                  <a:ext cx="3081342" cy="8702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9" name="下箭头 68"/>
              <p:cNvSpPr/>
              <p:nvPr/>
            </p:nvSpPr>
            <p:spPr>
              <a:xfrm>
                <a:off x="4400972" y="3975100"/>
                <a:ext cx="145628" cy="252509"/>
              </a:xfrm>
              <a:prstGeom prst="down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6623887" y="3975100"/>
                <a:ext cx="145628" cy="252509"/>
              </a:xfrm>
              <a:prstGeom prst="down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下箭头 66"/>
            <p:cNvSpPr/>
            <p:nvPr/>
          </p:nvSpPr>
          <p:spPr>
            <a:xfrm>
              <a:off x="2330872" y="3759200"/>
              <a:ext cx="145628" cy="252509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矩形 72"/>
          <p:cNvSpPr/>
          <p:nvPr/>
        </p:nvSpPr>
        <p:spPr>
          <a:xfrm>
            <a:off x="2292662" y="5562928"/>
            <a:ext cx="24545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基于树表的查找：</a:t>
            </a:r>
            <a:endParaRPr lang="zh-CN" altLang="en-US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613400" y="5513616"/>
            <a:ext cx="1600200" cy="5207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750112" y="5537528"/>
            <a:ext cx="27366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B-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树、二叉排序树等</a:t>
            </a:r>
            <a:endParaRPr lang="zh-CN" altLang="en-US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55600" y="1265483"/>
            <a:ext cx="2657475" cy="2426136"/>
            <a:chOff x="355600" y="1323539"/>
            <a:chExt cx="2657475" cy="2426136"/>
          </a:xfrm>
        </p:grpSpPr>
        <p:sp>
          <p:nvSpPr>
            <p:cNvPr id="78" name="任意多边形 77"/>
            <p:cNvSpPr/>
            <p:nvPr/>
          </p:nvSpPr>
          <p:spPr>
            <a:xfrm>
              <a:off x="742950" y="1340079"/>
              <a:ext cx="1835149" cy="603021"/>
            </a:xfrm>
            <a:custGeom>
              <a:avLst/>
              <a:gdLst>
                <a:gd name="connsiteX0" fmla="*/ 50498 w 1930400"/>
                <a:gd name="connsiteY0" fmla="*/ 0 h 638521"/>
                <a:gd name="connsiteX1" fmla="*/ 1879902 w 1930400"/>
                <a:gd name="connsiteY1" fmla="*/ 0 h 638521"/>
                <a:gd name="connsiteX2" fmla="*/ 1930400 w 1930400"/>
                <a:gd name="connsiteY2" fmla="*/ 50498 h 638521"/>
                <a:gd name="connsiteX3" fmla="*/ 1930400 w 1930400"/>
                <a:gd name="connsiteY3" fmla="*/ 442988 h 638521"/>
                <a:gd name="connsiteX4" fmla="*/ 1879902 w 1930400"/>
                <a:gd name="connsiteY4" fmla="*/ 493486 h 638521"/>
                <a:gd name="connsiteX5" fmla="*/ 1124527 w 1930400"/>
                <a:gd name="connsiteY5" fmla="*/ 493486 h 638521"/>
                <a:gd name="connsiteX6" fmla="*/ 965200 w 1930400"/>
                <a:gd name="connsiteY6" fmla="*/ 638521 h 638521"/>
                <a:gd name="connsiteX7" fmla="*/ 805872 w 1930400"/>
                <a:gd name="connsiteY7" fmla="*/ 493486 h 638521"/>
                <a:gd name="connsiteX8" fmla="*/ 50498 w 1930400"/>
                <a:gd name="connsiteY8" fmla="*/ 493486 h 638521"/>
                <a:gd name="connsiteX9" fmla="*/ 0 w 1930400"/>
                <a:gd name="connsiteY9" fmla="*/ 442988 h 638521"/>
                <a:gd name="connsiteX10" fmla="*/ 0 w 1930400"/>
                <a:gd name="connsiteY10" fmla="*/ 50498 h 638521"/>
                <a:gd name="connsiteX11" fmla="*/ 50498 w 1930400"/>
                <a:gd name="connsiteY11" fmla="*/ 0 h 63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0400" h="638521">
                  <a:moveTo>
                    <a:pt x="50498" y="0"/>
                  </a:moveTo>
                  <a:lnTo>
                    <a:pt x="1879902" y="0"/>
                  </a:lnTo>
                  <a:cubicBezTo>
                    <a:pt x="1907791" y="0"/>
                    <a:pt x="1930400" y="22609"/>
                    <a:pt x="1930400" y="50498"/>
                  </a:cubicBezTo>
                  <a:lnTo>
                    <a:pt x="1930400" y="442988"/>
                  </a:lnTo>
                  <a:cubicBezTo>
                    <a:pt x="1930400" y="470877"/>
                    <a:pt x="1907791" y="493486"/>
                    <a:pt x="1879902" y="493486"/>
                  </a:cubicBezTo>
                  <a:lnTo>
                    <a:pt x="1124527" y="493486"/>
                  </a:lnTo>
                  <a:lnTo>
                    <a:pt x="965200" y="638521"/>
                  </a:lnTo>
                  <a:lnTo>
                    <a:pt x="805872" y="493486"/>
                  </a:lnTo>
                  <a:lnTo>
                    <a:pt x="50498" y="493486"/>
                  </a:lnTo>
                  <a:cubicBezTo>
                    <a:pt x="22609" y="493486"/>
                    <a:pt x="0" y="470877"/>
                    <a:pt x="0" y="442988"/>
                  </a:cubicBezTo>
                  <a:lnTo>
                    <a:pt x="0" y="50498"/>
                  </a:lnTo>
                  <a:cubicBezTo>
                    <a:pt x="0" y="22609"/>
                    <a:pt x="22609" y="0"/>
                    <a:pt x="50498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355600" y="1323539"/>
              <a:ext cx="2657475" cy="2426136"/>
              <a:chOff x="355600" y="1323539"/>
              <a:chExt cx="2657475" cy="2426136"/>
            </a:xfrm>
          </p:grpSpPr>
          <p:pic>
            <p:nvPicPr>
              <p:cNvPr id="81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55600" y="2068513"/>
                <a:ext cx="2657475" cy="1681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" name="文本框 146"/>
              <p:cNvSpPr txBox="1"/>
              <p:nvPr/>
            </p:nvSpPr>
            <p:spPr>
              <a:xfrm>
                <a:off x="776033" y="1323539"/>
                <a:ext cx="18242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购物数据库</a:t>
                </a:r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5600" y="3014181"/>
              <a:ext cx="1262468" cy="600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3" name="组合 82"/>
          <p:cNvGrpSpPr/>
          <p:nvPr/>
        </p:nvGrpSpPr>
        <p:grpSpPr>
          <a:xfrm>
            <a:off x="292100" y="4865916"/>
            <a:ext cx="2006601" cy="1300056"/>
            <a:chOff x="279400" y="4883589"/>
            <a:chExt cx="2044701" cy="1432967"/>
          </a:xfrm>
        </p:grpSpPr>
        <p:pic>
          <p:nvPicPr>
            <p:cNvPr id="84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9400" y="4883589"/>
              <a:ext cx="1947863" cy="1432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1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208089" y="5295900"/>
              <a:ext cx="1116012" cy="436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6" name="组合 85"/>
          <p:cNvGrpSpPr/>
          <p:nvPr/>
        </p:nvGrpSpPr>
        <p:grpSpPr>
          <a:xfrm>
            <a:off x="590936" y="125006"/>
            <a:ext cx="4234912" cy="646307"/>
            <a:chOff x="958665" y="1326432"/>
            <a:chExt cx="4563773" cy="687269"/>
          </a:xfrm>
        </p:grpSpPr>
        <p:sp>
          <p:nvSpPr>
            <p:cNvPr id="87" name="TextBox 6"/>
            <p:cNvSpPr txBox="1">
              <a:spLocks noChangeArrowheads="1"/>
            </p:cNvSpPr>
            <p:nvPr/>
          </p:nvSpPr>
          <p:spPr bwMode="auto">
            <a:xfrm>
              <a:off x="1291290" y="1326432"/>
              <a:ext cx="4231148" cy="68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10.1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概述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-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引例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40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90" name="图片 89" descr="1.jpg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92" name="矩形 91"/>
          <p:cNvSpPr/>
          <p:nvPr/>
        </p:nvSpPr>
        <p:spPr>
          <a:xfrm>
            <a:off x="5353362" y="4889828"/>
            <a:ext cx="30219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维护代价巨大，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查找时间复杂度巨大！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3" grpId="0"/>
      <p:bldP spid="75" grpId="0" animBg="1"/>
      <p:bldP spid="76" grpId="0"/>
      <p:bldP spid="9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0897"/>
            <a:ext cx="8229600" cy="501885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RR</a:t>
            </a:r>
            <a:r>
              <a:rPr lang="zh-CN" altLang="en-US" sz="2000" dirty="0"/>
              <a:t>型（图示）： </a:t>
            </a:r>
            <a:endParaRPr lang="zh-CN" altLang="en-US" sz="2000" dirty="0"/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2124075" y="170090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2482850" y="2061270"/>
            <a:ext cx="504825" cy="50482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2916238" y="2493070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3779838" y="3285232"/>
            <a:ext cx="431800" cy="4333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3276600" y="2855020"/>
            <a:ext cx="576263" cy="5016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4498975" y="2493070"/>
            <a:ext cx="936625" cy="577850"/>
          </a:xfrm>
          <a:prstGeom prst="rightArrow">
            <a:avLst>
              <a:gd name="adj1" fmla="val 50000"/>
              <a:gd name="adj2" fmla="val 40522"/>
            </a:avLst>
          </a:prstGeom>
          <a:noFill/>
          <a:ln w="28575">
            <a:solidFill>
              <a:srgbClr val="CC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RR</a:t>
            </a:r>
            <a:r>
              <a:rPr lang="zh-CN" altLang="en-US">
                <a:ea typeface="宋体" panose="02010600030101010101" pitchFamily="2" charset="-122"/>
              </a:rPr>
              <a:t>型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6084888" y="1772345"/>
            <a:ext cx="1008062" cy="1370012"/>
            <a:chOff x="0" y="0"/>
            <a:chExt cx="635" cy="863"/>
          </a:xfrm>
        </p:grpSpPr>
        <p:sp>
          <p:nvSpPr>
            <p:cNvPr id="42029" name="Oval 11"/>
            <p:cNvSpPr>
              <a:spLocks noChangeArrowheads="1"/>
            </p:cNvSpPr>
            <p:nvPr/>
          </p:nvSpPr>
          <p:spPr bwMode="auto">
            <a:xfrm>
              <a:off x="363" y="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B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2030" name="Line 12"/>
            <p:cNvSpPr>
              <a:spLocks noChangeShapeType="1"/>
            </p:cNvSpPr>
            <p:nvPr/>
          </p:nvSpPr>
          <p:spPr bwMode="auto">
            <a:xfrm flipH="1">
              <a:off x="181" y="228"/>
              <a:ext cx="227" cy="362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1" name="Oval 13"/>
            <p:cNvSpPr>
              <a:spLocks noChangeArrowheads="1"/>
            </p:cNvSpPr>
            <p:nvPr/>
          </p:nvSpPr>
          <p:spPr bwMode="auto">
            <a:xfrm>
              <a:off x="0" y="59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A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7308850" y="2708970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7019925" y="2132707"/>
            <a:ext cx="431800" cy="5762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 flipH="1">
            <a:off x="1620838" y="2061270"/>
            <a:ext cx="647700" cy="863600"/>
          </a:xfrm>
          <a:custGeom>
            <a:avLst/>
            <a:gdLst>
              <a:gd name="T0" fmla="*/ 18394261 w 21600"/>
              <a:gd name="T1" fmla="*/ 9533583 h 21600"/>
              <a:gd name="T2" fmla="*/ 6687112 w 21600"/>
              <a:gd name="T3" fmla="*/ 3340893 h 21600"/>
              <a:gd name="T4" fmla="*/ 16039333 w 21600"/>
              <a:gd name="T5" fmla="*/ 11629214 h 21600"/>
              <a:gd name="T6" fmla="*/ 16158917 w 21600"/>
              <a:gd name="T7" fmla="*/ 35546253 h 21600"/>
              <a:gd name="T8" fmla="*/ 10997706 w 21600"/>
              <a:gd name="T9" fmla="*/ 33442628 h 21600"/>
              <a:gd name="T10" fmla="*/ 12181017 w 21600"/>
              <a:gd name="T11" fmla="*/ 2426712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981" y="17469"/>
                </a:moveTo>
                <a:cubicBezTo>
                  <a:pt x="17277" y="16029"/>
                  <a:pt x="18672" y="13510"/>
                  <a:pt x="18672" y="10800"/>
                </a:cubicBezTo>
                <a:cubicBezTo>
                  <a:pt x="18672" y="6452"/>
                  <a:pt x="15147" y="2928"/>
                  <a:pt x="10800" y="2928"/>
                </a:cubicBezTo>
                <a:cubicBezTo>
                  <a:pt x="9830" y="2927"/>
                  <a:pt x="8869" y="3107"/>
                  <a:pt x="7964" y="3456"/>
                </a:cubicBezTo>
                <a:lnTo>
                  <a:pt x="6910" y="724"/>
                </a:lnTo>
                <a:cubicBezTo>
                  <a:pt x="8151" y="245"/>
                  <a:pt x="946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518"/>
                  <a:pt x="19687" y="17975"/>
                  <a:pt x="16537" y="19950"/>
                </a:cubicBezTo>
                <a:lnTo>
                  <a:pt x="17971" y="22237"/>
                </a:lnTo>
                <a:lnTo>
                  <a:pt x="12231" y="20921"/>
                </a:lnTo>
                <a:lnTo>
                  <a:pt x="13547" y="15181"/>
                </a:lnTo>
                <a:lnTo>
                  <a:pt x="14981" y="1746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1762125" y="3285232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>
            <a:off x="1473200" y="3647182"/>
            <a:ext cx="360363" cy="57467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2482850" y="429170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H="1">
            <a:off x="2339975" y="4582220"/>
            <a:ext cx="214313" cy="28733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2051050" y="4869557"/>
            <a:ext cx="431800" cy="122396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2843213" y="6093520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2841625" y="4653657"/>
            <a:ext cx="146050" cy="2159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2843213" y="4869557"/>
            <a:ext cx="431800" cy="122396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2192338" y="3645595"/>
            <a:ext cx="504825" cy="6477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1185863" y="4293295"/>
            <a:ext cx="431800" cy="1296987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 baseline="-25000">
                <a:ea typeface="宋体" panose="02010600030101010101" pitchFamily="2" charset="-122"/>
              </a:rPr>
              <a:t>L</a:t>
            </a:r>
            <a:endParaRPr lang="zh-CN" altLang="en-US" baseline="-25000">
              <a:ea typeface="宋体" panose="02010600030101010101" pitchFamily="2" charset="-122"/>
            </a:endParaRPr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2338388" y="4293295"/>
            <a:ext cx="20161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>
            <a:off x="2339975" y="6237982"/>
            <a:ext cx="20161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3706813" y="4293295"/>
            <a:ext cx="1587" cy="201612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3419475" y="5158482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h+2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39" name="Line 31"/>
          <p:cNvSpPr>
            <a:spLocks noChangeShapeType="1"/>
          </p:cNvSpPr>
          <p:nvPr/>
        </p:nvSpPr>
        <p:spPr bwMode="auto">
          <a:xfrm>
            <a:off x="322263" y="4293295"/>
            <a:ext cx="11509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>
            <a:off x="395288" y="5590282"/>
            <a:ext cx="10795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611188" y="4293295"/>
            <a:ext cx="0" cy="12969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541338" y="4798120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43" name="AutoShape 35"/>
          <p:cNvSpPr>
            <a:spLocks noChangeArrowheads="1"/>
          </p:cNvSpPr>
          <p:nvPr/>
        </p:nvSpPr>
        <p:spPr bwMode="auto">
          <a:xfrm>
            <a:off x="4427538" y="4725095"/>
            <a:ext cx="936625" cy="577850"/>
          </a:xfrm>
          <a:prstGeom prst="rightArrow">
            <a:avLst>
              <a:gd name="adj1" fmla="val 50000"/>
              <a:gd name="adj2" fmla="val 40522"/>
            </a:avLst>
          </a:prstGeom>
          <a:noFill/>
          <a:ln w="28575">
            <a:solidFill>
              <a:srgbClr val="CC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RR</a:t>
            </a:r>
            <a:r>
              <a:rPr lang="zh-CN" altLang="en-US">
                <a:ea typeface="宋体" panose="02010600030101010101" pitchFamily="2" charset="-122"/>
              </a:rPr>
              <a:t>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6229350" y="422185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H="1" flipV="1">
            <a:off x="6588125" y="4582220"/>
            <a:ext cx="287338" cy="36036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6877050" y="335825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 flipH="1">
            <a:off x="6516688" y="3717032"/>
            <a:ext cx="431800" cy="5048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8" name="Rectangle 40"/>
          <p:cNvSpPr>
            <a:spLocks noChangeArrowheads="1"/>
          </p:cNvSpPr>
          <p:nvPr/>
        </p:nvSpPr>
        <p:spPr bwMode="auto">
          <a:xfrm>
            <a:off x="6516688" y="4942582"/>
            <a:ext cx="431800" cy="1223963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3049" name="Rectangle 41"/>
          <p:cNvSpPr>
            <a:spLocks noChangeArrowheads="1"/>
          </p:cNvSpPr>
          <p:nvPr/>
        </p:nvSpPr>
        <p:spPr bwMode="auto">
          <a:xfrm>
            <a:off x="7524750" y="5990332"/>
            <a:ext cx="431800" cy="174625"/>
          </a:xfrm>
          <a:prstGeom prst="rect">
            <a:avLst/>
          </a:prstGeom>
          <a:solidFill>
            <a:srgbClr val="008000"/>
          </a:solidFill>
          <a:ln w="9525">
            <a:solidFill>
              <a:srgbClr val="CC00CC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3050" name="Line 42"/>
          <p:cNvSpPr>
            <a:spLocks noChangeShapeType="1"/>
          </p:cNvSpPr>
          <p:nvPr/>
        </p:nvSpPr>
        <p:spPr bwMode="auto">
          <a:xfrm flipH="1">
            <a:off x="6011863" y="4582220"/>
            <a:ext cx="285750" cy="322262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1" name="Rectangle 43"/>
          <p:cNvSpPr>
            <a:spLocks noChangeArrowheads="1"/>
          </p:cNvSpPr>
          <p:nvPr/>
        </p:nvSpPr>
        <p:spPr bwMode="auto">
          <a:xfrm>
            <a:off x="5795963" y="4942582"/>
            <a:ext cx="431800" cy="122396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 baseline="-25000">
                <a:ea typeface="宋体" panose="02010600030101010101" pitchFamily="2" charset="-122"/>
              </a:rPr>
              <a:t>L</a:t>
            </a:r>
            <a:endParaRPr lang="zh-CN" altLang="en-US" baseline="-25000">
              <a:ea typeface="宋体" panose="02010600030101010101" pitchFamily="2" charset="-122"/>
            </a:endParaRPr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>
            <a:off x="7305675" y="3715445"/>
            <a:ext cx="506413" cy="86518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3" name="Rectangle 45"/>
          <p:cNvSpPr>
            <a:spLocks noChangeArrowheads="1"/>
          </p:cNvSpPr>
          <p:nvPr/>
        </p:nvSpPr>
        <p:spPr bwMode="auto">
          <a:xfrm>
            <a:off x="7524750" y="4653657"/>
            <a:ext cx="431800" cy="1366838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43054" name="AutoShape 46"/>
          <p:cNvSpPr>
            <a:spLocks noChangeArrowheads="1"/>
          </p:cNvSpPr>
          <p:nvPr/>
        </p:nvSpPr>
        <p:spPr bwMode="auto">
          <a:xfrm flipH="1">
            <a:off x="1476375" y="3932932"/>
            <a:ext cx="1366838" cy="863600"/>
          </a:xfrm>
          <a:custGeom>
            <a:avLst/>
            <a:gdLst>
              <a:gd name="T0" fmla="*/ 78352157 w 21600"/>
              <a:gd name="T1" fmla="*/ 7182153 h 21600"/>
              <a:gd name="T2" fmla="*/ 19528952 w 21600"/>
              <a:gd name="T3" fmla="*/ 5725908 h 21600"/>
              <a:gd name="T4" fmla="*/ 68833905 w 21600"/>
              <a:gd name="T5" fmla="*/ 9915606 h 21600"/>
              <a:gd name="T6" fmla="*/ 71961305 w 21600"/>
              <a:gd name="T7" fmla="*/ 35546253 h 21600"/>
              <a:gd name="T8" fmla="*/ 48976588 w 21600"/>
              <a:gd name="T9" fmla="*/ 33442628 h 21600"/>
              <a:gd name="T10" fmla="*/ 54246253 w 21600"/>
              <a:gd name="T11" fmla="*/ 2426712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981" y="17469"/>
                </a:moveTo>
                <a:cubicBezTo>
                  <a:pt x="17277" y="16029"/>
                  <a:pt x="18672" y="13510"/>
                  <a:pt x="18672" y="10800"/>
                </a:cubicBezTo>
                <a:cubicBezTo>
                  <a:pt x="18672" y="6452"/>
                  <a:pt x="15147" y="2928"/>
                  <a:pt x="10800" y="2928"/>
                </a:cubicBezTo>
                <a:cubicBezTo>
                  <a:pt x="8978" y="2927"/>
                  <a:pt x="7214" y="3559"/>
                  <a:pt x="5806" y="4714"/>
                </a:cubicBezTo>
                <a:lnTo>
                  <a:pt x="3948" y="2451"/>
                </a:lnTo>
                <a:cubicBezTo>
                  <a:pt x="5880" y="866"/>
                  <a:pt x="8301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518"/>
                  <a:pt x="19687" y="17975"/>
                  <a:pt x="16537" y="19950"/>
                </a:cubicBezTo>
                <a:lnTo>
                  <a:pt x="17971" y="22237"/>
                </a:lnTo>
                <a:lnTo>
                  <a:pt x="12231" y="20921"/>
                </a:lnTo>
                <a:lnTo>
                  <a:pt x="13547" y="15181"/>
                </a:lnTo>
                <a:lnTo>
                  <a:pt x="14981" y="1746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49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50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52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51" name="图片 50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54" name="矩形 53"/>
          <p:cNvSpPr/>
          <p:nvPr/>
        </p:nvSpPr>
        <p:spPr>
          <a:xfrm>
            <a:off x="394291" y="908720"/>
            <a:ext cx="353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10.3.2 </a:t>
            </a:r>
            <a:r>
              <a:rPr lang="zh-CN" altLang="en-US" sz="2800" b="1" dirty="0"/>
              <a:t>平衡二叉树 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  <p:bldP spid="43014" grpId="0" animBg="1" autoUpdateAnimBg="0"/>
      <p:bldP spid="43015" grpId="0" animBg="1" autoUpdateAnimBg="0"/>
      <p:bldP spid="43017" grpId="0" animBg="1" autoUpdateAnimBg="0"/>
      <p:bldP spid="43022" grpId="0" bldLvl="0" animBg="1" autoUpdateAnimBg="0"/>
      <p:bldP spid="43025" grpId="0" animBg="1" autoUpdateAnimBg="0"/>
      <p:bldP spid="43027" grpId="0" animBg="1" autoUpdateAnimBg="0"/>
      <p:bldP spid="43029" grpId="0" animBg="1" autoUpdateAnimBg="0"/>
      <p:bldP spid="43030" grpId="0" animBg="1"/>
      <p:bldP spid="43032" grpId="0" animBg="1" autoUpdateAnimBg="0"/>
      <p:bldP spid="43034" grpId="0" animBg="1" autoUpdateAnimBg="0"/>
      <p:bldP spid="43038" grpId="0" autoUpdateAnimBg="0"/>
      <p:bldP spid="43042" grpId="0" autoUpdateAnimBg="0"/>
      <p:bldP spid="43043" grpId="0" animBg="1" autoUpdateAnimBg="0"/>
      <p:bldP spid="43044" grpId="0" bldLvl="0" animBg="1" autoUpdateAnimBg="0"/>
      <p:bldP spid="43046" grpId="0" bldLvl="0" animBg="1" autoUpdateAnimBg="0"/>
      <p:bldP spid="43048" grpId="0" animBg="1" autoUpdateAnimBg="0"/>
      <p:bldP spid="43049" grpId="0" animBg="1"/>
      <p:bldP spid="43051" grpId="0" bldLvl="0" animBg="1" autoUpdateAnimBg="0"/>
      <p:bldP spid="43053" grpId="0" bldLvl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42764"/>
            <a:ext cx="7993062" cy="935037"/>
          </a:xfrm>
        </p:spPr>
        <p:txBody>
          <a:bodyPr/>
          <a:lstStyle/>
          <a:p>
            <a:pPr marL="660400" indent="-660400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r>
              <a:rPr lang="zh-CN" altLang="en-US" sz="2400" dirty="0"/>
              <a:t>：依次输入下列数据构造一棵平衡二叉树：</a:t>
            </a:r>
            <a:endParaRPr lang="zh-CN" altLang="en-US" sz="2400" dirty="0"/>
          </a:p>
          <a:p>
            <a:pPr marL="660400" indent="-6604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100</a:t>
            </a:r>
            <a:r>
              <a:rPr lang="zh-CN" altLang="en-US" sz="2400" dirty="0"/>
              <a:t>，</a:t>
            </a:r>
            <a:r>
              <a:rPr lang="en-US" altLang="zh-CN" sz="2400" dirty="0"/>
              <a:t>90</a:t>
            </a:r>
            <a:r>
              <a:rPr lang="zh-CN" altLang="en-US" sz="2400" dirty="0"/>
              <a:t>，</a:t>
            </a:r>
            <a:r>
              <a:rPr lang="en-US" altLang="zh-CN" sz="2400" dirty="0"/>
              <a:t>80</a:t>
            </a:r>
            <a:r>
              <a:rPr lang="zh-CN" altLang="en-US" sz="2400" dirty="0"/>
              <a:t>，</a:t>
            </a:r>
            <a:r>
              <a:rPr lang="en-US" altLang="zh-CN" sz="2400" dirty="0"/>
              <a:t>60</a:t>
            </a:r>
            <a:r>
              <a:rPr lang="zh-CN" altLang="en-US" sz="2400" dirty="0"/>
              <a:t>，</a:t>
            </a:r>
            <a:r>
              <a:rPr lang="en-US" altLang="zh-CN" sz="2400" dirty="0"/>
              <a:t>70</a:t>
            </a:r>
            <a:r>
              <a:rPr lang="zh-CN" altLang="en-US" sz="2400" dirty="0"/>
              <a:t>，</a:t>
            </a:r>
            <a:r>
              <a:rPr lang="en-US" altLang="zh-CN" sz="2400" dirty="0"/>
              <a:t>50</a:t>
            </a:r>
            <a:r>
              <a:rPr lang="zh-CN" altLang="en-US" sz="2400" dirty="0"/>
              <a:t>，</a:t>
            </a:r>
            <a:r>
              <a:rPr lang="en-US" altLang="zh-CN" sz="2400" dirty="0"/>
              <a:t>120</a:t>
            </a:r>
            <a:r>
              <a:rPr lang="zh-CN" altLang="en-US" sz="2400" dirty="0"/>
              <a:t>，</a:t>
            </a:r>
            <a:r>
              <a:rPr lang="en-US" altLang="zh-CN" sz="2400" dirty="0"/>
              <a:t>110</a:t>
            </a:r>
            <a:r>
              <a:rPr lang="zh-CN" altLang="en-US" sz="2400" dirty="0"/>
              <a:t>，</a:t>
            </a:r>
            <a:r>
              <a:rPr lang="en-US" altLang="zh-CN" sz="2400" dirty="0"/>
              <a:t>150</a:t>
            </a:r>
            <a:r>
              <a:rPr lang="zh-CN" altLang="en-US" sz="2400" dirty="0"/>
              <a:t>，</a:t>
            </a:r>
            <a:r>
              <a:rPr lang="en-US" altLang="zh-CN" sz="2400" dirty="0"/>
              <a:t>87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1547813" y="2848496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V="1">
            <a:off x="1258888" y="3208858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900113" y="3567633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323850" y="4362971"/>
            <a:ext cx="431800" cy="433387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H="1">
            <a:off x="611188" y="3931171"/>
            <a:ext cx="360362" cy="431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AutoShape 9"/>
          <p:cNvSpPr>
            <a:spLocks noChangeArrowheads="1"/>
          </p:cNvSpPr>
          <p:nvPr/>
        </p:nvSpPr>
        <p:spPr bwMode="auto">
          <a:xfrm>
            <a:off x="1547813" y="3354908"/>
            <a:ext cx="936625" cy="361950"/>
          </a:xfrm>
          <a:prstGeom prst="rightArrow">
            <a:avLst>
              <a:gd name="adj1" fmla="val 50000"/>
              <a:gd name="adj2" fmla="val 64693"/>
            </a:avLst>
          </a:prstGeom>
          <a:noFill/>
          <a:ln w="28575">
            <a:solidFill>
              <a:srgbClr val="CC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LL</a:t>
            </a:r>
            <a:r>
              <a:rPr lang="zh-CN" altLang="en-US">
                <a:ea typeface="宋体" panose="02010600030101010101" pitchFamily="2" charset="-122"/>
              </a:rPr>
              <a:t>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2989263" y="2923108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V="1">
            <a:off x="2700338" y="3283471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2341563" y="3642246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 flipV="1">
            <a:off x="3349625" y="3281883"/>
            <a:ext cx="287338" cy="431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3494088" y="3713683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47" name="Oval 15"/>
          <p:cNvSpPr>
            <a:spLocks noChangeArrowheads="1"/>
          </p:cNvSpPr>
          <p:nvPr/>
        </p:nvSpPr>
        <p:spPr bwMode="auto">
          <a:xfrm>
            <a:off x="1765300" y="4434408"/>
            <a:ext cx="431800" cy="433388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2052638" y="4002608"/>
            <a:ext cx="360362" cy="431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 flipV="1">
            <a:off x="2197100" y="4794771"/>
            <a:ext cx="360363" cy="3603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0" name="Oval 18"/>
          <p:cNvSpPr>
            <a:spLocks noChangeArrowheads="1"/>
          </p:cNvSpPr>
          <p:nvPr/>
        </p:nvSpPr>
        <p:spPr bwMode="auto">
          <a:xfrm>
            <a:off x="2413000" y="5155133"/>
            <a:ext cx="431800" cy="433388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51" name="AutoShape 19"/>
          <p:cNvSpPr>
            <a:spLocks noChangeArrowheads="1"/>
          </p:cNvSpPr>
          <p:nvPr/>
        </p:nvSpPr>
        <p:spPr bwMode="auto">
          <a:xfrm>
            <a:off x="3708400" y="3065983"/>
            <a:ext cx="936625" cy="360363"/>
          </a:xfrm>
          <a:prstGeom prst="rightArrow">
            <a:avLst>
              <a:gd name="adj1" fmla="val 50000"/>
              <a:gd name="adj2" fmla="val 64978"/>
            </a:avLst>
          </a:prstGeom>
          <a:noFill/>
          <a:ln w="28575">
            <a:solidFill>
              <a:srgbClr val="CC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LR</a:t>
            </a:r>
            <a:r>
              <a:rPr lang="zh-CN" altLang="en-US">
                <a:ea typeface="宋体" panose="02010600030101010101" pitchFamily="2" charset="-122"/>
              </a:rPr>
              <a:t>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052" name="Oval 20"/>
          <p:cNvSpPr>
            <a:spLocks noChangeArrowheads="1"/>
          </p:cNvSpPr>
          <p:nvPr/>
        </p:nvSpPr>
        <p:spPr bwMode="auto">
          <a:xfrm>
            <a:off x="4932363" y="2851671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V="1">
            <a:off x="4643438" y="3212033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4" name="Oval 22"/>
          <p:cNvSpPr>
            <a:spLocks noChangeArrowheads="1"/>
          </p:cNvSpPr>
          <p:nvPr/>
        </p:nvSpPr>
        <p:spPr bwMode="auto">
          <a:xfrm>
            <a:off x="4284663" y="3570808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 flipH="1" flipV="1">
            <a:off x="5292725" y="3210446"/>
            <a:ext cx="287338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6" name="Oval 24"/>
          <p:cNvSpPr>
            <a:spLocks noChangeArrowheads="1"/>
          </p:cNvSpPr>
          <p:nvPr/>
        </p:nvSpPr>
        <p:spPr bwMode="auto">
          <a:xfrm>
            <a:off x="5437188" y="3642246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57" name="Oval 25"/>
          <p:cNvSpPr>
            <a:spLocks noChangeArrowheads="1"/>
          </p:cNvSpPr>
          <p:nvPr/>
        </p:nvSpPr>
        <p:spPr bwMode="auto">
          <a:xfrm>
            <a:off x="3708400" y="4362971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H="1">
            <a:off x="3995738" y="3931171"/>
            <a:ext cx="360362" cy="431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H="1" flipV="1">
            <a:off x="4645025" y="4001021"/>
            <a:ext cx="360363" cy="36036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0" name="Oval 28"/>
          <p:cNvSpPr>
            <a:spLocks noChangeArrowheads="1"/>
          </p:cNvSpPr>
          <p:nvPr/>
        </p:nvSpPr>
        <p:spPr bwMode="auto">
          <a:xfrm>
            <a:off x="4860925" y="4361383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61" name="Oval 29"/>
          <p:cNvSpPr>
            <a:spLocks noChangeArrowheads="1"/>
          </p:cNvSpPr>
          <p:nvPr/>
        </p:nvSpPr>
        <p:spPr bwMode="auto">
          <a:xfrm>
            <a:off x="3133725" y="5155133"/>
            <a:ext cx="431800" cy="433388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50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 flipH="1">
            <a:off x="3421063" y="4723333"/>
            <a:ext cx="360362" cy="431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3" name="AutoShape 31"/>
          <p:cNvSpPr>
            <a:spLocks noChangeArrowheads="1"/>
          </p:cNvSpPr>
          <p:nvPr/>
        </p:nvSpPr>
        <p:spPr bwMode="auto">
          <a:xfrm>
            <a:off x="5581650" y="3065983"/>
            <a:ext cx="936625" cy="360363"/>
          </a:xfrm>
          <a:prstGeom prst="rightArrow">
            <a:avLst>
              <a:gd name="adj1" fmla="val 50000"/>
              <a:gd name="adj2" fmla="val 64978"/>
            </a:avLst>
          </a:prstGeom>
          <a:noFill/>
          <a:ln w="28575">
            <a:solidFill>
              <a:srgbClr val="CC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LL</a:t>
            </a:r>
            <a:r>
              <a:rPr lang="zh-CN" altLang="en-US">
                <a:ea typeface="宋体" panose="02010600030101010101" pitchFamily="2" charset="-122"/>
              </a:rPr>
              <a:t>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064" name="Oval 32"/>
          <p:cNvSpPr>
            <a:spLocks noChangeArrowheads="1"/>
          </p:cNvSpPr>
          <p:nvPr/>
        </p:nvSpPr>
        <p:spPr bwMode="auto">
          <a:xfrm>
            <a:off x="7453313" y="3642246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65" name="Oval 33"/>
          <p:cNvSpPr>
            <a:spLocks noChangeArrowheads="1"/>
          </p:cNvSpPr>
          <p:nvPr/>
        </p:nvSpPr>
        <p:spPr bwMode="auto">
          <a:xfrm>
            <a:off x="6877050" y="2848496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H="1" flipV="1">
            <a:off x="7813675" y="4004196"/>
            <a:ext cx="287338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7" name="Oval 35"/>
          <p:cNvSpPr>
            <a:spLocks noChangeArrowheads="1"/>
          </p:cNvSpPr>
          <p:nvPr/>
        </p:nvSpPr>
        <p:spPr bwMode="auto">
          <a:xfrm>
            <a:off x="7958138" y="4432821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68" name="Oval 36"/>
          <p:cNvSpPr>
            <a:spLocks noChangeArrowheads="1"/>
          </p:cNvSpPr>
          <p:nvPr/>
        </p:nvSpPr>
        <p:spPr bwMode="auto">
          <a:xfrm>
            <a:off x="6300788" y="3640658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 flipH="1">
            <a:off x="6588125" y="3208858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H="1" flipV="1">
            <a:off x="7237413" y="3278708"/>
            <a:ext cx="360362" cy="360363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1" name="Oval 39"/>
          <p:cNvSpPr>
            <a:spLocks noChangeArrowheads="1"/>
          </p:cNvSpPr>
          <p:nvPr/>
        </p:nvSpPr>
        <p:spPr bwMode="auto">
          <a:xfrm>
            <a:off x="6950075" y="4434408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72" name="Oval 40"/>
          <p:cNvSpPr>
            <a:spLocks noChangeArrowheads="1"/>
          </p:cNvSpPr>
          <p:nvPr/>
        </p:nvSpPr>
        <p:spPr bwMode="auto">
          <a:xfrm>
            <a:off x="5726113" y="4432821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50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73" name="Line 41"/>
          <p:cNvSpPr>
            <a:spLocks noChangeShapeType="1"/>
          </p:cNvSpPr>
          <p:nvPr/>
        </p:nvSpPr>
        <p:spPr bwMode="auto">
          <a:xfrm flipH="1">
            <a:off x="6013450" y="4001021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4" name="Line 42"/>
          <p:cNvSpPr>
            <a:spLocks noChangeShapeType="1"/>
          </p:cNvSpPr>
          <p:nvPr/>
        </p:nvSpPr>
        <p:spPr bwMode="auto">
          <a:xfrm flipV="1">
            <a:off x="7165975" y="4002608"/>
            <a:ext cx="361950" cy="431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5" name="Line 43"/>
          <p:cNvSpPr>
            <a:spLocks noChangeShapeType="1"/>
          </p:cNvSpPr>
          <p:nvPr/>
        </p:nvSpPr>
        <p:spPr bwMode="auto">
          <a:xfrm flipH="1" flipV="1">
            <a:off x="8245475" y="4867796"/>
            <a:ext cx="288925" cy="431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6" name="Oval 44"/>
          <p:cNvSpPr>
            <a:spLocks noChangeArrowheads="1"/>
          </p:cNvSpPr>
          <p:nvPr/>
        </p:nvSpPr>
        <p:spPr bwMode="auto">
          <a:xfrm>
            <a:off x="8461375" y="5228158"/>
            <a:ext cx="431800" cy="433388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77" name="Oval 45"/>
          <p:cNvSpPr>
            <a:spLocks noChangeArrowheads="1"/>
          </p:cNvSpPr>
          <p:nvPr/>
        </p:nvSpPr>
        <p:spPr bwMode="auto">
          <a:xfrm>
            <a:off x="8024813" y="6020321"/>
            <a:ext cx="431800" cy="433387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110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78" name="Line 46"/>
          <p:cNvSpPr>
            <a:spLocks noChangeShapeType="1"/>
          </p:cNvSpPr>
          <p:nvPr/>
        </p:nvSpPr>
        <p:spPr bwMode="auto">
          <a:xfrm flipV="1">
            <a:off x="8170863" y="5588521"/>
            <a:ext cx="361950" cy="431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9" name="AutoShape 47"/>
          <p:cNvSpPr>
            <a:spLocks noChangeArrowheads="1"/>
          </p:cNvSpPr>
          <p:nvPr/>
        </p:nvSpPr>
        <p:spPr bwMode="auto">
          <a:xfrm>
            <a:off x="1763713" y="3572396"/>
            <a:ext cx="1439862" cy="2160587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4080" name="AutoShape 48"/>
          <p:cNvSpPr>
            <a:spLocks noChangeArrowheads="1"/>
          </p:cNvSpPr>
          <p:nvPr/>
        </p:nvSpPr>
        <p:spPr bwMode="auto">
          <a:xfrm>
            <a:off x="30163" y="2492896"/>
            <a:ext cx="2095500" cy="2471737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4081" name="AutoShape 49"/>
          <p:cNvSpPr>
            <a:spLocks noChangeArrowheads="1"/>
          </p:cNvSpPr>
          <p:nvPr/>
        </p:nvSpPr>
        <p:spPr bwMode="auto">
          <a:xfrm>
            <a:off x="3203575" y="2732608"/>
            <a:ext cx="2593975" cy="3143250"/>
          </a:xfrm>
          <a:prstGeom prst="flowChartConnector">
            <a:avLst/>
          </a:prstGeom>
          <a:noFill/>
          <a:ln w="28575">
            <a:solidFill>
              <a:srgbClr val="CC66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4082" name="AutoShape 50"/>
          <p:cNvSpPr>
            <a:spLocks noChangeArrowheads="1"/>
          </p:cNvSpPr>
          <p:nvPr/>
        </p:nvSpPr>
        <p:spPr bwMode="auto">
          <a:xfrm>
            <a:off x="7499350" y="4364558"/>
            <a:ext cx="1439863" cy="2160588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3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54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56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55" name="图片 54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58" name="矩形 57"/>
          <p:cNvSpPr/>
          <p:nvPr/>
        </p:nvSpPr>
        <p:spPr>
          <a:xfrm>
            <a:off x="394291" y="908720"/>
            <a:ext cx="3515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平衡二叉树的构造 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20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2" dur="20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9" dur="20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 autoUpdateAnimBg="0"/>
      <p:bldP spid="44036" grpId="1" animBg="1" autoUpdateAnimBg="0"/>
      <p:bldP spid="44038" grpId="0" animBg="1" autoUpdateAnimBg="0"/>
      <p:bldP spid="44039" grpId="0" bldLvl="0" animBg="1" autoUpdateAnimBg="0"/>
      <p:bldP spid="44041" grpId="0" animBg="1" autoUpdateAnimBg="0"/>
      <p:bldP spid="44042" grpId="0" animBg="1" autoUpdateAnimBg="0"/>
      <p:bldP spid="44044" grpId="0" animBg="1" autoUpdateAnimBg="0"/>
      <p:bldP spid="44044" grpId="1" animBg="1" autoUpdateAnimBg="0"/>
      <p:bldP spid="44046" grpId="0" animBg="1" autoUpdateAnimBg="0"/>
      <p:bldP spid="44047" grpId="0" bldLvl="0" animBg="1" autoUpdateAnimBg="0"/>
      <p:bldP spid="44050" grpId="0" bldLvl="0" animBg="1" autoUpdateAnimBg="0"/>
      <p:bldP spid="44051" grpId="0" animBg="1" autoUpdateAnimBg="0"/>
      <p:bldP spid="44052" grpId="0" animBg="1" autoUpdateAnimBg="0"/>
      <p:bldP spid="44052" grpId="1" animBg="1" autoUpdateAnimBg="0"/>
      <p:bldP spid="44054" grpId="0" animBg="1" autoUpdateAnimBg="0"/>
      <p:bldP spid="44056" grpId="0" animBg="1" autoUpdateAnimBg="0"/>
      <p:bldP spid="44057" grpId="0" animBg="1" autoUpdateAnimBg="0"/>
      <p:bldP spid="44060" grpId="0" animBg="1" autoUpdateAnimBg="0"/>
      <p:bldP spid="44061" grpId="0" bldLvl="0" animBg="1" autoUpdateAnimBg="0"/>
      <p:bldP spid="44063" grpId="0" animBg="1" autoUpdateAnimBg="0"/>
      <p:bldP spid="44064" grpId="0" animBg="1" autoUpdateAnimBg="0"/>
      <p:bldP spid="44065" grpId="0" animBg="1" autoUpdateAnimBg="0"/>
      <p:bldP spid="44067" grpId="0" animBg="1" autoUpdateAnimBg="0"/>
      <p:bldP spid="44067" grpId="1" animBg="1" autoUpdateAnimBg="0"/>
      <p:bldP spid="44068" grpId="0" animBg="1" autoUpdateAnimBg="0"/>
      <p:bldP spid="44071" grpId="0" animBg="1" autoUpdateAnimBg="0"/>
      <p:bldP spid="44072" grpId="0" animBg="1" autoUpdateAnimBg="0"/>
      <p:bldP spid="44076" grpId="0" bldLvl="0" animBg="1" autoUpdateAnimBg="0"/>
      <p:bldP spid="44077" grpId="0" bldLvl="0" animBg="1" autoUpdateAnimBg="0"/>
      <p:bldP spid="44079" grpId="0" animBg="1"/>
      <p:bldP spid="44080" grpId="0" animBg="1"/>
      <p:bldP spid="44081" grpId="0" animBg="1"/>
      <p:bldP spid="4408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784"/>
            <a:ext cx="7993062" cy="8636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r>
              <a:rPr lang="zh-CN" altLang="en-US" sz="2400" dirty="0"/>
              <a:t>：依次输入下列数据构造一棵平衡二叉树：</a:t>
            </a:r>
            <a:endParaRPr lang="zh-CN" altLang="en-US" sz="2400" dirty="0"/>
          </a:p>
          <a:p>
            <a:pPr marL="660400" indent="-660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100</a:t>
            </a:r>
            <a:r>
              <a:rPr lang="zh-CN" altLang="en-US" sz="2400" dirty="0"/>
              <a:t>，</a:t>
            </a:r>
            <a:r>
              <a:rPr lang="en-US" altLang="zh-CN" sz="2400" dirty="0"/>
              <a:t>90</a:t>
            </a:r>
            <a:r>
              <a:rPr lang="zh-CN" altLang="en-US" sz="2400" dirty="0"/>
              <a:t>，</a:t>
            </a:r>
            <a:r>
              <a:rPr lang="en-US" altLang="zh-CN" sz="2400" dirty="0"/>
              <a:t>80</a:t>
            </a:r>
            <a:r>
              <a:rPr lang="zh-CN" altLang="en-US" sz="2400" dirty="0"/>
              <a:t>，</a:t>
            </a:r>
            <a:r>
              <a:rPr lang="en-US" altLang="zh-CN" sz="2400" dirty="0"/>
              <a:t>60</a:t>
            </a:r>
            <a:r>
              <a:rPr lang="zh-CN" altLang="en-US" sz="2400" dirty="0"/>
              <a:t>，</a:t>
            </a:r>
            <a:r>
              <a:rPr lang="en-US" altLang="zh-CN" sz="2400" dirty="0"/>
              <a:t>70</a:t>
            </a:r>
            <a:r>
              <a:rPr lang="zh-CN" altLang="en-US" sz="2400" dirty="0"/>
              <a:t>，</a:t>
            </a:r>
            <a:r>
              <a:rPr lang="en-US" altLang="zh-CN" sz="2400" dirty="0"/>
              <a:t>50</a:t>
            </a:r>
            <a:r>
              <a:rPr lang="zh-CN" altLang="en-US" sz="2400" dirty="0"/>
              <a:t>，</a:t>
            </a:r>
            <a:r>
              <a:rPr lang="en-US" altLang="zh-CN" sz="2400" dirty="0"/>
              <a:t>120</a:t>
            </a:r>
            <a:r>
              <a:rPr lang="zh-CN" altLang="en-US" sz="2400" dirty="0"/>
              <a:t>，</a:t>
            </a:r>
            <a:r>
              <a:rPr lang="en-US" altLang="zh-CN" sz="2400" dirty="0"/>
              <a:t>110</a:t>
            </a:r>
            <a:r>
              <a:rPr lang="zh-CN" altLang="en-US" sz="2400" dirty="0"/>
              <a:t>，</a:t>
            </a:r>
            <a:r>
              <a:rPr lang="en-US" altLang="zh-CN" sz="2400" dirty="0"/>
              <a:t>150</a:t>
            </a:r>
            <a:r>
              <a:rPr lang="zh-CN" altLang="en-US" sz="2400" dirty="0"/>
              <a:t>，</a:t>
            </a:r>
            <a:r>
              <a:rPr lang="en-US" altLang="zh-CN" sz="2400" dirty="0"/>
              <a:t>87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1978025" y="3213571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401763" y="2419821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flipH="1" flipV="1">
            <a:off x="2338388" y="3572346"/>
            <a:ext cx="287337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482850" y="4004146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825500" y="3211984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>
            <a:off x="1112838" y="2780184"/>
            <a:ext cx="360362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 flipV="1">
            <a:off x="1762125" y="2850034"/>
            <a:ext cx="360363" cy="360362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1474788" y="4005734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250825" y="4004146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50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H="1">
            <a:off x="538163" y="3572346"/>
            <a:ext cx="360362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V="1">
            <a:off x="1690688" y="3573934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H="1" flipV="1">
            <a:off x="2770188" y="4437534"/>
            <a:ext cx="287337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2984500" y="4797896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2549525" y="5591646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110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V="1">
            <a:off x="2695575" y="5159846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5" name="AutoShape 19"/>
          <p:cNvSpPr>
            <a:spLocks noChangeArrowheads="1"/>
          </p:cNvSpPr>
          <p:nvPr/>
        </p:nvSpPr>
        <p:spPr bwMode="auto">
          <a:xfrm>
            <a:off x="2700338" y="3356446"/>
            <a:ext cx="936625" cy="360363"/>
          </a:xfrm>
          <a:prstGeom prst="rightArrow">
            <a:avLst>
              <a:gd name="adj1" fmla="val 50000"/>
              <a:gd name="adj2" fmla="val 64978"/>
            </a:avLst>
          </a:prstGeom>
          <a:noFill/>
          <a:ln w="28575">
            <a:solidFill>
              <a:srgbClr val="CC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RL</a:t>
            </a:r>
            <a:r>
              <a:rPr lang="zh-CN" altLang="en-US">
                <a:ea typeface="宋体" panose="02010600030101010101" pitchFamily="2" charset="-122"/>
              </a:rPr>
              <a:t>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4932363" y="3142134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4356100" y="2348384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flipH="1" flipV="1">
            <a:off x="5292725" y="3500909"/>
            <a:ext cx="287338" cy="431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5435600" y="3932709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110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80" name="Oval 24"/>
          <p:cNvSpPr>
            <a:spLocks noChangeArrowheads="1"/>
          </p:cNvSpPr>
          <p:nvPr/>
        </p:nvSpPr>
        <p:spPr bwMode="auto">
          <a:xfrm>
            <a:off x="3779838" y="3140546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 flipH="1">
            <a:off x="4067175" y="2708746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 flipH="1" flipV="1">
            <a:off x="4716463" y="2778596"/>
            <a:ext cx="360362" cy="3603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3" name="Oval 27"/>
          <p:cNvSpPr>
            <a:spLocks noChangeArrowheads="1"/>
          </p:cNvSpPr>
          <p:nvPr/>
        </p:nvSpPr>
        <p:spPr bwMode="auto">
          <a:xfrm>
            <a:off x="4429125" y="3934296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84" name="Oval 28"/>
          <p:cNvSpPr>
            <a:spLocks noChangeArrowheads="1"/>
          </p:cNvSpPr>
          <p:nvPr/>
        </p:nvSpPr>
        <p:spPr bwMode="auto">
          <a:xfrm>
            <a:off x="3205163" y="3932709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50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 flipH="1">
            <a:off x="3492500" y="3500909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 flipV="1">
            <a:off x="4645025" y="3502496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 flipH="1" flipV="1">
            <a:off x="5724525" y="4364509"/>
            <a:ext cx="214313" cy="28733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8" name="Oval 32"/>
          <p:cNvSpPr>
            <a:spLocks noChangeArrowheads="1"/>
          </p:cNvSpPr>
          <p:nvPr/>
        </p:nvSpPr>
        <p:spPr bwMode="auto">
          <a:xfrm>
            <a:off x="5000625" y="4724871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V="1">
            <a:off x="5146675" y="4293071"/>
            <a:ext cx="361950" cy="431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0" name="Oval 34"/>
          <p:cNvSpPr>
            <a:spLocks noChangeArrowheads="1"/>
          </p:cNvSpPr>
          <p:nvPr/>
        </p:nvSpPr>
        <p:spPr bwMode="auto">
          <a:xfrm>
            <a:off x="5795963" y="4651846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 flipH="1" flipV="1">
            <a:off x="6156325" y="5083646"/>
            <a:ext cx="215900" cy="28733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2" name="Oval 36"/>
          <p:cNvSpPr>
            <a:spLocks noChangeArrowheads="1"/>
          </p:cNvSpPr>
          <p:nvPr/>
        </p:nvSpPr>
        <p:spPr bwMode="auto">
          <a:xfrm>
            <a:off x="6156325" y="5369396"/>
            <a:ext cx="431800" cy="433388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93" name="AutoShape 37"/>
          <p:cNvSpPr>
            <a:spLocks noChangeArrowheads="1"/>
          </p:cNvSpPr>
          <p:nvPr/>
        </p:nvSpPr>
        <p:spPr bwMode="auto">
          <a:xfrm>
            <a:off x="5580063" y="3356446"/>
            <a:ext cx="936625" cy="360363"/>
          </a:xfrm>
          <a:prstGeom prst="rightArrow">
            <a:avLst>
              <a:gd name="adj1" fmla="val 50000"/>
              <a:gd name="adj2" fmla="val 64978"/>
            </a:avLst>
          </a:prstGeom>
          <a:noFill/>
          <a:ln w="28575">
            <a:solidFill>
              <a:srgbClr val="CC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RR</a:t>
            </a:r>
            <a:r>
              <a:rPr lang="zh-CN" altLang="en-US">
                <a:ea typeface="宋体" panose="02010600030101010101" pitchFamily="2" charset="-122"/>
              </a:rPr>
              <a:t>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94" name="Oval 38"/>
          <p:cNvSpPr>
            <a:spLocks noChangeArrowheads="1"/>
          </p:cNvSpPr>
          <p:nvPr/>
        </p:nvSpPr>
        <p:spPr bwMode="auto">
          <a:xfrm>
            <a:off x="7235825" y="2275359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95" name="Oval 39"/>
          <p:cNvSpPr>
            <a:spLocks noChangeArrowheads="1"/>
          </p:cNvSpPr>
          <p:nvPr/>
        </p:nvSpPr>
        <p:spPr bwMode="auto">
          <a:xfrm>
            <a:off x="6659563" y="3067521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 flipH="1">
            <a:off x="6946900" y="2635721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flipH="1" flipV="1">
            <a:off x="7596188" y="2705571"/>
            <a:ext cx="360362" cy="3603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8" name="Oval 42"/>
          <p:cNvSpPr>
            <a:spLocks noChangeArrowheads="1"/>
          </p:cNvSpPr>
          <p:nvPr/>
        </p:nvSpPr>
        <p:spPr bwMode="auto">
          <a:xfrm>
            <a:off x="6084888" y="3859684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50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99" name="Line 43"/>
          <p:cNvSpPr>
            <a:spLocks noChangeShapeType="1"/>
          </p:cNvSpPr>
          <p:nvPr/>
        </p:nvSpPr>
        <p:spPr bwMode="auto">
          <a:xfrm flipH="1">
            <a:off x="6372225" y="3427884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0" name="Oval 44"/>
          <p:cNvSpPr>
            <a:spLocks noChangeArrowheads="1"/>
          </p:cNvSpPr>
          <p:nvPr/>
        </p:nvSpPr>
        <p:spPr bwMode="auto">
          <a:xfrm>
            <a:off x="7812088" y="3067521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110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101" name="Oval 45"/>
          <p:cNvSpPr>
            <a:spLocks noChangeArrowheads="1"/>
          </p:cNvSpPr>
          <p:nvPr/>
        </p:nvSpPr>
        <p:spPr bwMode="auto">
          <a:xfrm>
            <a:off x="7235825" y="3932709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102" name="Oval 46"/>
          <p:cNvSpPr>
            <a:spLocks noChangeArrowheads="1"/>
          </p:cNvSpPr>
          <p:nvPr/>
        </p:nvSpPr>
        <p:spPr bwMode="auto">
          <a:xfrm>
            <a:off x="6732588" y="4724871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103" name="Line 47"/>
          <p:cNvSpPr>
            <a:spLocks noChangeShapeType="1"/>
          </p:cNvSpPr>
          <p:nvPr/>
        </p:nvSpPr>
        <p:spPr bwMode="auto">
          <a:xfrm flipV="1">
            <a:off x="6948488" y="4293071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4" name="Oval 48"/>
          <p:cNvSpPr>
            <a:spLocks noChangeArrowheads="1"/>
          </p:cNvSpPr>
          <p:nvPr/>
        </p:nvSpPr>
        <p:spPr bwMode="auto">
          <a:xfrm>
            <a:off x="7524750" y="4724871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105" name="Line 49"/>
          <p:cNvSpPr>
            <a:spLocks noChangeShapeType="1"/>
          </p:cNvSpPr>
          <p:nvPr/>
        </p:nvSpPr>
        <p:spPr bwMode="auto">
          <a:xfrm flipH="1" flipV="1">
            <a:off x="7524750" y="4364509"/>
            <a:ext cx="214313" cy="28733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6" name="Line 50"/>
          <p:cNvSpPr>
            <a:spLocks noChangeShapeType="1"/>
          </p:cNvSpPr>
          <p:nvPr/>
        </p:nvSpPr>
        <p:spPr bwMode="auto">
          <a:xfrm flipH="1">
            <a:off x="7524750" y="3500909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7" name="Line 51"/>
          <p:cNvSpPr>
            <a:spLocks noChangeShapeType="1"/>
          </p:cNvSpPr>
          <p:nvPr/>
        </p:nvSpPr>
        <p:spPr bwMode="auto">
          <a:xfrm flipH="1" flipV="1">
            <a:off x="8174038" y="3427884"/>
            <a:ext cx="287337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8" name="Oval 52"/>
          <p:cNvSpPr>
            <a:spLocks noChangeArrowheads="1"/>
          </p:cNvSpPr>
          <p:nvPr/>
        </p:nvSpPr>
        <p:spPr bwMode="auto">
          <a:xfrm>
            <a:off x="8316913" y="3859684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 flipH="1" flipV="1">
            <a:off x="8605838" y="4291484"/>
            <a:ext cx="214312" cy="28733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0" name="Oval 54"/>
          <p:cNvSpPr>
            <a:spLocks noChangeArrowheads="1"/>
          </p:cNvSpPr>
          <p:nvPr/>
        </p:nvSpPr>
        <p:spPr bwMode="auto">
          <a:xfrm>
            <a:off x="8677275" y="4578821"/>
            <a:ext cx="431800" cy="433388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111" name="AutoShape 55"/>
          <p:cNvSpPr>
            <a:spLocks noChangeArrowheads="1"/>
          </p:cNvSpPr>
          <p:nvPr/>
        </p:nvSpPr>
        <p:spPr bwMode="auto">
          <a:xfrm>
            <a:off x="4140200" y="3382094"/>
            <a:ext cx="2593975" cy="3143250"/>
          </a:xfrm>
          <a:prstGeom prst="flowChartConnector">
            <a:avLst/>
          </a:prstGeom>
          <a:noFill/>
          <a:ln w="28575">
            <a:solidFill>
              <a:srgbClr val="CC660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5112" name="AutoShape 56"/>
          <p:cNvSpPr>
            <a:spLocks noChangeArrowheads="1"/>
          </p:cNvSpPr>
          <p:nvPr/>
        </p:nvSpPr>
        <p:spPr bwMode="auto">
          <a:xfrm>
            <a:off x="1909763" y="3932709"/>
            <a:ext cx="1584325" cy="2305050"/>
          </a:xfrm>
          <a:prstGeom prst="flowChartConnector">
            <a:avLst/>
          </a:prstGeom>
          <a:noFill/>
          <a:ln w="28575">
            <a:solidFill>
              <a:srgbClr val="CC66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9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60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62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61" name="图片 60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64" name="矩形 63"/>
          <p:cNvSpPr/>
          <p:nvPr/>
        </p:nvSpPr>
        <p:spPr>
          <a:xfrm>
            <a:off x="394291" y="908720"/>
            <a:ext cx="3515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平衡二叉树的构造 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" dur="20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 autoUpdateAnimBg="0"/>
      <p:bldP spid="45061" grpId="0" animBg="1" autoUpdateAnimBg="0"/>
      <p:bldP spid="45063" grpId="0" animBg="1" autoUpdateAnimBg="0"/>
      <p:bldP spid="45063" grpId="1" animBg="1" autoUpdateAnimBg="0"/>
      <p:bldP spid="45064" grpId="0" animBg="1" autoUpdateAnimBg="0"/>
      <p:bldP spid="45067" grpId="0" animBg="1" autoUpdateAnimBg="0"/>
      <p:bldP spid="45068" grpId="0" animBg="1" autoUpdateAnimBg="0"/>
      <p:bldP spid="45072" grpId="0" animBg="1" autoUpdateAnimBg="0"/>
      <p:bldP spid="45073" grpId="0" animBg="1" autoUpdateAnimBg="0"/>
      <p:bldP spid="45075" grpId="0" animBg="1" autoUpdateAnimBg="0"/>
      <p:bldP spid="45076" grpId="0" animBg="1" autoUpdateAnimBg="0"/>
      <p:bldP spid="45076" grpId="1" animBg="1" autoUpdateAnimBg="0"/>
      <p:bldP spid="45077" grpId="0" animBg="1" autoUpdateAnimBg="0"/>
      <p:bldP spid="45079" grpId="0" animBg="1" autoUpdateAnimBg="0"/>
      <p:bldP spid="45080" grpId="0" animBg="1" autoUpdateAnimBg="0"/>
      <p:bldP spid="45083" grpId="0" animBg="1" autoUpdateAnimBg="0"/>
      <p:bldP spid="45084" grpId="0" animBg="1" autoUpdateAnimBg="0"/>
      <p:bldP spid="45088" grpId="0" animBg="1" autoUpdateAnimBg="0"/>
      <p:bldP spid="45090" grpId="0" animBg="1" autoUpdateAnimBg="0"/>
      <p:bldP spid="45092" grpId="0" bldLvl="0" animBg="1" autoUpdateAnimBg="0"/>
      <p:bldP spid="45093" grpId="0" animBg="1" autoUpdateAnimBg="0"/>
      <p:bldP spid="45094" grpId="0" animBg="1" autoUpdateAnimBg="0"/>
      <p:bldP spid="45095" grpId="0" animBg="1" autoUpdateAnimBg="0"/>
      <p:bldP spid="45098" grpId="0" animBg="1" autoUpdateAnimBg="0"/>
      <p:bldP spid="45100" grpId="0" animBg="1" autoUpdateAnimBg="0"/>
      <p:bldP spid="45101" grpId="0" animBg="1" autoUpdateAnimBg="0"/>
      <p:bldP spid="45102" grpId="0" animBg="1" autoUpdateAnimBg="0"/>
      <p:bldP spid="45104" grpId="0" animBg="1" autoUpdateAnimBg="0"/>
      <p:bldP spid="45108" grpId="0" animBg="1" autoUpdateAnimBg="0"/>
      <p:bldP spid="45110" grpId="0" bldLvl="0" animBg="1" autoUpdateAnimBg="0"/>
      <p:bldP spid="45111" grpId="0" animBg="1"/>
      <p:bldP spid="451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040"/>
            <a:ext cx="7993062" cy="8636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r>
              <a:rPr lang="zh-CN" altLang="en-US" sz="2400" dirty="0"/>
              <a:t>：依次输入下列数据构造一棵平衡二叉树：</a:t>
            </a:r>
            <a:endParaRPr lang="zh-CN" altLang="en-US" sz="2400" dirty="0"/>
          </a:p>
          <a:p>
            <a:pPr marL="660400" indent="-660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100</a:t>
            </a:r>
            <a:r>
              <a:rPr lang="zh-CN" altLang="en-US" sz="2400" dirty="0"/>
              <a:t>，</a:t>
            </a:r>
            <a:r>
              <a:rPr lang="en-US" altLang="zh-CN" sz="2400" dirty="0"/>
              <a:t>90</a:t>
            </a:r>
            <a:r>
              <a:rPr lang="zh-CN" altLang="en-US" sz="2400" dirty="0"/>
              <a:t>，</a:t>
            </a:r>
            <a:r>
              <a:rPr lang="en-US" altLang="zh-CN" sz="2400" dirty="0"/>
              <a:t>80</a:t>
            </a:r>
            <a:r>
              <a:rPr lang="zh-CN" altLang="en-US" sz="2400" dirty="0"/>
              <a:t>，</a:t>
            </a:r>
            <a:r>
              <a:rPr lang="en-US" altLang="zh-CN" sz="2400" dirty="0"/>
              <a:t>60</a:t>
            </a:r>
            <a:r>
              <a:rPr lang="zh-CN" altLang="en-US" sz="2400" dirty="0"/>
              <a:t>，</a:t>
            </a:r>
            <a:r>
              <a:rPr lang="en-US" altLang="zh-CN" sz="2400" dirty="0"/>
              <a:t>70</a:t>
            </a:r>
            <a:r>
              <a:rPr lang="zh-CN" altLang="en-US" sz="2400" dirty="0"/>
              <a:t>，</a:t>
            </a:r>
            <a:r>
              <a:rPr lang="en-US" altLang="zh-CN" sz="2400" dirty="0"/>
              <a:t>50</a:t>
            </a:r>
            <a:r>
              <a:rPr lang="zh-CN" altLang="en-US" sz="2400" dirty="0"/>
              <a:t>，</a:t>
            </a:r>
            <a:r>
              <a:rPr lang="en-US" altLang="zh-CN" sz="2400" dirty="0"/>
              <a:t>120</a:t>
            </a:r>
            <a:r>
              <a:rPr lang="zh-CN" altLang="en-US" sz="2400" dirty="0"/>
              <a:t>，</a:t>
            </a:r>
            <a:r>
              <a:rPr lang="en-US" altLang="zh-CN" sz="2400" dirty="0"/>
              <a:t>110</a:t>
            </a:r>
            <a:r>
              <a:rPr lang="zh-CN" altLang="en-US" sz="2400" dirty="0"/>
              <a:t>，</a:t>
            </a:r>
            <a:r>
              <a:rPr lang="en-US" altLang="zh-CN" sz="2400" dirty="0"/>
              <a:t>150</a:t>
            </a:r>
            <a:r>
              <a:rPr lang="zh-CN" altLang="en-US" sz="2400" dirty="0"/>
              <a:t>，</a:t>
            </a:r>
            <a:r>
              <a:rPr lang="en-US" altLang="zh-CN" sz="2400" dirty="0"/>
              <a:t>87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1546225" y="2633365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969963" y="342552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H="1">
            <a:off x="1257300" y="2993727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H="1" flipV="1">
            <a:off x="1903413" y="2990550"/>
            <a:ext cx="363537" cy="433389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395288" y="4217690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50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 flipH="1">
            <a:off x="682625" y="3785890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2122488" y="342552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110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1546225" y="4290715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1042988" y="508287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V="1">
            <a:off x="1258888" y="4651077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>
            <a:off x="1835150" y="508287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 flipV="1">
            <a:off x="1835150" y="4722515"/>
            <a:ext cx="215900" cy="36195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H="1">
            <a:off x="1835149" y="3782715"/>
            <a:ext cx="360586" cy="5080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H="1" flipV="1">
            <a:off x="2484438" y="3785890"/>
            <a:ext cx="287337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8" name="Oval 18"/>
          <p:cNvSpPr>
            <a:spLocks noChangeArrowheads="1"/>
          </p:cNvSpPr>
          <p:nvPr/>
        </p:nvSpPr>
        <p:spPr bwMode="auto">
          <a:xfrm>
            <a:off x="2627313" y="4217690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 flipV="1">
            <a:off x="2916238" y="4649490"/>
            <a:ext cx="214312" cy="28733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0" name="Oval 20"/>
          <p:cNvSpPr>
            <a:spLocks noChangeArrowheads="1"/>
          </p:cNvSpPr>
          <p:nvPr/>
        </p:nvSpPr>
        <p:spPr bwMode="auto">
          <a:xfrm>
            <a:off x="2987675" y="493682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flipH="1" flipV="1">
            <a:off x="1331913" y="5516265"/>
            <a:ext cx="214312" cy="28733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2" name="Oval 22"/>
          <p:cNvSpPr>
            <a:spLocks noChangeArrowheads="1"/>
          </p:cNvSpPr>
          <p:nvPr/>
        </p:nvSpPr>
        <p:spPr bwMode="auto">
          <a:xfrm>
            <a:off x="1403350" y="5803602"/>
            <a:ext cx="431800" cy="433388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87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103" name="AutoShape 23"/>
          <p:cNvSpPr>
            <a:spLocks noChangeArrowheads="1"/>
          </p:cNvSpPr>
          <p:nvPr/>
        </p:nvSpPr>
        <p:spPr bwMode="auto">
          <a:xfrm>
            <a:off x="3851920" y="3571577"/>
            <a:ext cx="936625" cy="360363"/>
          </a:xfrm>
          <a:prstGeom prst="rightArrow">
            <a:avLst>
              <a:gd name="adj1" fmla="val 50000"/>
              <a:gd name="adj2" fmla="val 64978"/>
            </a:avLst>
          </a:prstGeom>
          <a:noFill/>
          <a:ln w="28575">
            <a:solidFill>
              <a:srgbClr val="CC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RL</a:t>
            </a:r>
            <a:r>
              <a:rPr lang="zh-CN" altLang="en-US">
                <a:ea typeface="宋体" panose="02010600030101010101" pitchFamily="2" charset="-122"/>
              </a:rPr>
              <a:t>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104" name="Oval 24"/>
          <p:cNvSpPr>
            <a:spLocks noChangeArrowheads="1"/>
          </p:cNvSpPr>
          <p:nvPr/>
        </p:nvSpPr>
        <p:spPr bwMode="auto">
          <a:xfrm>
            <a:off x="5291138" y="3427115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105" name="Oval 25"/>
          <p:cNvSpPr>
            <a:spLocks noChangeArrowheads="1"/>
          </p:cNvSpPr>
          <p:nvPr/>
        </p:nvSpPr>
        <p:spPr bwMode="auto">
          <a:xfrm>
            <a:off x="4714875" y="421927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H="1">
            <a:off x="5002213" y="3787477"/>
            <a:ext cx="360362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 flipH="1" flipV="1">
            <a:off x="6299200" y="3068340"/>
            <a:ext cx="576263" cy="50482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8" name="Oval 28"/>
          <p:cNvSpPr>
            <a:spLocks noChangeArrowheads="1"/>
          </p:cNvSpPr>
          <p:nvPr/>
        </p:nvSpPr>
        <p:spPr bwMode="auto">
          <a:xfrm>
            <a:off x="4140200" y="5011440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50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 flipH="1">
            <a:off x="4427538" y="4579640"/>
            <a:ext cx="360362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6873875" y="3428702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110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111" name="Oval 31"/>
          <p:cNvSpPr>
            <a:spLocks noChangeArrowheads="1"/>
          </p:cNvSpPr>
          <p:nvPr/>
        </p:nvSpPr>
        <p:spPr bwMode="auto">
          <a:xfrm>
            <a:off x="5938838" y="270797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112" name="Oval 32"/>
          <p:cNvSpPr>
            <a:spLocks noChangeArrowheads="1"/>
          </p:cNvSpPr>
          <p:nvPr/>
        </p:nvSpPr>
        <p:spPr bwMode="auto">
          <a:xfrm>
            <a:off x="5651500" y="4220865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 flipV="1">
            <a:off x="5651500" y="3068340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4" name="Oval 34"/>
          <p:cNvSpPr>
            <a:spLocks noChangeArrowheads="1"/>
          </p:cNvSpPr>
          <p:nvPr/>
        </p:nvSpPr>
        <p:spPr bwMode="auto">
          <a:xfrm>
            <a:off x="6299200" y="4220865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 flipH="1" flipV="1">
            <a:off x="5578475" y="3860502"/>
            <a:ext cx="215900" cy="36195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6" name="Line 36"/>
          <p:cNvSpPr>
            <a:spLocks noChangeShapeType="1"/>
          </p:cNvSpPr>
          <p:nvPr/>
        </p:nvSpPr>
        <p:spPr bwMode="auto">
          <a:xfrm flipH="1">
            <a:off x="6515099" y="3717032"/>
            <a:ext cx="358775" cy="50383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 flipH="1" flipV="1">
            <a:off x="7235825" y="3789065"/>
            <a:ext cx="287338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8" name="Oval 38"/>
          <p:cNvSpPr>
            <a:spLocks noChangeArrowheads="1"/>
          </p:cNvSpPr>
          <p:nvPr/>
        </p:nvSpPr>
        <p:spPr bwMode="auto">
          <a:xfrm>
            <a:off x="7378700" y="4220865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 flipH="1" flipV="1">
            <a:off x="7667625" y="4652665"/>
            <a:ext cx="214313" cy="28733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0" name="Oval 40"/>
          <p:cNvSpPr>
            <a:spLocks noChangeArrowheads="1"/>
          </p:cNvSpPr>
          <p:nvPr/>
        </p:nvSpPr>
        <p:spPr bwMode="auto">
          <a:xfrm>
            <a:off x="7739063" y="4940002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 flipH="1" flipV="1">
            <a:off x="5940425" y="4654252"/>
            <a:ext cx="214313" cy="287338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2" name="Oval 42"/>
          <p:cNvSpPr>
            <a:spLocks noChangeArrowheads="1"/>
          </p:cNvSpPr>
          <p:nvPr/>
        </p:nvSpPr>
        <p:spPr bwMode="auto">
          <a:xfrm>
            <a:off x="6011863" y="4941590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87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123" name="AutoShape 43"/>
          <p:cNvSpPr>
            <a:spLocks noChangeArrowheads="1"/>
          </p:cNvSpPr>
          <p:nvPr/>
        </p:nvSpPr>
        <p:spPr bwMode="auto">
          <a:xfrm>
            <a:off x="396875" y="2565102"/>
            <a:ext cx="3238500" cy="3816226"/>
          </a:xfrm>
          <a:prstGeom prst="flowChartConnector">
            <a:avLst/>
          </a:prstGeom>
          <a:noFill/>
          <a:ln w="28575">
            <a:solidFill>
              <a:srgbClr val="CC660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4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4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4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48" name="图片 47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51" name="矩形 50"/>
          <p:cNvSpPr/>
          <p:nvPr/>
        </p:nvSpPr>
        <p:spPr>
          <a:xfrm>
            <a:off x="394291" y="908720"/>
            <a:ext cx="3515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平衡二叉树的构造 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 build="p"/>
      <p:bldP spid="46084" grpId="0" animBg="1" autoUpdateAnimBg="0"/>
      <p:bldP spid="46084" grpId="1" animBg="1" autoUpdateAnimBg="0"/>
      <p:bldP spid="46085" grpId="0" animBg="1" autoUpdateAnimBg="0"/>
      <p:bldP spid="46088" grpId="0" animBg="1" autoUpdateAnimBg="0"/>
      <p:bldP spid="46090" grpId="0" animBg="1" autoUpdateAnimBg="0"/>
      <p:bldP spid="46091" grpId="0" animBg="1" autoUpdateAnimBg="0"/>
      <p:bldP spid="46092" grpId="0" animBg="1" autoUpdateAnimBg="0"/>
      <p:bldP spid="46094" grpId="0" animBg="1" autoUpdateAnimBg="0"/>
      <p:bldP spid="46098" grpId="0" animBg="1" autoUpdateAnimBg="0"/>
      <p:bldP spid="46100" grpId="0" animBg="1" autoUpdateAnimBg="0"/>
      <p:bldP spid="46102" grpId="0" bldLvl="0" animBg="1" autoUpdateAnimBg="0"/>
      <p:bldP spid="46103" grpId="0" animBg="1" autoUpdateAnimBg="0"/>
      <p:bldP spid="46104" grpId="0" animBg="1" autoUpdateAnimBg="0"/>
      <p:bldP spid="46105" grpId="0" animBg="1" autoUpdateAnimBg="0"/>
      <p:bldP spid="46108" grpId="0" animBg="1" autoUpdateAnimBg="0"/>
      <p:bldP spid="46110" grpId="0" animBg="1" autoUpdateAnimBg="0"/>
      <p:bldP spid="46111" grpId="0" animBg="1" autoUpdateAnimBg="0"/>
      <p:bldP spid="46112" grpId="0" animBg="1" autoUpdateAnimBg="0"/>
      <p:bldP spid="46114" grpId="0" animBg="1" autoUpdateAnimBg="0"/>
      <p:bldP spid="46118" grpId="0" animBg="1" autoUpdateAnimBg="0"/>
      <p:bldP spid="46120" grpId="0" animBg="1" autoUpdateAnimBg="0"/>
      <p:bldP spid="46122" grpId="0" animBg="1" autoUpdateAnimBg="0"/>
      <p:bldP spid="461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988" y="1052736"/>
            <a:ext cx="8229600" cy="4678451"/>
          </a:xfrm>
        </p:spPr>
        <p:txBody>
          <a:bodyPr/>
          <a:lstStyle/>
          <a:p>
            <a:pPr marL="660400" indent="-660400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[</a:t>
            </a:r>
            <a:r>
              <a:rPr lang="zh-CN" altLang="en-US" sz="2800" dirty="0">
                <a:solidFill>
                  <a:srgbClr val="FF0000"/>
                </a:solidFill>
              </a:rPr>
              <a:t>思考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660400" indent="-6604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① 至少要用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个数作为输入序列，构造一棵平衡二叉树，</a:t>
            </a:r>
            <a:endParaRPr lang="zh-CN" altLang="en-US" sz="2400" b="1" dirty="0"/>
          </a:p>
          <a:p>
            <a:pPr marL="660400" indent="-6604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     构造过程中同时包含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种调整方法。请给出这样的序列。</a:t>
            </a:r>
            <a:endParaRPr lang="zh-CN" altLang="en-US" sz="2400" b="1" dirty="0"/>
          </a:p>
          <a:p>
            <a:pPr marL="660400" indent="-6604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② 在构造平衡二叉树的过程中，</a:t>
            </a:r>
            <a:endParaRPr lang="zh-CN" altLang="en-US" sz="2400" b="1" dirty="0"/>
          </a:p>
          <a:p>
            <a:pPr marL="660400" indent="-6604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     若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的平衡因子变为</a:t>
            </a:r>
            <a:r>
              <a:rPr lang="en-US" altLang="zh-CN" sz="2400" b="1" dirty="0"/>
              <a:t>-2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的左孩子的平衡因子为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</a:t>
            </a:r>
            <a:endParaRPr lang="zh-CN" altLang="en-US" sz="2400" b="1" dirty="0"/>
          </a:p>
          <a:p>
            <a:pPr marL="660400" indent="-6604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     右孩子的平衡因子为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，则进行何种调整？ </a:t>
            </a:r>
            <a:endParaRPr lang="zh-CN" altLang="en-US" sz="2400" b="1" dirty="0"/>
          </a:p>
          <a:p>
            <a:pPr marL="660400" indent="-6604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③ 求高度为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的平衡二叉树至少需要的结点个数。</a:t>
            </a:r>
            <a:endParaRPr lang="zh-CN" altLang="en-US" sz="2400" b="1" dirty="0"/>
          </a:p>
          <a:p>
            <a:pPr marL="660400" indent="-6604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④ </a:t>
            </a:r>
            <a:r>
              <a:rPr lang="zh-CN" altLang="en-US" sz="2400" b="1" dirty="0">
                <a:solidFill>
                  <a:srgbClr val="FF0000"/>
                </a:solidFill>
              </a:rPr>
              <a:t>一棵平衡二叉树中的叶子结点高度之差能不能超过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660400" indent="-660400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1110609" y="3803511"/>
            <a:ext cx="762047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C++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STL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map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set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采用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RBT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实现；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285750" indent="-285750" latinLnBrk="1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著名的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进程调度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Completely Fair Scheduler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，用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RBT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管理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进程控制块。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4291" y="908720"/>
            <a:ext cx="561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红黑树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Red-Black Tree, R-B Tree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2784" y="1460683"/>
            <a:ext cx="8091335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每个结点上都有存储位表示结点的颜色，可以是红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(Red)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或黑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(Black)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；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红黑树和平衡二叉树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(AVL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树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都是二叉查找树的变体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红黑树的统计性能要好于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AVL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树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742950" lvl="1" indent="-2857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AVL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树是严格维持平衡的，红黑树是黑平衡的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红黑树的统计性能要好于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AVL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树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红黑树的应用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520" y="6317550"/>
            <a:ext cx="792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</a:rPr>
              <a:t>https://www.cnblogs.com/nananana/p/10434549.html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64" y="3140968"/>
            <a:ext cx="4300889" cy="27046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584" y="1407135"/>
            <a:ext cx="867977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每个结点是黑色或者红色。</a:t>
            </a:r>
            <a:endParaRPr lang="zh-CN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根结点是黑色。</a:t>
            </a:r>
            <a:endParaRPr lang="zh-CN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每个叶子结点是黑色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zh-CN" altLang="en-US" sz="1600" dirty="0">
                <a:solidFill>
                  <a:srgbClr val="0000FF"/>
                </a:solidFill>
              </a:rPr>
              <a:t>指为空</a:t>
            </a:r>
            <a:r>
              <a:rPr lang="en-US" altLang="zh-CN" sz="1600" dirty="0">
                <a:solidFill>
                  <a:srgbClr val="0000FF"/>
                </a:solidFill>
              </a:rPr>
              <a:t>(NIL</a:t>
            </a:r>
            <a:r>
              <a:rPr lang="zh-CN" altLang="en-US" sz="1600" dirty="0">
                <a:solidFill>
                  <a:srgbClr val="0000FF"/>
                </a:solidFill>
              </a:rPr>
              <a:t>或</a:t>
            </a:r>
            <a:r>
              <a:rPr lang="en-US" altLang="zh-CN" sz="1600" dirty="0">
                <a:solidFill>
                  <a:srgbClr val="0000FF"/>
                </a:solidFill>
              </a:rPr>
              <a:t>NULL)</a:t>
            </a:r>
            <a:r>
              <a:rPr lang="zh-CN" altLang="en-US" sz="1600" dirty="0">
                <a:solidFill>
                  <a:srgbClr val="0000FF"/>
                </a:solidFill>
              </a:rPr>
              <a:t>的叶子结点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。 </a:t>
            </a:r>
            <a:endParaRPr lang="en-US" altLang="zh-CN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如果一个结点是红色的，则它的子结点必须是黑色的。</a:t>
            </a:r>
            <a:endParaRPr lang="zh-CN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每个结点到空叶子结点所经过的黑色结点的个数一样的。</a:t>
            </a:r>
            <a:endParaRPr lang="en-US" altLang="zh-CN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    [</a:t>
            </a: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确保没有一条路径会比其他路径长出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倍，所以红黑树是相对接近平衡的二叉树的！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]</a:t>
            </a:r>
            <a:endParaRPr lang="en-US" altLang="zh-CN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970029"/>
            <a:ext cx="2319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红黑树的特点</a:t>
            </a:r>
            <a:endParaRPr lang="zh-CN" altLang="en-US" sz="2400" b="1" dirty="0"/>
          </a:p>
        </p:txBody>
      </p:sp>
      <p:grpSp>
        <p:nvGrpSpPr>
          <p:cNvPr id="8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9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11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0" name="图片 9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45" y="2921014"/>
            <a:ext cx="4524375" cy="27527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267200" y="573527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rgbClr val="4D4D4D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最短路径就是全黑节点，最长路径就是一个红节点一个黑节点，最后黑色节点相同时，最长路径刚好是最短路径的两倍</a:t>
            </a:r>
            <a:endParaRPr lang="zh-CN" altLang="en-US" sz="16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9427" y="633293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rgbClr val="0000FF"/>
                </a:solidFill>
              </a:rPr>
              <a:t>https://blog.csdn.net/tanrui519521/article/details/80980135</a:t>
            </a:r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427" y="6150771"/>
            <a:ext cx="792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</a:rPr>
              <a:t>https://www.cnblogs.com/nananana/p/10434549.html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52513"/>
            <a:ext cx="8208962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10.3.3  B-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树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定义：</a:t>
            </a:r>
            <a:r>
              <a:rPr lang="en-US" altLang="zh-CN" sz="2400" dirty="0"/>
              <a:t>m</a:t>
            </a:r>
            <a:r>
              <a:rPr lang="zh-CN" altLang="en-US" sz="2400" dirty="0"/>
              <a:t>阶</a:t>
            </a:r>
            <a:r>
              <a:rPr lang="en-US" altLang="zh-CN" sz="2400" dirty="0"/>
              <a:t>B-</a:t>
            </a:r>
            <a:r>
              <a:rPr lang="zh-CN" altLang="en-US" sz="2400" dirty="0"/>
              <a:t>树</a:t>
            </a:r>
            <a:r>
              <a:rPr lang="en-US" altLang="zh-CN" sz="2400" dirty="0"/>
              <a:t>(m≥3)</a:t>
            </a:r>
            <a:r>
              <a:rPr lang="zh-CN" altLang="en-US" sz="2400" dirty="0"/>
              <a:t>满足如下条件：</a:t>
            </a:r>
            <a:endParaRPr lang="zh-CN" altLang="en-US" sz="2400" dirty="0"/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1) </a:t>
            </a:r>
            <a:r>
              <a:rPr lang="zh-CN" altLang="en-US" sz="2000" b="1" dirty="0"/>
              <a:t>每一个结点分支数≤</a:t>
            </a:r>
            <a:r>
              <a:rPr lang="en-US" altLang="zh-CN" sz="2000" b="1" dirty="0"/>
              <a:t>m;</a:t>
            </a:r>
            <a:endParaRPr lang="en-US" altLang="zh-CN" sz="2000" b="1" dirty="0"/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2) </a:t>
            </a:r>
            <a:r>
              <a:rPr lang="zh-CN" altLang="en-US" sz="2000" b="1" dirty="0"/>
              <a:t>根结点分支数≥</a:t>
            </a:r>
            <a:r>
              <a:rPr lang="en-US" altLang="zh-CN" sz="2000" b="1" dirty="0"/>
              <a:t>2 (</a:t>
            </a:r>
            <a:r>
              <a:rPr lang="zh-CN" altLang="en-US" sz="2000" b="1" dirty="0"/>
              <a:t>要求此根结点不为叶子结点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；</a:t>
            </a:r>
            <a:endParaRPr lang="zh-CN" altLang="en-US" sz="2000" b="1" dirty="0"/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3) </a:t>
            </a:r>
            <a:r>
              <a:rPr lang="zh-CN" altLang="en-US" sz="2000" b="1" dirty="0"/>
              <a:t>其余分支结点的分支数≥  </a:t>
            </a:r>
            <a:r>
              <a:rPr lang="en-US" altLang="zh-CN" sz="2000" b="1" dirty="0"/>
              <a:t>m/2  </a:t>
            </a:r>
            <a:r>
              <a:rPr lang="zh-CN" altLang="en-US" sz="2000" b="1" dirty="0"/>
              <a:t>；</a:t>
            </a:r>
            <a:endParaRPr lang="zh-CN" altLang="en-US" sz="2000" b="1" dirty="0"/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4) </a:t>
            </a:r>
            <a:r>
              <a:rPr lang="zh-CN" altLang="en-US" sz="2000" b="1" dirty="0"/>
              <a:t>所有叶子结点在同一层；</a:t>
            </a:r>
            <a:endParaRPr lang="zh-CN" altLang="en-US" sz="2000" b="1" dirty="0"/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5) </a:t>
            </a:r>
            <a:r>
              <a:rPr lang="zh-CN" altLang="en-US" sz="2000" dirty="0"/>
              <a:t>每一个结点的结构如下</a:t>
            </a:r>
            <a:r>
              <a:rPr lang="zh-CN" altLang="en-US" dirty="0"/>
              <a:t>：</a:t>
            </a:r>
            <a:endParaRPr lang="zh-CN" altLang="en-US" dirty="0"/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zh-CN" altLang="en-US" sz="2000" dirty="0"/>
              <a:t>满足：</a:t>
            </a:r>
            <a:r>
              <a:rPr lang="zh-CN" altLang="en-US" dirty="0"/>
              <a:t> </a:t>
            </a:r>
            <a:endParaRPr lang="zh-CN" altLang="en-US" dirty="0"/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   </a:t>
            </a:r>
            <a:r>
              <a:rPr lang="en-US" altLang="zh-CN" dirty="0"/>
              <a:t>&lt; k</a:t>
            </a:r>
            <a:r>
              <a:rPr lang="en-US" altLang="zh-CN" baseline="-25000" dirty="0"/>
              <a:t>1</a:t>
            </a:r>
            <a:r>
              <a:rPr lang="en-US" altLang="zh-CN" dirty="0"/>
              <a:t>&lt;       &lt;…&lt; 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n</a:t>
            </a:r>
            <a:r>
              <a:rPr lang="en-US" altLang="zh-CN" dirty="0"/>
              <a:t>&lt;</a:t>
            </a:r>
            <a:endParaRPr lang="en-US" altLang="zh-CN" baseline="-25000" dirty="0"/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</a:t>
            </a:r>
            <a:endParaRPr lang="en-US" altLang="zh-CN" sz="2000" dirty="0"/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</a:t>
            </a:r>
            <a:r>
              <a:rPr lang="zh-CN" altLang="en-US" sz="2000" b="1" dirty="0"/>
              <a:t>其中      表示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i</a:t>
            </a:r>
            <a:r>
              <a:rPr lang="zh-CN" altLang="en-US" sz="2000" b="1" dirty="0"/>
              <a:t>中的所有关键字，并且在结点中定义</a:t>
            </a:r>
            <a:endParaRPr lang="zh-CN" altLang="en-US" sz="2000" b="1" dirty="0"/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</a:t>
            </a:r>
            <a:r>
              <a:rPr lang="en-US" altLang="zh-CN" sz="2000" b="1" dirty="0" err="1"/>
              <a:t>keynum</a:t>
            </a:r>
            <a:r>
              <a:rPr lang="zh-CN" altLang="en-US" sz="2000" b="1" dirty="0"/>
              <a:t>：记录结点中的关键字个数，</a:t>
            </a:r>
            <a:endParaRPr lang="zh-CN" altLang="en-US" sz="2000" b="1" dirty="0"/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keys[m]</a:t>
            </a:r>
            <a:r>
              <a:rPr lang="zh-CN" altLang="en-US" sz="2000" b="1" dirty="0"/>
              <a:t>：存储结点中的各关键字，</a:t>
            </a:r>
            <a:endParaRPr lang="zh-CN" altLang="en-US" sz="2000" b="1" dirty="0"/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</a:t>
            </a:r>
            <a:r>
              <a:rPr lang="en-US" altLang="zh-CN" sz="2000" b="1" dirty="0" err="1"/>
              <a:t>ptrs</a:t>
            </a:r>
            <a:r>
              <a:rPr lang="en-US" altLang="zh-CN" sz="2000" b="1" dirty="0"/>
              <a:t>[m+1]</a:t>
            </a:r>
            <a:r>
              <a:rPr lang="zh-CN" altLang="en-US" sz="2000" b="1" dirty="0"/>
              <a:t>：存储结点中各指针。</a:t>
            </a:r>
            <a:endParaRPr lang="zh-CN" altLang="en-US" sz="2000" b="1" dirty="0"/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755305" y="522920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endParaRPr lang="en-US" altLang="zh-CN" baseline="-25000" dirty="0"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427984" y="2565400"/>
            <a:ext cx="76200" cy="287338"/>
            <a:chOff x="0" y="0"/>
            <a:chExt cx="120" cy="255"/>
          </a:xfrm>
        </p:grpSpPr>
        <p:sp>
          <p:nvSpPr>
            <p:cNvPr id="47143" name="Line 6"/>
            <p:cNvSpPr>
              <a:spLocks noChangeShapeType="1"/>
            </p:cNvSpPr>
            <p:nvPr/>
          </p:nvSpPr>
          <p:spPr bwMode="auto">
            <a:xfrm>
              <a:off x="0" y="0"/>
              <a:ext cx="1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Line 7"/>
            <p:cNvSpPr>
              <a:spLocks noChangeShapeType="1"/>
            </p:cNvSpPr>
            <p:nvPr/>
          </p:nvSpPr>
          <p:spPr bwMode="auto">
            <a:xfrm>
              <a:off x="120" y="15"/>
              <a:ext cx="1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/>
          <p:nvPr/>
        </p:nvGrpSpPr>
        <p:grpSpPr bwMode="auto">
          <a:xfrm flipH="1">
            <a:off x="3994919" y="2565400"/>
            <a:ext cx="73025" cy="287338"/>
            <a:chOff x="0" y="0"/>
            <a:chExt cx="120" cy="255"/>
          </a:xfrm>
        </p:grpSpPr>
        <p:sp>
          <p:nvSpPr>
            <p:cNvPr id="47141" name="Line 9"/>
            <p:cNvSpPr>
              <a:spLocks noChangeShapeType="1"/>
            </p:cNvSpPr>
            <p:nvPr/>
          </p:nvSpPr>
          <p:spPr bwMode="auto">
            <a:xfrm>
              <a:off x="0" y="0"/>
              <a:ext cx="1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Line 10"/>
            <p:cNvSpPr>
              <a:spLocks noChangeShapeType="1"/>
            </p:cNvSpPr>
            <p:nvPr/>
          </p:nvSpPr>
          <p:spPr bwMode="auto">
            <a:xfrm>
              <a:off x="120" y="15"/>
              <a:ext cx="1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8139" name="Group 11"/>
          <p:cNvGraphicFramePr>
            <a:graphicFrameLocks noGrp="1"/>
          </p:cNvGraphicFramePr>
          <p:nvPr>
            <p:ph sz="half" idx="2"/>
          </p:nvPr>
        </p:nvGraphicFramePr>
        <p:xfrm>
          <a:off x="4516735" y="2914842"/>
          <a:ext cx="4283075" cy="1003300"/>
        </p:xfrm>
        <a:graphic>
          <a:graphicData uri="http://schemas.openxmlformats.org/drawingml/2006/table">
            <a:tbl>
              <a:tblPr/>
              <a:tblGrid>
                <a:gridCol w="534988"/>
                <a:gridCol w="536575"/>
                <a:gridCol w="534987"/>
                <a:gridCol w="534988"/>
                <a:gridCol w="474662"/>
                <a:gridCol w="596900"/>
                <a:gridCol w="534988"/>
                <a:gridCol w="534987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    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k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k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...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k</a:t>
                      </a:r>
                      <a:r>
                        <a:rPr kumimoji="0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  <a:endParaRPr kumimoji="0" lang="en-US" altLang="zh-CN" sz="2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…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n</a:t>
                      </a:r>
                      <a:endParaRPr kumimoji="0" lang="en-US" altLang="zh-CN" sz="2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61" name="Line 33"/>
          <p:cNvSpPr>
            <a:spLocks noChangeShapeType="1"/>
          </p:cNvSpPr>
          <p:nvPr/>
        </p:nvSpPr>
        <p:spPr bwMode="auto">
          <a:xfrm flipH="1">
            <a:off x="4496395" y="3740056"/>
            <a:ext cx="283420" cy="4747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 flipH="1">
            <a:off x="5652119" y="3743231"/>
            <a:ext cx="165273" cy="504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6876256" y="3743231"/>
            <a:ext cx="43734" cy="504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7956376" y="3717925"/>
            <a:ext cx="93295" cy="530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5" name="Oval 37"/>
          <p:cNvSpPr>
            <a:spLocks noChangeArrowheads="1"/>
          </p:cNvSpPr>
          <p:nvPr/>
        </p:nvSpPr>
        <p:spPr bwMode="auto">
          <a:xfrm>
            <a:off x="1306264" y="4408106"/>
            <a:ext cx="4318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endParaRPr lang="en-US" altLang="zh-CN" baseline="-25000" dirty="0">
              <a:ea typeface="宋体" panose="02010600030101010101" pitchFamily="2" charset="-122"/>
            </a:endParaRPr>
          </a:p>
        </p:txBody>
      </p:sp>
      <p:sp>
        <p:nvSpPr>
          <p:cNvPr id="48166" name="Oval 38"/>
          <p:cNvSpPr>
            <a:spLocks noChangeArrowheads="1"/>
          </p:cNvSpPr>
          <p:nvPr/>
        </p:nvSpPr>
        <p:spPr bwMode="auto">
          <a:xfrm>
            <a:off x="2853282" y="4398486"/>
            <a:ext cx="4318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endParaRPr lang="en-US" altLang="zh-CN" baseline="-25000" dirty="0">
              <a:ea typeface="宋体" panose="02010600030101010101" pitchFamily="2" charset="-122"/>
            </a:endParaRPr>
          </a:p>
        </p:txBody>
      </p:sp>
      <p:sp>
        <p:nvSpPr>
          <p:cNvPr id="48167" name="Oval 39"/>
          <p:cNvSpPr>
            <a:spLocks noChangeArrowheads="1"/>
          </p:cNvSpPr>
          <p:nvPr/>
        </p:nvSpPr>
        <p:spPr bwMode="auto">
          <a:xfrm>
            <a:off x="5055543" y="4392136"/>
            <a:ext cx="4318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n</a:t>
            </a:r>
            <a:endParaRPr lang="en-US" altLang="zh-CN" baseline="-250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A331-AA47-4583-8ECA-873ADFBEB716}" type="slidenum">
              <a:rPr lang="zh-CN" altLang="en-US" smtClean="0"/>
            </a:fld>
            <a:endParaRPr lang="en-US" altLang="zh-CN"/>
          </a:p>
        </p:txBody>
      </p:sp>
      <p:grpSp>
        <p:nvGrpSpPr>
          <p:cNvPr id="21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22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24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3" name="图片 22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3670339" y="1080611"/>
            <a:ext cx="3634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多路搜索树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muitl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-way search tree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 autoUpdateAnimBg="0"/>
      <p:bldP spid="48165" grpId="0" animBg="1" autoUpdateAnimBg="0"/>
      <p:bldP spid="48166" grpId="0" animBg="1" autoUpdateAnimBg="0"/>
      <p:bldP spid="48167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837" y="947701"/>
            <a:ext cx="7993062" cy="8636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3</a:t>
            </a:r>
            <a:r>
              <a:rPr lang="zh-CN" altLang="en-US" dirty="0"/>
              <a:t>阶</a:t>
            </a:r>
            <a:r>
              <a:rPr lang="en-US" altLang="zh-CN" dirty="0"/>
              <a:t>B-</a:t>
            </a:r>
            <a:r>
              <a:rPr lang="zh-CN" altLang="en-US" dirty="0"/>
              <a:t>树：</a:t>
            </a:r>
            <a:endParaRPr lang="zh-CN" altLang="en-US" dirty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/>
              <a:t>例如：</a:t>
            </a:r>
            <a:endParaRPr lang="zh-CN" altLang="en-US" sz="2000" b="1" dirty="0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4068763" y="2205038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2268538" y="2854325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5797550" y="2854325"/>
            <a:ext cx="1366838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150  200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900113" y="3862388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2771775" y="3862388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dirty="0">
                <a:ea typeface="宋体" panose="02010600030101010101" pitchFamily="2" charset="-122"/>
              </a:rPr>
              <a:t>70  90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284663" y="3790950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120  140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5868988" y="3790950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180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08850" y="3790950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H="1">
            <a:off x="3276600" y="2422525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 flipH="1">
            <a:off x="1476375" y="3070225"/>
            <a:ext cx="1008063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 flipH="1">
            <a:off x="4932363" y="3070225"/>
            <a:ext cx="1081087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4859338" y="2422525"/>
            <a:ext cx="1081087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 flipH="1">
            <a:off x="6445250" y="3070225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6948488" y="3070225"/>
            <a:ext cx="10080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2989263" y="2997200"/>
            <a:ext cx="503237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9"/>
          <p:cNvGrpSpPr/>
          <p:nvPr/>
        </p:nvGrpSpPr>
        <p:grpSpPr bwMode="auto">
          <a:xfrm>
            <a:off x="900113" y="4078288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89" name="Rectangle 20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90" name="Line 21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/>
          <p:nvPr/>
        </p:nvGrpSpPr>
        <p:grpSpPr bwMode="auto">
          <a:xfrm>
            <a:off x="1258888" y="4078288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87" name="Rectangle 23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88" name="Line 24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/>
          <p:nvPr/>
        </p:nvGrpSpPr>
        <p:grpSpPr bwMode="auto">
          <a:xfrm>
            <a:off x="1619250" y="4078288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85" name="Rectangle 26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86" name="Line 27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/>
          <p:nvPr/>
        </p:nvGrpSpPr>
        <p:grpSpPr bwMode="auto">
          <a:xfrm>
            <a:off x="2771775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83" name="Rectangle 29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84" name="Line 30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1"/>
          <p:cNvGrpSpPr/>
          <p:nvPr/>
        </p:nvGrpSpPr>
        <p:grpSpPr bwMode="auto">
          <a:xfrm>
            <a:off x="3132138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81" name="Rectangle 32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82" name="Line 33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4"/>
          <p:cNvGrpSpPr/>
          <p:nvPr/>
        </p:nvGrpSpPr>
        <p:grpSpPr bwMode="auto">
          <a:xfrm>
            <a:off x="3492500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79" name="Rectangle 35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80" name="Line 36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7"/>
          <p:cNvGrpSpPr/>
          <p:nvPr/>
        </p:nvGrpSpPr>
        <p:grpSpPr bwMode="auto">
          <a:xfrm>
            <a:off x="7380288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77" name="Rectangle 38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8" name="Line 39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0"/>
          <p:cNvGrpSpPr/>
          <p:nvPr/>
        </p:nvGrpSpPr>
        <p:grpSpPr bwMode="auto">
          <a:xfrm>
            <a:off x="7812088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75" name="Rectangle 41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6" name="Line 42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3"/>
          <p:cNvGrpSpPr/>
          <p:nvPr/>
        </p:nvGrpSpPr>
        <p:grpSpPr bwMode="auto">
          <a:xfrm>
            <a:off x="8315325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73" name="Rectangle 44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4" name="Line 45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46"/>
          <p:cNvGrpSpPr/>
          <p:nvPr/>
        </p:nvGrpSpPr>
        <p:grpSpPr bwMode="auto">
          <a:xfrm>
            <a:off x="4356100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71" name="Rectangle 47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2" name="Line 48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49"/>
          <p:cNvGrpSpPr/>
          <p:nvPr/>
        </p:nvGrpSpPr>
        <p:grpSpPr bwMode="auto">
          <a:xfrm>
            <a:off x="4787900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69" name="Rectangle 50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0" name="Line 51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52"/>
          <p:cNvGrpSpPr/>
          <p:nvPr/>
        </p:nvGrpSpPr>
        <p:grpSpPr bwMode="auto">
          <a:xfrm>
            <a:off x="5291138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67" name="Rectangle 53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8" name="Line 54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55"/>
          <p:cNvGrpSpPr/>
          <p:nvPr/>
        </p:nvGrpSpPr>
        <p:grpSpPr bwMode="auto">
          <a:xfrm>
            <a:off x="6013450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65" name="Rectangle 56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6" name="Line 57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58"/>
          <p:cNvGrpSpPr/>
          <p:nvPr/>
        </p:nvGrpSpPr>
        <p:grpSpPr bwMode="auto">
          <a:xfrm>
            <a:off x="6516688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63" name="Rectangle 59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4" name="Line 60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13" name="Text Box 61"/>
          <p:cNvSpPr txBox="1">
            <a:spLocks noChangeArrowheads="1"/>
          </p:cNvSpPr>
          <p:nvPr/>
        </p:nvSpPr>
        <p:spPr bwMode="auto">
          <a:xfrm>
            <a:off x="900113" y="4941888"/>
            <a:ext cx="7632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>
                <a:latin typeface="楷体_GB2312" pitchFamily="1" charset="-122"/>
              </a:rPr>
              <a:t>B-</a:t>
            </a:r>
            <a:r>
              <a:rPr lang="zh-CN" altLang="en-US" sz="2400">
                <a:latin typeface="楷体_GB2312" pitchFamily="1" charset="-122"/>
              </a:rPr>
              <a:t>树的查找：</a:t>
            </a:r>
            <a:endParaRPr lang="zh-CN" altLang="en-US" sz="2400">
              <a:latin typeface="楷体_GB2312" pitchFamily="1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>
                <a:latin typeface="楷体_GB2312" pitchFamily="1" charset="-122"/>
              </a:rPr>
              <a:t>以上图为例，分别查找</a:t>
            </a:r>
            <a:r>
              <a:rPr lang="en-US" altLang="zh-CN" sz="2400">
                <a:latin typeface="楷体_GB2312" pitchFamily="1" charset="-122"/>
              </a:rPr>
              <a:t>40</a:t>
            </a:r>
            <a:r>
              <a:rPr lang="zh-CN" altLang="en-US" sz="2400">
                <a:latin typeface="楷体_GB2312" pitchFamily="1" charset="-122"/>
              </a:rPr>
              <a:t>、</a:t>
            </a:r>
            <a:r>
              <a:rPr lang="en-US" altLang="zh-CN" sz="2400">
                <a:latin typeface="楷体_GB2312" pitchFamily="1" charset="-122"/>
              </a:rPr>
              <a:t>150</a:t>
            </a:r>
            <a:r>
              <a:rPr lang="zh-CN" altLang="en-US" sz="2400">
                <a:latin typeface="楷体_GB2312" pitchFamily="1" charset="-122"/>
              </a:rPr>
              <a:t>、</a:t>
            </a:r>
            <a:r>
              <a:rPr lang="en-US" altLang="zh-CN" sz="2400">
                <a:latin typeface="楷体_GB2312" pitchFamily="1" charset="-122"/>
              </a:rPr>
              <a:t>210</a:t>
            </a:r>
            <a:r>
              <a:rPr lang="zh-CN" altLang="en-US" sz="2400">
                <a:latin typeface="楷体_GB2312" pitchFamily="1" charset="-122"/>
              </a:rPr>
              <a:t>、</a:t>
            </a:r>
            <a:r>
              <a:rPr lang="en-US" altLang="zh-CN" sz="2400">
                <a:latin typeface="楷体_GB2312" pitchFamily="1" charset="-122"/>
              </a:rPr>
              <a:t>230</a:t>
            </a:r>
            <a:r>
              <a:rPr lang="zh-CN" altLang="en-US" sz="2400">
                <a:latin typeface="楷体_GB2312" pitchFamily="1" charset="-122"/>
              </a:rPr>
              <a:t>等，</a:t>
            </a:r>
            <a:endParaRPr lang="zh-CN" altLang="en-US" sz="2400">
              <a:latin typeface="楷体_GB2312" pitchFamily="1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>
                <a:latin typeface="楷体_GB2312" pitchFamily="1" charset="-122"/>
              </a:rPr>
              <a:t>由此，可得到查找算法</a:t>
            </a:r>
            <a:endParaRPr lang="zh-CN" altLang="en-US" sz="2400">
              <a:latin typeface="楷体_GB2312" pitchFamily="1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4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65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67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66" name="图片 65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9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9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9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 uiExpand="1" build="p"/>
      <p:bldP spid="49156" grpId="0" animBg="1" autoUpdateAnimBg="0"/>
      <p:bldP spid="49157" grpId="0" animBg="1" autoUpdateAnimBg="0"/>
      <p:bldP spid="49158" grpId="0" animBg="1" autoUpdateAnimBg="0"/>
      <p:bldP spid="49159" grpId="0" animBg="1" autoUpdateAnimBg="0"/>
      <p:bldP spid="49160" grpId="0" animBg="1" autoUpdateAnimBg="0"/>
      <p:bldP spid="49161" grpId="0" animBg="1" autoUpdateAnimBg="0"/>
      <p:bldP spid="49162" grpId="0" animBg="1" autoUpdateAnimBg="0"/>
      <p:bldP spid="49163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242" y="955552"/>
            <a:ext cx="8547515" cy="3327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39751" y="948161"/>
            <a:ext cx="650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每个结点占用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个磁盘块的空间，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个结点上有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个升序排序的关键字和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个指向子树根结点的指针，指针存储的是子节点所在磁盘块的地址。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242" y="6310654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</a:rPr>
              <a:t>https://www.yidianphp.com/archives/832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grpSp>
        <p:nvGrpSpPr>
          <p:cNvPr id="8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9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11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0" name="图片 9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98242" y="4303713"/>
            <a:ext cx="88457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查找关键字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28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）根据根节点找到磁盘块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，读入内存（磁盘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I/O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操作第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次），比较关键字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28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在区间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(17,35)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，找到磁盘块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的指针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P2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16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）根据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P2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指针找到磁盘块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，读入内存（磁盘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I/O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操作第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次），比较关键字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28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在区间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(26,30)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，找到磁盘块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的指针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P2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16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）根据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P2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指针找到磁盘块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，读入内存（磁盘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I/O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操作第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次），比较关键字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28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在区间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(26,30)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，找到磁盘块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的指针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P1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16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次磁盘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I/O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操作和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次内存查找操作。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21121" y="5916014"/>
            <a:ext cx="3642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时间复杂度：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B(n)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B(n)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表示一个数据块容纳的数据量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820150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</a:rPr>
              <a:t>查找</a:t>
            </a:r>
            <a:r>
              <a:rPr lang="zh-CN" altLang="en-US" sz="2400" b="1" dirty="0"/>
              <a:t>是现实生活和软件设计中</a:t>
            </a:r>
            <a:r>
              <a:rPr lang="zh-CN" altLang="en-US" sz="2400" b="1" dirty="0">
                <a:solidFill>
                  <a:srgbClr val="FF0000"/>
                </a:solidFill>
              </a:rPr>
              <a:t>最常用</a:t>
            </a:r>
            <a:r>
              <a:rPr lang="zh-CN" altLang="en-US" sz="2400" b="1" dirty="0"/>
              <a:t>的运算</a:t>
            </a:r>
            <a:endParaRPr lang="en-US" altLang="zh-CN" sz="2400" b="1" dirty="0"/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</a:rPr>
              <a:t>例如</a:t>
            </a:r>
            <a:r>
              <a:rPr lang="zh-CN" altLang="en-US" sz="2100" b="1" dirty="0">
                <a:solidFill>
                  <a:srgbClr val="FF0000"/>
                </a:solidFill>
              </a:rPr>
              <a:t>：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Clr>
                <a:srgbClr val="FF0000"/>
              </a:buClr>
            </a:pPr>
            <a:r>
              <a:rPr lang="zh-CN" altLang="en-US" b="1" dirty="0"/>
              <a:t>查字典、辞典、电话号码，</a:t>
            </a:r>
            <a:endParaRPr lang="zh-CN" altLang="en-US" b="1" dirty="0"/>
          </a:p>
          <a:p>
            <a:pPr lvl="2">
              <a:lnSpc>
                <a:spcPct val="80000"/>
              </a:lnSpc>
              <a:buClr>
                <a:srgbClr val="FF0000"/>
              </a:buClr>
            </a:pPr>
            <a:r>
              <a:rPr lang="zh-CN" altLang="en-US" b="1" dirty="0"/>
              <a:t>高考成绩查询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zh-CN" altLang="en-US" b="1" dirty="0"/>
              <a:t>，考试成绩查询</a:t>
            </a:r>
            <a:endParaRPr lang="en-US" altLang="zh-CN" b="1" dirty="0"/>
          </a:p>
          <a:p>
            <a:pPr marL="914400" lvl="2" indent="0">
              <a:lnSpc>
                <a:spcPct val="50000"/>
              </a:lnSpc>
              <a:buClr>
                <a:srgbClr val="FF0000"/>
              </a:buClr>
              <a:buNone/>
            </a:pPr>
            <a:endParaRPr lang="zh-CN" altLang="en-US" b="1" dirty="0"/>
          </a:p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查找方法的</a:t>
            </a:r>
            <a:r>
              <a:rPr lang="zh-CN" altLang="en-US" sz="2400" b="1" dirty="0">
                <a:solidFill>
                  <a:srgbClr val="FF0000"/>
                </a:solidFill>
              </a:rPr>
              <a:t>性能</a:t>
            </a:r>
            <a:r>
              <a:rPr lang="zh-CN" altLang="en-US" sz="2400" b="1" dirty="0"/>
              <a:t>会影响到软件系统的性能。</a:t>
            </a:r>
            <a:endParaRPr lang="en-US" altLang="zh-CN" sz="2400" b="1" dirty="0"/>
          </a:p>
          <a:p>
            <a:pPr lvl="2">
              <a:lnSpc>
                <a:spcPct val="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对此，涉及到几个相关的问题：</a:t>
            </a:r>
            <a:endParaRPr lang="zh-CN" altLang="en-US" sz="2400" b="1" dirty="0"/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400" b="1" dirty="0"/>
              <a:t>如何设计查找方法？</a:t>
            </a:r>
            <a:endParaRPr lang="zh-CN" altLang="en-US" sz="2400" b="1" dirty="0"/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400" b="1" dirty="0"/>
              <a:t>如何评价查找性能？</a:t>
            </a:r>
            <a:endParaRPr lang="zh-CN" altLang="en-US" sz="2400" b="1" dirty="0"/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400" b="1" dirty="0"/>
              <a:t>如何组织数据，以便能更好地提高查找的性能？</a:t>
            </a:r>
            <a:endParaRPr lang="en-US" altLang="zh-CN" sz="2400" b="1" dirty="0"/>
          </a:p>
          <a:p>
            <a:pPr lvl="1" eaLnBrk="1" hangingPunct="1">
              <a:lnSpc>
                <a:spcPct val="50000"/>
              </a:lnSpc>
              <a:buClr>
                <a:srgbClr val="FF0000"/>
              </a:buClr>
            </a:pPr>
            <a:endParaRPr lang="zh-CN" altLang="en-US" sz="2400" b="1" dirty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本章主要内容：</a:t>
            </a:r>
            <a:endParaRPr lang="zh-CN" altLang="en-US" sz="2400" b="1" dirty="0"/>
          </a:p>
          <a:p>
            <a:pPr lvl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400" b="1" dirty="0"/>
              <a:t>介绍查找的相关概念，</a:t>
            </a:r>
            <a:endParaRPr lang="zh-CN" altLang="en-US" sz="2400" b="1" dirty="0"/>
          </a:p>
          <a:p>
            <a:pPr lvl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400" b="1" dirty="0"/>
              <a:t>围绕几种常见的数据表，讨论查找的方法，并分析其性能。  </a:t>
            </a: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95536" y="125006"/>
            <a:ext cx="3926256" cy="646307"/>
            <a:chOff x="748090" y="1326432"/>
            <a:chExt cx="4231148" cy="687269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748090" y="1326432"/>
              <a:ext cx="4231148" cy="68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10.1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概述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40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131" y="1500377"/>
            <a:ext cx="7993062" cy="210581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B-</a:t>
            </a:r>
            <a:r>
              <a:rPr lang="zh-CN" altLang="en-US" sz="2400" dirty="0"/>
              <a:t>树（插入）</a:t>
            </a:r>
            <a:r>
              <a:rPr lang="zh-CN" altLang="en-US" sz="2400" b="1" dirty="0"/>
              <a:t>插入关键字</a:t>
            </a:r>
            <a:endParaRPr lang="zh-CN" altLang="en-US" sz="2400" b="1" dirty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插入方法：</a:t>
            </a:r>
            <a:endParaRPr lang="zh-CN" altLang="en-US" sz="2400" b="1" dirty="0"/>
          </a:p>
          <a:p>
            <a:pPr marL="929005" lvl="1" indent="-457200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400" b="1" dirty="0"/>
              <a:t>首先，</a:t>
            </a:r>
            <a:r>
              <a:rPr lang="zh-CN" altLang="en-US" sz="2400" dirty="0"/>
              <a:t>插入到</a:t>
            </a:r>
            <a:r>
              <a:rPr lang="zh-CN" altLang="en-US" sz="2400" dirty="0">
                <a:solidFill>
                  <a:srgbClr val="FF0000"/>
                </a:solidFill>
              </a:rPr>
              <a:t>叶子</a:t>
            </a:r>
            <a:r>
              <a:rPr lang="zh-CN" altLang="en-US" sz="2400" dirty="0"/>
              <a:t>结点中，</a:t>
            </a:r>
            <a:endParaRPr lang="zh-CN" altLang="en-US" sz="2400" dirty="0"/>
          </a:p>
          <a:p>
            <a:pPr marL="929005" lvl="1" indent="-457200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400" dirty="0"/>
              <a:t>此时，若不溢出，则结束</a:t>
            </a:r>
            <a:endParaRPr lang="zh-CN" altLang="en-US" sz="2400" dirty="0"/>
          </a:p>
          <a:p>
            <a:pPr marL="929005" lvl="1" indent="-457200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400" dirty="0"/>
              <a:t>否则，分解结点（一分为二）</a:t>
            </a:r>
            <a:endParaRPr lang="zh-CN" altLang="en-US" sz="2400" dirty="0"/>
          </a:p>
          <a:p>
            <a:pPr marL="929005" lvl="1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 </a:t>
            </a:r>
            <a:r>
              <a:rPr lang="zh-CN" altLang="en-US" sz="2400" dirty="0"/>
              <a:t>并且可能要执行多次</a:t>
            </a:r>
            <a:endParaRPr lang="zh-CN" altLang="en-US" sz="2400" dirty="0"/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3708400" y="3860800"/>
            <a:ext cx="1008063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1908175" y="4510088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5437188" y="4510088"/>
            <a:ext cx="1366837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150  200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539750" y="5445125"/>
            <a:ext cx="1008063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2411413" y="5445125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70  90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3924300" y="5446713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120  140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5508625" y="5446713"/>
            <a:ext cx="1366838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180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6948488" y="5446713"/>
            <a:ext cx="1296987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H="1">
            <a:off x="2916238" y="4078288"/>
            <a:ext cx="107950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1117600" y="4725988"/>
            <a:ext cx="100647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H="1">
            <a:off x="4572000" y="4725988"/>
            <a:ext cx="1081088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4498975" y="4078288"/>
            <a:ext cx="1081088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H="1">
            <a:off x="6084888" y="4725988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6588125" y="4725988"/>
            <a:ext cx="1008063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2628900" y="4652963"/>
            <a:ext cx="50482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5" name="Oval 19"/>
          <p:cNvSpPr>
            <a:spLocks noChangeArrowheads="1"/>
          </p:cNvSpPr>
          <p:nvPr/>
        </p:nvSpPr>
        <p:spPr bwMode="auto">
          <a:xfrm>
            <a:off x="5435600" y="5446713"/>
            <a:ext cx="1441450" cy="3603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180  190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6011863" y="3717925"/>
            <a:ext cx="1079500" cy="366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插入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190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1133" y="1016510"/>
            <a:ext cx="240963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10.3.3  B-</a:t>
            </a:r>
            <a:r>
              <a:rPr lang="zh-CN" altLang="en-US" sz="2800" b="1" dirty="0"/>
              <a:t>树</a:t>
            </a:r>
            <a:endParaRPr lang="zh-CN" altLang="en-US" sz="2800" b="1" dirty="0"/>
          </a:p>
        </p:txBody>
      </p:sp>
      <p:grpSp>
        <p:nvGrpSpPr>
          <p:cNvPr id="24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25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27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6" name="图片 25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 autoUpdateAnimBg="0"/>
      <p:bldP spid="50181" grpId="0" animBg="1" autoUpdateAnimBg="0"/>
      <p:bldP spid="50182" grpId="0" animBg="1" autoUpdateAnimBg="0"/>
      <p:bldP spid="50183" grpId="0" animBg="1" autoUpdateAnimBg="0"/>
      <p:bldP spid="50184" grpId="0" animBg="1" autoUpdateAnimBg="0"/>
      <p:bldP spid="50185" grpId="0" animBg="1" autoUpdateAnimBg="0"/>
      <p:bldP spid="50186" grpId="0" animBg="1" autoUpdateAnimBg="0"/>
      <p:bldP spid="50187" grpId="0" animBg="1" autoUpdateAnimBg="0"/>
      <p:bldP spid="50195" grpId="0" animBg="1" autoUpdateAnimBg="0"/>
      <p:bldP spid="50196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265" y="1606168"/>
            <a:ext cx="7993062" cy="4318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插入关键字</a:t>
            </a:r>
            <a:endParaRPr lang="zh-CN" altLang="en-US" sz="2000" dirty="0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3492500" y="1773238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1692275" y="2422525"/>
            <a:ext cx="1008063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5221288" y="2422525"/>
            <a:ext cx="1366837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150  200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684213" y="3286125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2339975" y="3357563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70  90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3708400" y="3359150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120  140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292725" y="3359150"/>
            <a:ext cx="1366838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180  190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7307263" y="3359150"/>
            <a:ext cx="1296987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H="1">
            <a:off x="2700338" y="1990725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1331913" y="2638425"/>
            <a:ext cx="5762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4356100" y="2638425"/>
            <a:ext cx="1081088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283075" y="1990725"/>
            <a:ext cx="1081088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>
            <a:off x="5868988" y="2638425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6372225" y="2638425"/>
            <a:ext cx="1584325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2413000" y="2565400"/>
            <a:ext cx="503238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4648096" y="1326738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插入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160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5076825" y="3360738"/>
            <a:ext cx="1944688" cy="3603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160  180  190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5076825" y="5949975"/>
            <a:ext cx="647700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6229350" y="5949975"/>
            <a:ext cx="647700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23" name="Oval 23"/>
          <p:cNvSpPr>
            <a:spLocks noChangeArrowheads="1"/>
          </p:cNvSpPr>
          <p:nvPr/>
        </p:nvSpPr>
        <p:spPr bwMode="auto">
          <a:xfrm>
            <a:off x="4932363" y="4868887"/>
            <a:ext cx="1944687" cy="360363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150  180  200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H="1">
            <a:off x="5437188" y="5084787"/>
            <a:ext cx="214312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6156325" y="5084787"/>
            <a:ext cx="360363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6" name="Oval 26"/>
          <p:cNvSpPr>
            <a:spLocks noChangeArrowheads="1"/>
          </p:cNvSpPr>
          <p:nvPr/>
        </p:nvSpPr>
        <p:spPr bwMode="auto">
          <a:xfrm>
            <a:off x="3492500" y="4289450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27" name="Oval 27"/>
          <p:cNvSpPr>
            <a:spLocks noChangeArrowheads="1"/>
          </p:cNvSpPr>
          <p:nvPr/>
        </p:nvSpPr>
        <p:spPr bwMode="auto">
          <a:xfrm>
            <a:off x="1692275" y="4938737"/>
            <a:ext cx="1008063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28" name="Oval 28"/>
          <p:cNvSpPr>
            <a:spLocks noChangeArrowheads="1"/>
          </p:cNvSpPr>
          <p:nvPr/>
        </p:nvSpPr>
        <p:spPr bwMode="auto">
          <a:xfrm>
            <a:off x="684213" y="5802337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auto">
          <a:xfrm>
            <a:off x="2339975" y="5873775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70  90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auto">
          <a:xfrm>
            <a:off x="3708400" y="5878537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120  140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auto">
          <a:xfrm>
            <a:off x="7307263" y="5875362"/>
            <a:ext cx="1296987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32" name="Line 32"/>
          <p:cNvSpPr>
            <a:spLocks noChangeShapeType="1"/>
          </p:cNvSpPr>
          <p:nvPr/>
        </p:nvSpPr>
        <p:spPr bwMode="auto">
          <a:xfrm flipH="1">
            <a:off x="2700338" y="4506937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 flipH="1">
            <a:off x="1331913" y="5154637"/>
            <a:ext cx="5762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4" name="Line 34"/>
          <p:cNvSpPr>
            <a:spLocks noChangeShapeType="1"/>
          </p:cNvSpPr>
          <p:nvPr/>
        </p:nvSpPr>
        <p:spPr bwMode="auto">
          <a:xfrm flipH="1">
            <a:off x="4356100" y="5084787"/>
            <a:ext cx="792163" cy="717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4283075" y="4506937"/>
            <a:ext cx="1081088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>
            <a:off x="6732588" y="5013350"/>
            <a:ext cx="1223962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2413000" y="5081612"/>
            <a:ext cx="503238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8" name="AutoShape 38"/>
          <p:cNvSpPr>
            <a:spLocks noChangeArrowheads="1"/>
          </p:cNvSpPr>
          <p:nvPr/>
        </p:nvSpPr>
        <p:spPr bwMode="auto">
          <a:xfrm>
            <a:off x="6659563" y="3860800"/>
            <a:ext cx="217487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87458" y="1001888"/>
            <a:ext cx="240963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10.3.3  B-</a:t>
            </a:r>
            <a:r>
              <a:rPr lang="zh-CN" altLang="en-US" sz="2800" b="1" dirty="0"/>
              <a:t>树</a:t>
            </a:r>
            <a:endParaRPr lang="zh-CN" altLang="en-US" sz="2800" b="1" dirty="0"/>
          </a:p>
        </p:txBody>
      </p:sp>
      <p:grpSp>
        <p:nvGrpSpPr>
          <p:cNvPr id="42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43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45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44" name="图片 43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 autoUpdateAnimBg="0"/>
      <p:bldP spid="51205" grpId="0" animBg="1" autoUpdateAnimBg="0"/>
      <p:bldP spid="51206" grpId="0" animBg="1" autoUpdateAnimBg="0"/>
      <p:bldP spid="51207" grpId="0" animBg="1" autoUpdateAnimBg="0"/>
      <p:bldP spid="51208" grpId="0" animBg="1" autoUpdateAnimBg="0"/>
      <p:bldP spid="51209" grpId="0" animBg="1" autoUpdateAnimBg="0"/>
      <p:bldP spid="51210" grpId="0" animBg="1" autoUpdateAnimBg="0"/>
      <p:bldP spid="51211" grpId="0" animBg="1" autoUpdateAnimBg="0"/>
      <p:bldP spid="51219" grpId="0" autoUpdateAnimBg="0"/>
      <p:bldP spid="51220" grpId="0" animBg="1" autoUpdateAnimBg="0"/>
      <p:bldP spid="51221" grpId="0" animBg="1" autoUpdateAnimBg="0"/>
      <p:bldP spid="51222" grpId="0" animBg="1" autoUpdateAnimBg="0"/>
      <p:bldP spid="51223" grpId="0" animBg="1" autoUpdateAnimBg="0"/>
      <p:bldP spid="51226" grpId="0" animBg="1" autoUpdateAnimBg="0"/>
      <p:bldP spid="51227" grpId="0" animBg="1" autoUpdateAnimBg="0"/>
      <p:bldP spid="51228" grpId="0" animBg="1" autoUpdateAnimBg="0"/>
      <p:bldP spid="51229" grpId="0" animBg="1" autoUpdateAnimBg="0"/>
      <p:bldP spid="51230" grpId="0" animBg="1" autoUpdateAnimBg="0"/>
      <p:bldP spid="51231" grpId="0" animBg="1" autoUpdateAnimBg="0"/>
      <p:bldP spid="512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007" y="1587500"/>
            <a:ext cx="7993062" cy="4318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插入关键字</a:t>
            </a:r>
            <a:endParaRPr lang="zh-CN" altLang="en-US" sz="2400" dirty="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229100" y="1006857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插入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160</a:t>
            </a:r>
            <a:endParaRPr lang="en-US" altLang="zh-CN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148263" y="3213100"/>
            <a:ext cx="647700" cy="2873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160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6300788" y="3213100"/>
            <a:ext cx="647700" cy="2873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190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5003800" y="2132013"/>
            <a:ext cx="1944688" cy="3603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150  180  200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 flipH="1">
            <a:off x="5508625" y="2347913"/>
            <a:ext cx="214313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6227763" y="2347913"/>
            <a:ext cx="360362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3563938" y="1552575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100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1763713" y="2201863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60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755650" y="3065463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20  40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2411413" y="3136900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70  90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3779838" y="3141663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120  140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7378700" y="3138488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210  260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>
            <a:off x="2771775" y="1770063"/>
            <a:ext cx="107950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H="1">
            <a:off x="1403350" y="2417763"/>
            <a:ext cx="576263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H="1">
            <a:off x="4427538" y="2347913"/>
            <a:ext cx="792162" cy="717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4354513" y="1770063"/>
            <a:ext cx="1081087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04025" y="2276475"/>
            <a:ext cx="1223963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2484438" y="2344738"/>
            <a:ext cx="503237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6" name="AutoShape 22"/>
          <p:cNvSpPr>
            <a:spLocks noChangeArrowheads="1"/>
          </p:cNvSpPr>
          <p:nvPr/>
        </p:nvSpPr>
        <p:spPr bwMode="auto">
          <a:xfrm>
            <a:off x="6934200" y="3820120"/>
            <a:ext cx="28575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5003800" y="6021983"/>
            <a:ext cx="647700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160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5795963" y="6020395"/>
            <a:ext cx="647700" cy="28892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190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2249" name="Oval 25"/>
          <p:cNvSpPr>
            <a:spLocks noChangeArrowheads="1"/>
          </p:cNvSpPr>
          <p:nvPr/>
        </p:nvSpPr>
        <p:spPr bwMode="auto">
          <a:xfrm>
            <a:off x="6227763" y="4940895"/>
            <a:ext cx="935037" cy="360363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200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H="1">
            <a:off x="6084888" y="5083770"/>
            <a:ext cx="358775" cy="86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3563938" y="4293195"/>
            <a:ext cx="1871662" cy="360363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100  180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1908175" y="5010745"/>
            <a:ext cx="1008063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60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2253" name="Oval 29"/>
          <p:cNvSpPr>
            <a:spLocks noChangeArrowheads="1"/>
          </p:cNvSpPr>
          <p:nvPr/>
        </p:nvSpPr>
        <p:spPr bwMode="auto">
          <a:xfrm>
            <a:off x="900113" y="5948958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20  40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2254" name="Oval 30"/>
          <p:cNvSpPr>
            <a:spLocks noChangeArrowheads="1"/>
          </p:cNvSpPr>
          <p:nvPr/>
        </p:nvSpPr>
        <p:spPr bwMode="auto">
          <a:xfrm>
            <a:off x="2268538" y="5948958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70  90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2255" name="Oval 31"/>
          <p:cNvSpPr>
            <a:spLocks noChangeArrowheads="1"/>
          </p:cNvSpPr>
          <p:nvPr/>
        </p:nvSpPr>
        <p:spPr bwMode="auto">
          <a:xfrm>
            <a:off x="3419475" y="5950545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120  140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2256" name="Oval 32"/>
          <p:cNvSpPr>
            <a:spLocks noChangeArrowheads="1"/>
          </p:cNvSpPr>
          <p:nvPr/>
        </p:nvSpPr>
        <p:spPr bwMode="auto">
          <a:xfrm>
            <a:off x="6877050" y="5948958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210  260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 flipH="1">
            <a:off x="2700338" y="4436070"/>
            <a:ext cx="1223962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1547813" y="5156795"/>
            <a:ext cx="576262" cy="717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>
            <a:off x="5076825" y="4509095"/>
            <a:ext cx="1150938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6946900" y="5085358"/>
            <a:ext cx="504825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1" name="Line 37"/>
          <p:cNvSpPr>
            <a:spLocks noChangeShapeType="1"/>
          </p:cNvSpPr>
          <p:nvPr/>
        </p:nvSpPr>
        <p:spPr bwMode="auto">
          <a:xfrm>
            <a:off x="2627313" y="5153620"/>
            <a:ext cx="287337" cy="722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2" name="Oval 38"/>
          <p:cNvSpPr>
            <a:spLocks noChangeArrowheads="1"/>
          </p:cNvSpPr>
          <p:nvPr/>
        </p:nvSpPr>
        <p:spPr bwMode="auto">
          <a:xfrm>
            <a:off x="4067175" y="5012333"/>
            <a:ext cx="1008063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150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2263" name="Line 39"/>
          <p:cNvSpPr>
            <a:spLocks noChangeShapeType="1"/>
          </p:cNvSpPr>
          <p:nvPr/>
        </p:nvSpPr>
        <p:spPr bwMode="auto">
          <a:xfrm flipH="1">
            <a:off x="3924300" y="5156795"/>
            <a:ext cx="43180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>
            <a:off x="4857750" y="5156795"/>
            <a:ext cx="434975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5" name="Line 41"/>
          <p:cNvSpPr>
            <a:spLocks noChangeShapeType="1"/>
          </p:cNvSpPr>
          <p:nvPr/>
        </p:nvSpPr>
        <p:spPr bwMode="auto">
          <a:xfrm>
            <a:off x="4498975" y="4436070"/>
            <a:ext cx="1588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6" name="AutoShape 42"/>
          <p:cNvSpPr>
            <a:spLocks noChangeArrowheads="1"/>
          </p:cNvSpPr>
          <p:nvPr/>
        </p:nvSpPr>
        <p:spPr bwMode="auto">
          <a:xfrm>
            <a:off x="6913562" y="1444625"/>
            <a:ext cx="28575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45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46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48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47" name="图片 46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50" name="矩形 49"/>
          <p:cNvSpPr/>
          <p:nvPr/>
        </p:nvSpPr>
        <p:spPr>
          <a:xfrm>
            <a:off x="487458" y="1001888"/>
            <a:ext cx="240963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10.3.3  B-</a:t>
            </a:r>
            <a:r>
              <a:rPr lang="zh-CN" altLang="en-US" sz="2800" b="1" dirty="0"/>
              <a:t>树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  <p:bldP spid="52229" grpId="0" animBg="1" autoUpdateAnimBg="0"/>
      <p:bldP spid="52230" grpId="0" animBg="1" autoUpdateAnimBg="0"/>
      <p:bldP spid="52231" grpId="0" animBg="1" autoUpdateAnimBg="0"/>
      <p:bldP spid="52234" grpId="0" animBg="1" autoUpdateAnimBg="0"/>
      <p:bldP spid="52235" grpId="0" animBg="1" autoUpdateAnimBg="0"/>
      <p:bldP spid="52236" grpId="0" animBg="1" autoUpdateAnimBg="0"/>
      <p:bldP spid="52237" grpId="0" animBg="1" autoUpdateAnimBg="0"/>
      <p:bldP spid="52238" grpId="0" animBg="1" autoUpdateAnimBg="0"/>
      <p:bldP spid="52239" grpId="0" animBg="1" autoUpdateAnimBg="0"/>
      <p:bldP spid="52246" grpId="0" animBg="1"/>
      <p:bldP spid="52247" grpId="0" animBg="1" autoUpdateAnimBg="0"/>
      <p:bldP spid="52248" grpId="0" animBg="1" autoUpdateAnimBg="0"/>
      <p:bldP spid="52249" grpId="0" animBg="1" autoUpdateAnimBg="0"/>
      <p:bldP spid="52251" grpId="0" animBg="1" autoUpdateAnimBg="0"/>
      <p:bldP spid="52252" grpId="0" animBg="1" autoUpdateAnimBg="0"/>
      <p:bldP spid="52253" grpId="0" animBg="1" autoUpdateAnimBg="0"/>
      <p:bldP spid="52254" grpId="0" animBg="1" autoUpdateAnimBg="0"/>
      <p:bldP spid="52255" grpId="0" animBg="1" autoUpdateAnimBg="0"/>
      <p:bldP spid="52256" grpId="0" animBg="1" autoUpdateAnimBg="0"/>
      <p:bldP spid="52262" grpId="0" animBg="1" autoUpdateAnimBg="0"/>
      <p:bldP spid="5226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20825"/>
            <a:ext cx="8820471" cy="511175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/>
              <a:t>删除关键字</a:t>
            </a:r>
            <a:endParaRPr lang="zh-CN" altLang="en-US" sz="2800" b="1" dirty="0"/>
          </a:p>
          <a:p>
            <a:pPr marL="929005" lvl="1" indent="-457200" eaLnBrk="1" hangingPunct="1">
              <a:buClr>
                <a:srgbClr val="FF0000"/>
              </a:buClr>
            </a:pPr>
            <a:r>
              <a:rPr lang="zh-CN" altLang="en-US" sz="2400" b="1" dirty="0"/>
              <a:t>若删除的关键字不在叶子结点中，用其前驱或后继来替换</a:t>
            </a:r>
            <a:endParaRPr lang="zh-CN" altLang="en-US" sz="2400" b="1" dirty="0"/>
          </a:p>
          <a:p>
            <a:pPr marL="929005" lvl="1" indent="-457200" eaLnBrk="1" hangingPunct="1">
              <a:buClr>
                <a:srgbClr val="FF0000"/>
              </a:buClr>
            </a:pPr>
            <a:r>
              <a:rPr lang="zh-CN" altLang="en-US" sz="2400" b="1" dirty="0"/>
              <a:t>删除叶子结点中的关键字</a:t>
            </a:r>
            <a:endParaRPr lang="zh-CN" altLang="en-US" sz="2400" b="1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删除关键字后依然能满足</a:t>
            </a:r>
            <a:r>
              <a:rPr lang="en-US" altLang="zh-CN" sz="2000" b="1" dirty="0"/>
              <a:t>B-</a:t>
            </a:r>
            <a:r>
              <a:rPr lang="zh-CN" altLang="en-US" sz="2000" b="1" dirty="0"/>
              <a:t>树的条件，则结束</a:t>
            </a:r>
            <a:endParaRPr lang="zh-CN" altLang="en-US" sz="2000" b="1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否则，若左右兄弟中有多余的关键字，则调整一下，否则合三为一。</a:t>
            </a:r>
            <a:endParaRPr lang="zh-CN" altLang="en-US" sz="2000" b="1" dirty="0"/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3922713" y="4003005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2122488" y="4652292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5651500" y="4652292"/>
            <a:ext cx="1366838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150  200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754063" y="5587330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2625725" y="5587330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70  90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4138613" y="5588917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120  140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5867400" y="5588917"/>
            <a:ext cx="865188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180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7162800" y="5588917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H="1">
            <a:off x="3130550" y="4220492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flipH="1">
            <a:off x="1331913" y="4868192"/>
            <a:ext cx="100647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H="1">
            <a:off x="4786313" y="4868192"/>
            <a:ext cx="1081087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713288" y="4220492"/>
            <a:ext cx="1081087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H="1">
            <a:off x="6299200" y="4868192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6802438" y="4868192"/>
            <a:ext cx="10080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2843213" y="4795167"/>
            <a:ext cx="50482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6226175" y="3860130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删除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20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3268" name="Oval 20"/>
          <p:cNvSpPr>
            <a:spLocks noChangeArrowheads="1"/>
          </p:cNvSpPr>
          <p:nvPr/>
        </p:nvSpPr>
        <p:spPr bwMode="auto">
          <a:xfrm>
            <a:off x="755650" y="5588917"/>
            <a:ext cx="1008063" cy="3603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40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3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24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26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5" name="图片 24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28" name="矩形 27"/>
          <p:cNvSpPr/>
          <p:nvPr/>
        </p:nvSpPr>
        <p:spPr>
          <a:xfrm>
            <a:off x="210747" y="1002935"/>
            <a:ext cx="240963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10.3.3  B-</a:t>
            </a:r>
            <a:r>
              <a:rPr lang="zh-CN" altLang="en-US" sz="2800" b="1" dirty="0"/>
              <a:t>树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 autoUpdateAnimBg="0"/>
      <p:bldP spid="53253" grpId="0" animBg="1" autoUpdateAnimBg="0"/>
      <p:bldP spid="53254" grpId="0" animBg="1" autoUpdateAnimBg="0"/>
      <p:bldP spid="53255" grpId="0" animBg="1" autoUpdateAnimBg="0"/>
      <p:bldP spid="53256" grpId="0" animBg="1" autoUpdateAnimBg="0"/>
      <p:bldP spid="53257" grpId="0" animBg="1" autoUpdateAnimBg="0"/>
      <p:bldP spid="53258" grpId="0" animBg="1" autoUpdateAnimBg="0"/>
      <p:bldP spid="53259" grpId="0" animBg="1" autoUpdateAnimBg="0"/>
      <p:bldP spid="53267" grpId="0" autoUpdateAnimBg="0"/>
      <p:bldP spid="53268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3922713" y="1411288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2122488" y="2060575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5651500" y="2060575"/>
            <a:ext cx="1366838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150  200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54063" y="2995613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2625725" y="2995613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70  90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138613" y="2997200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120  140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5867400" y="2997200"/>
            <a:ext cx="865188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180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7162800" y="2997200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H="1">
            <a:off x="3130550" y="1628775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1331913" y="2276475"/>
            <a:ext cx="100647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flipH="1">
            <a:off x="4786313" y="2276475"/>
            <a:ext cx="1081087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4713288" y="1628775"/>
            <a:ext cx="1081087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H="1">
            <a:off x="6299200" y="2276475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802438" y="2276475"/>
            <a:ext cx="10080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2843213" y="2203450"/>
            <a:ext cx="50482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6226175" y="1268413"/>
            <a:ext cx="1079500" cy="36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删除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180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4291" name="AutoShape 19"/>
          <p:cNvSpPr>
            <a:spLocks noChangeArrowheads="1"/>
          </p:cNvSpPr>
          <p:nvPr/>
        </p:nvSpPr>
        <p:spPr bwMode="auto">
          <a:xfrm>
            <a:off x="6660232" y="3502025"/>
            <a:ext cx="28575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4292" name="Oval 20"/>
          <p:cNvSpPr>
            <a:spLocks noChangeArrowheads="1"/>
          </p:cNvSpPr>
          <p:nvPr/>
        </p:nvSpPr>
        <p:spPr bwMode="auto">
          <a:xfrm>
            <a:off x="4138613" y="4147021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93" name="Oval 21"/>
          <p:cNvSpPr>
            <a:spLocks noChangeArrowheads="1"/>
          </p:cNvSpPr>
          <p:nvPr/>
        </p:nvSpPr>
        <p:spPr bwMode="auto">
          <a:xfrm>
            <a:off x="2338388" y="4796308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94" name="Oval 22"/>
          <p:cNvSpPr>
            <a:spLocks noChangeArrowheads="1"/>
          </p:cNvSpPr>
          <p:nvPr/>
        </p:nvSpPr>
        <p:spPr bwMode="auto">
          <a:xfrm>
            <a:off x="5867400" y="4796308"/>
            <a:ext cx="1366838" cy="3603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140  200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969963" y="5731346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2841625" y="5731346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70  90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97" name="Oval 25"/>
          <p:cNvSpPr>
            <a:spLocks noChangeArrowheads="1"/>
          </p:cNvSpPr>
          <p:nvPr/>
        </p:nvSpPr>
        <p:spPr bwMode="auto">
          <a:xfrm>
            <a:off x="4354513" y="5732933"/>
            <a:ext cx="1295400" cy="35877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6083300" y="5732933"/>
            <a:ext cx="865188" cy="3603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7378700" y="5732933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 flipH="1">
            <a:off x="3346450" y="4364508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 flipH="1">
            <a:off x="1547813" y="5012208"/>
            <a:ext cx="100647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 flipH="1">
            <a:off x="5002213" y="5012208"/>
            <a:ext cx="1081087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4929188" y="4364508"/>
            <a:ext cx="1081087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 flipH="1">
            <a:off x="6515100" y="5012208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7018338" y="5012208"/>
            <a:ext cx="10080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3059113" y="4939183"/>
            <a:ext cx="50482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7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38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40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39" name="图片 38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42" name="矩形 41"/>
          <p:cNvSpPr/>
          <p:nvPr/>
        </p:nvSpPr>
        <p:spPr>
          <a:xfrm>
            <a:off x="210747" y="1002935"/>
            <a:ext cx="240963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10.3.3  B-</a:t>
            </a:r>
            <a:r>
              <a:rPr lang="zh-CN" altLang="en-US" sz="2800" b="1" dirty="0"/>
              <a:t>树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 autoUpdateAnimBg="0"/>
      <p:bldP spid="54276" grpId="0" animBg="1" autoUpdateAnimBg="0"/>
      <p:bldP spid="54277" grpId="0" animBg="1" autoUpdateAnimBg="0"/>
      <p:bldP spid="54278" grpId="0" animBg="1" autoUpdateAnimBg="0"/>
      <p:bldP spid="54279" grpId="0" animBg="1" autoUpdateAnimBg="0"/>
      <p:bldP spid="54280" grpId="0" animBg="1" autoUpdateAnimBg="0"/>
      <p:bldP spid="54281" grpId="0" animBg="1" autoUpdateAnimBg="0"/>
      <p:bldP spid="54282" grpId="0" animBg="1" autoUpdateAnimBg="0"/>
      <p:bldP spid="54290" grpId="0" animBg="1" autoUpdateAnimBg="0"/>
      <p:bldP spid="54291" grpId="0" animBg="1"/>
      <p:bldP spid="54292" grpId="0" animBg="1" autoUpdateAnimBg="0"/>
      <p:bldP spid="54293" grpId="0" animBg="1" autoUpdateAnimBg="0"/>
      <p:bldP spid="54294" grpId="0" animBg="1" autoUpdateAnimBg="0"/>
      <p:bldP spid="54295" grpId="0" animBg="1" autoUpdateAnimBg="0"/>
      <p:bldP spid="54296" grpId="0" animBg="1" autoUpdateAnimBg="0"/>
      <p:bldP spid="54297" grpId="0" animBg="1" autoUpdateAnimBg="0"/>
      <p:bldP spid="54298" grpId="0" animBg="1" autoUpdateAnimBg="0"/>
      <p:bldP spid="54299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3922713" y="1411288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2122488" y="2060575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5651500" y="2060575"/>
            <a:ext cx="1366838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150  200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54063" y="2995613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2625725" y="2995613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70  90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138613" y="2997200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5867400" y="2997200"/>
            <a:ext cx="865188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180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7162800" y="2997200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H="1">
            <a:off x="3130550" y="1628775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H="1">
            <a:off x="1331913" y="2276475"/>
            <a:ext cx="100647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4786313" y="2276475"/>
            <a:ext cx="1081087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4713288" y="1628775"/>
            <a:ext cx="1081087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H="1">
            <a:off x="6299200" y="2276475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6802438" y="2276475"/>
            <a:ext cx="10080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2843213" y="2203450"/>
            <a:ext cx="50482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6226175" y="1268413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删除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150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5315" name="AutoShape 19"/>
          <p:cNvSpPr>
            <a:spLocks noChangeArrowheads="1"/>
          </p:cNvSpPr>
          <p:nvPr/>
        </p:nvSpPr>
        <p:spPr bwMode="auto">
          <a:xfrm>
            <a:off x="6659563" y="3508375"/>
            <a:ext cx="28575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5316" name="Oval 20"/>
          <p:cNvSpPr>
            <a:spLocks noChangeArrowheads="1"/>
          </p:cNvSpPr>
          <p:nvPr/>
        </p:nvSpPr>
        <p:spPr bwMode="auto">
          <a:xfrm>
            <a:off x="4138613" y="3789363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17" name="Oval 21"/>
          <p:cNvSpPr>
            <a:spLocks noChangeArrowheads="1"/>
          </p:cNvSpPr>
          <p:nvPr/>
        </p:nvSpPr>
        <p:spPr bwMode="auto">
          <a:xfrm>
            <a:off x="2338388" y="4438650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18" name="Oval 22"/>
          <p:cNvSpPr>
            <a:spLocks noChangeArrowheads="1"/>
          </p:cNvSpPr>
          <p:nvPr/>
        </p:nvSpPr>
        <p:spPr bwMode="auto">
          <a:xfrm>
            <a:off x="5867400" y="4438650"/>
            <a:ext cx="1366838" cy="3603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19" name="Oval 23"/>
          <p:cNvSpPr>
            <a:spLocks noChangeArrowheads="1"/>
          </p:cNvSpPr>
          <p:nvPr/>
        </p:nvSpPr>
        <p:spPr bwMode="auto">
          <a:xfrm>
            <a:off x="969963" y="5373688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20" name="Oval 24"/>
          <p:cNvSpPr>
            <a:spLocks noChangeArrowheads="1"/>
          </p:cNvSpPr>
          <p:nvPr/>
        </p:nvSpPr>
        <p:spPr bwMode="auto">
          <a:xfrm>
            <a:off x="2841625" y="5373688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70  90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21" name="Oval 25"/>
          <p:cNvSpPr>
            <a:spLocks noChangeArrowheads="1"/>
          </p:cNvSpPr>
          <p:nvPr/>
        </p:nvSpPr>
        <p:spPr bwMode="auto">
          <a:xfrm>
            <a:off x="4354513" y="5375275"/>
            <a:ext cx="1873250" cy="35877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120  180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22" name="Oval 26"/>
          <p:cNvSpPr>
            <a:spLocks noChangeArrowheads="1"/>
          </p:cNvSpPr>
          <p:nvPr/>
        </p:nvSpPr>
        <p:spPr bwMode="auto">
          <a:xfrm>
            <a:off x="7378700" y="5375275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 flipH="1">
            <a:off x="3346450" y="4006850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 flipH="1">
            <a:off x="1547813" y="4654550"/>
            <a:ext cx="100647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5" name="Line 29"/>
          <p:cNvSpPr>
            <a:spLocks noChangeShapeType="1"/>
          </p:cNvSpPr>
          <p:nvPr/>
        </p:nvSpPr>
        <p:spPr bwMode="auto">
          <a:xfrm flipH="1">
            <a:off x="5002213" y="4654550"/>
            <a:ext cx="1081087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>
            <a:off x="4929188" y="4006850"/>
            <a:ext cx="1081087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>
            <a:off x="7018338" y="4654550"/>
            <a:ext cx="10080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>
            <a:off x="3059113" y="4581525"/>
            <a:ext cx="50482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5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36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38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37" name="图片 36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40" name="矩形 39"/>
          <p:cNvSpPr/>
          <p:nvPr/>
        </p:nvSpPr>
        <p:spPr>
          <a:xfrm>
            <a:off x="210747" y="1002935"/>
            <a:ext cx="240963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10.3.3  B-</a:t>
            </a:r>
            <a:r>
              <a:rPr lang="zh-CN" altLang="en-US" sz="2800" b="1" dirty="0"/>
              <a:t>树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 autoUpdateAnimBg="0"/>
      <p:bldP spid="55300" grpId="0" animBg="1" autoUpdateAnimBg="0"/>
      <p:bldP spid="55301" grpId="0" animBg="1" autoUpdateAnimBg="0"/>
      <p:bldP spid="55302" grpId="0" animBg="1" autoUpdateAnimBg="0"/>
      <p:bldP spid="55303" grpId="0" animBg="1" autoUpdateAnimBg="0"/>
      <p:bldP spid="55304" grpId="0" animBg="1" autoUpdateAnimBg="0"/>
      <p:bldP spid="55305" grpId="0" animBg="1" autoUpdateAnimBg="0"/>
      <p:bldP spid="55306" grpId="0" animBg="1" autoUpdateAnimBg="0"/>
      <p:bldP spid="55314" grpId="0" autoUpdateAnimBg="0"/>
      <p:bldP spid="55315" grpId="0" animBg="1"/>
      <p:bldP spid="55316" grpId="0" animBg="1" autoUpdateAnimBg="0"/>
      <p:bldP spid="55317" grpId="0" animBg="1" autoUpdateAnimBg="0"/>
      <p:bldP spid="55318" grpId="0" animBg="1" autoUpdateAnimBg="0"/>
      <p:bldP spid="55319" grpId="0" animBg="1" autoUpdateAnimBg="0"/>
      <p:bldP spid="55320" grpId="0" animBg="1" autoUpdateAnimBg="0"/>
      <p:bldP spid="55321" grpId="0" animBg="1" autoUpdateAnimBg="0"/>
      <p:bldP spid="55322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1337876"/>
            <a:ext cx="8660854" cy="433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2671" y="5682739"/>
            <a:ext cx="907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B+</a:t>
            </a:r>
            <a:r>
              <a:rPr lang="zh-CN" altLang="en-US" b="1" dirty="0">
                <a:solidFill>
                  <a:srgbClr val="FF0000"/>
                </a:solidFill>
              </a:rPr>
              <a:t>树</a:t>
            </a:r>
            <a:r>
              <a:rPr lang="zh-CN" altLang="en-US" b="1" dirty="0"/>
              <a:t>在每个非叶子结点仅存放指针与关键字信息：最大化增加每个磁盘块存放的索引信息，更有效地获取相应地址信息，从而降低了树结构的深度，且叶子顶部结点允许互链减少了重新</a:t>
            </a:r>
            <a:r>
              <a:rPr lang="en-US" altLang="zh-CN" b="1" dirty="0"/>
              <a:t>IO</a:t>
            </a:r>
            <a:r>
              <a:rPr lang="zh-CN" altLang="en-US" b="1" dirty="0"/>
              <a:t>的次数。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74155" y="970969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MySQL</a:t>
            </a:r>
            <a:r>
              <a:rPr lang="zh-CN" altLang="en-US" sz="2000" b="1" dirty="0">
                <a:solidFill>
                  <a:srgbClr val="FF0000"/>
                </a:solidFill>
              </a:rPr>
              <a:t>引擎</a:t>
            </a:r>
            <a:r>
              <a:rPr lang="en-US" altLang="zh-CN" sz="2000" b="1" dirty="0" err="1">
                <a:solidFill>
                  <a:srgbClr val="FF0000"/>
                </a:solidFill>
              </a:rPr>
              <a:t>innodb</a:t>
            </a:r>
            <a:r>
              <a:rPr lang="zh-CN" altLang="en-US" sz="2000" b="1" dirty="0">
                <a:solidFill>
                  <a:srgbClr val="FF0000"/>
                </a:solidFill>
              </a:rPr>
              <a:t>采用此存放数据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70277" y="946795"/>
            <a:ext cx="3373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非叶子节点指针和节点中关键字的个数相等。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非叶子节点的指针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指向关键字在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_keys[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_keys[i+1]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之间的子树（前开后闭区间）。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为所非叶子节点增加一个链指针，方便遍历</a:t>
            </a:r>
            <a:endParaRPr lang="zh-CN" altLang="en-US" b="0" i="0" dirty="0">
              <a:solidFill>
                <a:srgbClr val="4D4D4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10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12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树表的查找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1" name="图片 10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12" y="955645"/>
            <a:ext cx="8497887" cy="511175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/>
              <a:t>实例：某班的成绩表如下表</a:t>
            </a:r>
            <a:endParaRPr lang="zh-CN" altLang="en-US" sz="2400" b="1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1900" dirty="0"/>
          </a:p>
          <a:p>
            <a:pPr eaLnBrk="1" hangingPunct="1"/>
            <a:endParaRPr lang="zh-CN" altLang="en-US" sz="1900" dirty="0"/>
          </a:p>
          <a:p>
            <a:pPr eaLnBrk="1" hangingPunct="1"/>
            <a:endParaRPr lang="zh-CN" altLang="en-US" sz="1900" dirty="0"/>
          </a:p>
          <a:p>
            <a:pPr eaLnBrk="1" hangingPunct="1"/>
            <a:endParaRPr lang="zh-CN" altLang="en-US" sz="1900" dirty="0"/>
          </a:p>
          <a:p>
            <a:pPr eaLnBrk="1" hangingPunct="1"/>
            <a:endParaRPr lang="zh-CN" altLang="en-US" sz="1900" dirty="0"/>
          </a:p>
          <a:p>
            <a:pPr eaLnBrk="1" hangingPunct="1"/>
            <a:endParaRPr lang="zh-CN" altLang="en-US" sz="1900" dirty="0"/>
          </a:p>
          <a:p>
            <a:pPr eaLnBrk="1" hangingPunct="1"/>
            <a:endParaRPr lang="zh-CN" altLang="en-US" sz="19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38350"/>
            <a:ext cx="7272337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305025" y="4508501"/>
            <a:ext cx="6553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1" charset="-122"/>
              </a:rPr>
              <a:t>为了能一次查找成功，在存储表的过程中，</a:t>
            </a:r>
            <a:endParaRPr lang="zh-CN" altLang="en-US" sz="2400" dirty="0">
              <a:latin typeface="楷体_GB2312" pitchFamily="1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1" charset="-122"/>
              </a:rPr>
              <a:t>建立</a:t>
            </a:r>
            <a:r>
              <a:rPr lang="en-US" altLang="zh-CN" sz="2400" dirty="0">
                <a:latin typeface="楷体_GB2312" pitchFamily="1" charset="-122"/>
              </a:rPr>
              <a:t>key</a:t>
            </a:r>
            <a:r>
              <a:rPr lang="zh-CN" altLang="en-US" sz="2400" dirty="0">
                <a:latin typeface="楷体_GB2312" pitchFamily="1" charset="-122"/>
              </a:rPr>
              <a:t>与存储地址之间的一一对应关系</a:t>
            </a:r>
            <a:endParaRPr lang="zh-CN" altLang="en-US" sz="2400" dirty="0">
              <a:latin typeface="楷体_GB2312" pitchFamily="1" charset="-122"/>
            </a:endParaRP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3276600" y="2349500"/>
            <a:ext cx="360363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348038" y="3357563"/>
            <a:ext cx="287337" cy="2873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1331913" y="2349500"/>
            <a:ext cx="360362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1403350" y="3357563"/>
            <a:ext cx="287338" cy="2873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1331913" y="2708275"/>
            <a:ext cx="287337" cy="2873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3348038" y="2708275"/>
            <a:ext cx="287337" cy="2873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1692275" y="2492375"/>
            <a:ext cx="1584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1619250" y="2852738"/>
            <a:ext cx="1584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1692275" y="3500438"/>
            <a:ext cx="1584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7" name="组合 67"/>
          <p:cNvGrpSpPr/>
          <p:nvPr/>
        </p:nvGrpSpPr>
        <p:grpSpPr>
          <a:xfrm>
            <a:off x="-149454" y="114580"/>
            <a:ext cx="6789967" cy="656947"/>
            <a:chOff x="142646" y="4179148"/>
            <a:chExt cx="7317240" cy="698583"/>
          </a:xfrm>
        </p:grpSpPr>
        <p:grpSp>
          <p:nvGrpSpPr>
            <p:cNvPr id="18" name="组合 106"/>
            <p:cNvGrpSpPr/>
            <p:nvPr/>
          </p:nvGrpSpPr>
          <p:grpSpPr>
            <a:xfrm>
              <a:off x="142646" y="4179148"/>
              <a:ext cx="7317240" cy="698583"/>
              <a:chOff x="133121" y="4179148"/>
              <a:chExt cx="7317240" cy="698583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40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>
                <a:off x="133121" y="4179148"/>
                <a:ext cx="7317240" cy="687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10.4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散列表的查找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9" name="图片 18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  <p:bldP spid="56327" grpId="0" animBg="1"/>
      <p:bldP spid="56328" grpId="0" animBg="1"/>
      <p:bldP spid="56329" grpId="0" animBg="1"/>
      <p:bldP spid="56330" grpId="0" animBg="1"/>
      <p:bldP spid="5633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23101"/>
            <a:ext cx="8497887" cy="511175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更一般情况：</a:t>
            </a:r>
            <a:endParaRPr lang="zh-CN" altLang="en-US" sz="2400" b="1" dirty="0"/>
          </a:p>
          <a:p>
            <a:pPr marL="495300" indent="-495300" eaLnBrk="1" hangingPunct="1">
              <a:buClr>
                <a:srgbClr val="FF0000"/>
              </a:buClr>
            </a:pPr>
            <a:r>
              <a:rPr lang="zh-CN" altLang="en-US" sz="2400" dirty="0"/>
              <a:t>对给定的关键字</a:t>
            </a:r>
            <a:r>
              <a:rPr lang="en-US" altLang="zh-CN" sz="2400" dirty="0"/>
              <a:t>key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 marL="495300" indent="-495300" eaLnBrk="1" hangingPunct="1">
              <a:buClr>
                <a:srgbClr val="FF0000"/>
              </a:buClr>
            </a:pPr>
            <a:r>
              <a:rPr lang="zh-CN" altLang="en-US" sz="2400" dirty="0"/>
              <a:t>用一个函数</a:t>
            </a:r>
            <a:r>
              <a:rPr lang="en-US" altLang="zh-CN" sz="2400" dirty="0"/>
              <a:t>H(key)</a:t>
            </a:r>
            <a:r>
              <a:rPr lang="zh-CN" altLang="en-US" sz="2400" dirty="0"/>
              <a:t>计算出元素地址，</a:t>
            </a:r>
            <a:endParaRPr lang="zh-CN" altLang="en-US" sz="2400" dirty="0"/>
          </a:p>
          <a:p>
            <a:pPr marL="495300" indent="-495300" eaLnBrk="1" hangingPunct="1">
              <a:buClr>
                <a:srgbClr val="FF0000"/>
              </a:buClr>
            </a:pPr>
            <a:r>
              <a:rPr lang="zh-CN" altLang="en-US" sz="2400" dirty="0"/>
              <a:t>由此而得</a:t>
            </a:r>
            <a:r>
              <a:rPr lang="zh-CN" altLang="en-US" sz="2400" b="1" dirty="0">
                <a:solidFill>
                  <a:schemeClr val="accent2"/>
                </a:solidFill>
              </a:rPr>
              <a:t>散列表</a:t>
            </a:r>
            <a:r>
              <a:rPr lang="zh-CN" altLang="en-US" sz="2400" dirty="0"/>
              <a:t>（</a:t>
            </a:r>
            <a:r>
              <a:rPr lang="en-US" altLang="zh-CN" sz="2400" dirty="0"/>
              <a:t>Hash</a:t>
            </a:r>
            <a:r>
              <a:rPr lang="zh-CN" altLang="en-US" sz="2400" dirty="0"/>
              <a:t>表，哈希表），</a:t>
            </a:r>
            <a:endParaRPr lang="zh-CN" altLang="en-US" sz="2400" dirty="0"/>
          </a:p>
          <a:p>
            <a:pPr marL="929005" lvl="1" indent="-457200" eaLnBrk="1" hangingPunct="1">
              <a:buClr>
                <a:srgbClr val="FF0000"/>
              </a:buClr>
            </a:pPr>
            <a:r>
              <a:rPr lang="zh-CN" altLang="en-US" sz="2400" dirty="0"/>
              <a:t>其中函数</a:t>
            </a:r>
            <a:r>
              <a:rPr lang="en-US" altLang="zh-CN" sz="2400" dirty="0"/>
              <a:t>H(key)</a:t>
            </a:r>
            <a:r>
              <a:rPr lang="zh-CN" altLang="en-US" sz="2400" dirty="0"/>
              <a:t>称为</a:t>
            </a:r>
            <a:r>
              <a:rPr lang="zh-CN" altLang="en-US" sz="2400" b="1" dirty="0">
                <a:solidFill>
                  <a:schemeClr val="accent2"/>
                </a:solidFill>
              </a:rPr>
              <a:t>散列函数 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Hash Function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endParaRPr lang="zh-CN" altLang="en-US" sz="2400" dirty="0"/>
          </a:p>
          <a:p>
            <a:pPr marL="929005" lvl="1" indent="-457200" eaLnBrk="1" hangingPunct="1">
              <a:buClr>
                <a:srgbClr val="FF0000"/>
              </a:buClr>
            </a:pPr>
            <a:r>
              <a:rPr lang="zh-CN" altLang="en-US" sz="2400" dirty="0"/>
              <a:t>此函数值称为</a:t>
            </a:r>
            <a:r>
              <a:rPr lang="zh-CN" altLang="en-US" sz="2400" b="1" dirty="0">
                <a:solidFill>
                  <a:schemeClr val="accent2"/>
                </a:solidFill>
              </a:rPr>
              <a:t>散列地址 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Hash Address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495300" indent="-495300" eaLnBrk="1" hangingPunct="1">
              <a:buClr>
                <a:srgbClr val="FF0000"/>
              </a:buClr>
            </a:pPr>
            <a:r>
              <a:rPr lang="zh-CN" altLang="en-US" sz="2400" dirty="0"/>
              <a:t>然而，在实际应用中，会出现这样的情况：</a:t>
            </a:r>
            <a:endParaRPr lang="zh-CN" altLang="en-US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1 </a:t>
            </a:r>
            <a:r>
              <a:rPr lang="en-US" altLang="zh-CN" sz="2400" dirty="0"/>
              <a:t>≠ k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，但</a:t>
            </a:r>
            <a:r>
              <a:rPr lang="en-US" altLang="zh-CN" sz="2400" dirty="0"/>
              <a:t>H(k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= H(k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称这种现象为</a:t>
            </a:r>
            <a:r>
              <a:rPr lang="zh-CN" altLang="en-US" sz="2400" b="1" dirty="0">
                <a:solidFill>
                  <a:srgbClr val="FF0000"/>
                </a:solidFill>
              </a:rPr>
              <a:t>冲突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Conflict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dirty="0"/>
              <a:t>现象，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同义词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495300" indent="-495300" eaLnBrk="1" hangingPunct="1">
              <a:buClr>
                <a:srgbClr val="FF0000"/>
              </a:buClr>
            </a:pPr>
            <a:r>
              <a:rPr lang="zh-CN" altLang="en-US" sz="2400" dirty="0"/>
              <a:t>针对冲突</a:t>
            </a:r>
            <a:r>
              <a:rPr lang="en-US" altLang="zh-CN" sz="2400" dirty="0"/>
              <a:t>——</a:t>
            </a:r>
            <a:r>
              <a:rPr lang="zh-CN" altLang="en-US" sz="2400" dirty="0"/>
              <a:t>如何解决冲突呢？</a:t>
            </a:r>
            <a:endParaRPr lang="zh-CN" altLang="en-US" sz="2400" dirty="0"/>
          </a:p>
          <a:p>
            <a:pPr marL="1329055" lvl="2" indent="-419100" eaLnBrk="1" hangingPunct="1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/>
              <a:t>构造好的散列函数，以免冲突</a:t>
            </a:r>
            <a:endParaRPr lang="zh-CN" altLang="en-US" sz="2000" dirty="0"/>
          </a:p>
          <a:p>
            <a:pPr marL="1329055" lvl="2" indent="-4191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由于冲突不可避免，因此，确切地说是减少冲突</a:t>
            </a:r>
            <a:endParaRPr lang="zh-CN" altLang="en-US" sz="2000" dirty="0"/>
          </a:p>
          <a:p>
            <a:pPr marL="1329055" lvl="2" indent="-419100" eaLnBrk="1" hangingPunct="1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/>
              <a:t>妥善处理冲突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67"/>
          <p:cNvGrpSpPr/>
          <p:nvPr/>
        </p:nvGrpSpPr>
        <p:grpSpPr>
          <a:xfrm>
            <a:off x="-149454" y="114580"/>
            <a:ext cx="6789967" cy="656947"/>
            <a:chOff x="142646" y="4179148"/>
            <a:chExt cx="7317240" cy="698583"/>
          </a:xfrm>
        </p:grpSpPr>
        <p:grpSp>
          <p:nvGrpSpPr>
            <p:cNvPr id="7" name="组合 106"/>
            <p:cNvGrpSpPr/>
            <p:nvPr/>
          </p:nvGrpSpPr>
          <p:grpSpPr>
            <a:xfrm>
              <a:off x="142646" y="4179148"/>
              <a:ext cx="7317240" cy="698583"/>
              <a:chOff x="133121" y="4179148"/>
              <a:chExt cx="7317240" cy="69858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40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133121" y="4179148"/>
                <a:ext cx="7317240" cy="687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10.4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散列表的查找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6136" y="4639394"/>
            <a:ext cx="2714625" cy="1885950"/>
          </a:xfrm>
          <a:prstGeom prst="rect">
            <a:avLst/>
          </a:prstGeom>
        </p:spPr>
      </p:pic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993062" cy="57467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/>
              <a:t>构造散列函数的基本方法</a:t>
            </a:r>
            <a:endParaRPr lang="zh-CN" altLang="en-US" sz="3200" b="1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98" y="2789511"/>
            <a:ext cx="20478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755649" y="2204864"/>
            <a:ext cx="792003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除留余数法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Division Method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</a:rPr>
              <a:t>H(k)= k % p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altLang="zh-CN" sz="2000" dirty="0">
                <a:latin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</a:rPr>
              <a:t>其中</a:t>
            </a:r>
            <a:r>
              <a:rPr lang="en-US" altLang="zh-CN" sz="2000" dirty="0" err="1">
                <a:latin typeface="Times New Roman" panose="02020603050405020304" pitchFamily="18" charset="0"/>
              </a:rPr>
              <a:t>p≤m,m</a:t>
            </a:r>
            <a:r>
              <a:rPr lang="zh-CN" altLang="en-US" sz="2000" dirty="0">
                <a:latin typeface="Times New Roman" panose="02020603050405020304" pitchFamily="18" charset="0"/>
              </a:rPr>
              <a:t>为数组规模的最大质数。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755649" y="3006973"/>
            <a:ext cx="5280025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平方取中法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Mid-square Method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</a:rPr>
              <a:t>例：</a:t>
            </a:r>
            <a:r>
              <a:rPr lang="en-US" altLang="zh-CN" sz="2000" dirty="0">
                <a:latin typeface="Times New Roman" panose="02020603050405020304" pitchFamily="18" charset="0"/>
              </a:rPr>
              <a:t>325</a:t>
            </a:r>
            <a:r>
              <a:rPr lang="zh-CN" altLang="en-US" sz="2000" dirty="0">
                <a:latin typeface="Times New Roman" panose="02020603050405020304" pitchFamily="18" charset="0"/>
              </a:rPr>
              <a:t>在平方后取</a:t>
            </a:r>
            <a:r>
              <a:rPr lang="en-US" altLang="zh-CN" sz="2000" dirty="0">
                <a:latin typeface="Times New Roman" panose="02020603050405020304" pitchFamily="18" charset="0"/>
              </a:rPr>
              <a:t>105625</a:t>
            </a:r>
            <a:r>
              <a:rPr lang="zh-CN" altLang="en-US" sz="2000" dirty="0">
                <a:latin typeface="Times New Roman" panose="02020603050405020304" pitchFamily="18" charset="0"/>
              </a:rPr>
              <a:t>中间两位，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F0000"/>
              </a:buClr>
            </a:pPr>
            <a:r>
              <a:rPr lang="en-US" altLang="zh-CN" sz="2000" dirty="0">
                <a:latin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</a:rPr>
              <a:t>即</a:t>
            </a:r>
            <a:r>
              <a:rPr lang="en-US" altLang="zh-CN" sz="2000" dirty="0">
                <a:latin typeface="Times New Roman" panose="02020603050405020304" pitchFamily="18" charset="0"/>
              </a:rPr>
              <a:t>56</a:t>
            </a:r>
            <a:r>
              <a:rPr lang="zh-CN" altLang="en-US" sz="2000" dirty="0">
                <a:latin typeface="Times New Roman" panose="02020603050405020304" pitchFamily="18" charset="0"/>
              </a:rPr>
              <a:t>作为它的散列地址。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828674" y="4365873"/>
            <a:ext cx="520700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折叠法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Folding Method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如 身份证号码：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40104198805061532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   先进行分组：</a:t>
            </a:r>
            <a:r>
              <a:rPr lang="en-US" altLang="zh-CN" sz="2000" u="sng" dirty="0">
                <a:latin typeface="Times New Roman" panose="02020603050405020304" pitchFamily="18" charset="0"/>
                <a:ea typeface="仿宋" panose="02010609060101010101" pitchFamily="49" charset="-122"/>
              </a:rPr>
              <a:t>340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u="sng" dirty="0">
                <a:latin typeface="Times New Roman" panose="02020603050405020304" pitchFamily="18" charset="0"/>
                <a:ea typeface="仿宋" panose="02010609060101010101" pitchFamily="49" charset="-122"/>
              </a:rPr>
              <a:t>104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u="sng" dirty="0">
                <a:latin typeface="Times New Roman" panose="02020603050405020304" pitchFamily="18" charset="0"/>
                <a:ea typeface="仿宋" panose="02010609060101010101" pitchFamily="49" charset="-122"/>
              </a:rPr>
              <a:t>198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u="sng" dirty="0">
                <a:latin typeface="Times New Roman" panose="02020603050405020304" pitchFamily="18" charset="0"/>
                <a:ea typeface="仿宋" panose="02010609060101010101" pitchFamily="49" charset="-122"/>
              </a:rPr>
              <a:t>805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u="sng" dirty="0">
                <a:latin typeface="Times New Roman" panose="02020603050405020304" pitchFamily="18" charset="0"/>
                <a:ea typeface="仿宋" panose="02010609060101010101" pitchFamily="49" charset="-122"/>
              </a:rPr>
              <a:t>061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u="sng" dirty="0">
                <a:latin typeface="Times New Roman" panose="02020603050405020304" pitchFamily="18" charset="0"/>
                <a:ea typeface="仿宋" panose="02010609060101010101" pitchFamily="49" charset="-122"/>
              </a:rPr>
              <a:t>532</a:t>
            </a:r>
            <a:endParaRPr lang="zh-CN" altLang="en-US" sz="2000" u="sng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827088" y="5877173"/>
            <a:ext cx="53989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数值分析法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Digit Analysis Method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zh-CN" altLang="en-US" sz="2400" u="sng" dirty="0">
              <a:latin typeface="Times New Roman" panose="02020603050405020304" pitchFamily="18" charset="0"/>
            </a:endParaRP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755650" y="1531938"/>
            <a:ext cx="8208838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直接定址法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Immediately Allocate Method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</a:rPr>
              <a:t>H(k)= k </a:t>
            </a:r>
            <a:r>
              <a:rPr lang="zh-CN" altLang="en-US" sz="2000" dirty="0">
                <a:latin typeface="Times New Roman" panose="02020603050405020304" pitchFamily="18" charset="0"/>
              </a:rPr>
              <a:t>或者 </a:t>
            </a:r>
            <a:r>
              <a:rPr lang="en-US" altLang="zh-CN" sz="2000" dirty="0">
                <a:latin typeface="Times New Roman" panose="02020603050405020304" pitchFamily="18" charset="0"/>
              </a:rPr>
              <a:t>H(k)= </a:t>
            </a:r>
            <a:r>
              <a:rPr lang="en-US" altLang="zh-CN" sz="2000" dirty="0" err="1">
                <a:latin typeface="Times New Roman" panose="02020603050405020304" pitchFamily="18" charset="0"/>
              </a:rPr>
              <a:t>ak+b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buClr>
                <a:srgbClr val="FF0000"/>
              </a:buClr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为任意正整数）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6372225" y="4221411"/>
            <a:ext cx="5762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195736" y="4149974"/>
            <a:ext cx="4176489" cy="2016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6298232" y="4928252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2" name="Freeform 14"/>
          <p:cNvSpPr/>
          <p:nvPr/>
        </p:nvSpPr>
        <p:spPr bwMode="auto">
          <a:xfrm>
            <a:off x="7632479" y="4961873"/>
            <a:ext cx="768350" cy="1219200"/>
          </a:xfrm>
          <a:custGeom>
            <a:avLst/>
            <a:gdLst>
              <a:gd name="T0" fmla="*/ 14288 w 484"/>
              <a:gd name="T1" fmla="*/ 0 h 768"/>
              <a:gd name="T2" fmla="*/ 696913 w 484"/>
              <a:gd name="T3" fmla="*/ 0 h 768"/>
              <a:gd name="T4" fmla="*/ 682625 w 484"/>
              <a:gd name="T5" fmla="*/ 203200 h 768"/>
              <a:gd name="T6" fmla="*/ 0 w 484"/>
              <a:gd name="T7" fmla="*/ 246063 h 768"/>
              <a:gd name="T8" fmla="*/ 0 w 484"/>
              <a:gd name="T9" fmla="*/ 508000 h 768"/>
              <a:gd name="T10" fmla="*/ 725488 w 484"/>
              <a:gd name="T11" fmla="*/ 522288 h 768"/>
              <a:gd name="T12" fmla="*/ 711200 w 484"/>
              <a:gd name="T13" fmla="*/ 812800 h 768"/>
              <a:gd name="T14" fmla="*/ 14288 w 484"/>
              <a:gd name="T15" fmla="*/ 768350 h 768"/>
              <a:gd name="T16" fmla="*/ 14288 w 484"/>
              <a:gd name="T17" fmla="*/ 1044575 h 768"/>
              <a:gd name="T18" fmla="*/ 768350 w 484"/>
              <a:gd name="T19" fmla="*/ 1016000 h 768"/>
              <a:gd name="T20" fmla="*/ 711200 w 484"/>
              <a:gd name="T21" fmla="*/ 1219200 h 768"/>
              <a:gd name="T22" fmla="*/ 42863 w 484"/>
              <a:gd name="T23" fmla="*/ 1219200 h 76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84"/>
              <a:gd name="T37" fmla="*/ 0 h 768"/>
              <a:gd name="T38" fmla="*/ 484 w 484"/>
              <a:gd name="T39" fmla="*/ 768 h 76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84" h="768">
                <a:moveTo>
                  <a:pt x="9" y="0"/>
                </a:moveTo>
                <a:lnTo>
                  <a:pt x="439" y="0"/>
                </a:lnTo>
                <a:lnTo>
                  <a:pt x="430" y="128"/>
                </a:lnTo>
                <a:lnTo>
                  <a:pt x="0" y="155"/>
                </a:lnTo>
                <a:lnTo>
                  <a:pt x="0" y="320"/>
                </a:lnTo>
                <a:lnTo>
                  <a:pt x="457" y="329"/>
                </a:lnTo>
                <a:lnTo>
                  <a:pt x="448" y="512"/>
                </a:lnTo>
                <a:lnTo>
                  <a:pt x="9" y="484"/>
                </a:lnTo>
                <a:lnTo>
                  <a:pt x="9" y="658"/>
                </a:lnTo>
                <a:lnTo>
                  <a:pt x="484" y="640"/>
                </a:lnTo>
                <a:lnTo>
                  <a:pt x="448" y="768"/>
                </a:lnTo>
                <a:lnTo>
                  <a:pt x="27" y="76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6298232" y="5217177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6298232" y="5504515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6298232" y="5720415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6298232" y="6009340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6298232" y="6225240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8" name="Oval 20"/>
          <p:cNvSpPr>
            <a:spLocks noChangeArrowheads="1"/>
          </p:cNvSpPr>
          <p:nvPr/>
        </p:nvSpPr>
        <p:spPr bwMode="auto">
          <a:xfrm>
            <a:off x="1969911" y="3839880"/>
            <a:ext cx="288925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3" name="组合 67"/>
          <p:cNvGrpSpPr/>
          <p:nvPr/>
        </p:nvGrpSpPr>
        <p:grpSpPr>
          <a:xfrm>
            <a:off x="-149454" y="114580"/>
            <a:ext cx="6789967" cy="656947"/>
            <a:chOff x="142646" y="4179148"/>
            <a:chExt cx="7317240" cy="698583"/>
          </a:xfrm>
        </p:grpSpPr>
        <p:grpSp>
          <p:nvGrpSpPr>
            <p:cNvPr id="24" name="组合 106"/>
            <p:cNvGrpSpPr/>
            <p:nvPr/>
          </p:nvGrpSpPr>
          <p:grpSpPr>
            <a:xfrm>
              <a:off x="142646" y="4179148"/>
              <a:ext cx="7317240" cy="698583"/>
              <a:chOff x="133121" y="4179148"/>
              <a:chExt cx="7317240" cy="698583"/>
            </a:xfrm>
          </p:grpSpPr>
          <p:sp>
            <p:nvSpPr>
              <p:cNvPr id="26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40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Box 6"/>
              <p:cNvSpPr txBox="1">
                <a:spLocks noChangeArrowheads="1"/>
              </p:cNvSpPr>
              <p:nvPr/>
            </p:nvSpPr>
            <p:spPr bwMode="auto">
              <a:xfrm>
                <a:off x="133121" y="4179148"/>
                <a:ext cx="7317240" cy="687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10.4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散列表的查找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5" name="图片 24" descr="无标题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  <p:bldP spid="58376" grpId="0" autoUpdateAnimBg="0"/>
      <p:bldP spid="58377" grpId="0" autoUpdateAnimBg="0"/>
      <p:bldP spid="58378" grpId="0" autoUpdateAnimBg="0"/>
      <p:bldP spid="58379" grpId="0" animBg="1"/>
      <p:bldP spid="583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0074"/>
            <a:ext cx="8820472" cy="5039295"/>
          </a:xfrm>
        </p:spPr>
        <p:txBody>
          <a:bodyPr/>
          <a:lstStyle/>
          <a:p>
            <a:pPr eaLnBrk="1" hangingPunct="1"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</a:rPr>
              <a:t>查找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zh-CN" altLang="en-US" sz="2200" b="1" dirty="0"/>
              <a:t>      </a:t>
            </a:r>
            <a:r>
              <a:rPr lang="en-US" altLang="zh-CN" sz="2200" b="1" dirty="0"/>
              <a:t>——</a:t>
            </a:r>
            <a:r>
              <a:rPr lang="zh-CN" altLang="en-US" sz="2200" b="1" dirty="0"/>
              <a:t>在</a:t>
            </a:r>
            <a:r>
              <a:rPr lang="zh-CN" altLang="en-US" sz="2200" b="1" dirty="0">
                <a:solidFill>
                  <a:srgbClr val="CC0000"/>
                </a:solidFill>
              </a:rPr>
              <a:t>数据集</a:t>
            </a:r>
            <a:r>
              <a:rPr lang="zh-CN" altLang="en-US" sz="2200" b="1" dirty="0"/>
              <a:t>（表）中</a:t>
            </a:r>
            <a:r>
              <a:rPr lang="zh-CN" altLang="en-US" sz="2200" b="1" dirty="0">
                <a:solidFill>
                  <a:srgbClr val="CC0000"/>
                </a:solidFill>
              </a:rPr>
              <a:t>找出</a:t>
            </a:r>
            <a:r>
              <a:rPr lang="zh-CN" altLang="en-US" sz="2200" b="1" dirty="0"/>
              <a:t>一个</a:t>
            </a:r>
            <a:r>
              <a:rPr lang="zh-CN" altLang="en-US" sz="2200" b="1" dirty="0">
                <a:solidFill>
                  <a:srgbClr val="CC0000"/>
                </a:solidFill>
              </a:rPr>
              <a:t>特定元素</a:t>
            </a:r>
            <a:r>
              <a:rPr lang="zh-CN" altLang="en-US" sz="2200" b="1" dirty="0"/>
              <a:t>（</a:t>
            </a:r>
            <a:r>
              <a:rPr lang="zh-CN" altLang="en-US" sz="2200" b="1" dirty="0">
                <a:solidFill>
                  <a:srgbClr val="CC0000"/>
                </a:solidFill>
              </a:rPr>
              <a:t>的位置</a:t>
            </a:r>
            <a:r>
              <a:rPr lang="zh-CN" altLang="en-US" sz="2200" b="1" dirty="0"/>
              <a:t>）。</a:t>
            </a:r>
            <a:endParaRPr lang="zh-CN" altLang="en-US" sz="2200" b="1" dirty="0"/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zh-CN" altLang="en-US" sz="1800" b="1" dirty="0">
                <a:solidFill>
                  <a:srgbClr val="0000FF"/>
                </a:solidFill>
              </a:rPr>
              <a:t>    （</a:t>
            </a:r>
            <a:r>
              <a:rPr lang="en-US" altLang="zh-CN" sz="1800" b="1" dirty="0">
                <a:solidFill>
                  <a:srgbClr val="0000FF"/>
                </a:solidFill>
              </a:rPr>
              <a:t>1</a:t>
            </a:r>
            <a:r>
              <a:rPr lang="zh-CN" altLang="en-US" sz="1800" b="1" dirty="0">
                <a:solidFill>
                  <a:srgbClr val="0000FF"/>
                </a:solidFill>
              </a:rPr>
              <a:t>）数据表：什么样数据表？</a:t>
            </a:r>
            <a:endParaRPr lang="zh-CN" altLang="en-US" sz="18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zh-CN" altLang="en-US" sz="1800" b="1" dirty="0"/>
              <a:t>              也就是数据表的组织形式？例如：</a:t>
            </a:r>
            <a:endParaRPr lang="zh-CN" altLang="en-US" sz="1800" b="1" dirty="0"/>
          </a:p>
          <a:p>
            <a:pPr lvl="1" eaLnBrk="1" hangingPunct="1">
              <a:spcBef>
                <a:spcPts val="400"/>
              </a:spcBef>
              <a:buClr>
                <a:srgbClr val="FF0000"/>
              </a:buClr>
            </a:pPr>
            <a:r>
              <a:rPr lang="zh-CN" altLang="en-US" sz="1800" b="1" dirty="0"/>
              <a:t>汉语字典、英语辞典；</a:t>
            </a:r>
            <a:endParaRPr lang="zh-CN" altLang="en-US" sz="1800" b="1" dirty="0"/>
          </a:p>
          <a:p>
            <a:pPr lvl="1" eaLnBrk="1" hangingPunct="1">
              <a:spcBef>
                <a:spcPts val="400"/>
              </a:spcBef>
              <a:buClr>
                <a:srgbClr val="FF0000"/>
              </a:buClr>
            </a:pPr>
            <a:r>
              <a:rPr lang="zh-CN" altLang="en-US" sz="1800" b="1" dirty="0"/>
              <a:t>一个城市的电话号码簿。</a:t>
            </a:r>
            <a:endParaRPr lang="zh-CN" altLang="en-US" sz="1800" b="1" dirty="0"/>
          </a:p>
          <a:p>
            <a:pPr lvl="1" eaLnBrk="1" hangingPunct="1">
              <a:spcBef>
                <a:spcPts val="400"/>
              </a:spcBef>
              <a:buClr>
                <a:srgbClr val="FF0000"/>
              </a:buClr>
            </a:pPr>
            <a:r>
              <a:rPr lang="zh-CN" altLang="en-US" sz="1800" b="1" dirty="0"/>
              <a:t>高考成绩表。</a:t>
            </a:r>
            <a:endParaRPr lang="zh-CN" altLang="en-US" sz="1800" b="1" dirty="0"/>
          </a:p>
          <a:p>
            <a:pPr eaLnBrk="1" hangingPunct="1"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</a:rPr>
              <a:t>查找表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Searching Table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zh-CN" altLang="en-US" sz="2400" b="1" dirty="0"/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zh-CN" altLang="en-US" sz="1800" b="1" dirty="0"/>
              <a:t>      </a:t>
            </a:r>
            <a:r>
              <a:rPr lang="en-US" altLang="zh-CN" sz="1800" b="1" dirty="0"/>
              <a:t>——</a:t>
            </a:r>
            <a:r>
              <a:rPr lang="zh-CN" altLang="en-US" sz="1800" b="1" dirty="0">
                <a:latin typeface="楷体_GB2312" pitchFamily="1" charset="-122"/>
              </a:rPr>
              <a:t>同类型的数据元素（记录）所构成的集合。</a:t>
            </a:r>
            <a:endParaRPr lang="zh-CN" altLang="en-US" sz="1800" b="1" dirty="0">
              <a:latin typeface="楷体_GB2312" pitchFamily="1" charset="-122"/>
            </a:endParaRPr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楷体_GB2312" pitchFamily="1" charset="-122"/>
              </a:rPr>
              <a:t>       </a:t>
            </a:r>
            <a:r>
              <a:rPr lang="zh-CN" altLang="en-US" sz="1800" b="1" dirty="0">
                <a:solidFill>
                  <a:srgbClr val="CC0000"/>
                </a:solidFill>
              </a:rPr>
              <a:t>顺序表</a:t>
            </a:r>
            <a:r>
              <a:rPr lang="en-US" altLang="zh-CN" sz="1800" b="1" dirty="0">
                <a:solidFill>
                  <a:srgbClr val="CC0000"/>
                </a:solidFill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Sequential List</a:t>
            </a:r>
            <a:r>
              <a:rPr lang="en-US" altLang="zh-CN" sz="1800" b="1" dirty="0">
                <a:solidFill>
                  <a:srgbClr val="CC0000"/>
                </a:solidFill>
              </a:rPr>
              <a:t>)</a:t>
            </a:r>
            <a:r>
              <a:rPr lang="zh-CN" altLang="en-US" sz="1800" b="1" dirty="0"/>
              <a:t>：数据元素构成一个序列。</a:t>
            </a:r>
            <a:endParaRPr lang="zh-CN" altLang="en-US" sz="1800" b="1" dirty="0"/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zh-CN" altLang="en-US" sz="1800" b="1" dirty="0"/>
              <a:t>              </a:t>
            </a:r>
            <a:r>
              <a:rPr lang="zh-CN" altLang="en-US" sz="1800" b="1" dirty="0">
                <a:solidFill>
                  <a:srgbClr val="CC0000"/>
                </a:solidFill>
              </a:rPr>
              <a:t>树表</a:t>
            </a:r>
            <a:r>
              <a:rPr lang="en-US" altLang="zh-CN" sz="1800" b="1" dirty="0">
                <a:solidFill>
                  <a:srgbClr val="CC0000"/>
                </a:solidFill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Tree Table</a:t>
            </a:r>
            <a:r>
              <a:rPr lang="en-US" altLang="zh-CN" sz="1800" b="1" dirty="0">
                <a:solidFill>
                  <a:srgbClr val="CC0000"/>
                </a:solidFill>
              </a:rPr>
              <a:t>) </a:t>
            </a:r>
            <a:r>
              <a:rPr lang="zh-CN" altLang="en-US" sz="1800" b="1" dirty="0"/>
              <a:t>：以树结构的形式组织。</a:t>
            </a:r>
            <a:endParaRPr lang="zh-CN" altLang="en-US" sz="1800" b="1" dirty="0"/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zh-CN" altLang="en-US" sz="1800" b="1" dirty="0"/>
              <a:t>              </a:t>
            </a:r>
            <a:r>
              <a:rPr lang="zh-CN" altLang="en-US" sz="1800" b="1" dirty="0">
                <a:solidFill>
                  <a:srgbClr val="CC0000"/>
                </a:solidFill>
              </a:rPr>
              <a:t>散列表</a:t>
            </a:r>
            <a:r>
              <a:rPr lang="en-US" altLang="zh-CN" sz="1800" b="1" dirty="0">
                <a:solidFill>
                  <a:srgbClr val="CC0000"/>
                </a:solidFill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Hash Table</a:t>
            </a:r>
            <a:r>
              <a:rPr lang="en-US" altLang="zh-CN" sz="1800" b="1" dirty="0">
                <a:solidFill>
                  <a:srgbClr val="CC0000"/>
                </a:solidFill>
              </a:rPr>
              <a:t>) </a:t>
            </a:r>
            <a:r>
              <a:rPr lang="zh-CN" altLang="en-US" sz="1800" b="1" dirty="0"/>
              <a:t>：以某种函数方式来确定元素的地址，实现数据表的组织。</a:t>
            </a:r>
            <a:endParaRPr lang="zh-CN" altLang="en-US" sz="1800" b="1" dirty="0"/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zh-CN" altLang="en-US" sz="1800" b="1" dirty="0"/>
              <a:t>              </a:t>
            </a:r>
            <a:r>
              <a:rPr lang="zh-CN" altLang="en-US" sz="1800" b="1" dirty="0">
                <a:solidFill>
                  <a:srgbClr val="CC0000"/>
                </a:solidFill>
              </a:rPr>
              <a:t>索引表</a:t>
            </a:r>
            <a:r>
              <a:rPr lang="en-US" altLang="zh-CN" sz="1800" b="1" dirty="0">
                <a:solidFill>
                  <a:srgbClr val="CC0000"/>
                </a:solidFill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Indexed Table</a:t>
            </a:r>
            <a:r>
              <a:rPr lang="en-US" altLang="zh-CN" sz="1800" b="1" dirty="0">
                <a:solidFill>
                  <a:srgbClr val="CC0000"/>
                </a:solidFill>
              </a:rPr>
              <a:t>)</a:t>
            </a:r>
            <a:r>
              <a:rPr lang="zh-CN" altLang="en-US" sz="1800" b="1" dirty="0"/>
              <a:t>：为元素建立索引，以提高查找的速度。</a:t>
            </a:r>
            <a:endParaRPr lang="zh-CN" altLang="en-US" sz="1800" b="1" dirty="0"/>
          </a:p>
          <a:p>
            <a:pPr eaLnBrk="1" hangingPunct="1">
              <a:spcBef>
                <a:spcPts val="400"/>
              </a:spcBef>
              <a:buClr>
                <a:srgbClr val="FF0000"/>
              </a:buClr>
            </a:pPr>
            <a:r>
              <a:rPr lang="zh-CN" altLang="en-US" sz="1800" b="1" dirty="0"/>
              <a:t>显然，</a:t>
            </a:r>
            <a:r>
              <a:rPr lang="zh-CN" altLang="en-US" sz="1800" b="1" dirty="0">
                <a:solidFill>
                  <a:srgbClr val="CC0000"/>
                </a:solidFill>
              </a:rPr>
              <a:t>查找的方法</a:t>
            </a:r>
            <a:r>
              <a:rPr lang="zh-CN" altLang="en-US" sz="1800" b="1" dirty="0"/>
              <a:t>取决于数据表的组织形式。</a:t>
            </a:r>
            <a:endParaRPr lang="zh-CN" altLang="en-US" sz="1800" b="1" dirty="0"/>
          </a:p>
          <a:p>
            <a:pPr lvl="1" eaLnBrk="1" hangingPunct="1"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800" b="1" dirty="0"/>
              <a:t>例如：在汉语字典和英语辞典中的查找就有明显差异。</a:t>
            </a:r>
            <a:endParaRPr lang="zh-CN" altLang="en-US" sz="1800" b="1" dirty="0"/>
          </a:p>
          <a:p>
            <a:pPr eaLnBrk="1" hangingPunct="1">
              <a:spcBef>
                <a:spcPts val="400"/>
              </a:spcBef>
              <a:buClr>
                <a:srgbClr val="FF0000"/>
              </a:buClr>
            </a:pPr>
            <a:r>
              <a:rPr lang="zh-CN" altLang="en-US" sz="1800" b="1" dirty="0"/>
              <a:t>因此，需要注意：如何确定查表结构？如何实现对给定数据表的查找？</a:t>
            </a:r>
            <a:endParaRPr lang="zh-CN" altLang="en-US" sz="1800" b="1" dirty="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6877050" y="2565400"/>
            <a:ext cx="1979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95536" y="125006"/>
            <a:ext cx="3926256" cy="646307"/>
            <a:chOff x="748090" y="1326432"/>
            <a:chExt cx="4231148" cy="687269"/>
          </a:xfrm>
        </p:grpSpPr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748090" y="1326432"/>
              <a:ext cx="4231148" cy="68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10.1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概述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1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40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2" name="图片 11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23101"/>
            <a:ext cx="8892480" cy="531421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/>
              <a:t>处理冲突</a:t>
            </a:r>
            <a:r>
              <a:rPr lang="zh-CN" altLang="en-US" dirty="0"/>
              <a:t>：</a:t>
            </a:r>
            <a:endParaRPr lang="zh-CN" altLang="en-US" dirty="0"/>
          </a:p>
          <a:p>
            <a:pPr marL="929005" lvl="1" indent="-4572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/>
              <a:t>开放地址法</a:t>
            </a:r>
            <a:r>
              <a:rPr lang="en-US" altLang="zh-CN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Open Addressing</a:t>
            </a:r>
            <a:r>
              <a:rPr lang="en-US" altLang="zh-CN" b="1" dirty="0"/>
              <a:t>)</a:t>
            </a:r>
            <a:r>
              <a:rPr lang="zh-CN" altLang="en-US" b="1" dirty="0"/>
              <a:t>   </a:t>
            </a:r>
            <a:endParaRPr lang="en-US" altLang="zh-CN" b="1" dirty="0"/>
          </a:p>
          <a:p>
            <a:pPr marL="471805" lvl="1" indent="0" eaLnBrk="1" hangingPunct="1">
              <a:buClr>
                <a:srgbClr val="FF0000"/>
              </a:buClr>
              <a:buNone/>
            </a:pPr>
            <a:r>
              <a:rPr lang="en-US" altLang="zh-CN" dirty="0"/>
              <a:t>      H</a:t>
            </a:r>
            <a:r>
              <a:rPr lang="en-US" altLang="zh-CN" baseline="-25000" dirty="0"/>
              <a:t>i</a:t>
            </a:r>
            <a:r>
              <a:rPr lang="en-US" altLang="zh-CN" dirty="0"/>
              <a:t>(k)=(H(k) + d</a:t>
            </a:r>
            <a:r>
              <a:rPr lang="en-US" altLang="zh-CN" b="1" baseline="-25000" dirty="0"/>
              <a:t>i </a:t>
            </a:r>
            <a:r>
              <a:rPr lang="en-US" altLang="zh-CN" dirty="0"/>
              <a:t>) % m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=1,2,…,q, q&lt;=m</a:t>
            </a:r>
            <a:endParaRPr lang="en-US" altLang="zh-CN" dirty="0"/>
          </a:p>
          <a:p>
            <a:pPr marL="471805" lvl="1" indent="0" eaLnBrk="1" hangingPunct="1">
              <a:lnSpc>
                <a:spcPts val="12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en-US" altLang="zh-CN" dirty="0"/>
          </a:p>
          <a:p>
            <a:pPr marL="1329055" lvl="2" indent="-419100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/>
              <a:t>线性探测法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Linear Probing</a:t>
            </a:r>
            <a:r>
              <a:rPr lang="en-US" altLang="zh-CN" b="1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09955" lvl="2" indent="0" eaLnBrk="1" hangingPunct="1">
              <a:buClr>
                <a:srgbClr val="FF0000"/>
              </a:buClr>
              <a:buNone/>
            </a:pPr>
            <a:r>
              <a:rPr lang="en-US" altLang="zh-CN" dirty="0"/>
              <a:t>        H</a:t>
            </a:r>
            <a:r>
              <a:rPr lang="en-US" altLang="zh-CN" baseline="-25000" dirty="0"/>
              <a:t>i</a:t>
            </a:r>
            <a:r>
              <a:rPr lang="en-US" altLang="zh-CN" dirty="0"/>
              <a:t>(k)=(H(k)+</a:t>
            </a:r>
            <a:r>
              <a:rPr lang="en-US" altLang="zh-CN" dirty="0" err="1"/>
              <a:t>i</a:t>
            </a:r>
            <a:r>
              <a:rPr lang="en-US" altLang="zh-CN" dirty="0"/>
              <a:t>)%m</a:t>
            </a:r>
            <a:r>
              <a:rPr lang="zh-CN" altLang="en-US" dirty="0"/>
              <a:t>，</a:t>
            </a:r>
            <a:r>
              <a:rPr lang="en-US" altLang="zh-CN" dirty="0"/>
              <a:t> m</a:t>
            </a:r>
            <a:r>
              <a:rPr lang="zh-CN" altLang="en-US" dirty="0"/>
              <a:t>为表的规模最大质数</a:t>
            </a:r>
            <a:endParaRPr lang="en-US" altLang="zh-CN" dirty="0"/>
          </a:p>
          <a:p>
            <a:pPr marL="909955" lvl="2" indent="0" eaLnBrk="1" hangingPunct="1">
              <a:lnSpc>
                <a:spcPts val="12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zh-CN" altLang="en-US" sz="2800" dirty="0"/>
          </a:p>
          <a:p>
            <a:pPr marL="1329055" lvl="2" indent="-419100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/>
              <a:t>二次探测法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Quadratic Probing</a:t>
            </a:r>
            <a:r>
              <a:rPr lang="en-US" altLang="zh-CN" b="1" dirty="0"/>
              <a:t>) </a:t>
            </a:r>
            <a:r>
              <a:rPr lang="en-US" altLang="zh-CN" dirty="0"/>
              <a:t>Hi(k) = ( H(k) + i</a:t>
            </a:r>
            <a:r>
              <a:rPr lang="en-US" altLang="zh-CN" b="1" baseline="30000" dirty="0"/>
              <a:t>2 </a:t>
            </a:r>
            <a:r>
              <a:rPr lang="en-US" altLang="zh-CN" dirty="0"/>
              <a:t>) % m</a:t>
            </a:r>
            <a:endParaRPr lang="en-US" altLang="zh-CN" dirty="0"/>
          </a:p>
          <a:p>
            <a:pPr marL="1329055" lvl="2" indent="-419100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/>
              <a:t>伪随机数</a:t>
            </a:r>
            <a:endParaRPr lang="zh-CN" altLang="en-US" b="1" dirty="0"/>
          </a:p>
          <a:p>
            <a:pPr marL="1329055" lvl="2" indent="-419100" eaLnBrk="1" hangingPunct="1">
              <a:lnSpc>
                <a:spcPts val="12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929005" lvl="1" indent="-4572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/>
              <a:t>拉链法</a:t>
            </a:r>
            <a:r>
              <a:rPr lang="en-US" altLang="zh-CN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Open Hashing</a:t>
            </a:r>
            <a:r>
              <a:rPr lang="en-US" altLang="zh-CN" b="1" dirty="0"/>
              <a:t>)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marL="929005" lvl="1" indent="-4572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/>
              <a:t>再散列法</a:t>
            </a:r>
            <a:r>
              <a:rPr lang="en-US" altLang="zh-CN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Double Hashing</a:t>
            </a:r>
            <a:r>
              <a:rPr lang="en-US" altLang="zh-CN" b="1" dirty="0"/>
              <a:t>)</a:t>
            </a:r>
            <a:r>
              <a:rPr lang="zh-CN" altLang="en-US" b="1" dirty="0"/>
              <a:t> </a:t>
            </a:r>
            <a:r>
              <a:rPr lang="zh-CN" altLang="en-US" dirty="0"/>
              <a:t>→</a:t>
            </a:r>
            <a:r>
              <a:rPr lang="en-US" altLang="zh-CN" dirty="0"/>
              <a:t>H(k)→H</a:t>
            </a:r>
            <a:r>
              <a:rPr lang="en-US" altLang="zh-CN" baseline="-25000" dirty="0"/>
              <a:t>1</a:t>
            </a:r>
            <a:r>
              <a:rPr lang="en-US" altLang="zh-CN" dirty="0"/>
              <a:t>(k)→H</a:t>
            </a:r>
            <a:r>
              <a:rPr lang="en-US" altLang="zh-CN" baseline="-25000" dirty="0"/>
              <a:t>2</a:t>
            </a:r>
            <a:r>
              <a:rPr lang="en-US" altLang="zh-CN" dirty="0"/>
              <a:t>(k)→ …… →H</a:t>
            </a:r>
            <a:r>
              <a:rPr lang="en-US" altLang="zh-CN" baseline="-25000" dirty="0"/>
              <a:t>i</a:t>
            </a:r>
            <a:r>
              <a:rPr lang="en-US" altLang="zh-CN" dirty="0"/>
              <a:t>(k)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67"/>
          <p:cNvGrpSpPr/>
          <p:nvPr/>
        </p:nvGrpSpPr>
        <p:grpSpPr>
          <a:xfrm>
            <a:off x="-149454" y="114580"/>
            <a:ext cx="6789967" cy="656947"/>
            <a:chOff x="142646" y="4179148"/>
            <a:chExt cx="7317240" cy="698583"/>
          </a:xfrm>
        </p:grpSpPr>
        <p:grpSp>
          <p:nvGrpSpPr>
            <p:cNvPr id="7" name="组合 106"/>
            <p:cNvGrpSpPr/>
            <p:nvPr/>
          </p:nvGrpSpPr>
          <p:grpSpPr>
            <a:xfrm>
              <a:off x="142646" y="4179148"/>
              <a:ext cx="7317240" cy="698583"/>
              <a:chOff x="133121" y="4179148"/>
              <a:chExt cx="7317240" cy="69858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40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133121" y="4179148"/>
                <a:ext cx="7317240" cy="687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10.4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散列表的查找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006" y="1042193"/>
            <a:ext cx="8424863" cy="5040313"/>
          </a:xfrm>
          <a:noFill/>
        </p:spPr>
        <p:txBody>
          <a:bodyPr lIns="0"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zh-CN" altLang="en-US" sz="2400" b="1" dirty="0"/>
              <a:t>：设散列表地址范围为</a:t>
            </a:r>
            <a:r>
              <a:rPr lang="en-US" altLang="zh-CN" sz="2400" b="1" dirty="0"/>
              <a:t>0—9</a:t>
            </a:r>
            <a:r>
              <a:rPr lang="zh-CN" altLang="en-US" sz="2400" b="1" dirty="0"/>
              <a:t>，散列函数</a:t>
            </a:r>
            <a:r>
              <a:rPr lang="en-US" altLang="zh-CN" sz="2400" b="1" dirty="0"/>
              <a:t>H(K)=K%7</a:t>
            </a:r>
            <a:r>
              <a:rPr lang="zh-CN" altLang="en-US" sz="2400" b="1" dirty="0"/>
              <a:t>，采用</a:t>
            </a:r>
            <a:endParaRPr lang="en-US" altLang="zh-CN" sz="2400" b="1" dirty="0"/>
          </a:p>
          <a:p>
            <a:pPr marL="0" indent="0" eaLnBrk="1" hangingPunct="1">
              <a:buClr>
                <a:srgbClr val="FF0000"/>
              </a:buClr>
              <a:buNone/>
            </a:pPr>
            <a:r>
              <a:rPr lang="en-US" altLang="zh-CN" sz="2400" b="1" dirty="0"/>
              <a:t>             </a:t>
            </a:r>
            <a:r>
              <a:rPr lang="zh-CN" altLang="en-US" sz="2400" b="1" dirty="0"/>
              <a:t>线性探测法处理冲突，将下列数据依次插入下表中：</a:t>
            </a:r>
            <a:endParaRPr lang="zh-CN" altLang="en-US" sz="2400" b="1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                </a:t>
            </a:r>
            <a:r>
              <a:rPr lang="en-US" altLang="zh-CN" sz="2400" dirty="0"/>
              <a:t>23, 34, 56, 12, 8, 14, 35, 25 </a:t>
            </a:r>
            <a:endParaRPr lang="en-US" altLang="zh-CN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endParaRPr lang="en-US" altLang="zh-CN" sz="22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endParaRPr lang="en-US" altLang="zh-CN" sz="22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endParaRPr lang="en-US" altLang="zh-CN" sz="22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</a:t>
            </a:r>
            <a:endParaRPr lang="en-US" altLang="zh-CN" sz="22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endParaRPr lang="en-US" altLang="zh-CN" sz="22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</a:t>
            </a:r>
            <a:endParaRPr lang="en-US" altLang="zh-CN" sz="22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    </a:t>
            </a:r>
            <a:r>
              <a:rPr lang="zh-CN" altLang="en-US" sz="2200" dirty="0"/>
              <a:t>装填因子</a:t>
            </a:r>
            <a:r>
              <a:rPr lang="en-US" altLang="zh-CN" sz="2200" dirty="0"/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Load Factor</a:t>
            </a:r>
            <a:r>
              <a:rPr lang="en-US" altLang="zh-CN" sz="2200" dirty="0"/>
              <a:t>)——</a:t>
            </a:r>
            <a:r>
              <a:rPr lang="zh-CN" altLang="en-US" sz="2200" dirty="0"/>
              <a:t>元素占空间的比例，一般建议在</a:t>
            </a:r>
            <a:r>
              <a:rPr lang="en-US" altLang="zh-CN" sz="2200" dirty="0"/>
              <a:t>0.7-0.85</a:t>
            </a:r>
            <a:endParaRPr lang="en-US" altLang="zh-CN" sz="22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                             </a:t>
            </a:r>
            <a:r>
              <a:rPr lang="zh-CN" altLang="en-US" sz="2200" dirty="0"/>
              <a:t>之间</a:t>
            </a:r>
            <a:endParaRPr lang="zh-CN" altLang="en-US" sz="2200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900113" y="2563813"/>
            <a:ext cx="6264275" cy="1079500"/>
            <a:chOff x="0" y="0"/>
            <a:chExt cx="3674" cy="589"/>
          </a:xfrm>
          <a:solidFill>
            <a:srgbClr val="FFFF00"/>
          </a:solidFill>
        </p:grpSpPr>
        <p:sp>
          <p:nvSpPr>
            <p:cNvPr id="59416" name="Rectangle 5"/>
            <p:cNvSpPr>
              <a:spLocks noChangeArrowheads="1"/>
            </p:cNvSpPr>
            <p:nvPr/>
          </p:nvSpPr>
          <p:spPr bwMode="auto">
            <a:xfrm>
              <a:off x="0" y="226"/>
              <a:ext cx="3674" cy="363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endParaRPr lang="zh-CN" altLang="en-US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17" name="Line 6"/>
            <p:cNvSpPr>
              <a:spLocks noChangeShapeType="1"/>
            </p:cNvSpPr>
            <p:nvPr/>
          </p:nvSpPr>
          <p:spPr bwMode="auto">
            <a:xfrm>
              <a:off x="363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8" name="Line 7"/>
            <p:cNvSpPr>
              <a:spLocks noChangeShapeType="1"/>
            </p:cNvSpPr>
            <p:nvPr/>
          </p:nvSpPr>
          <p:spPr bwMode="auto">
            <a:xfrm>
              <a:off x="726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9" name="Line 8"/>
            <p:cNvSpPr>
              <a:spLocks noChangeShapeType="1"/>
            </p:cNvSpPr>
            <p:nvPr/>
          </p:nvSpPr>
          <p:spPr bwMode="auto">
            <a:xfrm>
              <a:off x="1089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0" name="Line 9"/>
            <p:cNvSpPr>
              <a:spLocks noChangeShapeType="1"/>
            </p:cNvSpPr>
            <p:nvPr/>
          </p:nvSpPr>
          <p:spPr bwMode="auto">
            <a:xfrm>
              <a:off x="1452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1" name="Line 10"/>
            <p:cNvSpPr>
              <a:spLocks noChangeShapeType="1"/>
            </p:cNvSpPr>
            <p:nvPr/>
          </p:nvSpPr>
          <p:spPr bwMode="auto">
            <a:xfrm>
              <a:off x="1815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2" name="Line 11"/>
            <p:cNvSpPr>
              <a:spLocks noChangeShapeType="1"/>
            </p:cNvSpPr>
            <p:nvPr/>
          </p:nvSpPr>
          <p:spPr bwMode="auto">
            <a:xfrm>
              <a:off x="2178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3" name="Line 12"/>
            <p:cNvSpPr>
              <a:spLocks noChangeShapeType="1"/>
            </p:cNvSpPr>
            <p:nvPr/>
          </p:nvSpPr>
          <p:spPr bwMode="auto">
            <a:xfrm>
              <a:off x="2541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4" name="Line 13"/>
            <p:cNvSpPr>
              <a:spLocks noChangeShapeType="1"/>
            </p:cNvSpPr>
            <p:nvPr/>
          </p:nvSpPr>
          <p:spPr bwMode="auto">
            <a:xfrm>
              <a:off x="2903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Line 14"/>
            <p:cNvSpPr>
              <a:spLocks noChangeShapeType="1"/>
            </p:cNvSpPr>
            <p:nvPr/>
          </p:nvSpPr>
          <p:spPr bwMode="auto">
            <a:xfrm>
              <a:off x="3312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6" name="Text Box 15"/>
            <p:cNvSpPr txBox="1">
              <a:spLocks noChangeArrowheads="1"/>
            </p:cNvSpPr>
            <p:nvPr/>
          </p:nvSpPr>
          <p:spPr bwMode="auto">
            <a:xfrm>
              <a:off x="91" y="0"/>
              <a:ext cx="194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7" name="Text Box 16"/>
            <p:cNvSpPr txBox="1">
              <a:spLocks noChangeArrowheads="1"/>
            </p:cNvSpPr>
            <p:nvPr/>
          </p:nvSpPr>
          <p:spPr bwMode="auto">
            <a:xfrm>
              <a:off x="427" y="0"/>
              <a:ext cx="194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8" name="Text Box 17"/>
            <p:cNvSpPr txBox="1">
              <a:spLocks noChangeArrowheads="1"/>
            </p:cNvSpPr>
            <p:nvPr/>
          </p:nvSpPr>
          <p:spPr bwMode="auto">
            <a:xfrm>
              <a:off x="816" y="0"/>
              <a:ext cx="193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9" name="Text Box 18"/>
            <p:cNvSpPr txBox="1">
              <a:spLocks noChangeArrowheads="1"/>
            </p:cNvSpPr>
            <p:nvPr/>
          </p:nvSpPr>
          <p:spPr bwMode="auto">
            <a:xfrm>
              <a:off x="1179" y="0"/>
              <a:ext cx="193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0" name="Text Box 19"/>
            <p:cNvSpPr txBox="1">
              <a:spLocks noChangeArrowheads="1"/>
            </p:cNvSpPr>
            <p:nvPr/>
          </p:nvSpPr>
          <p:spPr bwMode="auto">
            <a:xfrm>
              <a:off x="1542" y="0"/>
              <a:ext cx="194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1" name="Text Box 20"/>
            <p:cNvSpPr txBox="1">
              <a:spLocks noChangeArrowheads="1"/>
            </p:cNvSpPr>
            <p:nvPr/>
          </p:nvSpPr>
          <p:spPr bwMode="auto">
            <a:xfrm>
              <a:off x="2631" y="0"/>
              <a:ext cx="208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2" name="Text Box 21"/>
            <p:cNvSpPr txBox="1">
              <a:spLocks noChangeArrowheads="1"/>
            </p:cNvSpPr>
            <p:nvPr/>
          </p:nvSpPr>
          <p:spPr bwMode="auto">
            <a:xfrm>
              <a:off x="1905" y="0"/>
              <a:ext cx="194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3" name="Text Box 22"/>
            <p:cNvSpPr txBox="1">
              <a:spLocks noChangeArrowheads="1"/>
            </p:cNvSpPr>
            <p:nvPr/>
          </p:nvSpPr>
          <p:spPr bwMode="auto">
            <a:xfrm>
              <a:off x="2994" y="0"/>
              <a:ext cx="194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4" name="Text Box 23"/>
            <p:cNvSpPr txBox="1">
              <a:spLocks noChangeArrowheads="1"/>
            </p:cNvSpPr>
            <p:nvPr/>
          </p:nvSpPr>
          <p:spPr bwMode="auto">
            <a:xfrm>
              <a:off x="2268" y="0"/>
              <a:ext cx="194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5" name="Text Box 24"/>
            <p:cNvSpPr txBox="1">
              <a:spLocks noChangeArrowheads="1"/>
            </p:cNvSpPr>
            <p:nvPr/>
          </p:nvSpPr>
          <p:spPr bwMode="auto">
            <a:xfrm>
              <a:off x="3402" y="0"/>
              <a:ext cx="194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9</a:t>
              </a:r>
              <a:endParaRPr lang="en-US" altLang="zh-CN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2195513" y="311467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23</a:t>
            </a:r>
            <a:endParaRPr lang="en-US" altLang="zh-CN" b="1" baseline="-25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2339975" y="37195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4668838" y="3119438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34</a:t>
            </a:r>
            <a:endParaRPr lang="en-US" altLang="zh-CN" b="1" baseline="-25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4787900" y="36734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900113" y="31051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56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1044575" y="370998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="1" baseline="-25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4033838" y="3132138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  <a:endParaRPr lang="en-US" altLang="zh-CN" b="1" baseline="-25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4140200" y="36734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1673225" y="3105150"/>
            <a:ext cx="332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1692275" y="370998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784475" y="31305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14</a:t>
            </a:r>
            <a:endParaRPr lang="en-US" altLang="zh-CN" b="1" baseline="-25000" dirty="0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2935288" y="370998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3432175" y="3131676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35</a:t>
            </a:r>
            <a:endParaRPr lang="en-US" altLang="zh-CN" b="1" baseline="-25000" dirty="0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3582988" y="36734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5292725" y="3119438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25</a:t>
            </a:r>
            <a:endParaRPr lang="en-US" altLang="zh-CN" b="1" baseline="-25000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5456238" y="36734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7" name="Rectangle 41"/>
          <p:cNvSpPr>
            <a:spLocks noChangeArrowheads="1"/>
          </p:cNvSpPr>
          <p:nvPr/>
        </p:nvSpPr>
        <p:spPr bwMode="auto">
          <a:xfrm>
            <a:off x="2455951" y="4079052"/>
            <a:ext cx="4347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ASL=(1+1+1+4+5+1+1+4)/8=18/8</a:t>
            </a:r>
            <a:endParaRPr lang="en-US" altLang="zh-CN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8" name="Rectangle 42"/>
          <p:cNvSpPr>
            <a:spLocks noRot="1" noChangeArrowheads="1"/>
          </p:cNvSpPr>
          <p:nvPr/>
        </p:nvSpPr>
        <p:spPr bwMode="auto">
          <a:xfrm>
            <a:off x="1220659" y="4611290"/>
            <a:ext cx="61928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用此法来构造散列表可能会造成数据</a:t>
            </a:r>
            <a:r>
              <a:rPr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堆积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45" name="组合 67"/>
          <p:cNvGrpSpPr/>
          <p:nvPr/>
        </p:nvGrpSpPr>
        <p:grpSpPr>
          <a:xfrm>
            <a:off x="-149454" y="114580"/>
            <a:ext cx="6789967" cy="656947"/>
            <a:chOff x="142646" y="4179148"/>
            <a:chExt cx="7317240" cy="698583"/>
          </a:xfrm>
        </p:grpSpPr>
        <p:grpSp>
          <p:nvGrpSpPr>
            <p:cNvPr id="46" name="组合 106"/>
            <p:cNvGrpSpPr/>
            <p:nvPr/>
          </p:nvGrpSpPr>
          <p:grpSpPr>
            <a:xfrm>
              <a:off x="142646" y="4179148"/>
              <a:ext cx="7317240" cy="698583"/>
              <a:chOff x="133121" y="4179148"/>
              <a:chExt cx="7317240" cy="698583"/>
            </a:xfrm>
          </p:grpSpPr>
          <p:sp>
            <p:nvSpPr>
              <p:cNvPr id="48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40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6"/>
              <p:cNvSpPr txBox="1">
                <a:spLocks noChangeArrowheads="1"/>
              </p:cNvSpPr>
              <p:nvPr/>
            </p:nvSpPr>
            <p:spPr bwMode="auto">
              <a:xfrm>
                <a:off x="133121" y="4179148"/>
                <a:ext cx="7317240" cy="687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10.4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散列表的查找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47" name="图片 46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1" grpId="0" autoUpdateAnimBg="0"/>
      <p:bldP spid="60442" grpId="0" autoUpdateAnimBg="0"/>
      <p:bldP spid="60443" grpId="0" autoUpdateAnimBg="0"/>
      <p:bldP spid="60444" grpId="0" autoUpdateAnimBg="0"/>
      <p:bldP spid="60445" grpId="0" autoUpdateAnimBg="0"/>
      <p:bldP spid="60446" grpId="0" autoUpdateAnimBg="0"/>
      <p:bldP spid="60447" grpId="0" autoUpdateAnimBg="0"/>
      <p:bldP spid="60448" grpId="0" autoUpdateAnimBg="0"/>
      <p:bldP spid="60449" grpId="0" autoUpdateAnimBg="0"/>
      <p:bldP spid="60450" grpId="0" autoUpdateAnimBg="0"/>
      <p:bldP spid="60451" grpId="0" autoUpdateAnimBg="0"/>
      <p:bldP spid="60452" grpId="0" autoUpdateAnimBg="0"/>
      <p:bldP spid="60453" grpId="0" autoUpdateAnimBg="0"/>
      <p:bldP spid="60454" grpId="0" autoUpdateAnimBg="0"/>
      <p:bldP spid="60455" grpId="0" autoUpdateAnimBg="0"/>
      <p:bldP spid="60456" grpId="0" autoUpdateAnimBg="0"/>
      <p:bldP spid="60457" grpId="0" autoUpdateAnimBg="0"/>
      <p:bldP spid="6045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55" y="922340"/>
            <a:ext cx="8532813" cy="5032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/>
              <a:t>拉链法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链表法</a:t>
            </a:r>
            <a:r>
              <a:rPr lang="en-US" altLang="zh-CN" sz="2800" b="1" dirty="0"/>
              <a:t>)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Chaining Method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/>
              <a:t>将同义词构成一个链表</a:t>
            </a:r>
            <a:endParaRPr lang="zh-CN" altLang="en-US" sz="2400" b="1" dirty="0"/>
          </a:p>
        </p:txBody>
      </p:sp>
      <p:sp>
        <p:nvSpPr>
          <p:cNvPr id="61444" name="Rectangle 4"/>
          <p:cNvSpPr>
            <a:spLocks noRot="1" noChangeArrowheads="1"/>
          </p:cNvSpPr>
          <p:nvPr/>
        </p:nvSpPr>
        <p:spPr bwMode="auto">
          <a:xfrm>
            <a:off x="603250" y="1904132"/>
            <a:ext cx="85407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：散列函数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H(K)=K%7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，采用拉链法将下列数据依次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插入下表中  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23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34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56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14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35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25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189038" y="2918544"/>
            <a:ext cx="1152525" cy="3600450"/>
            <a:chOff x="0" y="0"/>
            <a:chExt cx="726" cy="1905"/>
          </a:xfrm>
        </p:grpSpPr>
        <p:sp>
          <p:nvSpPr>
            <p:cNvPr id="6047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726" cy="1905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472" name="Line 7"/>
            <p:cNvSpPr>
              <a:spLocks noChangeShapeType="1"/>
            </p:cNvSpPr>
            <p:nvPr/>
          </p:nvSpPr>
          <p:spPr bwMode="auto">
            <a:xfrm>
              <a:off x="363" y="0"/>
              <a:ext cx="0" cy="19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3" name="Line 8"/>
            <p:cNvSpPr>
              <a:spLocks noChangeShapeType="1"/>
            </p:cNvSpPr>
            <p:nvPr/>
          </p:nvSpPr>
          <p:spPr bwMode="auto">
            <a:xfrm>
              <a:off x="0" y="272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4" name="Line 9"/>
            <p:cNvSpPr>
              <a:spLocks noChangeShapeType="1"/>
            </p:cNvSpPr>
            <p:nvPr/>
          </p:nvSpPr>
          <p:spPr bwMode="auto">
            <a:xfrm>
              <a:off x="0" y="544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5" name="Line 10"/>
            <p:cNvSpPr>
              <a:spLocks noChangeShapeType="1"/>
            </p:cNvSpPr>
            <p:nvPr/>
          </p:nvSpPr>
          <p:spPr bwMode="auto">
            <a:xfrm>
              <a:off x="0" y="816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6" name="Line 11"/>
            <p:cNvSpPr>
              <a:spLocks noChangeShapeType="1"/>
            </p:cNvSpPr>
            <p:nvPr/>
          </p:nvSpPr>
          <p:spPr bwMode="auto">
            <a:xfrm>
              <a:off x="0" y="1088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7" name="Line 12"/>
            <p:cNvSpPr>
              <a:spLocks noChangeShapeType="1"/>
            </p:cNvSpPr>
            <p:nvPr/>
          </p:nvSpPr>
          <p:spPr bwMode="auto">
            <a:xfrm>
              <a:off x="0" y="1360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8" name="Line 13"/>
            <p:cNvSpPr>
              <a:spLocks noChangeShapeType="1"/>
            </p:cNvSpPr>
            <p:nvPr/>
          </p:nvSpPr>
          <p:spPr bwMode="auto">
            <a:xfrm>
              <a:off x="0" y="1633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9" name="Text Box 14"/>
            <p:cNvSpPr txBox="1">
              <a:spLocks noChangeArrowheads="1"/>
            </p:cNvSpPr>
            <p:nvPr/>
          </p:nvSpPr>
          <p:spPr bwMode="auto">
            <a:xfrm>
              <a:off x="91" y="41"/>
              <a:ext cx="2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80" name="Text Box 15"/>
            <p:cNvSpPr txBox="1">
              <a:spLocks noChangeArrowheads="1"/>
            </p:cNvSpPr>
            <p:nvPr/>
          </p:nvSpPr>
          <p:spPr bwMode="auto">
            <a:xfrm>
              <a:off x="91" y="317"/>
              <a:ext cx="2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81" name="Text Box 16"/>
            <p:cNvSpPr txBox="1">
              <a:spLocks noChangeArrowheads="1"/>
            </p:cNvSpPr>
            <p:nvPr/>
          </p:nvSpPr>
          <p:spPr bwMode="auto">
            <a:xfrm>
              <a:off x="91" y="589"/>
              <a:ext cx="2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82" name="Text Box 17"/>
            <p:cNvSpPr txBox="1">
              <a:spLocks noChangeArrowheads="1"/>
            </p:cNvSpPr>
            <p:nvPr/>
          </p:nvSpPr>
          <p:spPr bwMode="auto">
            <a:xfrm>
              <a:off x="91" y="862"/>
              <a:ext cx="2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83" name="Text Box 18"/>
            <p:cNvSpPr txBox="1">
              <a:spLocks noChangeArrowheads="1"/>
            </p:cNvSpPr>
            <p:nvPr/>
          </p:nvSpPr>
          <p:spPr bwMode="auto">
            <a:xfrm>
              <a:off x="91" y="1134"/>
              <a:ext cx="2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84" name="Text Box 19"/>
            <p:cNvSpPr txBox="1">
              <a:spLocks noChangeArrowheads="1"/>
            </p:cNvSpPr>
            <p:nvPr/>
          </p:nvSpPr>
          <p:spPr bwMode="auto">
            <a:xfrm>
              <a:off x="91" y="1406"/>
              <a:ext cx="2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85" name="Text Box 20"/>
            <p:cNvSpPr txBox="1">
              <a:spLocks noChangeArrowheads="1"/>
            </p:cNvSpPr>
            <p:nvPr/>
          </p:nvSpPr>
          <p:spPr bwMode="auto">
            <a:xfrm>
              <a:off x="91" y="1678"/>
              <a:ext cx="2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1"/>
          <p:cNvGrpSpPr/>
          <p:nvPr/>
        </p:nvGrpSpPr>
        <p:grpSpPr bwMode="auto">
          <a:xfrm>
            <a:off x="1981200" y="2918544"/>
            <a:ext cx="1873250" cy="431800"/>
            <a:chOff x="0" y="0"/>
            <a:chExt cx="1180" cy="272"/>
          </a:xfrm>
          <a:solidFill>
            <a:srgbClr val="FFFF00"/>
          </a:solidFill>
        </p:grpSpPr>
        <p:grpSp>
          <p:nvGrpSpPr>
            <p:cNvPr id="60467" name="Group 22"/>
            <p:cNvGrpSpPr/>
            <p:nvPr/>
          </p:nvGrpSpPr>
          <p:grpSpPr bwMode="auto">
            <a:xfrm>
              <a:off x="545" y="0"/>
              <a:ext cx="635" cy="272"/>
              <a:chOff x="0" y="0"/>
              <a:chExt cx="635" cy="272"/>
            </a:xfrm>
            <a:grpFill/>
          </p:grpSpPr>
          <p:sp>
            <p:nvSpPr>
              <p:cNvPr id="60469" name="Rectangle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27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latin typeface="Tahom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b="1">
                    <a:latin typeface="Tahoma" panose="020B0604030504040204" pitchFamily="34" charset="0"/>
                    <a:ea typeface="宋体" panose="02010600030101010101" pitchFamily="2" charset="-122"/>
                  </a:rPr>
                  <a:t>56  </a:t>
                </a:r>
                <a:endParaRPr lang="en-US" altLang="zh-CN" b="1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70" name="Line 24"/>
              <p:cNvSpPr>
                <a:spLocks noChangeShapeType="1"/>
              </p:cNvSpPr>
              <p:nvPr/>
            </p:nvSpPr>
            <p:spPr bwMode="auto">
              <a:xfrm>
                <a:off x="453" y="0"/>
                <a:ext cx="0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68" name="Line 25"/>
            <p:cNvSpPr>
              <a:spLocks noChangeShapeType="1"/>
            </p:cNvSpPr>
            <p:nvPr/>
          </p:nvSpPr>
          <p:spPr bwMode="auto">
            <a:xfrm>
              <a:off x="0" y="136"/>
              <a:ext cx="545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/>
          <p:nvPr/>
        </p:nvGrpSpPr>
        <p:grpSpPr bwMode="auto">
          <a:xfrm>
            <a:off x="3709988" y="2918544"/>
            <a:ext cx="1655762" cy="431800"/>
            <a:chOff x="0" y="0"/>
            <a:chExt cx="1043" cy="272"/>
          </a:xfrm>
          <a:solidFill>
            <a:srgbClr val="FFFF00"/>
          </a:solidFill>
        </p:grpSpPr>
        <p:grpSp>
          <p:nvGrpSpPr>
            <p:cNvPr id="60463" name="Group 27"/>
            <p:cNvGrpSpPr/>
            <p:nvPr/>
          </p:nvGrpSpPr>
          <p:grpSpPr bwMode="auto">
            <a:xfrm>
              <a:off x="408" y="0"/>
              <a:ext cx="635" cy="272"/>
              <a:chOff x="0" y="0"/>
              <a:chExt cx="635" cy="272"/>
            </a:xfrm>
            <a:grpFill/>
          </p:grpSpPr>
          <p:sp>
            <p:nvSpPr>
              <p:cNvPr id="60465" name="Rectangl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27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latin typeface="Tahom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b="1">
                    <a:latin typeface="Tahoma" panose="020B0604030504040204" pitchFamily="34" charset="0"/>
                    <a:ea typeface="宋体" panose="02010600030101010101" pitchFamily="2" charset="-122"/>
                  </a:rPr>
                  <a:t>14  </a:t>
                </a:r>
                <a:endParaRPr lang="en-US" altLang="zh-CN" b="1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66" name="Line 29"/>
              <p:cNvSpPr>
                <a:spLocks noChangeShapeType="1"/>
              </p:cNvSpPr>
              <p:nvPr/>
            </p:nvSpPr>
            <p:spPr bwMode="auto">
              <a:xfrm>
                <a:off x="453" y="0"/>
                <a:ext cx="0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64" name="Line 30"/>
            <p:cNvSpPr>
              <a:spLocks noChangeShapeType="1"/>
            </p:cNvSpPr>
            <p:nvPr/>
          </p:nvSpPr>
          <p:spPr bwMode="auto">
            <a:xfrm>
              <a:off x="0" y="136"/>
              <a:ext cx="40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1"/>
          <p:cNvGrpSpPr/>
          <p:nvPr/>
        </p:nvGrpSpPr>
        <p:grpSpPr bwMode="auto">
          <a:xfrm>
            <a:off x="5222875" y="2918544"/>
            <a:ext cx="1655763" cy="431800"/>
            <a:chOff x="0" y="0"/>
            <a:chExt cx="1043" cy="272"/>
          </a:xfrm>
          <a:solidFill>
            <a:srgbClr val="FFFF00"/>
          </a:solidFill>
        </p:grpSpPr>
        <p:grpSp>
          <p:nvGrpSpPr>
            <p:cNvPr id="60459" name="Group 32"/>
            <p:cNvGrpSpPr/>
            <p:nvPr/>
          </p:nvGrpSpPr>
          <p:grpSpPr bwMode="auto">
            <a:xfrm>
              <a:off x="408" y="0"/>
              <a:ext cx="635" cy="272"/>
              <a:chOff x="0" y="0"/>
              <a:chExt cx="635" cy="272"/>
            </a:xfrm>
            <a:grpFill/>
          </p:grpSpPr>
          <p:sp>
            <p:nvSpPr>
              <p:cNvPr id="60461" name="Rectangle 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27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latin typeface="Tahom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b="1">
                    <a:latin typeface="Tahoma" panose="020B0604030504040204" pitchFamily="34" charset="0"/>
                    <a:ea typeface="宋体" panose="02010600030101010101" pitchFamily="2" charset="-122"/>
                  </a:rPr>
                  <a:t>35    </a:t>
                </a:r>
                <a:endParaRPr lang="en-US" altLang="zh-CN" b="1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62" name="Line 34"/>
              <p:cNvSpPr>
                <a:spLocks noChangeShapeType="1"/>
              </p:cNvSpPr>
              <p:nvPr/>
            </p:nvSpPr>
            <p:spPr bwMode="auto">
              <a:xfrm>
                <a:off x="453" y="0"/>
                <a:ext cx="0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60" name="Line 35"/>
            <p:cNvSpPr>
              <a:spLocks noChangeShapeType="1"/>
            </p:cNvSpPr>
            <p:nvPr/>
          </p:nvSpPr>
          <p:spPr bwMode="auto">
            <a:xfrm>
              <a:off x="0" y="136"/>
              <a:ext cx="40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76" name="Rectangle 36"/>
          <p:cNvSpPr>
            <a:spLocks noChangeArrowheads="1"/>
          </p:cNvSpPr>
          <p:nvPr/>
        </p:nvSpPr>
        <p:spPr bwMode="auto">
          <a:xfrm>
            <a:off x="1909763" y="4574307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^</a:t>
            </a:r>
            <a:endParaRPr lang="en-US" altLang="zh-CN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9" name="Group 37"/>
          <p:cNvGrpSpPr/>
          <p:nvPr/>
        </p:nvGrpSpPr>
        <p:grpSpPr bwMode="auto">
          <a:xfrm>
            <a:off x="1981200" y="4064719"/>
            <a:ext cx="1873250" cy="431800"/>
            <a:chOff x="0" y="0"/>
            <a:chExt cx="1180" cy="272"/>
          </a:xfrm>
          <a:solidFill>
            <a:srgbClr val="FFFF00"/>
          </a:solidFill>
        </p:grpSpPr>
        <p:grpSp>
          <p:nvGrpSpPr>
            <p:cNvPr id="60455" name="Group 38"/>
            <p:cNvGrpSpPr/>
            <p:nvPr/>
          </p:nvGrpSpPr>
          <p:grpSpPr bwMode="auto">
            <a:xfrm>
              <a:off x="545" y="0"/>
              <a:ext cx="635" cy="272"/>
              <a:chOff x="0" y="0"/>
              <a:chExt cx="635" cy="272"/>
            </a:xfrm>
            <a:grpFill/>
          </p:grpSpPr>
          <p:sp>
            <p:nvSpPr>
              <p:cNvPr id="60457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27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zh-CN" altLang="en-US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23   </a:t>
                </a:r>
                <a:endPara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58" name="Line 40"/>
              <p:cNvSpPr>
                <a:spLocks noChangeShapeType="1"/>
              </p:cNvSpPr>
              <p:nvPr/>
            </p:nvSpPr>
            <p:spPr bwMode="auto">
              <a:xfrm>
                <a:off x="453" y="0"/>
                <a:ext cx="0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56" name="Line 41"/>
            <p:cNvSpPr>
              <a:spLocks noChangeShapeType="1"/>
            </p:cNvSpPr>
            <p:nvPr/>
          </p:nvSpPr>
          <p:spPr bwMode="auto">
            <a:xfrm>
              <a:off x="0" y="136"/>
              <a:ext cx="545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42"/>
          <p:cNvGrpSpPr/>
          <p:nvPr/>
        </p:nvGrpSpPr>
        <p:grpSpPr bwMode="auto">
          <a:xfrm>
            <a:off x="1981200" y="4934669"/>
            <a:ext cx="1873250" cy="431800"/>
            <a:chOff x="0" y="0"/>
            <a:chExt cx="1180" cy="272"/>
          </a:xfrm>
        </p:grpSpPr>
        <p:grpSp>
          <p:nvGrpSpPr>
            <p:cNvPr id="60451" name="Group 43"/>
            <p:cNvGrpSpPr/>
            <p:nvPr/>
          </p:nvGrpSpPr>
          <p:grpSpPr bwMode="auto">
            <a:xfrm>
              <a:off x="545" y="0"/>
              <a:ext cx="635" cy="272"/>
              <a:chOff x="0" y="0"/>
              <a:chExt cx="635" cy="272"/>
            </a:xfrm>
          </p:grpSpPr>
          <p:sp>
            <p:nvSpPr>
              <p:cNvPr id="60453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zh-CN" altLang="en-US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25  </a:t>
                </a:r>
                <a:endPara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54" name="Line 45"/>
              <p:cNvSpPr>
                <a:spLocks noChangeShapeType="1"/>
              </p:cNvSpPr>
              <p:nvPr/>
            </p:nvSpPr>
            <p:spPr bwMode="auto">
              <a:xfrm>
                <a:off x="453" y="0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52" name="Line 46"/>
            <p:cNvSpPr>
              <a:spLocks noChangeShapeType="1"/>
            </p:cNvSpPr>
            <p:nvPr/>
          </p:nvSpPr>
          <p:spPr bwMode="auto">
            <a:xfrm>
              <a:off x="0" y="136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47"/>
          <p:cNvGrpSpPr/>
          <p:nvPr/>
        </p:nvGrpSpPr>
        <p:grpSpPr bwMode="auto">
          <a:xfrm>
            <a:off x="1981200" y="5510932"/>
            <a:ext cx="1873250" cy="431800"/>
            <a:chOff x="0" y="0"/>
            <a:chExt cx="1180" cy="272"/>
          </a:xfrm>
          <a:solidFill>
            <a:srgbClr val="FFFF00"/>
          </a:solidFill>
        </p:grpSpPr>
        <p:grpSp>
          <p:nvGrpSpPr>
            <p:cNvPr id="60447" name="Group 48"/>
            <p:cNvGrpSpPr/>
            <p:nvPr/>
          </p:nvGrpSpPr>
          <p:grpSpPr bwMode="auto">
            <a:xfrm>
              <a:off x="545" y="0"/>
              <a:ext cx="635" cy="272"/>
              <a:chOff x="0" y="0"/>
              <a:chExt cx="635" cy="272"/>
            </a:xfrm>
            <a:grpFill/>
          </p:grpSpPr>
          <p:sp>
            <p:nvSpPr>
              <p:cNvPr id="60449" name="Rectangle 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27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zh-CN" altLang="en-US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12  </a:t>
                </a:r>
                <a:endPara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50" name="Line 50"/>
              <p:cNvSpPr>
                <a:spLocks noChangeShapeType="1"/>
              </p:cNvSpPr>
              <p:nvPr/>
            </p:nvSpPr>
            <p:spPr bwMode="auto">
              <a:xfrm>
                <a:off x="453" y="0"/>
                <a:ext cx="0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48" name="Line 51"/>
            <p:cNvSpPr>
              <a:spLocks noChangeShapeType="1"/>
            </p:cNvSpPr>
            <p:nvPr/>
          </p:nvSpPr>
          <p:spPr bwMode="auto">
            <a:xfrm>
              <a:off x="0" y="136"/>
              <a:ext cx="545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52"/>
          <p:cNvGrpSpPr/>
          <p:nvPr/>
        </p:nvGrpSpPr>
        <p:grpSpPr bwMode="auto">
          <a:xfrm>
            <a:off x="1981200" y="6087194"/>
            <a:ext cx="1873250" cy="431800"/>
            <a:chOff x="0" y="0"/>
            <a:chExt cx="1180" cy="272"/>
          </a:xfrm>
          <a:solidFill>
            <a:srgbClr val="FFFF00"/>
          </a:solidFill>
        </p:grpSpPr>
        <p:grpSp>
          <p:nvGrpSpPr>
            <p:cNvPr id="60443" name="Group 53"/>
            <p:cNvGrpSpPr/>
            <p:nvPr/>
          </p:nvGrpSpPr>
          <p:grpSpPr bwMode="auto">
            <a:xfrm>
              <a:off x="545" y="0"/>
              <a:ext cx="635" cy="272"/>
              <a:chOff x="0" y="0"/>
              <a:chExt cx="635" cy="272"/>
            </a:xfrm>
            <a:grpFill/>
          </p:grpSpPr>
          <p:sp>
            <p:nvSpPr>
              <p:cNvPr id="60445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27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latin typeface="Tahom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b="1">
                    <a:latin typeface="Tahoma" panose="020B0604030504040204" pitchFamily="34" charset="0"/>
                    <a:ea typeface="宋体" panose="02010600030101010101" pitchFamily="2" charset="-122"/>
                  </a:rPr>
                  <a:t>34 </a:t>
                </a:r>
                <a:endParaRPr lang="en-US" altLang="zh-CN" b="1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46" name="Line 55"/>
              <p:cNvSpPr>
                <a:spLocks noChangeShapeType="1"/>
              </p:cNvSpPr>
              <p:nvPr/>
            </p:nvSpPr>
            <p:spPr bwMode="auto">
              <a:xfrm>
                <a:off x="453" y="0"/>
                <a:ext cx="0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44" name="Line 56"/>
            <p:cNvSpPr>
              <a:spLocks noChangeShapeType="1"/>
            </p:cNvSpPr>
            <p:nvPr/>
          </p:nvSpPr>
          <p:spPr bwMode="auto">
            <a:xfrm>
              <a:off x="0" y="136"/>
              <a:ext cx="545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57"/>
          <p:cNvGrpSpPr/>
          <p:nvPr/>
        </p:nvGrpSpPr>
        <p:grpSpPr bwMode="auto">
          <a:xfrm>
            <a:off x="2198688" y="3494807"/>
            <a:ext cx="1655762" cy="431800"/>
            <a:chOff x="0" y="0"/>
            <a:chExt cx="1043" cy="272"/>
          </a:xfrm>
          <a:solidFill>
            <a:srgbClr val="FFFF00"/>
          </a:solidFill>
        </p:grpSpPr>
        <p:grpSp>
          <p:nvGrpSpPr>
            <p:cNvPr id="60439" name="Group 58"/>
            <p:cNvGrpSpPr/>
            <p:nvPr/>
          </p:nvGrpSpPr>
          <p:grpSpPr bwMode="auto">
            <a:xfrm>
              <a:off x="408" y="0"/>
              <a:ext cx="635" cy="272"/>
              <a:chOff x="0" y="0"/>
              <a:chExt cx="635" cy="272"/>
            </a:xfrm>
            <a:grpFill/>
          </p:grpSpPr>
          <p:sp>
            <p:nvSpPr>
              <p:cNvPr id="60441" name="Rectangle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27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latin typeface="Tahom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b="1">
                    <a:latin typeface="Tahoma" panose="020B0604030504040204" pitchFamily="34" charset="0"/>
                    <a:ea typeface="宋体" panose="02010600030101010101" pitchFamily="2" charset="-122"/>
                  </a:rPr>
                  <a:t>8     </a:t>
                </a:r>
                <a:endParaRPr lang="en-US" altLang="zh-CN" b="1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42" name="Line 60"/>
              <p:cNvSpPr>
                <a:spLocks noChangeShapeType="1"/>
              </p:cNvSpPr>
              <p:nvPr/>
            </p:nvSpPr>
            <p:spPr bwMode="auto">
              <a:xfrm>
                <a:off x="453" y="0"/>
                <a:ext cx="0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40" name="Line 61"/>
            <p:cNvSpPr>
              <a:spLocks noChangeShapeType="1"/>
            </p:cNvSpPr>
            <p:nvPr/>
          </p:nvSpPr>
          <p:spPr bwMode="auto">
            <a:xfrm>
              <a:off x="0" y="136"/>
              <a:ext cx="40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3494088" y="6158632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^</a:t>
            </a:r>
            <a:endParaRPr lang="en-US" altLang="zh-CN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03" name="Rectangle 63"/>
          <p:cNvSpPr>
            <a:spLocks noChangeArrowheads="1"/>
          </p:cNvSpPr>
          <p:nvPr/>
        </p:nvSpPr>
        <p:spPr bwMode="auto">
          <a:xfrm>
            <a:off x="3494088" y="3559894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^</a:t>
            </a:r>
            <a:endParaRPr lang="en-US" altLang="zh-CN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6518275" y="2983632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^</a:t>
            </a:r>
            <a:endParaRPr lang="en-US" altLang="zh-CN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05" name="Rectangle 65"/>
          <p:cNvSpPr>
            <a:spLocks noChangeArrowheads="1"/>
          </p:cNvSpPr>
          <p:nvPr/>
        </p:nvSpPr>
        <p:spPr bwMode="auto">
          <a:xfrm>
            <a:off x="3494088" y="4136157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^</a:t>
            </a:r>
            <a:endParaRPr lang="en-US" altLang="zh-CN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3494088" y="4999757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^</a:t>
            </a:r>
            <a:endParaRPr lang="en-US" altLang="zh-CN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07" name="Rectangle 67"/>
          <p:cNvSpPr>
            <a:spLocks noChangeArrowheads="1"/>
          </p:cNvSpPr>
          <p:nvPr/>
        </p:nvSpPr>
        <p:spPr bwMode="auto">
          <a:xfrm>
            <a:off x="4211638" y="5489133"/>
            <a:ext cx="44751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ASL = (1*6+2*1+3*1)/8        </a:t>
            </a:r>
            <a:endParaRPr lang="en-US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     = 11/8</a:t>
            </a:r>
            <a:endParaRPr lang="en-US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3494088" y="5576019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^</a:t>
            </a:r>
            <a:endParaRPr lang="en-US" altLang="zh-CN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1" name="组合 67"/>
          <p:cNvGrpSpPr/>
          <p:nvPr/>
        </p:nvGrpSpPr>
        <p:grpSpPr>
          <a:xfrm>
            <a:off x="467544" y="114580"/>
            <a:ext cx="8933091" cy="656947"/>
            <a:chOff x="807558" y="4179148"/>
            <a:chExt cx="9626789" cy="698583"/>
          </a:xfrm>
        </p:grpSpPr>
        <p:grpSp>
          <p:nvGrpSpPr>
            <p:cNvPr id="72" name="组合 106"/>
            <p:cNvGrpSpPr/>
            <p:nvPr/>
          </p:nvGrpSpPr>
          <p:grpSpPr>
            <a:xfrm>
              <a:off x="807558" y="4179148"/>
              <a:ext cx="9626789" cy="698583"/>
              <a:chOff x="798033" y="4179148"/>
              <a:chExt cx="9626789" cy="698583"/>
            </a:xfrm>
          </p:grpSpPr>
          <p:sp>
            <p:nvSpPr>
              <p:cNvPr id="74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40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TextBox 6"/>
              <p:cNvSpPr txBox="1">
                <a:spLocks noChangeArrowheads="1"/>
              </p:cNvSpPr>
              <p:nvPr/>
            </p:nvSpPr>
            <p:spPr bwMode="auto">
              <a:xfrm>
                <a:off x="798033" y="4179148"/>
                <a:ext cx="9626789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10.4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散列表的查找</a:t>
                </a:r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-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处理冲突的方法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73" name="图片 72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 build="p"/>
      <p:bldP spid="61476" grpId="0" autoUpdateAnimBg="0"/>
      <p:bldP spid="61502" grpId="0" autoUpdateAnimBg="0"/>
      <p:bldP spid="61503" grpId="0" autoUpdateAnimBg="0"/>
      <p:bldP spid="61504" grpId="0" autoUpdateAnimBg="0"/>
      <p:bldP spid="61505" grpId="0" autoUpdateAnimBg="0"/>
      <p:bldP spid="61506" grpId="0" autoUpdateAnimBg="0"/>
      <p:bldP spid="61507" grpId="0" autoUpdateAnimBg="0"/>
      <p:bldP spid="61508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568952" cy="4535488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宋体" panose="02010600030101010101" pitchFamily="2" charset="-122"/>
              </a:rPr>
              <a:t>在散列表中查找元素的过程和构造的过程基本一致：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对给定关键字</a:t>
            </a:r>
            <a:r>
              <a:rPr lang="en-US" altLang="zh-CN" sz="2400" b="1" dirty="0">
                <a:latin typeface="宋体" panose="02010600030101010101" pitchFamily="2" charset="-122"/>
              </a:rPr>
              <a:t>k</a:t>
            </a:r>
            <a:r>
              <a:rPr lang="zh-CN" altLang="en-US" sz="2400" b="1" dirty="0">
                <a:latin typeface="宋体" panose="02010600030101010101" pitchFamily="2" charset="-122"/>
              </a:rPr>
              <a:t>，由散列函数</a:t>
            </a:r>
            <a:r>
              <a:rPr lang="en-US" altLang="zh-CN" sz="2400" b="1" dirty="0">
                <a:latin typeface="宋体" panose="02010600030101010101" pitchFamily="2" charset="-122"/>
              </a:rPr>
              <a:t>H</a:t>
            </a:r>
            <a:r>
              <a:rPr lang="zh-CN" altLang="en-US" sz="2400" b="1" dirty="0">
                <a:latin typeface="宋体" panose="02010600030101010101" pitchFamily="2" charset="-122"/>
              </a:rPr>
              <a:t>计算出该元素的地址</a:t>
            </a:r>
            <a:r>
              <a:rPr lang="en-US" altLang="zh-CN" sz="2400" b="1" dirty="0">
                <a:latin typeface="宋体" panose="02010600030101010101" pitchFamily="2" charset="-122"/>
              </a:rPr>
              <a:t>H(k)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 若表中该位置为空，则查找失败。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 否则，比较关键字，若相等，查找成功，否则根据构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造表时所采用的处理方法找下一个地址，直至找到关键字等于</a:t>
            </a:r>
            <a:r>
              <a:rPr lang="en-US" altLang="zh-CN" sz="2400" b="1" dirty="0">
                <a:latin typeface="宋体" panose="02010600030101010101" pitchFamily="2" charset="-122"/>
              </a:rPr>
              <a:t>k</a:t>
            </a:r>
            <a:r>
              <a:rPr lang="zh-CN" altLang="en-US" sz="2400" b="1" dirty="0">
                <a:latin typeface="宋体" panose="02010600030101010101" pitchFamily="2" charset="-122"/>
              </a:rPr>
              <a:t>的元素（成功）或者找到空位置（失败）为止。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1" charset="-122"/>
              </a:rPr>
              <a:t>一般在用链地址法构造的表中进行查找，比在用</a:t>
            </a:r>
            <a:r>
              <a:rPr lang="zh-CN" altLang="en-US" sz="2400" b="1" dirty="0">
                <a:latin typeface="宋体" panose="02010600030101010101" pitchFamily="2" charset="-122"/>
              </a:rPr>
              <a:t>线性探测法</a:t>
            </a:r>
            <a:r>
              <a:rPr lang="zh-CN" altLang="en-US" sz="2400" b="1" dirty="0">
                <a:latin typeface="楷体_GB2312" pitchFamily="1" charset="-122"/>
              </a:rPr>
              <a:t>构造的表中进行查找，查找长度要小。</a:t>
            </a:r>
            <a:endParaRPr lang="zh-CN" altLang="en-US" sz="2400" b="1" dirty="0">
              <a:latin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67"/>
          <p:cNvGrpSpPr/>
          <p:nvPr/>
        </p:nvGrpSpPr>
        <p:grpSpPr>
          <a:xfrm>
            <a:off x="-149454" y="114580"/>
            <a:ext cx="6789967" cy="656947"/>
            <a:chOff x="142646" y="4179148"/>
            <a:chExt cx="7317240" cy="698583"/>
          </a:xfrm>
        </p:grpSpPr>
        <p:grpSp>
          <p:nvGrpSpPr>
            <p:cNvPr id="7" name="组合 106"/>
            <p:cNvGrpSpPr/>
            <p:nvPr/>
          </p:nvGrpSpPr>
          <p:grpSpPr>
            <a:xfrm>
              <a:off x="142646" y="4179148"/>
              <a:ext cx="7317240" cy="698583"/>
              <a:chOff x="133121" y="4179148"/>
              <a:chExt cx="7317240" cy="69858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40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133121" y="4179148"/>
                <a:ext cx="7317240" cy="687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10.4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散列表的查找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67845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/>
              <a:t>根据输入序列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11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12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13</a:t>
            </a:r>
            <a:r>
              <a:rPr lang="zh-CN" altLang="en-US" sz="2800" b="1" dirty="0"/>
              <a:t>， 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， </a:t>
            </a:r>
            <a:r>
              <a:rPr lang="en-US" altLang="zh-CN" sz="2800" b="1" dirty="0"/>
              <a:t>9</a:t>
            </a:r>
            <a:r>
              <a:rPr lang="zh-CN" altLang="en-US" sz="2800" b="1" dirty="0"/>
              <a:t>，构造一棵平衡二叉树，要求写出构建过程。</a:t>
            </a:r>
            <a:endParaRPr lang="zh-CN" altLang="en-US" sz="2800" b="1" dirty="0"/>
          </a:p>
          <a:p>
            <a:endParaRPr lang="en-US" altLang="zh-CN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3</a:t>
            </a:r>
            <a:r>
              <a:rPr lang="zh-CN" altLang="en-US" sz="2400" dirty="0"/>
              <a:t>阶</a:t>
            </a:r>
            <a:r>
              <a:rPr lang="en-US" altLang="zh-CN" sz="2400" dirty="0"/>
              <a:t>B-</a:t>
            </a:r>
            <a:r>
              <a:rPr lang="zh-CN" altLang="en-US" sz="2400" dirty="0"/>
              <a:t>树的插入与删除操作，插入数据：</a:t>
            </a:r>
            <a:r>
              <a:rPr lang="en-US" altLang="zh-CN" sz="2400" dirty="0"/>
              <a:t>80</a:t>
            </a:r>
            <a:r>
              <a:rPr lang="zh-CN" altLang="en-US" sz="2400" dirty="0"/>
              <a:t>，</a:t>
            </a:r>
            <a:r>
              <a:rPr lang="en-US" altLang="zh-CN" sz="2400" dirty="0"/>
              <a:t>195</a:t>
            </a:r>
            <a:r>
              <a:rPr lang="zh-CN" altLang="en-US" sz="2400" dirty="0"/>
              <a:t>，删除数据：</a:t>
            </a:r>
            <a:r>
              <a:rPr lang="en-US" altLang="zh-CN" sz="2400" dirty="0"/>
              <a:t>260</a:t>
            </a:r>
            <a:r>
              <a:rPr lang="zh-CN" altLang="en-US" sz="2400" dirty="0"/>
              <a:t>；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6" name="矩形 5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7" name="图片 6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Oval 23"/>
          <p:cNvSpPr>
            <a:spLocks noChangeArrowheads="1"/>
          </p:cNvSpPr>
          <p:nvPr/>
        </p:nvSpPr>
        <p:spPr bwMode="auto">
          <a:xfrm>
            <a:off x="4566714" y="5157788"/>
            <a:ext cx="647700" cy="28733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160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5358877" y="5156200"/>
            <a:ext cx="647700" cy="28892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190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5790677" y="4076700"/>
            <a:ext cx="935037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200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 flipH="1">
            <a:off x="5647802" y="4219575"/>
            <a:ext cx="358775" cy="86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3126852" y="3429000"/>
            <a:ext cx="18716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100  180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1471089" y="4146550"/>
            <a:ext cx="1008063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60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463027" y="5084763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20  40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1831452" y="5084763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70  90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6" name="Oval 31"/>
          <p:cNvSpPr>
            <a:spLocks noChangeArrowheads="1"/>
          </p:cNvSpPr>
          <p:nvPr/>
        </p:nvSpPr>
        <p:spPr bwMode="auto">
          <a:xfrm>
            <a:off x="2982389" y="5086350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120  140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7" name="Oval 32"/>
          <p:cNvSpPr>
            <a:spLocks noChangeArrowheads="1"/>
          </p:cNvSpPr>
          <p:nvPr/>
        </p:nvSpPr>
        <p:spPr bwMode="auto">
          <a:xfrm>
            <a:off x="6439964" y="5084763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210  260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2263252" y="3571875"/>
            <a:ext cx="1223962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4"/>
          <p:cNvSpPr>
            <a:spLocks noChangeShapeType="1"/>
          </p:cNvSpPr>
          <p:nvPr/>
        </p:nvSpPr>
        <p:spPr bwMode="auto">
          <a:xfrm flipH="1">
            <a:off x="1110727" y="4292600"/>
            <a:ext cx="576262" cy="717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4639739" y="3644900"/>
            <a:ext cx="1150938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6509814" y="4221163"/>
            <a:ext cx="504825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2190227" y="4289425"/>
            <a:ext cx="287337" cy="722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Oval 38"/>
          <p:cNvSpPr>
            <a:spLocks noChangeArrowheads="1"/>
          </p:cNvSpPr>
          <p:nvPr/>
        </p:nvSpPr>
        <p:spPr bwMode="auto">
          <a:xfrm>
            <a:off x="3630089" y="4148138"/>
            <a:ext cx="1008063" cy="28733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150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3487214" y="4292600"/>
            <a:ext cx="43180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>
            <a:off x="4420664" y="4292600"/>
            <a:ext cx="434975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>
            <a:off x="4061889" y="3571875"/>
            <a:ext cx="1588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0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23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7"/>
          <p:cNvGrpSpPr/>
          <p:nvPr/>
        </p:nvGrpSpPr>
        <p:grpSpPr>
          <a:xfrm>
            <a:off x="543012" y="93590"/>
            <a:ext cx="4087592" cy="684275"/>
            <a:chOff x="939802" y="5062184"/>
            <a:chExt cx="4087592" cy="684275"/>
          </a:xfrm>
        </p:grpSpPr>
        <p:grpSp>
          <p:nvGrpSpPr>
            <p:cNvPr id="5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7" name="Freeform 5"/>
              <p:cNvSpPr/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KSO_Shape"/>
              <p:cNvSpPr/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520154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10.5 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本章小结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7100" y="1114100"/>
            <a:ext cx="2378140" cy="668910"/>
            <a:chOff x="927100" y="1197990"/>
            <a:chExt cx="2378140" cy="668910"/>
          </a:xfrm>
        </p:grpSpPr>
        <p:sp>
          <p:nvSpPr>
            <p:cNvPr id="10" name="矩形 9"/>
            <p:cNvSpPr/>
            <p:nvPr/>
          </p:nvSpPr>
          <p:spPr>
            <a:xfrm>
              <a:off x="1472687" y="1197990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内容回顾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1" name="组合 99"/>
            <p:cNvGrpSpPr/>
            <p:nvPr/>
          </p:nvGrpSpPr>
          <p:grpSpPr>
            <a:xfrm>
              <a:off x="927100" y="1214339"/>
              <a:ext cx="643729" cy="652561"/>
              <a:chOff x="5547069" y="765931"/>
              <a:chExt cx="1482696" cy="1322356"/>
            </a:xfrm>
          </p:grpSpPr>
          <p:grpSp>
            <p:nvGrpSpPr>
              <p:cNvPr id="12" name="组合 38"/>
              <p:cNvGrpSpPr/>
              <p:nvPr/>
            </p:nvGrpSpPr>
            <p:grpSpPr>
              <a:xfrm>
                <a:off x="5547069" y="765931"/>
                <a:ext cx="1482696" cy="1322356"/>
                <a:chOff x="3337529" y="1161598"/>
                <a:chExt cx="2138277" cy="1907040"/>
              </a:xfrm>
            </p:grpSpPr>
            <p:sp>
              <p:nvSpPr>
                <p:cNvPr id="16" name="任意多边形 15"/>
                <p:cNvSpPr/>
                <p:nvPr/>
              </p:nvSpPr>
              <p:spPr bwMode="auto">
                <a:xfrm rot="10800000">
                  <a:off x="3342359" y="1161598"/>
                  <a:ext cx="2123116" cy="1895135"/>
                </a:xfrm>
                <a:custGeom>
                  <a:avLst/>
                  <a:gdLst>
                    <a:gd name="connsiteX0" fmla="*/ 1795626 w 2791387"/>
                    <a:gd name="connsiteY0" fmla="*/ 2117139 h 2491648"/>
                    <a:gd name="connsiteX1" fmla="*/ 1950063 w 2791387"/>
                    <a:gd name="connsiteY1" fmla="*/ 2028434 h 2491648"/>
                    <a:gd name="connsiteX2" fmla="*/ 2350454 w 2791387"/>
                    <a:gd name="connsiteY2" fmla="*/ 1334530 h 2491648"/>
                    <a:gd name="connsiteX3" fmla="*/ 2350454 w 2791387"/>
                    <a:gd name="connsiteY3" fmla="*/ 1157119 h 2491648"/>
                    <a:gd name="connsiteX4" fmla="*/ 1950063 w 2791387"/>
                    <a:gd name="connsiteY4" fmla="*/ 463215 h 2491648"/>
                    <a:gd name="connsiteX5" fmla="*/ 1795626 w 2791387"/>
                    <a:gd name="connsiteY5" fmla="*/ 374509 h 2491648"/>
                    <a:gd name="connsiteX6" fmla="*/ 994844 w 2791387"/>
                    <a:gd name="connsiteY6" fmla="*/ 374509 h 2491648"/>
                    <a:gd name="connsiteX7" fmla="*/ 840408 w 2791387"/>
                    <a:gd name="connsiteY7" fmla="*/ 463215 h 2491648"/>
                    <a:gd name="connsiteX8" fmla="*/ 440017 w 2791387"/>
                    <a:gd name="connsiteY8" fmla="*/ 1157119 h 2491648"/>
                    <a:gd name="connsiteX9" fmla="*/ 440017 w 2791387"/>
                    <a:gd name="connsiteY9" fmla="*/ 1334530 h 2491648"/>
                    <a:gd name="connsiteX10" fmla="*/ 840408 w 2791387"/>
                    <a:gd name="connsiteY10" fmla="*/ 2028434 h 2491648"/>
                    <a:gd name="connsiteX11" fmla="*/ 994844 w 2791387"/>
                    <a:gd name="connsiteY11" fmla="*/ 2117139 h 2491648"/>
                    <a:gd name="connsiteX12" fmla="*/ 1967414 w 2791387"/>
                    <a:gd name="connsiteY12" fmla="*/ 2491648 h 2491648"/>
                    <a:gd name="connsiteX13" fmla="*/ 822440 w 2791387"/>
                    <a:gd name="connsiteY13" fmla="*/ 2491648 h 2491648"/>
                    <a:gd name="connsiteX14" fmla="*/ 601623 w 2791387"/>
                    <a:gd name="connsiteY14" fmla="*/ 2364815 h 2491648"/>
                    <a:gd name="connsiteX15" fmla="*/ 29136 w 2791387"/>
                    <a:gd name="connsiteY15" fmla="*/ 1372657 h 2491648"/>
                    <a:gd name="connsiteX16" fmla="*/ 29136 w 2791387"/>
                    <a:gd name="connsiteY16" fmla="*/ 1118992 h 2491648"/>
                    <a:gd name="connsiteX17" fmla="*/ 601623 w 2791387"/>
                    <a:gd name="connsiteY17" fmla="*/ 126833 h 2491648"/>
                    <a:gd name="connsiteX18" fmla="*/ 822440 w 2791387"/>
                    <a:gd name="connsiteY18" fmla="*/ 0 h 2491648"/>
                    <a:gd name="connsiteX19" fmla="*/ 1967414 w 2791387"/>
                    <a:gd name="connsiteY19" fmla="*/ 0 h 2491648"/>
                    <a:gd name="connsiteX20" fmla="*/ 2188231 w 2791387"/>
                    <a:gd name="connsiteY20" fmla="*/ 126833 h 2491648"/>
                    <a:gd name="connsiteX21" fmla="*/ 2760718 w 2791387"/>
                    <a:gd name="connsiteY21" fmla="*/ 1118992 h 2491648"/>
                    <a:gd name="connsiteX22" fmla="*/ 2760718 w 2791387"/>
                    <a:gd name="connsiteY22" fmla="*/ 1372657 h 2491648"/>
                    <a:gd name="connsiteX23" fmla="*/ 2188231 w 2791387"/>
                    <a:gd name="connsiteY23" fmla="*/ 2364815 h 2491648"/>
                    <a:gd name="connsiteX24" fmla="*/ 1967414 w 2791387"/>
                    <a:gd name="connsiteY24" fmla="*/ 2491648 h 2491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791387" h="2491648">
                      <a:moveTo>
                        <a:pt x="1795626" y="2117139"/>
                      </a:moveTo>
                      <a:cubicBezTo>
                        <a:pt x="1852825" y="2117139"/>
                        <a:pt x="1921463" y="2077079"/>
                        <a:pt x="1950063" y="2028434"/>
                      </a:cubicBezTo>
                      <a:cubicBezTo>
                        <a:pt x="1950063" y="2028434"/>
                        <a:pt x="1950063" y="2028434"/>
                        <a:pt x="2350454" y="1334530"/>
                      </a:cubicBezTo>
                      <a:cubicBezTo>
                        <a:pt x="2379053" y="1285885"/>
                        <a:pt x="2379053" y="1205764"/>
                        <a:pt x="2350454" y="1157119"/>
                      </a:cubicBezTo>
                      <a:cubicBezTo>
                        <a:pt x="2350454" y="1157119"/>
                        <a:pt x="2350454" y="1157119"/>
                        <a:pt x="1950063" y="463215"/>
                      </a:cubicBezTo>
                      <a:cubicBezTo>
                        <a:pt x="1921463" y="414570"/>
                        <a:pt x="1852825" y="374509"/>
                        <a:pt x="1795626" y="374509"/>
                      </a:cubicBezTo>
                      <a:cubicBezTo>
                        <a:pt x="1795626" y="374509"/>
                        <a:pt x="1795626" y="374509"/>
                        <a:pt x="994844" y="374509"/>
                      </a:cubicBezTo>
                      <a:cubicBezTo>
                        <a:pt x="939075" y="374509"/>
                        <a:pt x="869007" y="414570"/>
                        <a:pt x="840408" y="463215"/>
                      </a:cubicBezTo>
                      <a:cubicBezTo>
                        <a:pt x="840408" y="463215"/>
                        <a:pt x="840408" y="463215"/>
                        <a:pt x="440017" y="1157119"/>
                      </a:cubicBezTo>
                      <a:cubicBezTo>
                        <a:pt x="412847" y="1205764"/>
                        <a:pt x="412847" y="1285885"/>
                        <a:pt x="440017" y="1334530"/>
                      </a:cubicBezTo>
                      <a:cubicBezTo>
                        <a:pt x="440017" y="1334530"/>
                        <a:pt x="440017" y="1334530"/>
                        <a:pt x="840408" y="2028434"/>
                      </a:cubicBezTo>
                      <a:cubicBezTo>
                        <a:pt x="869007" y="2077079"/>
                        <a:pt x="939075" y="2117139"/>
                        <a:pt x="994844" y="2117139"/>
                      </a:cubicBezTo>
                      <a:close/>
                      <a:moveTo>
                        <a:pt x="1967414" y="2491648"/>
                      </a:moveTo>
                      <a:lnTo>
                        <a:pt x="822440" y="2491648"/>
                      </a:lnTo>
                      <a:cubicBezTo>
                        <a:pt x="742700" y="2491648"/>
                        <a:pt x="642515" y="2434369"/>
                        <a:pt x="601623" y="2364815"/>
                      </a:cubicBezTo>
                      <a:cubicBezTo>
                        <a:pt x="29136" y="1372657"/>
                        <a:pt x="29136" y="1372657"/>
                        <a:pt x="29136" y="1372657"/>
                      </a:cubicBezTo>
                      <a:cubicBezTo>
                        <a:pt x="-9712" y="1303103"/>
                        <a:pt x="-9712" y="1188545"/>
                        <a:pt x="29136" y="1118992"/>
                      </a:cubicBezTo>
                      <a:cubicBezTo>
                        <a:pt x="601623" y="126833"/>
                        <a:pt x="601623" y="126833"/>
                        <a:pt x="601623" y="126833"/>
                      </a:cubicBezTo>
                      <a:cubicBezTo>
                        <a:pt x="642515" y="57280"/>
                        <a:pt x="742700" y="0"/>
                        <a:pt x="822440" y="0"/>
                      </a:cubicBezTo>
                      <a:cubicBezTo>
                        <a:pt x="1967414" y="0"/>
                        <a:pt x="1967414" y="0"/>
                        <a:pt x="1967414" y="0"/>
                      </a:cubicBezTo>
                      <a:cubicBezTo>
                        <a:pt x="2049198" y="0"/>
                        <a:pt x="2147339" y="57280"/>
                        <a:pt x="2188231" y="126833"/>
                      </a:cubicBezTo>
                      <a:cubicBezTo>
                        <a:pt x="2760718" y="1118992"/>
                        <a:pt x="2760718" y="1118992"/>
                        <a:pt x="2760718" y="1118992"/>
                      </a:cubicBezTo>
                      <a:cubicBezTo>
                        <a:pt x="2801610" y="1188545"/>
                        <a:pt x="2801610" y="1303103"/>
                        <a:pt x="2760718" y="1372657"/>
                      </a:cubicBezTo>
                      <a:cubicBezTo>
                        <a:pt x="2188231" y="2364815"/>
                        <a:pt x="2188231" y="2364815"/>
                        <a:pt x="2188231" y="2364815"/>
                      </a:cubicBezTo>
                      <a:cubicBezTo>
                        <a:pt x="2147339" y="2434369"/>
                        <a:pt x="2049198" y="2491648"/>
                        <a:pt x="1967414" y="2491648"/>
                      </a:cubicBezTo>
                      <a:close/>
                    </a:path>
                  </a:pathLst>
                </a:custGeom>
                <a:solidFill>
                  <a:srgbClr val="00AF92"/>
                </a:solidFill>
                <a:ln w="19050">
                  <a:noFill/>
                </a:ln>
                <a:effectLst>
                  <a:innerShdw blurRad="63500" dist="63500" dir="27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10800000">
                  <a:off x="3337529" y="1173504"/>
                  <a:ext cx="2138277" cy="189513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B4B4B4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10800000">
                  <a:off x="3656172" y="1456206"/>
                  <a:ext cx="1495486" cy="1325435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100000">
                        <a:schemeClr val="bg1"/>
                      </a:gs>
                      <a:gs pos="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" name="Group 17"/>
              <p:cNvGrpSpPr>
                <a:grpSpLocks noChangeAspect="1"/>
              </p:cNvGrpSpPr>
              <p:nvPr/>
            </p:nvGrpSpPr>
            <p:grpSpPr bwMode="auto">
              <a:xfrm>
                <a:off x="6087464" y="1170184"/>
                <a:ext cx="457188" cy="490764"/>
                <a:chOff x="231" y="1205"/>
                <a:chExt cx="640" cy="687"/>
              </a:xfrm>
              <a:solidFill>
                <a:srgbClr val="00AF92"/>
              </a:solidFill>
            </p:grpSpPr>
            <p:sp>
              <p:nvSpPr>
                <p:cNvPr id="14" name="Freeform 18"/>
                <p:cNvSpPr/>
                <p:nvPr/>
              </p:nvSpPr>
              <p:spPr bwMode="auto">
                <a:xfrm>
                  <a:off x="231" y="1205"/>
                  <a:ext cx="499" cy="687"/>
                </a:xfrm>
                <a:custGeom>
                  <a:avLst/>
                  <a:gdLst>
                    <a:gd name="T0" fmla="*/ 442 w 499"/>
                    <a:gd name="T1" fmla="*/ 629 h 687"/>
                    <a:gd name="T2" fmla="*/ 57 w 499"/>
                    <a:gd name="T3" fmla="*/ 629 h 687"/>
                    <a:gd name="T4" fmla="*/ 57 w 499"/>
                    <a:gd name="T5" fmla="*/ 200 h 687"/>
                    <a:gd name="T6" fmla="*/ 200 w 499"/>
                    <a:gd name="T7" fmla="*/ 200 h 687"/>
                    <a:gd name="T8" fmla="*/ 200 w 499"/>
                    <a:gd name="T9" fmla="*/ 57 h 687"/>
                    <a:gd name="T10" fmla="*/ 442 w 499"/>
                    <a:gd name="T11" fmla="*/ 57 h 687"/>
                    <a:gd name="T12" fmla="*/ 442 w 499"/>
                    <a:gd name="T13" fmla="*/ 116 h 687"/>
                    <a:gd name="T14" fmla="*/ 494 w 499"/>
                    <a:gd name="T15" fmla="*/ 64 h 687"/>
                    <a:gd name="T16" fmla="*/ 499 w 499"/>
                    <a:gd name="T17" fmla="*/ 59 h 687"/>
                    <a:gd name="T18" fmla="*/ 499 w 499"/>
                    <a:gd name="T19" fmla="*/ 0 h 687"/>
                    <a:gd name="T20" fmla="*/ 143 w 499"/>
                    <a:gd name="T21" fmla="*/ 0 h 687"/>
                    <a:gd name="T22" fmla="*/ 143 w 499"/>
                    <a:gd name="T23" fmla="*/ 0 h 687"/>
                    <a:gd name="T24" fmla="*/ 0 w 499"/>
                    <a:gd name="T25" fmla="*/ 143 h 687"/>
                    <a:gd name="T26" fmla="*/ 0 w 499"/>
                    <a:gd name="T27" fmla="*/ 687 h 687"/>
                    <a:gd name="T28" fmla="*/ 499 w 499"/>
                    <a:gd name="T29" fmla="*/ 687 h 687"/>
                    <a:gd name="T30" fmla="*/ 499 w 499"/>
                    <a:gd name="T31" fmla="*/ 429 h 687"/>
                    <a:gd name="T32" fmla="*/ 442 w 499"/>
                    <a:gd name="T33" fmla="*/ 486 h 687"/>
                    <a:gd name="T34" fmla="*/ 442 w 499"/>
                    <a:gd name="T35" fmla="*/ 629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9" h="687">
                      <a:moveTo>
                        <a:pt x="442" y="629"/>
                      </a:moveTo>
                      <a:lnTo>
                        <a:pt x="57" y="629"/>
                      </a:lnTo>
                      <a:lnTo>
                        <a:pt x="57" y="200"/>
                      </a:lnTo>
                      <a:lnTo>
                        <a:pt x="200" y="200"/>
                      </a:lnTo>
                      <a:lnTo>
                        <a:pt x="200" y="57"/>
                      </a:lnTo>
                      <a:lnTo>
                        <a:pt x="442" y="57"/>
                      </a:lnTo>
                      <a:lnTo>
                        <a:pt x="442" y="116"/>
                      </a:lnTo>
                      <a:lnTo>
                        <a:pt x="494" y="64"/>
                      </a:lnTo>
                      <a:lnTo>
                        <a:pt x="499" y="59"/>
                      </a:lnTo>
                      <a:lnTo>
                        <a:pt x="499" y="0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0" y="143"/>
                      </a:lnTo>
                      <a:lnTo>
                        <a:pt x="0" y="687"/>
                      </a:lnTo>
                      <a:lnTo>
                        <a:pt x="499" y="687"/>
                      </a:lnTo>
                      <a:lnTo>
                        <a:pt x="499" y="429"/>
                      </a:lnTo>
                      <a:lnTo>
                        <a:pt x="442" y="486"/>
                      </a:lnTo>
                      <a:lnTo>
                        <a:pt x="442" y="6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19"/>
                <p:cNvSpPr>
                  <a:spLocks noEditPoints="1"/>
                </p:cNvSpPr>
                <p:nvPr/>
              </p:nvSpPr>
              <p:spPr bwMode="auto">
                <a:xfrm>
                  <a:off x="436" y="1310"/>
                  <a:ext cx="435" cy="431"/>
                </a:xfrm>
                <a:custGeom>
                  <a:avLst/>
                  <a:gdLst>
                    <a:gd name="T0" fmla="*/ 50 w 435"/>
                    <a:gd name="T1" fmla="*/ 279 h 431"/>
                    <a:gd name="T2" fmla="*/ 50 w 435"/>
                    <a:gd name="T3" fmla="*/ 279 h 431"/>
                    <a:gd name="T4" fmla="*/ 50 w 435"/>
                    <a:gd name="T5" fmla="*/ 279 h 431"/>
                    <a:gd name="T6" fmla="*/ 50 w 435"/>
                    <a:gd name="T7" fmla="*/ 279 h 431"/>
                    <a:gd name="T8" fmla="*/ 0 w 435"/>
                    <a:gd name="T9" fmla="*/ 431 h 431"/>
                    <a:gd name="T10" fmla="*/ 155 w 435"/>
                    <a:gd name="T11" fmla="*/ 381 h 431"/>
                    <a:gd name="T12" fmla="*/ 155 w 435"/>
                    <a:gd name="T13" fmla="*/ 381 h 431"/>
                    <a:gd name="T14" fmla="*/ 155 w 435"/>
                    <a:gd name="T15" fmla="*/ 381 h 431"/>
                    <a:gd name="T16" fmla="*/ 155 w 435"/>
                    <a:gd name="T17" fmla="*/ 381 h 431"/>
                    <a:gd name="T18" fmla="*/ 435 w 435"/>
                    <a:gd name="T19" fmla="*/ 102 h 431"/>
                    <a:gd name="T20" fmla="*/ 330 w 435"/>
                    <a:gd name="T21" fmla="*/ 0 h 431"/>
                    <a:gd name="T22" fmla="*/ 50 w 435"/>
                    <a:gd name="T23" fmla="*/ 279 h 431"/>
                    <a:gd name="T24" fmla="*/ 50 w 435"/>
                    <a:gd name="T25" fmla="*/ 279 h 431"/>
                    <a:gd name="T26" fmla="*/ 141 w 435"/>
                    <a:gd name="T27" fmla="*/ 360 h 431"/>
                    <a:gd name="T28" fmla="*/ 38 w 435"/>
                    <a:gd name="T29" fmla="*/ 396 h 431"/>
                    <a:gd name="T30" fmla="*/ 72 w 435"/>
                    <a:gd name="T31" fmla="*/ 291 h 431"/>
                    <a:gd name="T32" fmla="*/ 141 w 435"/>
                    <a:gd name="T33" fmla="*/ 36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5" h="431">
                      <a:moveTo>
                        <a:pt x="50" y="279"/>
                      </a:move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0" y="43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435" y="102"/>
                      </a:lnTo>
                      <a:lnTo>
                        <a:pt x="330" y="0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close/>
                      <a:moveTo>
                        <a:pt x="141" y="360"/>
                      </a:moveTo>
                      <a:lnTo>
                        <a:pt x="38" y="396"/>
                      </a:lnTo>
                      <a:lnTo>
                        <a:pt x="72" y="291"/>
                      </a:lnTo>
                      <a:lnTo>
                        <a:pt x="141" y="3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1047914" y="4189105"/>
            <a:ext cx="1433167" cy="607216"/>
            <a:chOff x="1064237" y="3704725"/>
            <a:chExt cx="1433167" cy="607216"/>
          </a:xfrm>
        </p:grpSpPr>
        <p:sp>
          <p:nvSpPr>
            <p:cNvPr id="30" name="矩形 29"/>
            <p:cNvSpPr/>
            <p:nvPr/>
          </p:nvSpPr>
          <p:spPr>
            <a:xfrm>
              <a:off x="1488795" y="3704725"/>
              <a:ext cx="10086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思考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1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4237" y="3715332"/>
              <a:ext cx="513022" cy="596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矩形 37"/>
          <p:cNvSpPr/>
          <p:nvPr/>
        </p:nvSpPr>
        <p:spPr>
          <a:xfrm>
            <a:off x="1547922" y="4887339"/>
            <a:ext cx="68103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基于三种数据结构的查找方法的优缺点？</a:t>
            </a:r>
            <a:endParaRPr lang="en-US" altLang="zh-CN" sz="2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2472" y="1719298"/>
            <a:ext cx="603553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查找的意义</a:t>
            </a:r>
            <a:endParaRPr lang="en-US" altLang="zh-CN" sz="2400" b="1" dirty="0"/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基于顺序表的查找</a:t>
            </a:r>
            <a:endParaRPr lang="en-US" altLang="zh-CN" sz="2400" b="1" dirty="0"/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基于树表的查找</a:t>
            </a:r>
            <a:endParaRPr lang="en-US" altLang="zh-CN" sz="2400" b="1" dirty="0"/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基于散列表的查找</a:t>
            </a:r>
            <a:endParaRPr lang="en-US" altLang="zh-CN" sz="2400" b="1" dirty="0"/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200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微信图片_2019101918225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660232" y="3140968"/>
            <a:ext cx="2116102" cy="211610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475656" y="3672894"/>
            <a:ext cx="6388100" cy="2708434"/>
            <a:chOff x="1520825" y="4834037"/>
            <a:chExt cx="6388100" cy="2708434"/>
          </a:xfrm>
        </p:grpSpPr>
        <p:sp>
          <p:nvSpPr>
            <p:cNvPr id="6" name="矩形 5"/>
            <p:cNvSpPr/>
            <p:nvPr/>
          </p:nvSpPr>
          <p:spPr>
            <a:xfrm>
              <a:off x="1520825" y="4834037"/>
              <a:ext cx="638810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李培培</a:t>
              </a:r>
              <a:endPara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QQ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123452644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微信：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li123452644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Email</a:t>
              </a:r>
              <a:r>
                <a: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: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peipeili@hfut.edu.cn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手机号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13956043016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1"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合肥工业大学智能计算与数据挖掘千人团队 </a:t>
              </a:r>
              <a:r>
                <a:rPr lang="en-US" altLang="zh-CN" sz="2000" u="sng" dirty="0">
                  <a:solidFill>
                    <a:srgbClr val="0000FF"/>
                  </a:solidFill>
                </a:rPr>
                <a:t>http://dmic.bigke.org/</a:t>
              </a:r>
              <a:endParaRPr lang="en-US" altLang="zh-CN" sz="20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865" y="6418213"/>
              <a:ext cx="666651" cy="28665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23528" y="3356992"/>
            <a:ext cx="2143084" cy="551837"/>
            <a:chOff x="728936" y="4175538"/>
            <a:chExt cx="2204016" cy="584775"/>
          </a:xfrm>
        </p:grpSpPr>
        <p:sp>
          <p:nvSpPr>
            <p:cNvPr id="9" name="矩形 8"/>
            <p:cNvSpPr/>
            <p:nvPr/>
          </p:nvSpPr>
          <p:spPr>
            <a:xfrm>
              <a:off x="1100399" y="4175538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0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联系方式</a:t>
              </a:r>
              <a:endParaRPr lang="zh-CN" altLang="en-US" sz="30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10" name="图片 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936" y="4235450"/>
              <a:ext cx="401364" cy="43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/>
          <p:cNvSpPr/>
          <p:nvPr/>
        </p:nvSpPr>
        <p:spPr>
          <a:xfrm>
            <a:off x="3707904" y="1916832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Clr>
                <a:srgbClr val="FF0000"/>
              </a:buClr>
            </a:pPr>
            <a:r>
              <a:rPr lang="zh-CN" altLang="en-US" sz="3600" b="1" dirty="0"/>
              <a:t>谢谢！</a:t>
            </a:r>
            <a:endParaRPr lang="zh-CN" altLang="zh-CN" sz="36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 advTm="1622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244" y="980728"/>
            <a:ext cx="8229600" cy="4750459"/>
          </a:xfrm>
        </p:spPr>
        <p:txBody>
          <a:bodyPr/>
          <a:lstStyle/>
          <a:p>
            <a:pPr marL="0" indent="0" eaLnBrk="1" hangingPunct="1">
              <a:buClr>
                <a:srgbClr val="FF0000"/>
              </a:buClr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</a:rPr>
              <a:t>）关于其中的</a:t>
            </a:r>
            <a:r>
              <a:rPr lang="zh-CN" altLang="en-US" sz="2400" b="1" dirty="0">
                <a:solidFill>
                  <a:srgbClr val="FF0000"/>
                </a:solidFill>
              </a:rPr>
              <a:t>特定元素 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dirty="0"/>
              <a:t>如何标识所需要查找的元素？</a:t>
            </a:r>
            <a:endParaRPr lang="zh-CN" altLang="en-US" sz="2000" dirty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dirty="0"/>
              <a:t>以高考成绩为例，显然是以准考证号标识的。</a:t>
            </a:r>
            <a:endParaRPr lang="zh-CN" altLang="en-US" sz="2000" dirty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dirty="0"/>
              <a:t>更一般地说，涉及到</a:t>
            </a:r>
            <a:r>
              <a:rPr lang="zh-CN" altLang="en-US" sz="2000" dirty="0">
                <a:solidFill>
                  <a:srgbClr val="CC0000"/>
                </a:solidFill>
              </a:rPr>
              <a:t>字段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     </a:t>
            </a:r>
            <a:r>
              <a:rPr lang="zh-CN" altLang="en-US" sz="2000" b="1" dirty="0">
                <a:solidFill>
                  <a:srgbClr val="FF0000"/>
                </a:solidFill>
              </a:rPr>
              <a:t>字段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Field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en-US" sz="2000" dirty="0"/>
              <a:t>：如第一章所述，一个元素通常包括多个字段，  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 </a:t>
            </a:r>
            <a:r>
              <a:rPr lang="en-US" altLang="zh-CN" sz="2000" b="1" dirty="0"/>
              <a:t>——</a:t>
            </a:r>
            <a:r>
              <a:rPr lang="zh-CN" altLang="en-US" sz="2000" dirty="0"/>
              <a:t>查找表中的元素也由多个字段（项）组成。</a:t>
            </a:r>
            <a:endParaRPr lang="zh-CN" altLang="en-US" sz="2000" dirty="0"/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例如，高考成绩信息中，包括姓名、准考证号、各单科成绩和总分等字段。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称其中可以标识元素的字段为</a:t>
            </a:r>
            <a:r>
              <a:rPr lang="zh-CN" altLang="en-US" sz="2000" b="1" dirty="0">
                <a:solidFill>
                  <a:srgbClr val="FF0000"/>
                </a:solidFill>
              </a:rPr>
              <a:t>关键字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Keyword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en-US" sz="2000" dirty="0"/>
              <a:t>，分两种情况：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>
                <a:solidFill>
                  <a:srgbClr val="FF0000"/>
                </a:solidFill>
              </a:rPr>
              <a:t>主关键字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Primary Keyword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/>
              <a:t>：唯一标识一个元素的字段</a:t>
            </a:r>
            <a:endParaRPr lang="zh-CN" altLang="en-US" sz="2000" dirty="0"/>
          </a:p>
          <a:p>
            <a:pPr lvl="2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例如，高考成绩信息中的“准考证号”字段。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>
                <a:solidFill>
                  <a:srgbClr val="FF0000"/>
                </a:solidFill>
              </a:rPr>
              <a:t>次关键字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Secondary Keyword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：可能标识到多个元素的字段</a:t>
            </a:r>
            <a:endParaRPr lang="zh-CN" altLang="en-US" sz="2000" dirty="0"/>
          </a:p>
          <a:p>
            <a:pPr lvl="2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例如，高考成绩信息中的“考生姓名”字段，</a:t>
            </a:r>
            <a:endParaRPr lang="zh-CN" altLang="en-US" sz="20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因为现实中有太多同名同姓的人。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95536" y="125006"/>
            <a:ext cx="3926256" cy="646307"/>
            <a:chOff x="748090" y="1326432"/>
            <a:chExt cx="4231148" cy="687269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748090" y="1326432"/>
              <a:ext cx="4231148" cy="68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10.1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概述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40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720"/>
            <a:ext cx="8229600" cy="467845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</a:rPr>
              <a:t>）如何查找？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dirty="0"/>
              <a:t>取决于查找表的组织方式。例如：</a:t>
            </a:r>
            <a:endParaRPr lang="zh-CN" altLang="en-US" sz="2000" dirty="0"/>
          </a:p>
          <a:p>
            <a:pPr lvl="2" eaLnBrk="1" hangingPunct="1">
              <a:buClr>
                <a:srgbClr val="FF0000"/>
              </a:buClr>
            </a:pPr>
            <a:r>
              <a:rPr lang="zh-CN" altLang="en-US" sz="2000" dirty="0"/>
              <a:t>汉语字典的查找方法；</a:t>
            </a:r>
            <a:endParaRPr lang="zh-CN" altLang="en-US" sz="2000" dirty="0"/>
          </a:p>
          <a:p>
            <a:pPr lvl="2" eaLnBrk="1" hangingPunct="1">
              <a:buClr>
                <a:srgbClr val="FF0000"/>
              </a:buClr>
            </a:pPr>
            <a:r>
              <a:rPr lang="zh-CN" altLang="en-US" sz="2000" dirty="0"/>
              <a:t>英语词典的查找方法；</a:t>
            </a:r>
            <a:endParaRPr lang="zh-CN" altLang="en-US" sz="2000" dirty="0"/>
          </a:p>
          <a:p>
            <a:pPr lvl="2" eaLnBrk="1" hangingPunct="1">
              <a:buClr>
                <a:srgbClr val="FF0000"/>
              </a:buClr>
            </a:pPr>
            <a:r>
              <a:rPr lang="zh-CN" altLang="en-US" sz="2000" dirty="0"/>
              <a:t>某单位通信录中查找特定单位的方法等。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</a:rPr>
              <a:t>）查找成功和查找失败：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dirty="0"/>
              <a:t>若找到指定的元素，则称为</a:t>
            </a:r>
            <a:r>
              <a:rPr lang="zh-CN" altLang="en-US" sz="2000" b="1" dirty="0">
                <a:solidFill>
                  <a:srgbClr val="FF0000"/>
                </a:solidFill>
              </a:rPr>
              <a:t>查找成功</a:t>
            </a:r>
            <a:r>
              <a:rPr lang="zh-CN" altLang="en-US" sz="2000" dirty="0"/>
              <a:t>；否则称为</a:t>
            </a:r>
            <a:r>
              <a:rPr lang="zh-CN" altLang="en-US" sz="2000" b="1" dirty="0">
                <a:solidFill>
                  <a:srgbClr val="FF0000"/>
                </a:solidFill>
              </a:rPr>
              <a:t>查找失败</a:t>
            </a:r>
            <a:r>
              <a:rPr lang="zh-CN" altLang="en-US" sz="2000" dirty="0">
                <a:solidFill>
                  <a:srgbClr val="FF0000"/>
                </a:solidFill>
              </a:rPr>
              <a:t>   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</a:rPr>
              <a:t>）如何评价查找方法的性能？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dirty="0"/>
              <a:t>以</a:t>
            </a:r>
            <a:r>
              <a:rPr lang="zh-CN" altLang="en-US" sz="2000" b="1" dirty="0">
                <a:solidFill>
                  <a:srgbClr val="FF0000"/>
                </a:solidFill>
              </a:rPr>
              <a:t>查找长度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Searching Length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en-US" sz="2000" dirty="0"/>
              <a:t>来描述</a:t>
            </a:r>
            <a:endParaRPr lang="zh-CN" altLang="en-US" sz="2000" dirty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b="1" dirty="0"/>
              <a:t>查找长度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   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查找过程中所做的</a:t>
            </a:r>
            <a:r>
              <a:rPr lang="zh-CN" altLang="en-US" sz="2000" b="1" dirty="0">
                <a:solidFill>
                  <a:srgbClr val="FF0000"/>
                </a:solidFill>
              </a:rPr>
              <a:t>元素或关键字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比较次数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/>
              <a:t>      </a:t>
            </a:r>
            <a:r>
              <a:rPr lang="zh-CN" altLang="en-US" sz="2000" b="1" dirty="0"/>
              <a:t>涉及到</a:t>
            </a:r>
            <a:r>
              <a:rPr lang="en-US" altLang="zh-CN" sz="2000" b="1" dirty="0"/>
              <a:t>: </a:t>
            </a:r>
            <a:endParaRPr lang="en-US" altLang="zh-CN" sz="2000" b="1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b="1" dirty="0"/>
              <a:t>平均查找长度</a:t>
            </a:r>
            <a:r>
              <a:rPr lang="en-US" altLang="zh-CN" sz="2000" b="1" dirty="0"/>
              <a:t>ASL(</a:t>
            </a:r>
            <a:r>
              <a:rPr lang="en-US" altLang="zh-CN" sz="1800" b="1" dirty="0">
                <a:solidFill>
                  <a:srgbClr val="0000FF"/>
                </a:solidFill>
              </a:rPr>
              <a:t>Average Searching Length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</a:t>
            </a:r>
            <a:endParaRPr lang="zh-CN" altLang="en-US" sz="2000" b="1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最大查找长度</a:t>
            </a:r>
            <a:r>
              <a:rPr lang="en-US" altLang="zh-CN" sz="2000" b="1" dirty="0"/>
              <a:t>MSL(</a:t>
            </a:r>
            <a:r>
              <a:rPr lang="en-US" altLang="zh-CN" sz="1800" b="1" dirty="0">
                <a:solidFill>
                  <a:srgbClr val="0000FF"/>
                </a:solidFill>
              </a:rPr>
              <a:t>Maximum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Searching Length</a:t>
            </a:r>
            <a:r>
              <a:rPr lang="en-US" altLang="zh-CN" sz="2000" b="1" dirty="0"/>
              <a:t>)</a:t>
            </a:r>
            <a:endParaRPr lang="zh-CN" altLang="en-US" sz="2000" b="1" dirty="0"/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/>
              <a:t>                失败查找长度</a:t>
            </a:r>
            <a:r>
              <a:rPr lang="en-US" altLang="zh-CN" sz="2000" b="1" dirty="0"/>
              <a:t>FSL(</a:t>
            </a:r>
            <a:r>
              <a:rPr lang="en-US" altLang="zh-CN" sz="1800" b="1" dirty="0">
                <a:solidFill>
                  <a:srgbClr val="0000FF"/>
                </a:solidFill>
              </a:rPr>
              <a:t>Failure Searching Length</a:t>
            </a:r>
            <a:r>
              <a:rPr lang="en-US" altLang="zh-CN" sz="2000" b="1" dirty="0"/>
              <a:t>)</a:t>
            </a:r>
            <a:endParaRPr lang="zh-CN" altLang="en-US" sz="2000" b="1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95536" y="125006"/>
            <a:ext cx="3926256" cy="646307"/>
            <a:chOff x="748090" y="1326432"/>
            <a:chExt cx="4231148" cy="687269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748090" y="1326432"/>
              <a:ext cx="4231148" cy="68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10.1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概述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40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 uiExpand="1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PP_MARK_KEY" val="bcdcda85-5f4b-44cc-a8a8-275924468931"/>
  <p:tag name="COMMONDATA" val="eyJoZGlkIjoiYTlkZjEzYWRmNzlkM2U5MWU1NzI4ZWFmYTllMGY0NG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16937</Words>
  <Application>WPS 演示</Application>
  <PresentationFormat>全屏显示(4:3)</PresentationFormat>
  <Paragraphs>2861</Paragraphs>
  <Slides>76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98" baseType="lpstr">
      <vt:lpstr>Arial</vt:lpstr>
      <vt:lpstr>宋体</vt:lpstr>
      <vt:lpstr>Wingdings</vt:lpstr>
      <vt:lpstr>Times New Roman</vt:lpstr>
      <vt:lpstr>黑体</vt:lpstr>
      <vt:lpstr>Calibri</vt:lpstr>
      <vt:lpstr>仿宋</vt:lpstr>
      <vt:lpstr>Comic Sans MS</vt:lpstr>
      <vt:lpstr>MS PMincho</vt:lpstr>
      <vt:lpstr>Yu Gothic UI</vt:lpstr>
      <vt:lpstr>Garamond</vt:lpstr>
      <vt:lpstr>方正舒体</vt:lpstr>
      <vt:lpstr>微软雅黑</vt:lpstr>
      <vt:lpstr>楷体_GB2312</vt:lpstr>
      <vt:lpstr>新宋体</vt:lpstr>
      <vt:lpstr>PMingLiU-ExtB</vt:lpstr>
      <vt:lpstr>Arial Unicode MS</vt:lpstr>
      <vt:lpstr>Tahoma</vt:lpstr>
      <vt:lpstr>Verdana</vt:lpstr>
      <vt:lpstr>Cambria Math</vt:lpstr>
      <vt:lpstr>Consolas</vt:lpstr>
      <vt:lpstr>Office 主题</vt:lpstr>
      <vt:lpstr>PowerPoint 演示文稿</vt:lpstr>
      <vt:lpstr>第10章 查找(Searching)</vt:lpstr>
      <vt:lpstr>上文回顾</vt:lpstr>
      <vt:lpstr>上文回顾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10.2.1简单顺序表的查找</vt:lpstr>
      <vt:lpstr>10.2.1简单顺序表的查找</vt:lpstr>
      <vt:lpstr>10.2.1简单顺序表的查找</vt:lpstr>
      <vt:lpstr>10.2.1简单顺序表的查找</vt:lpstr>
      <vt:lpstr>10.2.1简单顺序表的查找</vt:lpstr>
      <vt:lpstr>10.2.2 有序表的查找——二分查找</vt:lpstr>
      <vt:lpstr>10.2.2 有序表的查找——二分查找</vt:lpstr>
      <vt:lpstr>PowerPoint 演示文稿</vt:lpstr>
      <vt:lpstr>10.2.2 有序表的查找——二分查找</vt:lpstr>
      <vt:lpstr>10.2.2 有序表的查找——二分查找</vt:lpstr>
      <vt:lpstr>10.2.2 有序表的查找——二分查找</vt:lpstr>
      <vt:lpstr>10.2.2 有序表的查找——二分查找</vt:lpstr>
      <vt:lpstr>有序表的查找——二分查找的改进</vt:lpstr>
      <vt:lpstr>有序表的查找——二分查找的改进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Peipei Li</dc:creator>
  <cp:lastModifiedBy>dell</cp:lastModifiedBy>
  <cp:revision>3604</cp:revision>
  <cp:lastPrinted>2012-11-20T01:52:00Z</cp:lastPrinted>
  <dcterms:created xsi:type="dcterms:W3CDTF">2012-10-13T08:41:00Z</dcterms:created>
  <dcterms:modified xsi:type="dcterms:W3CDTF">2023-04-26T02:18:24Z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0D96456E80E94D529C6E1852CCD0D08B_12</vt:lpwstr>
  </property>
</Properties>
</file>