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9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1" r:id="rId3"/>
    <p:sldId id="543" r:id="rId4"/>
    <p:sldId id="544" r:id="rId5"/>
    <p:sldId id="520" r:id="rId6"/>
    <p:sldId id="546" r:id="rId7"/>
    <p:sldId id="547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49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50" r:id="rId27"/>
    <p:sldId id="541" r:id="rId28"/>
    <p:sldId id="542" r:id="rId29"/>
    <p:sldId id="514" r:id="rId30"/>
    <p:sldId id="448" r:id="rId31"/>
  </p:sldIdLst>
  <p:sldSz cx="9144000" cy="6858000" type="screen4x3"/>
  <p:notesSz cx="6797675" cy="9928225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6600"/>
    <a:srgbClr val="000000"/>
    <a:srgbClr val="FFFFFF"/>
    <a:srgbClr val="5E8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7" autoAdjust="0"/>
    <p:restoredTop sz="87665" autoAdjust="0"/>
  </p:normalViewPr>
  <p:slideViewPr>
    <p:cSldViewPr showGuides="1">
      <p:cViewPr varScale="1">
        <p:scale>
          <a:sx n="78" d="100"/>
          <a:sy n="78" d="100"/>
        </p:scale>
        <p:origin x="1565" y="5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</a:p>
        </p:txBody>
      </p:sp>
      <p:sp>
        <p:nvSpPr>
          <p:cNvPr id="8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7700A63-C9D7-4FCE-9632-4FB0AF18B1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</a:p>
        </p:txBody>
      </p:sp>
      <p:sp>
        <p:nvSpPr>
          <p:cNvPr id="7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2CBB5-64B9-4960-ADED-BBBD11F3E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Click="0">
    <p:pull dir="d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465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Structures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栈 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(Stack)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数据结构课程组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胡学钢  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2023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01008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11266"/>
          <p:cNvSpPr>
            <a:spLocks noChangeArrowheads="1"/>
          </p:cNvSpPr>
          <p:nvPr/>
        </p:nvSpPr>
        <p:spPr bwMode="auto">
          <a:xfrm>
            <a:off x="611188" y="1125538"/>
            <a:ext cx="799306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2600">
              <a:cs typeface="Times New Roman" panose="02020603050405020304" pitchFamily="18" charset="0"/>
            </a:endParaRPr>
          </a:p>
        </p:txBody>
      </p:sp>
      <p:sp>
        <p:nvSpPr>
          <p:cNvPr id="11268" name="内容占位符 11267"/>
          <p:cNvSpPr>
            <a:spLocks noGrp="1" noChangeArrowheads="1"/>
          </p:cNvSpPr>
          <p:nvPr>
            <p:ph idx="1"/>
          </p:nvPr>
        </p:nvSpPr>
        <p:spPr>
          <a:xfrm>
            <a:off x="539378" y="1412776"/>
            <a:ext cx="8209086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其他几个函数的对应描述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分析</a:t>
            </a:r>
            <a:r>
              <a:rPr lang="zh-CN" altLang="en-US" sz="2000" b="1" dirty="0"/>
              <a:t>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）几个运算的条件可能有不成立的情况，因而需给与明确的反映；</a:t>
            </a:r>
            <a:endParaRPr lang="en-US" altLang="zh-CN" sz="2000" b="1" dirty="0"/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）设立运算是否正常的类型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zh-CN" altLang="en-US" sz="2000" b="1" dirty="0"/>
              <a:t>，正常时返回</a:t>
            </a:r>
            <a:r>
              <a:rPr lang="en-US" altLang="zh-CN" sz="2000" b="1" dirty="0">
                <a:solidFill>
                  <a:srgbClr val="0000FF"/>
                </a:solidFill>
              </a:rPr>
              <a:t>success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否则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返回错误类型，如</a:t>
            </a:r>
            <a:r>
              <a:rPr lang="en-US" altLang="zh-CN" sz="2000" b="1" dirty="0">
                <a:solidFill>
                  <a:srgbClr val="0000FF"/>
                </a:solidFill>
              </a:rPr>
              <a:t>overflow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0000FF"/>
                </a:solidFill>
              </a:rPr>
              <a:t>underflow</a:t>
            </a:r>
            <a:r>
              <a:rPr lang="zh-CN" altLang="en-US" sz="2000" b="1" dirty="0"/>
              <a:t>等；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）由此，可将这几个运算对应的函数的类型设置为</a:t>
            </a:r>
            <a:r>
              <a:rPr lang="en-US" altLang="zh-CN" sz="2000" b="1" dirty="0" err="1"/>
              <a:t>error_code</a:t>
            </a:r>
            <a:r>
              <a:rPr lang="zh-CN" altLang="en-US" sz="2000" b="1" dirty="0"/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）如果运算函数需要返回其他的值，可采用参数的方式来返回</a:t>
            </a:r>
            <a:r>
              <a:rPr lang="zh-CN" altLang="en-US" sz="1800" b="1" dirty="0"/>
              <a:t>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由上述讨论可得到</a:t>
            </a:r>
            <a:r>
              <a:rPr lang="zh-CN" altLang="en-US" sz="2000" b="1" dirty="0">
                <a:solidFill>
                  <a:srgbClr val="FF0000"/>
                </a:solidFill>
              </a:rPr>
              <a:t>其他几个函数</a:t>
            </a:r>
            <a:r>
              <a:rPr lang="zh-CN" altLang="en-US" sz="2000" b="1" dirty="0"/>
              <a:t>的功能描述：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楷体_GB2312" pitchFamily="1" charset="-122"/>
              </a:rPr>
              <a:t>（</a:t>
            </a:r>
            <a:r>
              <a:rPr lang="en-US" altLang="zh-CN" sz="1800" b="1" dirty="0">
                <a:latin typeface="楷体_GB2312" pitchFamily="1" charset="-122"/>
              </a:rPr>
              <a:t>4)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1" charset="-122"/>
              </a:rPr>
              <a:t>取栈顶元素</a:t>
            </a:r>
            <a:r>
              <a:rPr lang="zh-CN" altLang="en-US" sz="1800" b="1" dirty="0">
                <a:latin typeface="楷体_GB2312" pitchFamily="1" charset="-122"/>
              </a:rPr>
              <a:t>的运算功能描述：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如果栈不空，则取出栈顶元素到参数</a:t>
            </a:r>
            <a:r>
              <a:rPr lang="en-US" altLang="zh-CN" sz="2000" b="1" i="1" dirty="0">
                <a:latin typeface="楷体_GB2312" pitchFamily="1" charset="-122"/>
              </a:rPr>
              <a:t>x</a:t>
            </a:r>
            <a:r>
              <a:rPr lang="zh-CN" altLang="en-US" sz="2000" b="1" dirty="0">
                <a:latin typeface="楷体_GB2312" pitchFamily="1" charset="-122"/>
              </a:rPr>
              <a:t>中，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然后返回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success</a:t>
            </a:r>
            <a:r>
              <a:rPr lang="zh-CN" altLang="en-US" sz="2000" b="1" dirty="0">
                <a:latin typeface="楷体_GB2312" pitchFamily="1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否则，返回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underflow</a:t>
            </a:r>
            <a:r>
              <a:rPr lang="zh-CN" altLang="en-US" sz="2000" b="1" dirty="0">
                <a:latin typeface="楷体_GB2312" pitchFamily="1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对应的运算函数为：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Get_top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&amp;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 </a:t>
            </a:r>
            <a:r>
              <a:rPr lang="en-US" altLang="zh-CN" sz="2000" b="1" dirty="0" err="1"/>
              <a:t>c</a:t>
            </a:r>
            <a:r>
              <a:rPr lang="en-US" altLang="zh-CN" sz="1800" b="1" dirty="0" err="1"/>
              <a:t>onst</a:t>
            </a:r>
            <a:r>
              <a:rPr lang="en-US" altLang="zh-CN" sz="1800" b="1" dirty="0"/>
              <a:t>;</a:t>
            </a:r>
            <a:endParaRPr lang="zh-CN" altLang="en-US" sz="2200" dirty="0"/>
          </a:p>
        </p:txBody>
      </p:sp>
      <p:sp>
        <p:nvSpPr>
          <p:cNvPr id="7" name="标题 9217"/>
          <p:cNvSpPr txBox="1">
            <a:spLocks noChangeArrowheads="1"/>
          </p:cNvSpPr>
          <p:nvPr/>
        </p:nvSpPr>
        <p:spPr bwMode="auto">
          <a:xfrm>
            <a:off x="251520" y="764704"/>
            <a:ext cx="8229600" cy="66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  <p:grpSp>
        <p:nvGrpSpPr>
          <p:cNvPr id="9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10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12290"/>
          <p:cNvSpPr>
            <a:spLocks noChangeArrowheads="1"/>
          </p:cNvSpPr>
          <p:nvPr/>
        </p:nvSpPr>
        <p:spPr bwMode="auto"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4400">
              <a:solidFill>
                <a:schemeClr val="tx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2" name="矩形 12291"/>
          <p:cNvSpPr>
            <a:spLocks noChangeArrowheads="1"/>
          </p:cNvSpPr>
          <p:nvPr/>
        </p:nvSpPr>
        <p:spPr bwMode="auto">
          <a:xfrm>
            <a:off x="517855" y="1600556"/>
            <a:ext cx="799306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(5)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入栈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的运算功能描述：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如果栈不满，则将元素入栈，并返回</a:t>
            </a:r>
            <a:r>
              <a:rPr lang="en-US" altLang="zh-CN" sz="2200" dirty="0">
                <a:solidFill>
                  <a:schemeClr val="tx1"/>
                </a:solidFill>
                <a:latin typeface="楷体_GB2312" pitchFamily="1" charset="-122"/>
              </a:rPr>
              <a:t>success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否则，返回</a:t>
            </a:r>
            <a:r>
              <a:rPr lang="en-US" altLang="zh-CN" sz="2200" dirty="0">
                <a:solidFill>
                  <a:schemeClr val="tx1"/>
                </a:solidFill>
                <a:latin typeface="楷体_GB2312" pitchFamily="1" charset="-122"/>
              </a:rPr>
              <a:t>overflow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对应的运算函数为：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</a:rPr>
              <a:t>error_code</a:t>
            </a:r>
            <a:r>
              <a:rPr lang="en-US" altLang="zh-CN" sz="2000" dirty="0">
                <a:solidFill>
                  <a:schemeClr val="tx1"/>
                </a:solidFill>
              </a:rPr>
              <a:t> Push(</a:t>
            </a:r>
            <a:r>
              <a:rPr lang="en-US" altLang="zh-CN" sz="2000" dirty="0" err="1">
                <a:solidFill>
                  <a:srgbClr val="0000FF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elemenType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出栈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的运算功能描述：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如果栈不空，删除当前栈顶的元素，并返回</a:t>
            </a:r>
            <a:r>
              <a:rPr lang="en-US" altLang="zh-CN" sz="2200" dirty="0">
                <a:solidFill>
                  <a:srgbClr val="0000FF"/>
                </a:solidFill>
                <a:latin typeface="楷体_GB2312" pitchFamily="1" charset="-122"/>
              </a:rPr>
              <a:t>success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否则，返回</a:t>
            </a:r>
            <a:r>
              <a:rPr lang="en-US" altLang="zh-CN" sz="2200" dirty="0">
                <a:solidFill>
                  <a:srgbClr val="0000FF"/>
                </a:solidFill>
                <a:latin typeface="楷体_GB2312" pitchFamily="1" charset="-122"/>
              </a:rPr>
              <a:t>underflow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对应的运算函数为：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dirty="0">
                <a:solidFill>
                  <a:schemeClr val="tx1"/>
                </a:solidFill>
              </a:rPr>
              <a:t> Pop();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9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" name="标题 9217"/>
          <p:cNvSpPr txBox="1">
            <a:spLocks noChangeArrowheads="1"/>
          </p:cNvSpPr>
          <p:nvPr/>
        </p:nvSpPr>
        <p:spPr bwMode="auto">
          <a:xfrm>
            <a:off x="251520" y="764704"/>
            <a:ext cx="8229600" cy="66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33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由此得到栈的类</a:t>
            </a:r>
            <a:r>
              <a:rPr lang="en-US" altLang="zh-CN" sz="2400" b="1" dirty="0"/>
              <a:t>Stack</a:t>
            </a:r>
            <a:r>
              <a:rPr lang="zh-CN" altLang="en-US" sz="2400" b="1" dirty="0"/>
              <a:t>的函数成员列表如下：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class</a:t>
            </a:r>
            <a:r>
              <a:rPr lang="en-US" altLang="zh-CN" sz="2400" b="1" dirty="0"/>
              <a:t> Stack{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Stack();                                                               // </a:t>
            </a:r>
            <a:r>
              <a:rPr lang="zh-CN" altLang="en-US" sz="2400" b="1" dirty="0"/>
              <a:t>初始化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Bool</a:t>
            </a:r>
            <a:r>
              <a:rPr lang="en-US" altLang="zh-CN" sz="2400" b="1" dirty="0"/>
              <a:t> Empty( )  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;  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                                    // </a:t>
            </a:r>
            <a:r>
              <a:rPr lang="zh-CN" altLang="en-US" sz="2400" b="1" dirty="0"/>
              <a:t>判断空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Bool</a:t>
            </a:r>
            <a:r>
              <a:rPr lang="en-US" altLang="zh-CN" sz="2400" b="1" dirty="0"/>
              <a:t> Full( )  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;                                             // </a:t>
            </a:r>
            <a:r>
              <a:rPr lang="zh-CN" altLang="en-US" sz="2400" b="1" dirty="0"/>
              <a:t>判断满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Get_top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400" b="1" dirty="0"/>
              <a:t> &amp;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 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; // </a:t>
            </a:r>
            <a:r>
              <a:rPr lang="zh-CN" altLang="en-US" sz="2400" b="1" dirty="0"/>
              <a:t>取栈顶元素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b="1" dirty="0"/>
              <a:t> Push(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elemenType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);           //</a:t>
            </a:r>
            <a:r>
              <a:rPr lang="zh-CN" altLang="en-US" sz="2400" b="1" dirty="0"/>
              <a:t> 入栈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400" b="1" dirty="0"/>
              <a:t> Pop();                                              // </a:t>
            </a:r>
            <a:r>
              <a:rPr lang="zh-CN" altLang="en-US" sz="2400" b="1" dirty="0"/>
              <a:t>出栈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</a:t>
            </a:r>
            <a:r>
              <a:rPr lang="zh-CN" altLang="en-US" sz="2400" b="1" dirty="0"/>
              <a:t>栈的数据成员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问题：上述类的描述是否还需要补充什么？</a:t>
            </a:r>
          </a:p>
        </p:txBody>
      </p:sp>
      <p:grpSp>
        <p:nvGrpSpPr>
          <p:cNvPr id="7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8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2" name="标题 9217"/>
          <p:cNvSpPr txBox="1">
            <a:spLocks noChangeArrowheads="1"/>
          </p:cNvSpPr>
          <p:nvPr/>
        </p:nvSpPr>
        <p:spPr bwMode="auto">
          <a:xfrm>
            <a:off x="251520" y="764704"/>
            <a:ext cx="8229600" cy="660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6800" numCol="1" anchor="b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占位符 14338"/>
          <p:cNvSpPr>
            <a:spLocks noGrp="1" noChangeArrowheads="1"/>
          </p:cNvSpPr>
          <p:nvPr>
            <p:ph type="body" sz="half" idx="1"/>
          </p:nvPr>
        </p:nvSpPr>
        <p:spPr>
          <a:xfrm>
            <a:off x="510975" y="986714"/>
            <a:ext cx="8064500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2.2.1 </a:t>
            </a:r>
            <a:r>
              <a:rPr lang="zh-CN" altLang="en-US" sz="2800" b="1" dirty="0"/>
              <a:t>存储结构</a:t>
            </a:r>
            <a:r>
              <a:rPr lang="zh-CN" altLang="en-US" sz="2000" b="1" dirty="0"/>
              <a:t>  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假设有一个足够大的连续的存储空间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数组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olidFill>
                  <a:srgbClr val="0000FF"/>
                </a:solidFill>
              </a:rPr>
              <a:t>data</a:t>
            </a:r>
            <a:r>
              <a:rPr lang="en-US" altLang="zh-CN" sz="2400" b="1" dirty="0"/>
              <a:t>,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zh-CN" altLang="en-US" sz="2400" b="1" dirty="0"/>
              <a:t>    可用于存储栈的元素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则可将栈中元素连续地存储到数组的各元素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en-US" altLang="zh-CN" sz="2400" b="1" dirty="0"/>
              <a:t>    ----</a:t>
            </a:r>
            <a:r>
              <a:rPr lang="zh-CN" altLang="en-US" sz="2400" b="1" dirty="0">
                <a:solidFill>
                  <a:srgbClr val="FF0000"/>
                </a:solidFill>
              </a:rPr>
              <a:t>顺序存储方式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得到顺序栈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Sequential Stack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如下图所示：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1400" b="1" dirty="0"/>
          </a:p>
          <a:p>
            <a:pPr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说明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>
                <a:latin typeface="楷体_GB2312" pitchFamily="1" charset="-122"/>
              </a:rPr>
              <a:t>为了能随时知道栈中的元素个数，设置了一个计数变量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count</a:t>
            </a:r>
            <a:r>
              <a:rPr lang="zh-CN" altLang="en-US" sz="2000" b="1" dirty="0">
                <a:latin typeface="楷体_GB2312" pitchFamily="1" charset="-122"/>
              </a:rPr>
              <a:t>。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>
                <a:latin typeface="楷体_GB2312" pitchFamily="1" charset="-122"/>
              </a:rPr>
              <a:t>将数组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data</a:t>
            </a:r>
            <a:r>
              <a:rPr lang="zh-CN" altLang="en-US" sz="2000" b="1" dirty="0">
                <a:latin typeface="楷体_GB2312" pitchFamily="1" charset="-122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1" charset="-122"/>
              </a:rPr>
              <a:t>count</a:t>
            </a:r>
            <a:r>
              <a:rPr lang="zh-CN" altLang="en-US" sz="2000" b="1" dirty="0">
                <a:latin typeface="楷体_GB2312" pitchFamily="1" charset="-122"/>
              </a:rPr>
              <a:t>作为类</a:t>
            </a:r>
            <a:r>
              <a:rPr lang="en-US" altLang="zh-CN" sz="2000" b="1" dirty="0">
                <a:latin typeface="楷体_GB2312" pitchFamily="1" charset="-122"/>
              </a:rPr>
              <a:t>Stack</a:t>
            </a:r>
            <a:r>
              <a:rPr lang="zh-CN" altLang="en-US" sz="2000" b="1" dirty="0">
                <a:latin typeface="楷体_GB2312" pitchFamily="1" charset="-122"/>
              </a:rPr>
              <a:t>的数据成员。</a:t>
            </a:r>
          </a:p>
        </p:txBody>
      </p:sp>
      <p:sp>
        <p:nvSpPr>
          <p:cNvPr id="14340" name="矩形标注 14339"/>
          <p:cNvSpPr>
            <a:spLocks noChangeArrowheads="1"/>
          </p:cNvSpPr>
          <p:nvPr/>
        </p:nvSpPr>
        <p:spPr bwMode="auto">
          <a:xfrm>
            <a:off x="5040138" y="259843"/>
            <a:ext cx="1943447" cy="431800"/>
          </a:xfrm>
          <a:prstGeom prst="wedgeRectCallout">
            <a:avLst>
              <a:gd name="adj1" fmla="val -115495"/>
              <a:gd name="adj2" fmla="val 2867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栈的存储结构</a:t>
            </a:r>
          </a:p>
        </p:txBody>
      </p:sp>
      <p:sp>
        <p:nvSpPr>
          <p:cNvPr id="14353" name="文本框 14352"/>
          <p:cNvSpPr txBox="1">
            <a:spLocks noChangeArrowheads="1"/>
          </p:cNvSpPr>
          <p:nvPr/>
        </p:nvSpPr>
        <p:spPr bwMode="auto">
          <a:xfrm>
            <a:off x="4499372" y="3429000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54" name="文本框 14353"/>
          <p:cNvSpPr txBox="1">
            <a:spLocks noChangeArrowheads="1"/>
          </p:cNvSpPr>
          <p:nvPr/>
        </p:nvSpPr>
        <p:spPr bwMode="auto">
          <a:xfrm>
            <a:off x="2843163" y="3429000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endParaRPr lang="en-US" altLang="zh-CN" b="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55" name="文本框 14354"/>
          <p:cNvSpPr txBox="1">
            <a:spLocks noChangeArrowheads="1"/>
          </p:cNvSpPr>
          <p:nvPr/>
        </p:nvSpPr>
        <p:spPr bwMode="auto">
          <a:xfrm flipH="1">
            <a:off x="3490094" y="3429000"/>
            <a:ext cx="577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endParaRPr lang="zh-CN" altLang="en-US" b="0" baseline="-25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56" name="文本框 14355"/>
          <p:cNvSpPr txBox="1">
            <a:spLocks noChangeArrowheads="1"/>
          </p:cNvSpPr>
          <p:nvPr/>
        </p:nvSpPr>
        <p:spPr bwMode="auto">
          <a:xfrm>
            <a:off x="5219998" y="3478907"/>
            <a:ext cx="7921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4357" name="文本框 14356"/>
          <p:cNvSpPr txBox="1">
            <a:spLocks noChangeArrowheads="1"/>
          </p:cNvSpPr>
          <p:nvPr/>
        </p:nvSpPr>
        <p:spPr bwMode="auto">
          <a:xfrm>
            <a:off x="6010672" y="3429000"/>
            <a:ext cx="11525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cs typeface="Times New Roman" panose="02020603050405020304" pitchFamily="18" charset="0"/>
              </a:rPr>
              <a:t>maxlen</a:t>
            </a:r>
            <a:r>
              <a:rPr lang="en-US" altLang="zh-CN" b="0" dirty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  <a:endParaRPr lang="zh-CN" altLang="en-US" b="0" baseline="-25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58" name="文本框 14357"/>
          <p:cNvSpPr txBox="1">
            <a:spLocks noChangeArrowheads="1"/>
          </p:cNvSpPr>
          <p:nvPr/>
        </p:nvSpPr>
        <p:spPr bwMode="auto">
          <a:xfrm>
            <a:off x="2770138" y="4365104"/>
            <a:ext cx="79375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359" name="文本框 14358"/>
          <p:cNvSpPr txBox="1">
            <a:spLocks noChangeArrowheads="1"/>
          </p:cNvSpPr>
          <p:nvPr/>
        </p:nvSpPr>
        <p:spPr bwMode="auto">
          <a:xfrm>
            <a:off x="1978422" y="3862387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data</a:t>
            </a:r>
            <a:endParaRPr lang="en-US" altLang="zh-CN" b="0" baseline="-25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60" name="矩形 14359"/>
          <p:cNvSpPr>
            <a:spLocks noChangeArrowheads="1"/>
          </p:cNvSpPr>
          <p:nvPr/>
        </p:nvSpPr>
        <p:spPr bwMode="auto">
          <a:xfrm>
            <a:off x="1978422" y="3429000"/>
            <a:ext cx="5184775" cy="1917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361" name="文本框 14360"/>
          <p:cNvSpPr txBox="1">
            <a:spLocks noChangeArrowheads="1"/>
          </p:cNvSpPr>
          <p:nvPr/>
        </p:nvSpPr>
        <p:spPr bwMode="auto">
          <a:xfrm>
            <a:off x="1978422" y="4510087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count</a:t>
            </a:r>
            <a:endParaRPr lang="en-US" altLang="zh-CN" b="0" baseline="-25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63" name="文本框 14362"/>
          <p:cNvSpPr txBox="1">
            <a:spLocks noChangeArrowheads="1"/>
          </p:cNvSpPr>
          <p:nvPr/>
        </p:nvSpPr>
        <p:spPr bwMode="auto">
          <a:xfrm>
            <a:off x="4859734" y="4870450"/>
            <a:ext cx="2301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1" charset="-122"/>
              </a:rPr>
              <a:t>顺序栈存储结构</a:t>
            </a:r>
            <a:endParaRPr lang="zh-CN" altLang="en-US" baseline="-25000" dirty="0">
              <a:solidFill>
                <a:srgbClr val="FF00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30" name="组合 106"/>
          <p:cNvGrpSpPr/>
          <p:nvPr/>
        </p:nvGrpSpPr>
        <p:grpSpPr>
          <a:xfrm>
            <a:off x="-1044575" y="116840"/>
            <a:ext cx="7317105" cy="698500"/>
            <a:chOff x="-628499" y="4179148"/>
            <a:chExt cx="7317240" cy="698583"/>
          </a:xfrm>
        </p:grpSpPr>
        <p:sp>
          <p:nvSpPr>
            <p:cNvPr id="32" name="Freeform 5"/>
            <p:cNvSpPr/>
            <p:nvPr/>
          </p:nvSpPr>
          <p:spPr bwMode="auto">
            <a:xfrm>
              <a:off x="927100" y="4202884"/>
              <a:ext cx="824164" cy="6748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808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-628499" y="4179148"/>
              <a:ext cx="731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2.3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顺序栈</a:t>
              </a:r>
            </a:p>
          </p:txBody>
        </p:sp>
      </p:grpSp>
      <p:pic>
        <p:nvPicPr>
          <p:cNvPr id="31" name="图片 30" descr="无标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470" y="301625"/>
            <a:ext cx="433705" cy="33083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9147" y="3738983"/>
            <a:ext cx="4032250" cy="531118"/>
            <a:chOff x="-2367755" y="3660477"/>
            <a:chExt cx="4032250" cy="531118"/>
          </a:xfrm>
        </p:grpSpPr>
        <p:grpSp>
          <p:nvGrpSpPr>
            <p:cNvPr id="34" name="组合 33"/>
            <p:cNvGrpSpPr/>
            <p:nvPr/>
          </p:nvGrpSpPr>
          <p:grpSpPr bwMode="auto">
            <a:xfrm>
              <a:off x="-2367755" y="3688358"/>
              <a:ext cx="4032250" cy="503237"/>
              <a:chOff x="0" y="0"/>
              <a:chExt cx="2540" cy="317"/>
            </a:xfrm>
          </p:grpSpPr>
          <p:sp>
            <p:nvSpPr>
              <p:cNvPr id="35" name="矩形 61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" cy="3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直接连接符 6175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直接连接符 6176"/>
              <p:cNvSpPr>
                <a:spLocks noChangeShapeType="1"/>
              </p:cNvSpPr>
              <p:nvPr/>
            </p:nvSpPr>
            <p:spPr bwMode="auto">
              <a:xfrm>
                <a:off x="816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直接连接符 6177"/>
              <p:cNvSpPr>
                <a:spLocks noChangeShapeType="1"/>
              </p:cNvSpPr>
              <p:nvPr/>
            </p:nvSpPr>
            <p:spPr bwMode="auto">
              <a:xfrm>
                <a:off x="1179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6178"/>
              <p:cNvSpPr>
                <a:spLocks noChangeShapeType="1"/>
              </p:cNvSpPr>
              <p:nvPr/>
            </p:nvSpPr>
            <p:spPr bwMode="auto">
              <a:xfrm>
                <a:off x="1859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直接连接符 6179"/>
              <p:cNvSpPr>
                <a:spLocks noChangeShapeType="1"/>
              </p:cNvSpPr>
              <p:nvPr/>
            </p:nvSpPr>
            <p:spPr bwMode="auto">
              <a:xfrm>
                <a:off x="2177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直接连接符 6180"/>
              <p:cNvSpPr>
                <a:spLocks noChangeShapeType="1"/>
              </p:cNvSpPr>
              <p:nvPr/>
            </p:nvSpPr>
            <p:spPr bwMode="auto">
              <a:xfrm>
                <a:off x="1542" y="0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文本框 41"/>
            <p:cNvSpPr txBox="1">
              <a:spLocks noChangeArrowheads="1"/>
            </p:cNvSpPr>
            <p:nvPr/>
          </p:nvSpPr>
          <p:spPr bwMode="auto">
            <a:xfrm>
              <a:off x="-496093" y="3690094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…</a:t>
              </a:r>
            </a:p>
          </p:txBody>
        </p:sp>
        <p:sp>
          <p:nvSpPr>
            <p:cNvPr id="43" name="文本框 42"/>
            <p:cNvSpPr txBox="1">
              <a:spLocks noChangeArrowheads="1"/>
            </p:cNvSpPr>
            <p:nvPr/>
          </p:nvSpPr>
          <p:spPr bwMode="auto">
            <a:xfrm>
              <a:off x="-2224781" y="3660477"/>
              <a:ext cx="72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-1648072" y="3660477"/>
              <a:ext cx="863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文本框 44"/>
            <p:cNvSpPr txBox="1">
              <a:spLocks noChangeArrowheads="1"/>
            </p:cNvSpPr>
            <p:nvPr/>
          </p:nvSpPr>
          <p:spPr bwMode="auto">
            <a:xfrm>
              <a:off x="80120" y="3660477"/>
              <a:ext cx="7921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="0" i="1" baseline="-250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V="1">
            <a:off x="5291534" y="4270102"/>
            <a:ext cx="0" cy="33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846" y="4607965"/>
            <a:ext cx="172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0" grpId="1" animBg="1"/>
      <p:bldP spid="14353" grpId="0"/>
      <p:bldP spid="14353" grpId="1"/>
      <p:bldP spid="14354" grpId="0"/>
      <p:bldP spid="14354" grpId="1"/>
      <p:bldP spid="14355" grpId="0"/>
      <p:bldP spid="14355" grpId="1"/>
      <p:bldP spid="14356" grpId="0"/>
      <p:bldP spid="14356" grpId="1"/>
      <p:bldP spid="14357" grpId="0"/>
      <p:bldP spid="14357" grpId="1"/>
      <p:bldP spid="14358" grpId="0" animBg="1"/>
      <p:bldP spid="14358" grpId="1" animBg="1"/>
      <p:bldP spid="14359" grpId="0"/>
      <p:bldP spid="14360" grpId="0" animBg="1"/>
      <p:bldP spid="14360" grpId="1" animBg="1"/>
      <p:bldP spid="14361" grpId="0"/>
      <p:bldP spid="14361" grpId="1"/>
      <p:bldP spid="14363" grpId="0"/>
      <p:bldP spid="143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1536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由此而得到类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的完整描述。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封装类</a:t>
            </a:r>
            <a:r>
              <a:rPr lang="en-US" altLang="zh-CN" sz="2000" b="1" dirty="0"/>
              <a:t>: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00" b="1" dirty="0">
                <a:solidFill>
                  <a:srgbClr val="0000FF"/>
                </a:solidFill>
              </a:rPr>
              <a:t>                 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class </a:t>
            </a:r>
            <a:r>
              <a:rPr lang="en-US" altLang="zh-CN" sz="1800" dirty="0"/>
              <a:t>Stack{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505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public</a:t>
            </a:r>
            <a:r>
              <a:rPr lang="en-US" altLang="zh-CN" sz="1800" dirty="0">
                <a:solidFill>
                  <a:srgbClr val="FF5050"/>
                </a:solidFill>
              </a:rPr>
              <a:t>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Stack();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       Empty()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        Full() 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   </a:t>
            </a:r>
            <a:r>
              <a:rPr lang="en-US" altLang="zh-CN" sz="1800" dirty="0" err="1"/>
              <a:t>Get_top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i="1" dirty="0"/>
              <a:t>x</a:t>
            </a:r>
            <a:r>
              <a:rPr lang="en-US" altLang="zh-CN" sz="1800" dirty="0"/>
              <a:t>)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/>
              <a:t>    Push(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</a:t>
            </a:r>
            <a:r>
              <a:rPr lang="en-US" altLang="zh-CN" sz="1800" i="1" dirty="0"/>
              <a:t>x</a:t>
            </a:r>
            <a:r>
              <a:rPr lang="en-US" altLang="zh-CN" sz="1800" dirty="0"/>
              <a:t>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error_code</a:t>
            </a:r>
            <a:r>
              <a:rPr lang="en-US" altLang="zh-CN" sz="1800" dirty="0"/>
              <a:t>    Pop();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FF5050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private</a:t>
            </a:r>
            <a:r>
              <a:rPr lang="en-US" altLang="zh-CN" sz="1800" dirty="0">
                <a:solidFill>
                  <a:srgbClr val="FF5050"/>
                </a:solidFill>
              </a:rPr>
              <a:t>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        count;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elemenType</a:t>
            </a:r>
            <a:r>
              <a:rPr lang="en-US" altLang="zh-CN" sz="1800" dirty="0"/>
              <a:t>       data[</a:t>
            </a:r>
            <a:r>
              <a:rPr lang="en-US" altLang="zh-CN" sz="1800" b="1" i="1" dirty="0" err="1"/>
              <a:t>maxlen</a:t>
            </a:r>
            <a:r>
              <a:rPr lang="en-US" altLang="zh-CN" sz="1800" dirty="0"/>
              <a:t>];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…          //</a:t>
            </a:r>
            <a:r>
              <a:rPr lang="zh-CN" altLang="en-US" sz="1800" b="1" dirty="0"/>
              <a:t>定义其它成员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};</a:t>
            </a:r>
            <a:r>
              <a:rPr lang="zh-CN" altLang="en-US" sz="1800" dirty="0"/>
              <a:t>  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dirty="0"/>
          </a:p>
        </p:txBody>
      </p:sp>
      <p:sp>
        <p:nvSpPr>
          <p:cNvPr id="15364" name="矩形标注 15363"/>
          <p:cNvSpPr>
            <a:spLocks noChangeArrowheads="1"/>
          </p:cNvSpPr>
          <p:nvPr/>
        </p:nvSpPr>
        <p:spPr bwMode="auto">
          <a:xfrm>
            <a:off x="3407699" y="1772816"/>
            <a:ext cx="2881313" cy="360363"/>
          </a:xfrm>
          <a:prstGeom prst="wedgeRectCallout">
            <a:avLst>
              <a:gd name="adj1" fmla="val -57162"/>
              <a:gd name="adj2" fmla="val 8039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这是起什么作用的？</a:t>
            </a:r>
          </a:p>
        </p:txBody>
      </p:sp>
      <p:sp>
        <p:nvSpPr>
          <p:cNvPr id="15365" name="矩形标注 15364"/>
          <p:cNvSpPr>
            <a:spLocks noChangeArrowheads="1"/>
          </p:cNvSpPr>
          <p:nvPr/>
        </p:nvSpPr>
        <p:spPr bwMode="auto">
          <a:xfrm>
            <a:off x="5048653" y="4149080"/>
            <a:ext cx="2447925" cy="360363"/>
          </a:xfrm>
          <a:prstGeom prst="wedgeRectCallout">
            <a:avLst>
              <a:gd name="adj1" fmla="val -114204"/>
              <a:gd name="adj2" fmla="val -1255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作用是什么？</a:t>
            </a:r>
          </a:p>
        </p:txBody>
      </p:sp>
      <p:grpSp>
        <p:nvGrpSpPr>
          <p:cNvPr id="7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6386"/>
          <p:cNvSpPr>
            <a:spLocks noGrp="1" noChangeArrowheads="1"/>
          </p:cNvSpPr>
          <p:nvPr>
            <p:ph idx="1"/>
          </p:nvPr>
        </p:nvSpPr>
        <p:spPr>
          <a:xfrm>
            <a:off x="539750" y="1052736"/>
            <a:ext cx="7993063" cy="51305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2.2.2 </a:t>
            </a:r>
            <a:r>
              <a:rPr lang="zh-CN" altLang="en-US" sz="2800" b="1" dirty="0"/>
              <a:t>运算实现</a:t>
            </a:r>
            <a:endParaRPr lang="en-US" altLang="zh-CN" sz="2800" b="1" dirty="0"/>
          </a:p>
          <a:p>
            <a:pPr lvl="1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类</a:t>
            </a:r>
            <a:r>
              <a:rPr lang="en-US" altLang="zh-CN" sz="2400" b="1" dirty="0"/>
              <a:t>class</a:t>
            </a:r>
            <a:r>
              <a:rPr lang="zh-CN" altLang="en-US" sz="2400" b="1" dirty="0"/>
              <a:t>的各函数成员的具体实现</a:t>
            </a:r>
          </a:p>
          <a:p>
            <a:pPr lvl="1" fontAlgn="ctr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初始化函数的实现</a:t>
            </a:r>
            <a:r>
              <a:rPr lang="en-US" altLang="zh-CN" sz="2400" b="1" dirty="0"/>
              <a:t>: </a:t>
            </a:r>
            <a:endParaRPr lang="zh-CN" altLang="en-US" sz="2400" b="1" dirty="0"/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           </a:t>
            </a:r>
            <a:r>
              <a:rPr lang="en-US" altLang="zh-CN" sz="2000" b="1" dirty="0"/>
              <a:t>Stack::Stack() { count = 0; }</a:t>
            </a:r>
          </a:p>
          <a:p>
            <a:pPr lvl="1" eaLnBrk="1" fontAlgn="ctr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判断空的函数的实现：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Bool</a:t>
            </a:r>
            <a:r>
              <a:rPr lang="en-US" altLang="zh-CN" sz="2000" b="1" dirty="0"/>
              <a:t>   Stack::Empty() </a:t>
            </a:r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/>
              <a:t>{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count == 0 )     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TRUE;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FALSE;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}</a:t>
            </a:r>
          </a:p>
          <a:p>
            <a:pPr lvl="1" eaLnBrk="1" fontAlgn="ctr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判断满的函数的实现：</a:t>
            </a:r>
            <a:endParaRPr lang="en-US" altLang="zh-CN" sz="2400" b="1" dirty="0"/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Bool</a:t>
            </a:r>
            <a:r>
              <a:rPr lang="en-US" altLang="zh-CN" sz="2000" b="1" dirty="0"/>
              <a:t>   Stack::full() </a:t>
            </a:r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/>
              <a:t>{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count == </a:t>
            </a:r>
            <a:r>
              <a:rPr lang="en-US" altLang="zh-CN" sz="2000" b="1" i="1" dirty="0" err="1"/>
              <a:t>maxlen</a:t>
            </a:r>
            <a:r>
              <a:rPr lang="en-US" altLang="zh-CN" sz="2000" b="1" dirty="0"/>
              <a:t> )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TRUE;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FALSE; 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    //</a:t>
            </a:r>
            <a:r>
              <a:rPr lang="zh-CN" altLang="en-US" sz="2000" b="1" dirty="0">
                <a:solidFill>
                  <a:srgbClr val="FF0000"/>
                </a:solidFill>
              </a:rPr>
              <a:t>等价于：</a:t>
            </a:r>
            <a:r>
              <a:rPr lang="en-US" altLang="zh-CN" sz="2000" b="1" dirty="0">
                <a:solidFill>
                  <a:srgbClr val="FF0000"/>
                </a:solidFill>
              </a:rPr>
              <a:t>return count ==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maxlen</a:t>
            </a:r>
            <a:r>
              <a:rPr lang="en-US" altLang="zh-CN" sz="2000" b="1" dirty="0">
                <a:solidFill>
                  <a:srgbClr val="FF0000"/>
                </a:solidFill>
              </a:rPr>
              <a:t>;          </a:t>
            </a:r>
          </a:p>
          <a:p>
            <a:pPr eaLnBrk="1" fontAlgn="ctr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}</a:t>
            </a:r>
          </a:p>
        </p:txBody>
      </p:sp>
      <p:grpSp>
        <p:nvGrpSpPr>
          <p:cNvPr id="5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6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17410"/>
          <p:cNvSpPr>
            <a:spLocks noGrp="1" noChangeArrowheads="1"/>
          </p:cNvSpPr>
          <p:nvPr>
            <p:ph idx="1"/>
          </p:nvPr>
        </p:nvSpPr>
        <p:spPr>
          <a:xfrm>
            <a:off x="179512" y="990906"/>
            <a:ext cx="8229600" cy="5040560"/>
          </a:xfrm>
        </p:spPr>
        <p:txBody>
          <a:bodyPr/>
          <a:lstStyle/>
          <a:p>
            <a:pPr lvl="1" fontAlgn="ctr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取栈顶元素的实现：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</a:t>
            </a:r>
            <a:r>
              <a:rPr lang="en-US" altLang="zh-CN" sz="2100" dirty="0" err="1">
                <a:solidFill>
                  <a:srgbClr val="0000FF"/>
                </a:solidFill>
              </a:rPr>
              <a:t>error_code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/>
              <a:t> Stack::</a:t>
            </a:r>
            <a:r>
              <a:rPr lang="en-US" altLang="zh-CN" sz="2100" dirty="0" err="1"/>
              <a:t>Get_top</a:t>
            </a:r>
            <a:r>
              <a:rPr lang="en-US" altLang="zh-CN" sz="2100" dirty="0"/>
              <a:t>(</a:t>
            </a:r>
            <a:r>
              <a:rPr lang="en-US" altLang="zh-CN" sz="2100" dirty="0" err="1">
                <a:solidFill>
                  <a:srgbClr val="0000FF"/>
                </a:solidFill>
              </a:rPr>
              <a:t>elemenType</a:t>
            </a:r>
            <a:r>
              <a:rPr lang="en-US" altLang="zh-CN" sz="2100" dirty="0"/>
              <a:t> &amp;</a:t>
            </a:r>
            <a:r>
              <a:rPr lang="en-US" altLang="zh-CN" sz="2100" i="1" dirty="0"/>
              <a:t>x</a:t>
            </a:r>
            <a:r>
              <a:rPr lang="en-US" altLang="zh-CN" sz="2100" dirty="0"/>
              <a:t>) </a:t>
            </a:r>
            <a:r>
              <a:rPr lang="en-US" altLang="zh-CN" sz="2100" dirty="0" err="1">
                <a:solidFill>
                  <a:srgbClr val="0000FF"/>
                </a:solidFill>
              </a:rPr>
              <a:t>const</a:t>
            </a:r>
            <a:r>
              <a:rPr lang="en-US" altLang="zh-CN" sz="21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rgbClr val="0000FF"/>
                </a:solidFill>
              </a:rPr>
              <a:t>                               if</a:t>
            </a:r>
            <a:r>
              <a:rPr lang="en-US" altLang="zh-CN" sz="2100" dirty="0"/>
              <a:t> ( empty() )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underflow;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</a:t>
            </a:r>
            <a:r>
              <a:rPr lang="en-US" altLang="zh-CN" sz="2100" dirty="0">
                <a:solidFill>
                  <a:srgbClr val="0000FF"/>
                </a:solidFill>
              </a:rPr>
              <a:t>else</a:t>
            </a:r>
            <a:r>
              <a:rPr lang="en-US" altLang="zh-CN" sz="2100" dirty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         </a:t>
            </a:r>
            <a:r>
              <a:rPr lang="en-US" altLang="zh-CN" sz="2100" i="1" dirty="0"/>
              <a:t>x</a:t>
            </a:r>
            <a:r>
              <a:rPr lang="en-US" altLang="zh-CN" sz="2100" dirty="0"/>
              <a:t> = data[count - 1];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               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success;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lvl="1" fontAlgn="ctr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入栈的实现：           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rgbClr val="0000FF"/>
                </a:solidFill>
              </a:rPr>
              <a:t>     </a:t>
            </a:r>
            <a:r>
              <a:rPr lang="en-US" altLang="zh-CN" sz="2100" dirty="0" err="1">
                <a:solidFill>
                  <a:srgbClr val="0000FF"/>
                </a:solidFill>
              </a:rPr>
              <a:t>error_code</a:t>
            </a:r>
            <a:r>
              <a:rPr lang="en-US" altLang="zh-CN" sz="2100" dirty="0"/>
              <a:t>   Stack::Push (</a:t>
            </a:r>
            <a:r>
              <a:rPr lang="en-US" altLang="zh-CN" sz="2100" dirty="0" err="1">
                <a:solidFill>
                  <a:srgbClr val="0000FF"/>
                </a:solidFill>
              </a:rPr>
              <a:t>const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 err="1">
                <a:solidFill>
                  <a:srgbClr val="0000FF"/>
                </a:solidFill>
              </a:rPr>
              <a:t>elemenType</a:t>
            </a:r>
            <a:r>
              <a:rPr lang="en-US" altLang="zh-CN" sz="2100" dirty="0">
                <a:solidFill>
                  <a:srgbClr val="0000FF"/>
                </a:solidFill>
              </a:rPr>
              <a:t> </a:t>
            </a:r>
            <a:r>
              <a:rPr lang="en-US" altLang="zh-CN" sz="2100" i="1" dirty="0"/>
              <a:t>x</a:t>
            </a:r>
            <a:r>
              <a:rPr lang="en-US" altLang="zh-CN" sz="2100" dirty="0"/>
              <a:t>){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00FF"/>
                </a:solidFill>
              </a:rPr>
              <a:t>if</a:t>
            </a:r>
            <a:r>
              <a:rPr lang="en-US" altLang="zh-CN" sz="2100" dirty="0"/>
              <a:t> ( full() )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overflow;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data[count] = </a:t>
            </a:r>
            <a:r>
              <a:rPr lang="en-US" altLang="zh-CN" sz="2100" i="1" dirty="0"/>
              <a:t>x</a:t>
            </a:r>
            <a:r>
              <a:rPr lang="en-US" altLang="zh-CN" sz="2100" dirty="0"/>
              <a:t>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count ++;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success;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dirty="0"/>
              <a:t>                }</a:t>
            </a:r>
          </a:p>
        </p:txBody>
      </p:sp>
      <p:grpSp>
        <p:nvGrpSpPr>
          <p:cNvPr id="5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6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8434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229600" cy="5040560"/>
          </a:xfrm>
        </p:spPr>
        <p:txBody>
          <a:bodyPr/>
          <a:lstStyle/>
          <a:p>
            <a:pPr lvl="1" eaLnBrk="1" fontAlgn="ctr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出栈的实现：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error_code</a:t>
            </a:r>
            <a:r>
              <a:rPr lang="en-US" altLang="zh-CN" sz="2200" b="1" dirty="0"/>
              <a:t>   Stack::Pop()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   </a:t>
            </a:r>
            <a:r>
              <a:rPr lang="en-US" altLang="zh-CN" sz="2200" b="1" dirty="0">
                <a:solidFill>
                  <a:srgbClr val="0000FF"/>
                </a:solidFill>
              </a:rPr>
              <a:t>if</a:t>
            </a:r>
            <a:r>
              <a:rPr lang="en-US" altLang="zh-CN" sz="2200" b="1" dirty="0"/>
              <a:t> ( empty() ) </a:t>
            </a:r>
            <a:r>
              <a:rPr lang="en-US" altLang="zh-CN" sz="2200" b="1" dirty="0">
                <a:solidFill>
                  <a:srgbClr val="0000FF"/>
                </a:solidFill>
              </a:rPr>
              <a:t>return</a:t>
            </a:r>
            <a:r>
              <a:rPr lang="en-US" altLang="zh-CN" sz="2200" b="1" dirty="0"/>
              <a:t> underflow;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   count --;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   </a:t>
            </a:r>
            <a:r>
              <a:rPr lang="en-US" altLang="zh-CN" sz="2200" b="1" dirty="0">
                <a:solidFill>
                  <a:srgbClr val="0000FF"/>
                </a:solidFill>
              </a:rPr>
              <a:t>return</a:t>
            </a:r>
            <a:r>
              <a:rPr lang="en-US" altLang="zh-CN" sz="2200" b="1" dirty="0"/>
              <a:t> success;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                </a:t>
            </a:r>
            <a:r>
              <a:rPr lang="en-US" altLang="zh-CN" sz="2200" b="1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算法分析：时间性能全部是</a:t>
            </a:r>
            <a:r>
              <a:rPr lang="en-US" altLang="zh-CN" b="1" i="1" dirty="0"/>
              <a:t>O</a:t>
            </a:r>
            <a:r>
              <a:rPr lang="en-US" altLang="zh-CN" b="1" dirty="0"/>
              <a:t>(1)</a:t>
            </a:r>
            <a:r>
              <a:rPr lang="zh-CN" altLang="en-US" b="1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其他方面的性能：空间的分配？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eaLnBrk="1" hangingPunct="1"/>
            <a:endParaRPr lang="zh-CN" altLang="en-US" b="1" dirty="0"/>
          </a:p>
        </p:txBody>
      </p:sp>
      <p:grpSp>
        <p:nvGrpSpPr>
          <p:cNvPr id="5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6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2" y="3933056"/>
            <a:ext cx="539753" cy="722594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84565"/>
            <a:ext cx="8229600" cy="660930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/>
              <a:t>例：双头栈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zh-CN" sz="2600" dirty="0"/>
              <a:t>若栈采用</a:t>
            </a:r>
            <a:r>
              <a:rPr lang="zh-CN" altLang="zh-CN" sz="2600" dirty="0">
                <a:solidFill>
                  <a:srgbClr val="FF0000"/>
                </a:solidFill>
              </a:rPr>
              <a:t>顺序存储</a:t>
            </a:r>
            <a:r>
              <a:rPr lang="zh-CN" altLang="zh-CN" sz="2600" dirty="0"/>
              <a:t>方式存储，给定</a:t>
            </a:r>
            <a:r>
              <a:rPr lang="zh-CN" altLang="zh-CN" sz="2600" dirty="0">
                <a:solidFill>
                  <a:srgbClr val="FF0000"/>
                </a:solidFill>
              </a:rPr>
              <a:t>两个栈共享存储空间</a:t>
            </a:r>
            <a:r>
              <a:rPr lang="en-US" altLang="zh-CN" sz="2600" dirty="0"/>
              <a:t>A[0, …, </a:t>
            </a:r>
            <a:r>
              <a:rPr lang="en-US" altLang="zh-CN" sz="2600" i="1" dirty="0"/>
              <a:t>n</a:t>
            </a:r>
            <a:r>
              <a:rPr lang="en-US" altLang="zh-CN" sz="2600" dirty="0"/>
              <a:t>-1]</a:t>
            </a:r>
            <a:r>
              <a:rPr lang="zh-CN" altLang="zh-CN" sz="2600" dirty="0"/>
              <a:t>，</a:t>
            </a:r>
            <a:r>
              <a:rPr lang="en-US" altLang="zh-CN" sz="2600" dirty="0"/>
              <a:t>Top[</a:t>
            </a:r>
            <a:r>
              <a:rPr lang="en-US" altLang="zh-CN" sz="2600" i="1" dirty="0" err="1"/>
              <a:t>i</a:t>
            </a:r>
            <a:r>
              <a:rPr lang="en-US" altLang="zh-CN" sz="2600" dirty="0"/>
              <a:t>]</a:t>
            </a:r>
            <a:r>
              <a:rPr lang="zh-CN" altLang="zh-CN" sz="2600" dirty="0"/>
              <a:t>代表第</a:t>
            </a:r>
            <a:r>
              <a:rPr lang="en-US" altLang="zh-CN" sz="2600" i="1" dirty="0" err="1"/>
              <a:t>i</a:t>
            </a:r>
            <a:r>
              <a:rPr lang="zh-CN" altLang="zh-CN" sz="2600" dirty="0"/>
              <a:t>个栈</a:t>
            </a:r>
            <a:r>
              <a:rPr lang="en-US" altLang="zh-CN" sz="2600" dirty="0"/>
              <a:t>(</a:t>
            </a:r>
            <a:r>
              <a:rPr lang="en-US" altLang="zh-CN" sz="2600" i="1" dirty="0" err="1"/>
              <a:t>i</a:t>
            </a:r>
            <a:r>
              <a:rPr lang="en-US" altLang="zh-CN" sz="2600" i="1" dirty="0"/>
              <a:t> </a:t>
            </a:r>
            <a:r>
              <a:rPr lang="en-US" altLang="zh-CN" sz="2600" dirty="0"/>
              <a:t>=1</a:t>
            </a:r>
            <a:r>
              <a:rPr lang="zh-CN" altLang="zh-CN" sz="2600" dirty="0"/>
              <a:t>，</a:t>
            </a:r>
            <a:r>
              <a:rPr lang="en-US" altLang="zh-CN" sz="2600" dirty="0"/>
              <a:t>2)</a:t>
            </a:r>
            <a:r>
              <a:rPr lang="zh-CN" altLang="zh-CN" sz="2600" dirty="0"/>
              <a:t>的栈顶，栈</a:t>
            </a:r>
            <a:r>
              <a:rPr lang="en-US" altLang="zh-CN" sz="2600" dirty="0"/>
              <a:t>1</a:t>
            </a:r>
            <a:r>
              <a:rPr lang="zh-CN" altLang="zh-CN" sz="2600" dirty="0"/>
              <a:t>的底在</a:t>
            </a:r>
            <a:r>
              <a:rPr lang="en-US" altLang="zh-CN" sz="2600" dirty="0"/>
              <a:t>A[0]</a:t>
            </a:r>
            <a:r>
              <a:rPr lang="zh-CN" altLang="zh-CN" sz="2600" dirty="0"/>
              <a:t>，栈</a:t>
            </a:r>
            <a:r>
              <a:rPr lang="en-US" altLang="zh-CN" sz="2600" dirty="0"/>
              <a:t>2</a:t>
            </a:r>
            <a:r>
              <a:rPr lang="zh-CN" altLang="zh-CN" sz="2600" dirty="0"/>
              <a:t>的底在</a:t>
            </a:r>
            <a:r>
              <a:rPr lang="en-US" altLang="zh-CN" sz="2600" dirty="0"/>
              <a:t>A[</a:t>
            </a:r>
            <a:r>
              <a:rPr lang="en-US" altLang="zh-CN" sz="2600" i="1" dirty="0"/>
              <a:t>n</a:t>
            </a:r>
            <a:r>
              <a:rPr lang="en-US" altLang="zh-CN" sz="2600" dirty="0"/>
              <a:t>-1]</a:t>
            </a:r>
            <a:r>
              <a:rPr lang="zh-CN" altLang="zh-CN" sz="2600" dirty="0"/>
              <a:t>，则栈满的条件是（ </a:t>
            </a:r>
            <a:r>
              <a:rPr lang="en-US" altLang="zh-CN" sz="2600" dirty="0"/>
              <a:t>    </a:t>
            </a:r>
            <a:r>
              <a:rPr lang="zh-CN" altLang="zh-CN" sz="2600" dirty="0"/>
              <a:t>）。</a:t>
            </a:r>
            <a:r>
              <a:rPr lang="en-US" altLang="zh-CN" sz="2600" dirty="0"/>
              <a:t>  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400" b="1" dirty="0"/>
              <a:t>        A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|Top[2]-Top[1]|==0         B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Top[1]+1==Top[2]    </a:t>
            </a:r>
          </a:p>
          <a:p>
            <a:pPr marL="0" indent="0">
              <a:buNone/>
            </a:pPr>
            <a:r>
              <a:rPr lang="en-US" altLang="zh-CN" sz="2400" b="1" dirty="0"/>
              <a:t>        C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Top[1]+Top[2]==N         D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Top[1]==Top[2]</a:t>
            </a:r>
            <a:endParaRPr lang="zh-CN" altLang="zh-CN" sz="2400" b="1" dirty="0"/>
          </a:p>
          <a:p>
            <a:endParaRPr lang="zh-CN" altLang="en-US" dirty="0"/>
          </a:p>
        </p:txBody>
      </p:sp>
      <p:grpSp>
        <p:nvGrpSpPr>
          <p:cNvPr id="4" name="组合 67"/>
          <p:cNvGrpSpPr/>
          <p:nvPr/>
        </p:nvGrpSpPr>
        <p:grpSpPr>
          <a:xfrm>
            <a:off x="-1044624" y="116632"/>
            <a:ext cx="7317240" cy="698583"/>
            <a:chOff x="-618974" y="4179148"/>
            <a:chExt cx="7317240" cy="698583"/>
          </a:xfrm>
        </p:grpSpPr>
        <p:grpSp>
          <p:nvGrpSpPr>
            <p:cNvPr id="5" name="组合 106"/>
            <p:cNvGrpSpPr/>
            <p:nvPr/>
          </p:nvGrpSpPr>
          <p:grpSpPr>
            <a:xfrm>
              <a:off x="-618974" y="4179148"/>
              <a:ext cx="7317240" cy="698583"/>
              <a:chOff x="-628499" y="4179148"/>
              <a:chExt cx="7317240" cy="698583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62849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6" name="图片 5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251520" y="5112247"/>
            <a:ext cx="2061946" cy="458789"/>
            <a:chOff x="251520" y="5112247"/>
            <a:chExt cx="2061946" cy="458789"/>
          </a:xfrm>
        </p:grpSpPr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251520" y="5201704"/>
              <a:ext cx="1666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Stack1-bottom</a:t>
              </a:r>
              <a:endParaRPr lang="en-US" altLang="zh-CN" b="0" baseline="-250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30" name="肘形连接符 29"/>
            <p:cNvCxnSpPr/>
            <p:nvPr/>
          </p:nvCxnSpPr>
          <p:spPr>
            <a:xfrm flipV="1">
              <a:off x="1898116" y="5112247"/>
              <a:ext cx="415350" cy="305862"/>
            </a:xfrm>
            <a:prstGeom prst="bentConnector3">
              <a:avLst>
                <a:gd name="adj1" fmla="val 98158"/>
              </a:avLst>
            </a:prstGeom>
            <a:ln w="158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7261427" y="5112247"/>
            <a:ext cx="1991093" cy="458789"/>
            <a:chOff x="7261427" y="5112247"/>
            <a:chExt cx="1991093" cy="458789"/>
          </a:xfrm>
        </p:grpSpPr>
        <p:cxnSp>
          <p:nvCxnSpPr>
            <p:cNvPr id="35" name="肘形连接符 34"/>
            <p:cNvCxnSpPr/>
            <p:nvPr/>
          </p:nvCxnSpPr>
          <p:spPr>
            <a:xfrm rot="10800000">
              <a:off x="7261427" y="5112247"/>
              <a:ext cx="398645" cy="305861"/>
            </a:xfrm>
            <a:prstGeom prst="bentConnector3">
              <a:avLst>
                <a:gd name="adj1" fmla="val 97787"/>
              </a:avLst>
            </a:prstGeom>
            <a:ln w="158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>
              <a:spLocks noChangeArrowheads="1"/>
            </p:cNvSpPr>
            <p:nvPr/>
          </p:nvSpPr>
          <p:spPr bwMode="auto">
            <a:xfrm>
              <a:off x="7600715" y="5201704"/>
              <a:ext cx="16518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Stack2-bottom</a:t>
              </a:r>
              <a:endParaRPr lang="en-US" altLang="zh-CN" b="0" baseline="-250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45975" y="4021016"/>
            <a:ext cx="1666528" cy="566291"/>
            <a:chOff x="1692685" y="4039443"/>
            <a:chExt cx="1666528" cy="566291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510511" y="4146944"/>
              <a:ext cx="0" cy="458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>
              <a:spLocks noChangeArrowheads="1"/>
            </p:cNvSpPr>
            <p:nvPr/>
          </p:nvSpPr>
          <p:spPr bwMode="auto">
            <a:xfrm>
              <a:off x="1692685" y="4039443"/>
              <a:ext cx="1666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Top[1]</a:t>
              </a:r>
              <a:endParaRPr lang="en-US" altLang="zh-CN" b="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11727" y="4002811"/>
            <a:ext cx="1666528" cy="584496"/>
            <a:chOff x="7511727" y="4002811"/>
            <a:chExt cx="1666528" cy="584496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7516055" y="4128517"/>
              <a:ext cx="0" cy="4587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>
              <a:spLocks noChangeArrowheads="1"/>
            </p:cNvSpPr>
            <p:nvPr/>
          </p:nvSpPr>
          <p:spPr bwMode="auto">
            <a:xfrm>
              <a:off x="7511727" y="4002811"/>
              <a:ext cx="1666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Top[2]</a:t>
              </a:r>
              <a:endParaRPr lang="en-US" altLang="zh-CN" b="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961356" y="4587307"/>
            <a:ext cx="5698716" cy="504910"/>
            <a:chOff x="1969628" y="4607336"/>
            <a:chExt cx="5698716" cy="504910"/>
          </a:xfrm>
        </p:grpSpPr>
        <p:grpSp>
          <p:nvGrpSpPr>
            <p:cNvPr id="14" name="组合 13"/>
            <p:cNvGrpSpPr/>
            <p:nvPr/>
          </p:nvGrpSpPr>
          <p:grpSpPr>
            <a:xfrm>
              <a:off x="1969628" y="4607336"/>
              <a:ext cx="5554699" cy="504910"/>
              <a:chOff x="-2367755" y="3686685"/>
              <a:chExt cx="4032250" cy="504910"/>
            </a:xfrm>
          </p:grpSpPr>
          <p:grpSp>
            <p:nvGrpSpPr>
              <p:cNvPr id="15" name="组合 14"/>
              <p:cNvGrpSpPr/>
              <p:nvPr/>
            </p:nvGrpSpPr>
            <p:grpSpPr bwMode="auto">
              <a:xfrm>
                <a:off x="-2367755" y="3688358"/>
                <a:ext cx="4032250" cy="503237"/>
                <a:chOff x="0" y="0"/>
                <a:chExt cx="2540" cy="317"/>
              </a:xfrm>
            </p:grpSpPr>
            <p:sp>
              <p:nvSpPr>
                <p:cNvPr id="20" name="矩形 61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40" cy="31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1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直接连接符 6175"/>
                <p:cNvSpPr>
                  <a:spLocks noChangeShapeType="1"/>
                </p:cNvSpPr>
                <p:nvPr/>
              </p:nvSpPr>
              <p:spPr bwMode="auto">
                <a:xfrm>
                  <a:off x="408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2" name="直接连接符 6176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直接连接符 6177"/>
                <p:cNvSpPr>
                  <a:spLocks noChangeShapeType="1"/>
                </p:cNvSpPr>
                <p:nvPr/>
              </p:nvSpPr>
              <p:spPr bwMode="auto">
                <a:xfrm>
                  <a:off x="1179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直接连接符 6178"/>
                <p:cNvSpPr>
                  <a:spLocks noChangeShapeType="1"/>
                </p:cNvSpPr>
                <p:nvPr/>
              </p:nvSpPr>
              <p:spPr bwMode="auto">
                <a:xfrm>
                  <a:off x="1859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直接连接符 6179"/>
                <p:cNvSpPr>
                  <a:spLocks noChangeShapeType="1"/>
                </p:cNvSpPr>
                <p:nvPr/>
              </p:nvSpPr>
              <p:spPr bwMode="auto">
                <a:xfrm>
                  <a:off x="2177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26" name="直接连接符 6180"/>
                <p:cNvSpPr>
                  <a:spLocks noChangeShapeType="1"/>
                </p:cNvSpPr>
                <p:nvPr/>
              </p:nvSpPr>
              <p:spPr bwMode="auto">
                <a:xfrm>
                  <a:off x="1542" y="0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6" name="文本框 15"/>
              <p:cNvSpPr txBox="1">
                <a:spLocks noChangeArrowheads="1"/>
              </p:cNvSpPr>
              <p:nvPr/>
            </p:nvSpPr>
            <p:spPr bwMode="auto">
              <a:xfrm>
                <a:off x="-419244" y="3686685"/>
                <a:ext cx="7207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…</a:t>
                </a:r>
              </a:p>
            </p:txBody>
          </p:sp>
          <p:sp>
            <p:nvSpPr>
              <p:cNvPr id="17" name="文本框 16"/>
              <p:cNvSpPr txBox="1">
                <a:spLocks noChangeArrowheads="1"/>
              </p:cNvSpPr>
              <p:nvPr/>
            </p:nvSpPr>
            <p:spPr bwMode="auto">
              <a:xfrm>
                <a:off x="-2244811" y="3753971"/>
                <a:ext cx="72072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</a:rPr>
                  <a:t>A[0]</a:t>
                </a:r>
                <a:endParaRPr lang="en-US" altLang="zh-CN" sz="1600" b="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/>
              <p:cNvSpPr txBox="1">
                <a:spLocks noChangeArrowheads="1"/>
              </p:cNvSpPr>
              <p:nvPr/>
            </p:nvSpPr>
            <p:spPr bwMode="auto">
              <a:xfrm>
                <a:off x="-1603608" y="3753971"/>
                <a:ext cx="8636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</a:rPr>
                  <a:t>A[1]</a:t>
                </a:r>
                <a:endParaRPr lang="en-US" altLang="zh-CN" sz="1600" b="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6804744" y="4668016"/>
              <a:ext cx="863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chemeClr val="tx1"/>
                  </a:solidFill>
                </a:rPr>
                <a:t>A[</a:t>
              </a:r>
              <a:r>
                <a:rPr lang="en-US" altLang="zh-CN" sz="1600" b="0" i="1" dirty="0">
                  <a:solidFill>
                    <a:schemeClr val="tx1"/>
                  </a:solidFill>
                </a:rPr>
                <a:t>n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-1]</a:t>
              </a:r>
              <a:endParaRPr lang="en-US" altLang="zh-CN" sz="1600" b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>
              <a:spLocks noChangeArrowheads="1"/>
            </p:cNvSpPr>
            <p:nvPr/>
          </p:nvSpPr>
          <p:spPr bwMode="auto">
            <a:xfrm>
              <a:off x="6012160" y="4670862"/>
              <a:ext cx="863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0" dirty="0">
                  <a:solidFill>
                    <a:schemeClr val="tx1"/>
                  </a:solidFill>
                </a:rPr>
                <a:t>A[</a:t>
              </a:r>
              <a:r>
                <a:rPr lang="en-US" altLang="zh-CN" sz="1600" b="0" i="1" dirty="0">
                  <a:solidFill>
                    <a:schemeClr val="tx1"/>
                  </a:solidFill>
                </a:rPr>
                <a:t>n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-2]</a:t>
              </a:r>
              <a:endParaRPr lang="en-US" altLang="zh-CN" sz="1600" b="0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占位符 19458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80728"/>
            <a:ext cx="8424936" cy="518512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/>
              <a:t>表达式的计算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讨论栈结构在实现对任意输入的通用表达式计算中的作用</a:t>
            </a:r>
            <a:endParaRPr lang="en-US" altLang="zh-CN" sz="2200" b="1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以表达式</a:t>
            </a:r>
            <a:r>
              <a:rPr lang="en-US" altLang="zh-CN" sz="2200" b="1" dirty="0">
                <a:solidFill>
                  <a:srgbClr val="0000FF"/>
                </a:solidFill>
              </a:rPr>
              <a:t>12+5*(2+3)*6/2-4</a:t>
            </a:r>
            <a:r>
              <a:rPr lang="zh-CN" altLang="en-US" sz="2200" b="1" dirty="0"/>
              <a:t>的计算过程的实现为例</a:t>
            </a:r>
          </a:p>
        </p:txBody>
      </p:sp>
      <p:sp>
        <p:nvSpPr>
          <p:cNvPr id="19460" name="矩形 19459"/>
          <p:cNvSpPr>
            <a:spLocks noChangeArrowheads="1"/>
          </p:cNvSpPr>
          <p:nvPr/>
        </p:nvSpPr>
        <p:spPr bwMode="auto">
          <a:xfrm>
            <a:off x="1620292" y="2517576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12+5*(2+3)*6/2-4#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667" y="3309739"/>
            <a:ext cx="1728192" cy="1511300"/>
            <a:chOff x="2015667" y="3309739"/>
            <a:chExt cx="1728192" cy="1511300"/>
          </a:xfrm>
        </p:grpSpPr>
        <p:sp>
          <p:nvSpPr>
            <p:cNvPr id="23" name="矩形 22"/>
            <p:cNvSpPr/>
            <p:nvPr/>
          </p:nvSpPr>
          <p:spPr>
            <a:xfrm>
              <a:off x="2015667" y="3309739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62" name="直接连接符 19461"/>
            <p:cNvSpPr>
              <a:spLocks noChangeShapeType="1"/>
            </p:cNvSpPr>
            <p:nvPr/>
          </p:nvSpPr>
          <p:spPr bwMode="auto">
            <a:xfrm>
              <a:off x="2879540" y="3309739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3" name="直接连接符 19462"/>
          <p:cNvSpPr>
            <a:spLocks noChangeShapeType="1"/>
          </p:cNvSpPr>
          <p:nvPr/>
        </p:nvSpPr>
        <p:spPr bwMode="auto">
          <a:xfrm flipV="1">
            <a:off x="1836192" y="2877939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矩形 19463"/>
          <p:cNvSpPr>
            <a:spLocks noChangeArrowheads="1"/>
          </p:cNvSpPr>
          <p:nvPr/>
        </p:nvSpPr>
        <p:spPr bwMode="auto">
          <a:xfrm>
            <a:off x="531276" y="4965154"/>
            <a:ext cx="400557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开始时，指向第一个位置，准备读入，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rPr>
              <a:t>此时的两个栈均为空。</a:t>
            </a:r>
          </a:p>
        </p:txBody>
      </p:sp>
      <p:sp>
        <p:nvSpPr>
          <p:cNvPr id="19465" name="矩形 19464"/>
          <p:cNvSpPr>
            <a:spLocks noChangeArrowheads="1"/>
          </p:cNvSpPr>
          <p:nvPr/>
        </p:nvSpPr>
        <p:spPr bwMode="auto">
          <a:xfrm>
            <a:off x="2196554" y="2876937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19466" name="矩形 19465"/>
          <p:cNvSpPr>
            <a:spLocks noChangeArrowheads="1"/>
          </p:cNvSpPr>
          <p:nvPr/>
        </p:nvSpPr>
        <p:spPr bwMode="auto">
          <a:xfrm>
            <a:off x="4860379" y="2492573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+5*(2+3)*6/2-4#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00043" y="3303389"/>
            <a:ext cx="1728192" cy="1517650"/>
            <a:chOff x="5400043" y="3303389"/>
            <a:chExt cx="1728192" cy="1517650"/>
          </a:xfrm>
        </p:grpSpPr>
        <p:sp>
          <p:nvSpPr>
            <p:cNvPr id="24" name="矩形 23"/>
            <p:cNvSpPr/>
            <p:nvPr/>
          </p:nvSpPr>
          <p:spPr>
            <a:xfrm>
              <a:off x="5400043" y="3303389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68" name="直接连接符 19467"/>
            <p:cNvSpPr>
              <a:spLocks noChangeShapeType="1"/>
            </p:cNvSpPr>
            <p:nvPr/>
          </p:nvSpPr>
          <p:spPr bwMode="auto">
            <a:xfrm>
              <a:off x="6264090" y="3309739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9" name="矩形 19468"/>
          <p:cNvSpPr>
            <a:spLocks noChangeArrowheads="1"/>
          </p:cNvSpPr>
          <p:nvPr/>
        </p:nvSpPr>
        <p:spPr bwMode="auto">
          <a:xfrm>
            <a:off x="5508079" y="2900501"/>
            <a:ext cx="1789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=’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19470" name="直接连接符 19469"/>
          <p:cNvSpPr>
            <a:spLocks noChangeShapeType="1"/>
          </p:cNvSpPr>
          <p:nvPr/>
        </p:nvSpPr>
        <p:spPr bwMode="auto">
          <a:xfrm flipV="1">
            <a:off x="5363617" y="2829817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矩形 19470"/>
          <p:cNvSpPr>
            <a:spLocks noChangeArrowheads="1"/>
          </p:cNvSpPr>
          <p:nvPr/>
        </p:nvSpPr>
        <p:spPr bwMode="auto">
          <a:xfrm>
            <a:off x="4644008" y="4965154"/>
            <a:ext cx="428362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由于‘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是第一个算符，因而自动进栈。</a:t>
            </a:r>
          </a:p>
          <a:p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读到操作数（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）自动进栈。</a:t>
            </a:r>
          </a:p>
        </p:txBody>
      </p:sp>
      <p:sp>
        <p:nvSpPr>
          <p:cNvPr id="19472" name="文本框 19471"/>
          <p:cNvSpPr txBox="1">
            <a:spLocks noChangeArrowheads="1"/>
          </p:cNvSpPr>
          <p:nvPr/>
        </p:nvSpPr>
        <p:spPr bwMode="auto">
          <a:xfrm>
            <a:off x="6335527" y="439082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473" name="文本框 19472"/>
          <p:cNvSpPr txBox="1">
            <a:spLocks noChangeArrowheads="1"/>
          </p:cNvSpPr>
          <p:nvPr/>
        </p:nvSpPr>
        <p:spPr bwMode="auto">
          <a:xfrm>
            <a:off x="5687827" y="439082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</a:p>
        </p:txBody>
      </p:sp>
      <p:grpSp>
        <p:nvGrpSpPr>
          <p:cNvPr id="19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0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1" name="图片 2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1132" y="3880723"/>
            <a:ext cx="1134535" cy="369332"/>
            <a:chOff x="881132" y="3880723"/>
            <a:chExt cx="1134535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881132" y="3880723"/>
              <a:ext cx="9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符号栈</a:t>
              </a:r>
            </a:p>
          </p:txBody>
        </p:sp>
        <p:cxnSp>
          <p:nvCxnSpPr>
            <p:cNvPr id="6" name="直接箭头连接符 5"/>
            <p:cNvCxnSpPr>
              <a:stCxn id="23" idx="1"/>
            </p:cNvCxnSpPr>
            <p:nvPr/>
          </p:nvCxnSpPr>
          <p:spPr>
            <a:xfrm flipH="1">
              <a:off x="1691680" y="4065389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743859" y="3880723"/>
            <a:ext cx="1188405" cy="369332"/>
            <a:chOff x="3743859" y="3880723"/>
            <a:chExt cx="1188405" cy="369332"/>
          </a:xfrm>
        </p:grpSpPr>
        <p:sp>
          <p:nvSpPr>
            <p:cNvPr id="25" name="文本框 24"/>
            <p:cNvSpPr txBox="1"/>
            <p:nvPr/>
          </p:nvSpPr>
          <p:spPr>
            <a:xfrm>
              <a:off x="3995664" y="3880723"/>
              <a:ext cx="9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数字栈</a:t>
              </a:r>
            </a:p>
          </p:txBody>
        </p:sp>
        <p:cxnSp>
          <p:nvCxnSpPr>
            <p:cNvPr id="8" name="直接箭头连接符 7"/>
            <p:cNvCxnSpPr>
              <a:stCxn id="23" idx="3"/>
            </p:cNvCxnSpPr>
            <p:nvPr/>
          </p:nvCxnSpPr>
          <p:spPr>
            <a:xfrm>
              <a:off x="3743859" y="4065389"/>
              <a:ext cx="324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9460" grpId="0" animBg="1"/>
      <p:bldP spid="19464" grpId="0" animBg="1"/>
      <p:bldP spid="19465" grpId="0"/>
      <p:bldP spid="19466" grpId="0" animBg="1"/>
      <p:bldP spid="19469" grpId="0"/>
      <p:bldP spid="19471" grpId="0" animBg="1"/>
      <p:bldP spid="19472" grpId="0"/>
      <p:bldP spid="194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 栈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Stack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pSp>
        <p:nvGrpSpPr>
          <p:cNvPr id="5" name="组合 107"/>
          <p:cNvGrpSpPr/>
          <p:nvPr/>
        </p:nvGrpSpPr>
        <p:grpSpPr>
          <a:xfrm>
            <a:off x="971600" y="4581128"/>
            <a:ext cx="4032448" cy="684275"/>
            <a:chOff x="939802" y="5062184"/>
            <a:chExt cx="4032448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465010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2.5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0892" y="1326432"/>
            <a:ext cx="4231148" cy="684042"/>
            <a:chOff x="700892" y="1326432"/>
            <a:chExt cx="4231148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700892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2.1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引例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827584" y="2186374"/>
            <a:ext cx="6225040" cy="679778"/>
            <a:chOff x="773561" y="3363717"/>
            <a:chExt cx="6225040" cy="679778"/>
          </a:xfrm>
        </p:grpSpPr>
        <p:grpSp>
          <p:nvGrpSpPr>
            <p:cNvPr id="15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0" y="2924806"/>
            <a:ext cx="7317240" cy="674847"/>
            <a:chOff x="350760" y="4177715"/>
            <a:chExt cx="7317240" cy="674847"/>
          </a:xfrm>
        </p:grpSpPr>
        <p:grpSp>
          <p:nvGrpSpPr>
            <p:cNvPr id="20" name="组合 106"/>
            <p:cNvGrpSpPr/>
            <p:nvPr/>
          </p:nvGrpSpPr>
          <p:grpSpPr>
            <a:xfrm>
              <a:off x="350760" y="4177715"/>
              <a:ext cx="7317240" cy="674847"/>
              <a:chOff x="341235" y="4177715"/>
              <a:chExt cx="7317240" cy="674847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1269897" y="4177715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341235" y="4177715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just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     2.3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顺序栈</a:t>
                </a: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736" y="4392029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-26470" y="3824893"/>
            <a:ext cx="6542686" cy="651944"/>
            <a:chOff x="-32868" y="4599564"/>
            <a:chExt cx="6542686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直接连接符 20482"/>
          <p:cNvSpPr>
            <a:spLocks noChangeShapeType="1"/>
          </p:cNvSpPr>
          <p:nvPr/>
        </p:nvSpPr>
        <p:spPr bwMode="auto">
          <a:xfrm flipV="1">
            <a:off x="1835150" y="2276473"/>
            <a:ext cx="1588" cy="35877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文本框 20483"/>
          <p:cNvSpPr txBox="1">
            <a:spLocks noChangeArrowheads="1"/>
          </p:cNvSpPr>
          <p:nvPr/>
        </p:nvSpPr>
        <p:spPr bwMode="auto">
          <a:xfrm>
            <a:off x="1187450" y="4579938"/>
            <a:ext cx="2663825" cy="1154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’优先级低，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故算符‘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’要入栈</a:t>
            </a:r>
          </a:p>
        </p:txBody>
      </p:sp>
      <p:sp>
        <p:nvSpPr>
          <p:cNvPr id="20485" name="矩形 20484"/>
          <p:cNvSpPr>
            <a:spLocks noChangeArrowheads="1"/>
          </p:cNvSpPr>
          <p:nvPr/>
        </p:nvSpPr>
        <p:spPr bwMode="auto">
          <a:xfrm>
            <a:off x="1187450" y="19161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5*(2+3)*6/2-4#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2852936"/>
            <a:ext cx="1728192" cy="1511300"/>
            <a:chOff x="1619672" y="2852936"/>
            <a:chExt cx="1728192" cy="1511300"/>
          </a:xfrm>
        </p:grpSpPr>
        <p:grpSp>
          <p:nvGrpSpPr>
            <p:cNvPr id="4" name="组合 3"/>
            <p:cNvGrpSpPr/>
            <p:nvPr/>
          </p:nvGrpSpPr>
          <p:grpSpPr>
            <a:xfrm>
              <a:off x="1619672" y="2852936"/>
              <a:ext cx="1728192" cy="1511300"/>
              <a:chOff x="1619672" y="2924175"/>
              <a:chExt cx="1728192" cy="15113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619672" y="2924175"/>
                <a:ext cx="1728192" cy="15113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87" name="直接连接符 20486"/>
              <p:cNvSpPr>
                <a:spLocks noChangeShapeType="1"/>
              </p:cNvSpPr>
              <p:nvPr/>
            </p:nvSpPr>
            <p:spPr bwMode="auto">
              <a:xfrm>
                <a:off x="2484438" y="2924175"/>
                <a:ext cx="0" cy="151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8" name="矩形 20487"/>
            <p:cNvSpPr>
              <a:spLocks noChangeArrowheads="1"/>
            </p:cNvSpPr>
            <p:nvPr/>
          </p:nvSpPr>
          <p:spPr bwMode="auto">
            <a:xfrm>
              <a:off x="1835150" y="3933056"/>
              <a:ext cx="5762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20490" name="文本框 20489"/>
            <p:cNvSpPr txBox="1">
              <a:spLocks noChangeArrowheads="1"/>
            </p:cNvSpPr>
            <p:nvPr/>
          </p:nvSpPr>
          <p:spPr bwMode="auto">
            <a:xfrm>
              <a:off x="2555875" y="3932436"/>
              <a:ext cx="720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20491" name="矩形 20490"/>
          <p:cNvSpPr>
            <a:spLocks noChangeArrowheads="1"/>
          </p:cNvSpPr>
          <p:nvPr/>
        </p:nvSpPr>
        <p:spPr bwMode="auto">
          <a:xfrm>
            <a:off x="1835150" y="3573661"/>
            <a:ext cx="5762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0492" name="矩形 20491"/>
          <p:cNvSpPr>
            <a:spLocks noChangeArrowheads="1"/>
          </p:cNvSpPr>
          <p:nvPr/>
        </p:nvSpPr>
        <p:spPr bwMode="auto">
          <a:xfrm>
            <a:off x="4643438" y="19161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3)*6/2-4#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76056" y="2836863"/>
            <a:ext cx="1728192" cy="1525587"/>
            <a:chOff x="5076056" y="2836863"/>
            <a:chExt cx="1728192" cy="1525587"/>
          </a:xfrm>
        </p:grpSpPr>
        <p:sp>
          <p:nvSpPr>
            <p:cNvPr id="22" name="矩形 21"/>
            <p:cNvSpPr/>
            <p:nvPr/>
          </p:nvSpPr>
          <p:spPr>
            <a:xfrm>
              <a:off x="5076056" y="2836863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94" name="直接连接符 20493"/>
            <p:cNvSpPr>
              <a:spLocks noChangeShapeType="1"/>
            </p:cNvSpPr>
            <p:nvPr/>
          </p:nvSpPr>
          <p:spPr bwMode="auto">
            <a:xfrm>
              <a:off x="5938838" y="285115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5" name="直接连接符 20494"/>
          <p:cNvSpPr>
            <a:spLocks noChangeShapeType="1"/>
          </p:cNvSpPr>
          <p:nvPr/>
        </p:nvSpPr>
        <p:spPr bwMode="auto">
          <a:xfrm flipV="1">
            <a:off x="5867400" y="227488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矩形 20495"/>
          <p:cNvSpPr>
            <a:spLocks noChangeArrowheads="1"/>
          </p:cNvSpPr>
          <p:nvPr/>
        </p:nvSpPr>
        <p:spPr bwMode="auto">
          <a:xfrm>
            <a:off x="6227763" y="241834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＋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0497" name="文本框 20496"/>
          <p:cNvSpPr txBox="1">
            <a:spLocks noChangeArrowheads="1"/>
          </p:cNvSpPr>
          <p:nvPr/>
        </p:nvSpPr>
        <p:spPr bwMode="auto">
          <a:xfrm>
            <a:off x="4351338" y="4579939"/>
            <a:ext cx="3533775" cy="1154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依次读入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、*、（、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后，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栈顶算符‘（’比当前算符‘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’优先级低，故‘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’要入栈</a:t>
            </a:r>
          </a:p>
        </p:txBody>
      </p:sp>
      <p:sp>
        <p:nvSpPr>
          <p:cNvPr id="20498" name="矩形 20497"/>
          <p:cNvSpPr>
            <a:spLocks noChangeArrowheads="1"/>
          </p:cNvSpPr>
          <p:nvPr/>
        </p:nvSpPr>
        <p:spPr bwMode="auto">
          <a:xfrm>
            <a:off x="5362575" y="3211513"/>
            <a:ext cx="433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0499" name="矩形 20498"/>
          <p:cNvSpPr>
            <a:spLocks noChangeArrowheads="1"/>
          </p:cNvSpPr>
          <p:nvPr/>
        </p:nvSpPr>
        <p:spPr bwMode="auto">
          <a:xfrm>
            <a:off x="6154738" y="3500438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0500" name="矩形 20499"/>
          <p:cNvSpPr>
            <a:spLocks noChangeArrowheads="1"/>
          </p:cNvSpPr>
          <p:nvPr/>
        </p:nvSpPr>
        <p:spPr bwMode="auto">
          <a:xfrm>
            <a:off x="2051050" y="241834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＋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grpSp>
        <p:nvGrpSpPr>
          <p:cNvPr id="23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91" grpId="0"/>
      <p:bldP spid="20492" grpId="0" animBg="1"/>
      <p:bldP spid="20496" grpId="0"/>
      <p:bldP spid="20497" grpId="0" animBg="1"/>
      <p:bldP spid="20498" grpId="0"/>
      <p:bldP spid="20499" grpId="0"/>
      <p:bldP spid="205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矩形 21506"/>
          <p:cNvSpPr>
            <a:spLocks noChangeArrowheads="1"/>
          </p:cNvSpPr>
          <p:nvPr/>
        </p:nvSpPr>
        <p:spPr bwMode="auto">
          <a:xfrm>
            <a:off x="1187326" y="1412875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2563813"/>
            <a:ext cx="1728192" cy="1511300"/>
            <a:chOff x="1691680" y="2563813"/>
            <a:chExt cx="1728192" cy="1511300"/>
          </a:xfrm>
        </p:grpSpPr>
        <p:sp>
          <p:nvSpPr>
            <p:cNvPr id="21" name="矩形 20"/>
            <p:cNvSpPr/>
            <p:nvPr/>
          </p:nvSpPr>
          <p:spPr>
            <a:xfrm>
              <a:off x="1691680" y="2563813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09" name="直接连接符 21508"/>
            <p:cNvSpPr>
              <a:spLocks noChangeShapeType="1"/>
            </p:cNvSpPr>
            <p:nvPr/>
          </p:nvSpPr>
          <p:spPr bwMode="auto">
            <a:xfrm>
              <a:off x="2556818" y="2563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0" name="直接连接符 21509"/>
          <p:cNvSpPr>
            <a:spLocks noChangeShapeType="1"/>
          </p:cNvSpPr>
          <p:nvPr/>
        </p:nvSpPr>
        <p:spPr bwMode="auto">
          <a:xfrm flipV="1">
            <a:off x="2627188" y="177323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/>
          <p:cNvSpPr>
            <a:spLocks noChangeArrowheads="1"/>
          </p:cNvSpPr>
          <p:nvPr/>
        </p:nvSpPr>
        <p:spPr bwMode="auto">
          <a:xfrm>
            <a:off x="1474663" y="2059573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80555" y="2636912"/>
            <a:ext cx="1152525" cy="1411213"/>
            <a:chOff x="1980555" y="2636912"/>
            <a:chExt cx="1152525" cy="1411213"/>
          </a:xfrm>
        </p:grpSpPr>
        <p:sp>
          <p:nvSpPr>
            <p:cNvPr id="21513" name="矩形 21512"/>
            <p:cNvSpPr>
              <a:spLocks noChangeArrowheads="1"/>
            </p:cNvSpPr>
            <p:nvPr/>
          </p:nvSpPr>
          <p:spPr bwMode="auto">
            <a:xfrm>
              <a:off x="1980555" y="2636912"/>
              <a:ext cx="433388" cy="141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(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*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21514" name="矩形 21513"/>
            <p:cNvSpPr>
              <a:spLocks noChangeArrowheads="1"/>
            </p:cNvSpPr>
            <p:nvPr/>
          </p:nvSpPr>
          <p:spPr bwMode="auto">
            <a:xfrm>
              <a:off x="2772718" y="2924944"/>
              <a:ext cx="360362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21515" name="文本框 21514"/>
          <p:cNvSpPr txBox="1">
            <a:spLocks noChangeArrowheads="1"/>
          </p:cNvSpPr>
          <p:nvPr/>
        </p:nvSpPr>
        <p:spPr bwMode="auto">
          <a:xfrm>
            <a:off x="1187327" y="4364038"/>
            <a:ext cx="2736850" cy="1368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＋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优先级高，故要执行其运算</a:t>
            </a:r>
            <a:r>
              <a:rPr lang="en-US" altLang="zh-CN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2+3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1516" name="矩形 21515"/>
          <p:cNvSpPr>
            <a:spLocks noChangeArrowheads="1"/>
          </p:cNvSpPr>
          <p:nvPr/>
        </p:nvSpPr>
        <p:spPr bwMode="auto">
          <a:xfrm>
            <a:off x="5075113" y="1412875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*6/2-4#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07161" y="2563813"/>
            <a:ext cx="1728192" cy="1511300"/>
            <a:chOff x="5507161" y="2563813"/>
            <a:chExt cx="1728192" cy="1511300"/>
          </a:xfrm>
        </p:grpSpPr>
        <p:sp>
          <p:nvSpPr>
            <p:cNvPr id="20" name="矩形 19"/>
            <p:cNvSpPr/>
            <p:nvPr/>
          </p:nvSpPr>
          <p:spPr>
            <a:xfrm>
              <a:off x="5507161" y="2563813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18" name="直接连接符 21517"/>
            <p:cNvSpPr>
              <a:spLocks noChangeShapeType="1"/>
            </p:cNvSpPr>
            <p:nvPr/>
          </p:nvSpPr>
          <p:spPr bwMode="auto">
            <a:xfrm>
              <a:off x="6370513" y="2563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9" name="直接连接符 21518"/>
          <p:cNvSpPr>
            <a:spLocks noChangeShapeType="1"/>
          </p:cNvSpPr>
          <p:nvPr/>
        </p:nvSpPr>
        <p:spPr bwMode="auto">
          <a:xfrm flipV="1">
            <a:off x="6443538" y="1771650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矩形 21519"/>
          <p:cNvSpPr>
            <a:spLocks noChangeArrowheads="1"/>
          </p:cNvSpPr>
          <p:nvPr/>
        </p:nvSpPr>
        <p:spPr bwMode="auto">
          <a:xfrm>
            <a:off x="6659438" y="1915111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1521" name="矩形 21520"/>
          <p:cNvSpPr>
            <a:spLocks noChangeArrowheads="1"/>
          </p:cNvSpPr>
          <p:nvPr/>
        </p:nvSpPr>
        <p:spPr bwMode="auto">
          <a:xfrm>
            <a:off x="5794251" y="2636838"/>
            <a:ext cx="43338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*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1522" name="矩形 21521"/>
          <p:cNvSpPr>
            <a:spLocks noChangeArrowheads="1"/>
          </p:cNvSpPr>
          <p:nvPr/>
        </p:nvSpPr>
        <p:spPr bwMode="auto">
          <a:xfrm>
            <a:off x="6586413" y="3213100"/>
            <a:ext cx="360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1523" name="文本框 21522"/>
          <p:cNvSpPr txBox="1">
            <a:spLocks noChangeArrowheads="1"/>
          </p:cNvSpPr>
          <p:nvPr/>
        </p:nvSpPr>
        <p:spPr bwMode="auto">
          <a:xfrm>
            <a:off x="5075113" y="4364038"/>
            <a:ext cx="2519363" cy="1368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栈顶算符‘（’与当前运算符‘）’相对应，故要出栈，一同释放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22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3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12" grpId="0"/>
      <p:bldP spid="21515" grpId="0" animBg="1"/>
      <p:bldP spid="21516" grpId="0" animBg="1"/>
      <p:bldP spid="21520" grpId="0"/>
      <p:bldP spid="21521" grpId="0"/>
      <p:bldP spid="21522" grpId="0"/>
      <p:bldP spid="215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22530"/>
          <p:cNvSpPr>
            <a:spLocks noChangeArrowheads="1"/>
          </p:cNvSpPr>
          <p:nvPr/>
        </p:nvSpPr>
        <p:spPr bwMode="auto">
          <a:xfrm>
            <a:off x="1258888" y="14843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直接连接符 22533"/>
          <p:cNvSpPr>
            <a:spLocks noChangeShapeType="1"/>
          </p:cNvSpPr>
          <p:nvPr/>
        </p:nvSpPr>
        <p:spPr bwMode="auto">
          <a:xfrm flipH="1" flipV="1">
            <a:off x="2771775" y="1843088"/>
            <a:ext cx="25" cy="36083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矩形 22535"/>
          <p:cNvSpPr>
            <a:spLocks noChangeArrowheads="1"/>
          </p:cNvSpPr>
          <p:nvPr/>
        </p:nvSpPr>
        <p:spPr bwMode="auto">
          <a:xfrm>
            <a:off x="1331640" y="1988840"/>
            <a:ext cx="15840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19672" y="2635250"/>
            <a:ext cx="1728192" cy="1512962"/>
            <a:chOff x="1547664" y="2635250"/>
            <a:chExt cx="1728192" cy="1512962"/>
          </a:xfrm>
        </p:grpSpPr>
        <p:grpSp>
          <p:nvGrpSpPr>
            <p:cNvPr id="3" name="组合 2"/>
            <p:cNvGrpSpPr/>
            <p:nvPr/>
          </p:nvGrpSpPr>
          <p:grpSpPr>
            <a:xfrm>
              <a:off x="1547664" y="2635250"/>
              <a:ext cx="1728192" cy="1512962"/>
              <a:chOff x="1547664" y="2635250"/>
              <a:chExt cx="1728192" cy="151296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47664" y="2636912"/>
                <a:ext cx="1728192" cy="15113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33" name="直接连接符 22532"/>
              <p:cNvSpPr>
                <a:spLocks noChangeShapeType="1"/>
              </p:cNvSpPr>
              <p:nvPr/>
            </p:nvSpPr>
            <p:spPr bwMode="auto">
              <a:xfrm>
                <a:off x="2411413" y="2635250"/>
                <a:ext cx="0" cy="1511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37" name="矩形 22536"/>
            <p:cNvSpPr>
              <a:spLocks noChangeArrowheads="1"/>
            </p:cNvSpPr>
            <p:nvPr/>
          </p:nvSpPr>
          <p:spPr bwMode="auto">
            <a:xfrm>
              <a:off x="1763688" y="3068960"/>
              <a:ext cx="433388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*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22538" name="矩形 22537"/>
            <p:cNvSpPr>
              <a:spLocks noChangeArrowheads="1"/>
            </p:cNvSpPr>
            <p:nvPr/>
          </p:nvSpPr>
          <p:spPr bwMode="auto">
            <a:xfrm>
              <a:off x="2627313" y="3068960"/>
              <a:ext cx="360362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</p:grpSp>
      <p:sp>
        <p:nvSpPr>
          <p:cNvPr id="22539" name="文本框 22538"/>
          <p:cNvSpPr txBox="1">
            <a:spLocks noChangeArrowheads="1"/>
          </p:cNvSpPr>
          <p:nvPr/>
        </p:nvSpPr>
        <p:spPr bwMode="auto">
          <a:xfrm>
            <a:off x="1258888" y="4435475"/>
            <a:ext cx="2447925" cy="93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优先运算，故要执行运算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5*5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2540" name="矩形 22539"/>
          <p:cNvSpPr>
            <a:spLocks noChangeArrowheads="1"/>
          </p:cNvSpPr>
          <p:nvPr/>
        </p:nvSpPr>
        <p:spPr bwMode="auto">
          <a:xfrm>
            <a:off x="4658247" y="1484784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04048" y="2635250"/>
            <a:ext cx="1728192" cy="1511300"/>
            <a:chOff x="4860032" y="2708275"/>
            <a:chExt cx="1728192" cy="1511300"/>
          </a:xfrm>
        </p:grpSpPr>
        <p:sp>
          <p:nvSpPr>
            <p:cNvPr id="21" name="矩形 20"/>
            <p:cNvSpPr/>
            <p:nvPr/>
          </p:nvSpPr>
          <p:spPr>
            <a:xfrm>
              <a:off x="4860032" y="2708275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42" name="直接连接符 22541"/>
            <p:cNvSpPr>
              <a:spLocks noChangeShapeType="1"/>
            </p:cNvSpPr>
            <p:nvPr/>
          </p:nvSpPr>
          <p:spPr bwMode="auto">
            <a:xfrm>
              <a:off x="5722938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3" name="直接连接符 22542"/>
          <p:cNvSpPr>
            <a:spLocks noChangeShapeType="1"/>
          </p:cNvSpPr>
          <p:nvPr/>
        </p:nvSpPr>
        <p:spPr bwMode="auto">
          <a:xfrm flipV="1">
            <a:off x="6169547" y="1843559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矩形 22543"/>
          <p:cNvSpPr>
            <a:spLocks noChangeArrowheads="1"/>
          </p:cNvSpPr>
          <p:nvPr/>
        </p:nvSpPr>
        <p:spPr bwMode="auto">
          <a:xfrm>
            <a:off x="6242572" y="1987019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2545" name="矩形 22544"/>
          <p:cNvSpPr>
            <a:spLocks noChangeArrowheads="1"/>
          </p:cNvSpPr>
          <p:nvPr/>
        </p:nvSpPr>
        <p:spPr bwMode="auto">
          <a:xfrm>
            <a:off x="5290740" y="2673499"/>
            <a:ext cx="4333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2546" name="矩形 22545"/>
          <p:cNvSpPr>
            <a:spLocks noChangeArrowheads="1"/>
          </p:cNvSpPr>
          <p:nvPr/>
        </p:nvSpPr>
        <p:spPr bwMode="auto">
          <a:xfrm>
            <a:off x="6083846" y="3249762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2547" name="文本框 22546"/>
          <p:cNvSpPr txBox="1">
            <a:spLocks noChangeArrowheads="1"/>
          </p:cNvSpPr>
          <p:nvPr/>
        </p:nvSpPr>
        <p:spPr bwMode="auto">
          <a:xfrm>
            <a:off x="4716016" y="4437063"/>
            <a:ext cx="2448272" cy="9361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’比当前运算符‘*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优先级低，故‘*</a:t>
            </a:r>
            <a:r>
              <a:rPr lang="en-US" altLang="zh-CN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要入栈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22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3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6" grpId="0"/>
      <p:bldP spid="22539" grpId="0" animBg="1"/>
      <p:bldP spid="22540" grpId="0" animBg="1"/>
      <p:bldP spid="22544" grpId="0"/>
      <p:bldP spid="22545" grpId="0"/>
      <p:bldP spid="22546" grpId="0"/>
      <p:bldP spid="225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矩形 23554"/>
          <p:cNvSpPr>
            <a:spLocks noChangeArrowheads="1"/>
          </p:cNvSpPr>
          <p:nvPr/>
        </p:nvSpPr>
        <p:spPr bwMode="auto">
          <a:xfrm>
            <a:off x="1187450" y="1700213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7664" y="2781796"/>
            <a:ext cx="1728192" cy="1511449"/>
            <a:chOff x="1475879" y="2781796"/>
            <a:chExt cx="1728192" cy="1511449"/>
          </a:xfrm>
        </p:grpSpPr>
        <p:sp>
          <p:nvSpPr>
            <p:cNvPr id="21" name="矩形 20"/>
            <p:cNvSpPr/>
            <p:nvPr/>
          </p:nvSpPr>
          <p:spPr>
            <a:xfrm>
              <a:off x="1475879" y="2781945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57" name="直接连接符 23556"/>
            <p:cNvSpPr>
              <a:spLocks noChangeShapeType="1"/>
            </p:cNvSpPr>
            <p:nvPr/>
          </p:nvSpPr>
          <p:spPr bwMode="auto">
            <a:xfrm>
              <a:off x="2339975" y="278179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8" name="直接连接符 23557"/>
          <p:cNvSpPr>
            <a:spLocks noChangeShapeType="1"/>
          </p:cNvSpPr>
          <p:nvPr/>
        </p:nvSpPr>
        <p:spPr bwMode="auto">
          <a:xfrm flipV="1">
            <a:off x="2903137" y="2060575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矩形 23559"/>
          <p:cNvSpPr>
            <a:spLocks noChangeArrowheads="1"/>
          </p:cNvSpPr>
          <p:nvPr/>
        </p:nvSpPr>
        <p:spPr bwMode="auto">
          <a:xfrm>
            <a:off x="2903137" y="2163058"/>
            <a:ext cx="16321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3561" name="矩形 23560"/>
          <p:cNvSpPr>
            <a:spLocks noChangeArrowheads="1"/>
          </p:cNvSpPr>
          <p:nvPr/>
        </p:nvSpPr>
        <p:spPr bwMode="auto">
          <a:xfrm>
            <a:off x="1835498" y="3213745"/>
            <a:ext cx="4333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3562" name="矩形 23561"/>
          <p:cNvSpPr>
            <a:spLocks noChangeArrowheads="1"/>
          </p:cNvSpPr>
          <p:nvPr/>
        </p:nvSpPr>
        <p:spPr bwMode="auto">
          <a:xfrm>
            <a:off x="2627660" y="3213745"/>
            <a:ext cx="3603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3563" name="文本框 23562"/>
          <p:cNvSpPr txBox="1">
            <a:spLocks noChangeArrowheads="1"/>
          </p:cNvSpPr>
          <p:nvPr/>
        </p:nvSpPr>
        <p:spPr bwMode="auto">
          <a:xfrm>
            <a:off x="1043608" y="4795838"/>
            <a:ext cx="2519362" cy="1223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栈顶算符‘*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优先运算，故要执行‘*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25*6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3564" name="矩形 23563"/>
          <p:cNvSpPr>
            <a:spLocks noChangeArrowheads="1"/>
          </p:cNvSpPr>
          <p:nvPr/>
        </p:nvSpPr>
        <p:spPr bwMode="auto">
          <a:xfrm>
            <a:off x="4716463" y="1628775"/>
            <a:ext cx="24479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76056" y="2778572"/>
            <a:ext cx="1728192" cy="1512441"/>
            <a:chOff x="5148064" y="2778572"/>
            <a:chExt cx="1728192" cy="1512441"/>
          </a:xfrm>
        </p:grpSpPr>
        <p:sp>
          <p:nvSpPr>
            <p:cNvPr id="20" name="矩形 19"/>
            <p:cNvSpPr/>
            <p:nvPr/>
          </p:nvSpPr>
          <p:spPr>
            <a:xfrm>
              <a:off x="5148064" y="2778572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66" name="直接连接符 23565"/>
            <p:cNvSpPr>
              <a:spLocks noChangeShapeType="1"/>
            </p:cNvSpPr>
            <p:nvPr/>
          </p:nvSpPr>
          <p:spPr bwMode="auto">
            <a:xfrm>
              <a:off x="6011863" y="27797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7" name="直接连接符 23566"/>
          <p:cNvSpPr>
            <a:spLocks noChangeShapeType="1"/>
          </p:cNvSpPr>
          <p:nvPr/>
        </p:nvSpPr>
        <p:spPr bwMode="auto">
          <a:xfrm flipV="1">
            <a:off x="6659563" y="1987550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矩形 23567"/>
          <p:cNvSpPr>
            <a:spLocks noChangeArrowheads="1"/>
          </p:cNvSpPr>
          <p:nvPr/>
        </p:nvSpPr>
        <p:spPr bwMode="auto">
          <a:xfrm>
            <a:off x="6659563" y="2131011"/>
            <a:ext cx="1630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3569" name="矩形 23568"/>
          <p:cNvSpPr>
            <a:spLocks noChangeArrowheads="1"/>
          </p:cNvSpPr>
          <p:nvPr/>
        </p:nvSpPr>
        <p:spPr bwMode="auto">
          <a:xfrm>
            <a:off x="5435600" y="2852738"/>
            <a:ext cx="4333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3570" name="矩形 23569"/>
          <p:cNvSpPr>
            <a:spLocks noChangeArrowheads="1"/>
          </p:cNvSpPr>
          <p:nvPr/>
        </p:nvSpPr>
        <p:spPr bwMode="auto">
          <a:xfrm>
            <a:off x="6227763" y="3429000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150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3571" name="文本框 23570"/>
          <p:cNvSpPr txBox="1">
            <a:spLocks noChangeArrowheads="1"/>
          </p:cNvSpPr>
          <p:nvPr/>
        </p:nvSpPr>
        <p:spPr bwMode="auto">
          <a:xfrm>
            <a:off x="4788024" y="4795838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’优先级高，故要执行‘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150/2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grpSp>
        <p:nvGrpSpPr>
          <p:cNvPr id="23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60" grpId="0"/>
      <p:bldP spid="23561" grpId="0"/>
      <p:bldP spid="23562" grpId="0"/>
      <p:bldP spid="23563" grpId="0" animBg="1"/>
      <p:bldP spid="23564" grpId="0" animBg="1"/>
      <p:bldP spid="23568" grpId="0"/>
      <p:bldP spid="23569" grpId="0"/>
      <p:bldP spid="23570" grpId="0"/>
      <p:bldP spid="235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24578"/>
          <p:cNvSpPr>
            <a:spLocks noChangeArrowheads="1"/>
          </p:cNvSpPr>
          <p:nvPr/>
        </p:nvSpPr>
        <p:spPr bwMode="auto">
          <a:xfrm>
            <a:off x="1116013" y="1556792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6/2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7664" y="2708275"/>
            <a:ext cx="1728192" cy="1512813"/>
            <a:chOff x="1547664" y="2708275"/>
            <a:chExt cx="1728192" cy="1512813"/>
          </a:xfrm>
        </p:grpSpPr>
        <p:sp>
          <p:nvSpPr>
            <p:cNvPr id="20" name="矩形 19"/>
            <p:cNvSpPr/>
            <p:nvPr/>
          </p:nvSpPr>
          <p:spPr>
            <a:xfrm>
              <a:off x="1547664" y="2709788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81" name="直接连接符 24580"/>
            <p:cNvSpPr>
              <a:spLocks noChangeShapeType="1"/>
            </p:cNvSpPr>
            <p:nvPr/>
          </p:nvSpPr>
          <p:spPr bwMode="auto">
            <a:xfrm>
              <a:off x="241141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2" name="直接连接符 24581"/>
          <p:cNvSpPr>
            <a:spLocks noChangeShapeType="1"/>
          </p:cNvSpPr>
          <p:nvPr/>
        </p:nvSpPr>
        <p:spPr bwMode="auto">
          <a:xfrm flipV="1">
            <a:off x="3059113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矩形 24582"/>
          <p:cNvSpPr>
            <a:spLocks noChangeArrowheads="1"/>
          </p:cNvSpPr>
          <p:nvPr/>
        </p:nvSpPr>
        <p:spPr bwMode="auto">
          <a:xfrm>
            <a:off x="4859338" y="1557338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2-4#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2708275"/>
            <a:ext cx="1728192" cy="1511945"/>
            <a:chOff x="5148064" y="2708275"/>
            <a:chExt cx="1728192" cy="1511945"/>
          </a:xfrm>
        </p:grpSpPr>
        <p:sp>
          <p:nvSpPr>
            <p:cNvPr id="21" name="矩形 20"/>
            <p:cNvSpPr/>
            <p:nvPr/>
          </p:nvSpPr>
          <p:spPr>
            <a:xfrm>
              <a:off x="5148064" y="2708920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85" name="直接连接符 24584"/>
            <p:cNvSpPr>
              <a:spLocks noChangeShapeType="1"/>
            </p:cNvSpPr>
            <p:nvPr/>
          </p:nvSpPr>
          <p:spPr bwMode="auto">
            <a:xfrm>
              <a:off x="601186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6" name="直接连接符 24585"/>
          <p:cNvSpPr>
            <a:spLocks noChangeShapeType="1"/>
          </p:cNvSpPr>
          <p:nvPr/>
        </p:nvSpPr>
        <p:spPr bwMode="auto">
          <a:xfrm flipV="1">
            <a:off x="67325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矩形 24586"/>
          <p:cNvSpPr>
            <a:spLocks noChangeArrowheads="1"/>
          </p:cNvSpPr>
          <p:nvPr/>
        </p:nvSpPr>
        <p:spPr bwMode="auto">
          <a:xfrm>
            <a:off x="3059113" y="2059573"/>
            <a:ext cx="1630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4589" name="矩形 24588"/>
          <p:cNvSpPr>
            <a:spLocks noChangeArrowheads="1"/>
          </p:cNvSpPr>
          <p:nvPr/>
        </p:nvSpPr>
        <p:spPr bwMode="auto">
          <a:xfrm>
            <a:off x="1835150" y="2781300"/>
            <a:ext cx="4333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4590" name="矩形 24589"/>
          <p:cNvSpPr>
            <a:spLocks noChangeArrowheads="1"/>
          </p:cNvSpPr>
          <p:nvPr/>
        </p:nvSpPr>
        <p:spPr bwMode="auto">
          <a:xfrm>
            <a:off x="2627313" y="3357563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150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591" name="矩形 24590"/>
          <p:cNvSpPr>
            <a:spLocks noChangeArrowheads="1"/>
          </p:cNvSpPr>
          <p:nvPr/>
        </p:nvSpPr>
        <p:spPr bwMode="auto">
          <a:xfrm>
            <a:off x="6804025" y="2058958"/>
            <a:ext cx="1646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4592" name="矩形 24591"/>
          <p:cNvSpPr>
            <a:spLocks noChangeArrowheads="1"/>
          </p:cNvSpPr>
          <p:nvPr/>
        </p:nvSpPr>
        <p:spPr bwMode="auto">
          <a:xfrm>
            <a:off x="5435600" y="3140968"/>
            <a:ext cx="433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4593" name="矩形 24592"/>
          <p:cNvSpPr>
            <a:spLocks noChangeArrowheads="1"/>
          </p:cNvSpPr>
          <p:nvPr/>
        </p:nvSpPr>
        <p:spPr bwMode="auto">
          <a:xfrm>
            <a:off x="6227763" y="3140968"/>
            <a:ext cx="3603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75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594" name="文本框 24593"/>
          <p:cNvSpPr txBox="1">
            <a:spLocks noChangeArrowheads="1"/>
          </p:cNvSpPr>
          <p:nvPr/>
        </p:nvSpPr>
        <p:spPr bwMode="auto">
          <a:xfrm>
            <a:off x="1187624" y="4724400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’优先级高，故要执行‘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/’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150/2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4595" name="文本框 24594"/>
          <p:cNvSpPr txBox="1">
            <a:spLocks noChangeArrowheads="1"/>
          </p:cNvSpPr>
          <p:nvPr/>
        </p:nvSpPr>
        <p:spPr bwMode="auto">
          <a:xfrm>
            <a:off x="4788024" y="4724400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优先，故执行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12+75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grpSp>
        <p:nvGrpSpPr>
          <p:cNvPr id="23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3" grpId="0" animBg="1"/>
      <p:bldP spid="24587" grpId="0"/>
      <p:bldP spid="24589" grpId="0"/>
      <p:bldP spid="24590" grpId="0"/>
      <p:bldP spid="24591" grpId="0"/>
      <p:bldP spid="24592" grpId="0"/>
      <p:bldP spid="24593" grpId="0"/>
      <p:bldP spid="24594" grpId="0" build="allAtOnce" animBg="1"/>
      <p:bldP spid="245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25602"/>
          <p:cNvSpPr>
            <a:spLocks noChangeArrowheads="1"/>
          </p:cNvSpPr>
          <p:nvPr/>
        </p:nvSpPr>
        <p:spPr bwMode="auto">
          <a:xfrm>
            <a:off x="1116013" y="1557338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#12+5*(2+3)*6/2-4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7664" y="2708275"/>
            <a:ext cx="1728192" cy="1512813"/>
            <a:chOff x="1547664" y="2708275"/>
            <a:chExt cx="1728192" cy="1512813"/>
          </a:xfrm>
        </p:grpSpPr>
        <p:sp>
          <p:nvSpPr>
            <p:cNvPr id="21" name="矩形 20"/>
            <p:cNvSpPr/>
            <p:nvPr/>
          </p:nvSpPr>
          <p:spPr>
            <a:xfrm>
              <a:off x="1547664" y="2709788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05" name="直接连接符 25604"/>
            <p:cNvSpPr>
              <a:spLocks noChangeShapeType="1"/>
            </p:cNvSpPr>
            <p:nvPr/>
          </p:nvSpPr>
          <p:spPr bwMode="auto">
            <a:xfrm>
              <a:off x="241141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6" name="直接连接符 25605"/>
          <p:cNvSpPr>
            <a:spLocks noChangeShapeType="1"/>
          </p:cNvSpPr>
          <p:nvPr/>
        </p:nvSpPr>
        <p:spPr bwMode="auto">
          <a:xfrm flipV="1">
            <a:off x="3203575" y="1916113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矩形 25606"/>
          <p:cNvSpPr>
            <a:spLocks noChangeArrowheads="1"/>
          </p:cNvSpPr>
          <p:nvPr/>
        </p:nvSpPr>
        <p:spPr bwMode="auto">
          <a:xfrm>
            <a:off x="3348038" y="2204036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5609" name="矩形 25608"/>
          <p:cNvSpPr>
            <a:spLocks noChangeArrowheads="1"/>
          </p:cNvSpPr>
          <p:nvPr/>
        </p:nvSpPr>
        <p:spPr bwMode="auto">
          <a:xfrm>
            <a:off x="1835150" y="2781300"/>
            <a:ext cx="4333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5610" name="矩形 25609"/>
          <p:cNvSpPr>
            <a:spLocks noChangeArrowheads="1"/>
          </p:cNvSpPr>
          <p:nvPr/>
        </p:nvSpPr>
        <p:spPr bwMode="auto">
          <a:xfrm>
            <a:off x="2627313" y="3357563"/>
            <a:ext cx="360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87</a:t>
            </a:r>
          </a:p>
        </p:txBody>
      </p:sp>
      <p:sp>
        <p:nvSpPr>
          <p:cNvPr id="25611" name="矩形 25610"/>
          <p:cNvSpPr>
            <a:spLocks noChangeArrowheads="1"/>
          </p:cNvSpPr>
          <p:nvPr/>
        </p:nvSpPr>
        <p:spPr bwMode="auto">
          <a:xfrm>
            <a:off x="5435600" y="3213100"/>
            <a:ext cx="433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>
              <a:latin typeface="Arial" panose="020B0604020202020204" pitchFamily="3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文本框 25611"/>
          <p:cNvSpPr txBox="1">
            <a:spLocks noChangeArrowheads="1"/>
          </p:cNvSpPr>
          <p:nvPr/>
        </p:nvSpPr>
        <p:spPr bwMode="auto">
          <a:xfrm>
            <a:off x="1186954" y="4724400"/>
            <a:ext cx="2520950" cy="1225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比当前运算符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优先级高，故要执行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G Times" charset="0"/>
                <a:ea typeface="楷体_GB2312" pitchFamily="1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运算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87-4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并入栈</a:t>
            </a:r>
          </a:p>
        </p:txBody>
      </p:sp>
      <p:sp>
        <p:nvSpPr>
          <p:cNvPr id="25613" name="矩形 25612"/>
          <p:cNvSpPr>
            <a:spLocks noChangeArrowheads="1"/>
          </p:cNvSpPr>
          <p:nvPr/>
        </p:nvSpPr>
        <p:spPr bwMode="auto">
          <a:xfrm>
            <a:off x="4859338" y="1557338"/>
            <a:ext cx="2447925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#12+5*(2+3)*6/2-4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2708275"/>
            <a:ext cx="1728192" cy="1511300"/>
            <a:chOff x="5148064" y="2708275"/>
            <a:chExt cx="1728192" cy="1511300"/>
          </a:xfrm>
        </p:grpSpPr>
        <p:sp>
          <p:nvSpPr>
            <p:cNvPr id="22" name="矩形 21"/>
            <p:cNvSpPr/>
            <p:nvPr/>
          </p:nvSpPr>
          <p:spPr>
            <a:xfrm>
              <a:off x="5148064" y="2708275"/>
              <a:ext cx="1728192" cy="1511300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15" name="直接连接符 25614"/>
            <p:cNvSpPr>
              <a:spLocks noChangeShapeType="1"/>
            </p:cNvSpPr>
            <p:nvPr/>
          </p:nvSpPr>
          <p:spPr bwMode="auto">
            <a:xfrm>
              <a:off x="6011863" y="27082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6" name="直接连接符 25615"/>
          <p:cNvSpPr>
            <a:spLocks noChangeShapeType="1"/>
          </p:cNvSpPr>
          <p:nvPr/>
        </p:nvSpPr>
        <p:spPr bwMode="auto">
          <a:xfrm flipV="1">
            <a:off x="7020272" y="1844675"/>
            <a:ext cx="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矩形 25616"/>
          <p:cNvSpPr>
            <a:spLocks noChangeArrowheads="1"/>
          </p:cNvSpPr>
          <p:nvPr/>
        </p:nvSpPr>
        <p:spPr bwMode="auto">
          <a:xfrm>
            <a:off x="6588125" y="2205623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CurrentS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’ </a:t>
            </a:r>
          </a:p>
        </p:txBody>
      </p:sp>
      <p:sp>
        <p:nvSpPr>
          <p:cNvPr id="25618" name="矩形 25617"/>
          <p:cNvSpPr>
            <a:spLocks noChangeArrowheads="1"/>
          </p:cNvSpPr>
          <p:nvPr/>
        </p:nvSpPr>
        <p:spPr bwMode="auto">
          <a:xfrm>
            <a:off x="5435600" y="3140968"/>
            <a:ext cx="4333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5619" name="矩形 25618"/>
          <p:cNvSpPr>
            <a:spLocks noChangeArrowheads="1"/>
          </p:cNvSpPr>
          <p:nvPr/>
        </p:nvSpPr>
        <p:spPr bwMode="auto">
          <a:xfrm>
            <a:off x="6227763" y="3140968"/>
            <a:ext cx="3603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endParaRPr lang="en-US" altLang="zh-CN" dirty="0"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83</a:t>
            </a:r>
          </a:p>
        </p:txBody>
      </p:sp>
      <p:sp>
        <p:nvSpPr>
          <p:cNvPr id="25620" name="文本框 25619"/>
          <p:cNvSpPr txBox="1">
            <a:spLocks noChangeArrowheads="1"/>
          </p:cNvSpPr>
          <p:nvPr/>
        </p:nvSpPr>
        <p:spPr bwMode="auto">
          <a:xfrm>
            <a:off x="4716016" y="4724400"/>
            <a:ext cx="2592388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栈顶算符‘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’与当前运算符‘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’相对应，故要一同释放，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83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出栈为最后结果</a:t>
            </a:r>
          </a:p>
        </p:txBody>
      </p:sp>
      <p:grpSp>
        <p:nvGrpSpPr>
          <p:cNvPr id="24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7" grpId="0"/>
      <p:bldP spid="25609" grpId="0"/>
      <p:bldP spid="25610" grpId="0"/>
      <p:bldP spid="25611" grpId="0"/>
      <p:bldP spid="25612" grpId="0" animBg="1"/>
      <p:bldP spid="25613" grpId="0" animBg="1"/>
      <p:bldP spid="25617" grpId="0"/>
      <p:bldP spid="25618" grpId="0"/>
      <p:bldP spid="25619" grpId="0"/>
      <p:bldP spid="256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71" y="1544335"/>
            <a:ext cx="2503442" cy="1884665"/>
          </a:xfrm>
          <a:prstGeom prst="rect">
            <a:avLst/>
          </a:prstGeom>
        </p:spPr>
      </p:pic>
      <p:grpSp>
        <p:nvGrpSpPr>
          <p:cNvPr id="7" name="组合 109"/>
          <p:cNvGrpSpPr/>
          <p:nvPr/>
        </p:nvGrpSpPr>
        <p:grpSpPr>
          <a:xfrm>
            <a:off x="-458518" y="121169"/>
            <a:ext cx="6542686" cy="651944"/>
            <a:chOff x="-32868" y="4599564"/>
            <a:chExt cx="6542686" cy="651944"/>
          </a:xfrm>
        </p:grpSpPr>
        <p:sp>
          <p:nvSpPr>
            <p:cNvPr id="8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2.4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栈的应用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40724" y="1628507"/>
            <a:ext cx="42119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带阴影线的方块</a:t>
            </a:r>
            <a:r>
              <a:rPr lang="zh-CN" altLang="en-US" sz="2400" b="1" dirty="0"/>
              <a:t>：表示墙壁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空白方块</a:t>
            </a:r>
            <a:r>
              <a:rPr lang="zh-CN" altLang="en-US" sz="2400" b="1" dirty="0"/>
              <a:t>：表示通道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黄色方块</a:t>
            </a:r>
            <a:r>
              <a:rPr lang="zh-CN" altLang="en-US" sz="2400" b="1" dirty="0"/>
              <a:t>：表示障碍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en-US" altLang="zh-CN" sz="2400" b="1" dirty="0"/>
              <a:t>14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的方格组成的迷宫</a:t>
            </a:r>
          </a:p>
        </p:txBody>
      </p:sp>
      <p:sp>
        <p:nvSpPr>
          <p:cNvPr id="12" name="矩形 11"/>
          <p:cNvSpPr/>
          <p:nvPr/>
        </p:nvSpPr>
        <p:spPr>
          <a:xfrm>
            <a:off x="273572" y="1020673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迷宫求解</a:t>
            </a:r>
            <a:endParaRPr lang="en-US" altLang="zh-CN" sz="24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00922" y="1591084"/>
            <a:ext cx="930376" cy="338554"/>
            <a:chOff x="400922" y="1591084"/>
            <a:chExt cx="930376" cy="33855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71600" y="1760361"/>
              <a:ext cx="35969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00922" y="1591084"/>
              <a:ext cx="662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入口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1276" y="3614291"/>
            <a:ext cx="275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如何走迷宫？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4078653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从入口（当前位置），选择上下左右（北南西东）的某一个位置（即下一个位置）前进；</a:t>
            </a:r>
            <a:endParaRPr lang="en-US" altLang="zh-CN" sz="2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碰到障碍，返回前一个位置，选择可走下一个方向继续遍历；</a:t>
            </a:r>
            <a:endParaRPr lang="en-US" altLang="zh-CN" sz="2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迭代直到找到出口。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7650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. </a:t>
            </a:r>
            <a:r>
              <a:rPr lang="zh-CN" altLang="en-US" sz="2200" b="1" dirty="0"/>
              <a:t>对一个栈的输入序列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1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2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3</a:t>
            </a:r>
            <a:r>
              <a:rPr lang="en-US" altLang="zh-CN" sz="2200" b="1" dirty="0"/>
              <a:t>, …, </a:t>
            </a:r>
            <a:r>
              <a:rPr lang="en-US" altLang="zh-CN" sz="2200" b="1" i="1" dirty="0"/>
              <a:t>a</a:t>
            </a:r>
            <a:r>
              <a:rPr lang="en-US" altLang="zh-CN" sz="2200" b="1" i="1" baseline="-25000" dirty="0"/>
              <a:t>n</a:t>
            </a:r>
            <a:r>
              <a:rPr lang="zh-CN" altLang="en-US" sz="2200" b="1" dirty="0"/>
              <a:t>，称由此栈依次出栈后所得到的元素序列为栈的</a:t>
            </a:r>
            <a:r>
              <a:rPr lang="zh-CN" altLang="en-US" sz="2200" b="1" dirty="0">
                <a:solidFill>
                  <a:srgbClr val="FF0000"/>
                </a:solidFill>
              </a:rPr>
              <a:t>合法输出序列</a:t>
            </a:r>
            <a:r>
              <a:rPr lang="zh-CN" altLang="en-US" sz="22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      </a:t>
            </a:r>
            <a:r>
              <a:rPr lang="zh-CN" altLang="en-US" sz="2200" b="1" dirty="0">
                <a:solidFill>
                  <a:srgbClr val="FF0000"/>
                </a:solidFill>
              </a:rPr>
              <a:t>例如</a:t>
            </a:r>
            <a:r>
              <a:rPr lang="en-US" altLang="zh-CN" sz="2200" b="1" dirty="0">
                <a:solidFill>
                  <a:srgbClr val="FF0000"/>
                </a:solidFill>
              </a:rPr>
              <a:t>: </a:t>
            </a:r>
            <a:r>
              <a:rPr lang="zh-CN" altLang="en-US" sz="2200" b="1" dirty="0"/>
              <a:t>假设栈</a:t>
            </a:r>
            <a:r>
              <a:rPr lang="en-US" altLang="zh-CN" sz="2200" b="1" i="1" dirty="0"/>
              <a:t>S</a:t>
            </a:r>
            <a:r>
              <a:rPr lang="zh-CN" altLang="en-US" sz="2200" b="1" dirty="0"/>
              <a:t>的一个输入序列为</a:t>
            </a:r>
            <a:r>
              <a:rPr lang="en-US" altLang="zh-CN" sz="2200" b="1" dirty="0"/>
              <a:t>1, 2, 3, 4, 5</a:t>
            </a:r>
            <a:r>
              <a:rPr lang="zh-CN" altLang="en-US" sz="2200" b="1" dirty="0"/>
              <a:t>，则可得到多个输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</a:t>
            </a:r>
            <a:r>
              <a:rPr lang="zh-CN" altLang="en-US" sz="2200" b="1" dirty="0"/>
              <a:t>出序列，如</a:t>
            </a:r>
            <a:r>
              <a:rPr lang="en-US" altLang="zh-CN" sz="2200" b="1" dirty="0"/>
              <a:t>1, 2, 3, 4, 5</a:t>
            </a:r>
            <a:r>
              <a:rPr lang="zh-CN" altLang="en-US" sz="2200" b="1" dirty="0"/>
              <a:t>就是一个合法的输出序列，同理， 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5, 4, 3, 2, 1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3, 2, 1, 4, 5</a:t>
            </a:r>
            <a:r>
              <a:rPr lang="zh-CN" altLang="en-US" sz="2200" b="1" dirty="0"/>
              <a:t>也分别是其合法的输出序列。分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</a:t>
            </a:r>
            <a:r>
              <a:rPr lang="zh-CN" altLang="en-US" sz="2200" b="1" dirty="0"/>
              <a:t>别求解下列问题：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）判断序列</a:t>
            </a:r>
            <a:r>
              <a:rPr lang="en-US" altLang="zh-CN" sz="2200" b="1" dirty="0"/>
              <a:t>1, 3, 4, 5, 2</a:t>
            </a:r>
            <a:r>
              <a:rPr lang="zh-CN" altLang="en-US" sz="2200" b="1" dirty="0"/>
              <a:t>是否是合法的输出序列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）对输入序列</a:t>
            </a:r>
            <a:r>
              <a:rPr lang="en-US" altLang="zh-CN" sz="2200" b="1" dirty="0"/>
              <a:t>1, 2, 3, 4, 5</a:t>
            </a:r>
            <a:r>
              <a:rPr lang="zh-CN" altLang="en-US" sz="2200" b="1" dirty="0"/>
              <a:t>，求出其所有的合法的输出序列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）设计算法以判断对输入序列</a:t>
            </a:r>
            <a:r>
              <a:rPr lang="en-US" altLang="zh-CN" sz="2200" b="1" dirty="0"/>
              <a:t>1, 2, 3, …, </a:t>
            </a:r>
            <a:r>
              <a:rPr lang="en-US" altLang="zh-CN" sz="2200" b="1" i="1" dirty="0"/>
              <a:t>n</a:t>
            </a:r>
            <a:r>
              <a:rPr lang="zh-CN" altLang="en-US" sz="2200" b="1" dirty="0"/>
              <a:t>，序列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1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2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a</a:t>
            </a:r>
            <a:r>
              <a:rPr lang="en-US" altLang="zh-CN" sz="2200" b="1" baseline="-25000" dirty="0"/>
              <a:t>3</a:t>
            </a:r>
            <a:r>
              <a:rPr lang="en-US" altLang="zh-CN" sz="2200" b="1" dirty="0"/>
              <a:t>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…, </a:t>
            </a:r>
            <a:r>
              <a:rPr lang="en-US" altLang="zh-CN" sz="2200" b="1" i="1" dirty="0"/>
              <a:t>a</a:t>
            </a:r>
            <a:r>
              <a:rPr lang="en-US" altLang="zh-CN" sz="2200" b="1" i="1" baseline="-25000" dirty="0"/>
              <a:t>n</a:t>
            </a:r>
            <a:r>
              <a:rPr lang="zh-CN" altLang="en-US" sz="2200" b="1" dirty="0"/>
              <a:t>是否是该栈的合法的输出序列（假设输出序列在</a:t>
            </a:r>
            <a:endParaRPr lang="en-US" altLang="zh-CN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</a:t>
            </a:r>
            <a:r>
              <a:rPr lang="zh-CN" altLang="en-US" sz="2200" b="1" dirty="0"/>
              <a:t>数组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中）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）给出栈的合法的输出序列的规律。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6" name="矩形 5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</a:p>
          </p:txBody>
        </p:sp>
        <p:pic>
          <p:nvPicPr>
            <p:cNvPr id="7" name="图片 6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2.   </a:t>
            </a:r>
            <a:r>
              <a:rPr lang="zh-CN" altLang="en-US" sz="2400" b="1" dirty="0"/>
              <a:t>如果顺序栈中的第二个分量是</a:t>
            </a:r>
            <a:r>
              <a:rPr lang="zh-CN" altLang="en-US" sz="2400" b="1" dirty="0">
                <a:solidFill>
                  <a:srgbClr val="FF5050"/>
                </a:solidFill>
              </a:rPr>
              <a:t>栈顶指针</a:t>
            </a:r>
            <a:r>
              <a:rPr lang="en-US" altLang="zh-CN" sz="2400" b="1" dirty="0">
                <a:solidFill>
                  <a:srgbClr val="FF5050"/>
                </a:solidFill>
              </a:rPr>
              <a:t>top</a:t>
            </a:r>
            <a:r>
              <a:rPr lang="zh-CN" altLang="en-US" sz="2400" b="1" dirty="0"/>
              <a:t>而不是记录元素个数的变量</a:t>
            </a:r>
            <a:r>
              <a:rPr lang="en-US" altLang="zh-CN" sz="2400" b="1" dirty="0"/>
              <a:t>count</a:t>
            </a:r>
            <a:r>
              <a:rPr lang="zh-CN" altLang="en-US" sz="2400" b="1" dirty="0"/>
              <a:t>，应如何实现各算法？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  </a:t>
            </a:r>
            <a:r>
              <a:rPr lang="zh-CN" altLang="en-US" sz="2400" b="1" dirty="0"/>
              <a:t>对一个合法的数学表达式来说，其中的各大小括号“</a:t>
            </a:r>
            <a:r>
              <a:rPr lang="en-US" altLang="zh-CN" sz="2400" b="1" dirty="0"/>
              <a:t>{”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}”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[”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]”</a:t>
            </a:r>
            <a:r>
              <a:rPr lang="zh-CN" altLang="en-US" sz="2400" b="1" dirty="0"/>
              <a:t>，“</a:t>
            </a:r>
            <a:r>
              <a:rPr lang="en-US" altLang="zh-CN" sz="2400" b="1" dirty="0"/>
              <a:t>(”</a:t>
            </a:r>
            <a:r>
              <a:rPr lang="zh-CN" altLang="en-US" sz="2400" b="1" dirty="0"/>
              <a:t>和“</a:t>
            </a:r>
            <a:r>
              <a:rPr lang="en-US" altLang="zh-CN" sz="2400" b="1" dirty="0"/>
              <a:t>)”</a:t>
            </a:r>
            <a:r>
              <a:rPr lang="zh-CN" altLang="en-US" sz="2400" b="1" dirty="0"/>
              <a:t>应是相互匹配的。设计算法对以字符串形式读入的表达式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，判断其中的各括号是否是匹配的？</a:t>
            </a:r>
            <a:endParaRPr lang="en-US" altLang="zh-CN" sz="2400" b="1" dirty="0"/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400" b="1" dirty="0"/>
              <a:t>对表达式</a:t>
            </a:r>
            <a:r>
              <a:rPr lang="en-US" altLang="zh-CN" sz="2400" b="1" dirty="0"/>
              <a:t>5+3*(12+4)/4-8</a:t>
            </a:r>
            <a:r>
              <a:rPr lang="zh-CN" altLang="en-US" sz="2400" b="1" dirty="0"/>
              <a:t>，依次画出在求解过程中的各步骤中的栈的状态。</a:t>
            </a:r>
            <a:endParaRPr lang="en-US" altLang="zh-CN" sz="2400" b="1" dirty="0"/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2400" b="1" dirty="0"/>
              <a:t>设计计算器系统，能对包含四则运算及括号的表达式计算其结果。</a:t>
            </a:r>
          </a:p>
          <a:p>
            <a:pPr eaLnBrk="1" hangingPunct="1"/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6" name="矩形 5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</a:p>
          </p:txBody>
        </p: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2.5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047914" y="418910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47922" y="4887339"/>
            <a:ext cx="681037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栈的逻辑结构与存储结构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是否还有其他的存储结构？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472472" y="1719298"/>
            <a:ext cx="60355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栈的定义、特性、基本运算、相关术语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栈结构的</a:t>
            </a:r>
            <a:r>
              <a:rPr lang="en-US" altLang="zh-CN" sz="2200" dirty="0"/>
              <a:t>C++</a:t>
            </a:r>
            <a:r>
              <a:rPr lang="zh-CN" altLang="en-US" sz="2200" dirty="0"/>
              <a:t>类描述，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栈的顺序存储结构及其描述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栈的运算的</a:t>
            </a:r>
            <a:r>
              <a:rPr lang="en-US" altLang="zh-CN" sz="2200" dirty="0"/>
              <a:t>C++</a:t>
            </a:r>
            <a:r>
              <a:rPr lang="zh-CN" altLang="en-US" sz="2200" dirty="0"/>
              <a:t>实现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栈结构的应用</a:t>
            </a: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</a:p>
        </p:txBody>
      </p:sp>
      <p:sp>
        <p:nvSpPr>
          <p:cNvPr id="30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1343902" y="1052736"/>
            <a:ext cx="6252434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/>
              <a:t>数据结构的组成部分</a:t>
            </a:r>
            <a:r>
              <a:rPr lang="en-US" altLang="zh-CN" sz="2600" b="1" dirty="0"/>
              <a:t>: </a:t>
            </a:r>
            <a:endParaRPr lang="zh-CN" altLang="en-US" sz="2600" b="1" dirty="0"/>
          </a:p>
          <a:p>
            <a:pPr eaLnBrk="1" hangingPunct="1"/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3045"/>
            <a:ext cx="1224136" cy="1047837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539552" y="1247309"/>
            <a:ext cx="8243386" cy="2969936"/>
            <a:chOff x="539552" y="1247309"/>
            <a:chExt cx="8243386" cy="2969936"/>
          </a:xfrm>
        </p:grpSpPr>
        <p:grpSp>
          <p:nvGrpSpPr>
            <p:cNvPr id="70" name="组合 69"/>
            <p:cNvGrpSpPr/>
            <p:nvPr/>
          </p:nvGrpSpPr>
          <p:grpSpPr>
            <a:xfrm>
              <a:off x="539552" y="1247309"/>
              <a:ext cx="8243386" cy="2969936"/>
              <a:chOff x="491877" y="1522293"/>
              <a:chExt cx="8243386" cy="2969936"/>
            </a:xfrm>
          </p:grpSpPr>
          <p:sp>
            <p:nvSpPr>
              <p:cNvPr id="35" name="矩形 34"/>
              <p:cNvSpPr>
                <a:spLocks noChangeArrowheads="1"/>
              </p:cNvSpPr>
              <p:nvPr/>
            </p:nvSpPr>
            <p:spPr bwMode="auto">
              <a:xfrm>
                <a:off x="6324525" y="3016739"/>
                <a:ext cx="165735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分析</a:t>
                </a:r>
              </a:p>
            </p:txBody>
          </p:sp>
          <p:sp>
            <p:nvSpPr>
              <p:cNvPr id="36" name="矩形 35"/>
              <p:cNvSpPr>
                <a:spLocks noChangeArrowheads="1"/>
              </p:cNvSpPr>
              <p:nvPr/>
            </p:nvSpPr>
            <p:spPr bwMode="auto">
              <a:xfrm>
                <a:off x="4164508" y="2297552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latin typeface="Arial" panose="020B0604020202020204" pitchFamily="34" charset="0"/>
                    <a:ea typeface="楷体_GB2312" pitchFamily="1" charset="-122"/>
                  </a:rPr>
                  <a:t>运算定义</a:t>
                </a:r>
                <a:r>
                  <a:rPr lang="zh-CN" altLang="en-US" sz="18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7" name="矩形 17416"/>
              <p:cNvSpPr>
                <a:spLocks noChangeArrowheads="1"/>
              </p:cNvSpPr>
              <p:nvPr/>
            </p:nvSpPr>
            <p:spPr bwMode="auto">
              <a:xfrm>
                <a:off x="1859458" y="3016739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latin typeface="Arial" panose="020B0604020202020204" pitchFamily="34" charset="0"/>
                    <a:ea typeface="楷体_GB2312" pitchFamily="1" charset="-122"/>
                  </a:rPr>
                  <a:t>存储结构</a:t>
                </a:r>
              </a:p>
            </p:txBody>
          </p:sp>
          <p:sp>
            <p:nvSpPr>
              <p:cNvPr id="38" name="直接连接符 17417"/>
              <p:cNvSpPr>
                <a:spLocks noChangeShapeType="1"/>
              </p:cNvSpPr>
              <p:nvPr/>
            </p:nvSpPr>
            <p:spPr bwMode="auto">
              <a:xfrm>
                <a:off x="2435721" y="2675507"/>
                <a:ext cx="0" cy="414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38"/>
              <p:cNvSpPr>
                <a:spLocks noChangeShapeType="1"/>
              </p:cNvSpPr>
              <p:nvPr/>
            </p:nvSpPr>
            <p:spPr bwMode="auto">
              <a:xfrm>
                <a:off x="3083421" y="2513452"/>
                <a:ext cx="1081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3155603" y="2675507"/>
                <a:ext cx="2520205" cy="773032"/>
                <a:chOff x="3203178" y="4724777"/>
                <a:chExt cx="2520205" cy="773032"/>
              </a:xfrm>
            </p:grpSpPr>
            <p:sp>
              <p:nvSpPr>
                <p:cNvPr id="41" name="矩形 40"/>
                <p:cNvSpPr>
                  <a:spLocks noChangeArrowheads="1"/>
                </p:cNvSpPr>
                <p:nvPr/>
              </p:nvSpPr>
              <p:spPr bwMode="auto">
                <a:xfrm>
                  <a:off x="3923158" y="5066009"/>
                  <a:ext cx="1800225" cy="43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dirty="0">
                      <a:latin typeface="Arial" panose="020B0604020202020204" pitchFamily="34" charset="0"/>
                    </a:rPr>
                    <a:t>  </a:t>
                  </a:r>
                  <a:r>
                    <a:rPr lang="zh-CN" altLang="en-US" sz="1800" b="1" dirty="0">
                      <a:latin typeface="Arial" panose="020B0604020202020204" pitchFamily="34" charset="0"/>
                      <a:ea typeface="楷体_GB2312" pitchFamily="1" charset="-122"/>
                    </a:rPr>
                    <a:t>运算实现</a:t>
                  </a:r>
                  <a:r>
                    <a:rPr lang="en-US" altLang="zh-CN" sz="1800" b="1" dirty="0">
                      <a:latin typeface="Arial" panose="020B0604020202020204" pitchFamily="34" charset="0"/>
                      <a:ea typeface="楷体_GB2312" pitchFamily="1" charset="-122"/>
                    </a:rPr>
                    <a:t>(</a:t>
                  </a:r>
                  <a:r>
                    <a:rPr lang="zh-CN" altLang="en-US" sz="1800" b="1" dirty="0">
                      <a:latin typeface="Arial" panose="020B0604020202020204" pitchFamily="34" charset="0"/>
                      <a:ea typeface="楷体_GB2312" pitchFamily="1" charset="-122"/>
                    </a:rPr>
                    <a:t>算法</a:t>
                  </a:r>
                  <a:r>
                    <a:rPr lang="en-US" altLang="zh-CN" sz="1800" b="1" dirty="0">
                      <a:latin typeface="Arial" panose="020B0604020202020204" pitchFamily="34" charset="0"/>
                      <a:ea typeface="楷体_GB2312" pitchFamily="1" charset="-122"/>
                    </a:rPr>
                    <a:t>)</a:t>
                  </a:r>
                  <a:r>
                    <a:rPr lang="zh-CN" altLang="en-US" sz="1800" dirty="0"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 bwMode="auto">
                <a:xfrm>
                  <a:off x="3203178" y="4724777"/>
                  <a:ext cx="1512888" cy="556313"/>
                  <a:chOff x="45" y="0"/>
                  <a:chExt cx="953" cy="635"/>
                </a:xfrm>
              </p:grpSpPr>
              <p:sp>
                <p:nvSpPr>
                  <p:cNvPr id="43" name="直接连接符 17420"/>
                  <p:cNvSpPr>
                    <a:spLocks noChangeShapeType="1"/>
                  </p:cNvSpPr>
                  <p:nvPr/>
                </p:nvSpPr>
                <p:spPr bwMode="auto">
                  <a:xfrm>
                    <a:off x="45" y="635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直接连接符 17421"/>
                  <p:cNvSpPr>
                    <a:spLocks noChangeShapeType="1"/>
                  </p:cNvSpPr>
                  <p:nvPr/>
                </p:nvSpPr>
                <p:spPr bwMode="auto">
                  <a:xfrm>
                    <a:off x="998" y="0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5" name="直接连接符 44"/>
              <p:cNvSpPr>
                <a:spLocks noChangeShapeType="1"/>
              </p:cNvSpPr>
              <p:nvPr/>
            </p:nvSpPr>
            <p:spPr bwMode="auto">
              <a:xfrm>
                <a:off x="5675808" y="3232639"/>
                <a:ext cx="1008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932483" y="1522293"/>
                <a:ext cx="6802780" cy="1207059"/>
                <a:chOff x="1980058" y="3571563"/>
                <a:chExt cx="6802780" cy="1207059"/>
              </a:xfrm>
            </p:grpSpPr>
            <p:sp>
              <p:nvSpPr>
                <p:cNvPr id="47" name="矩形 17426"/>
                <p:cNvSpPr>
                  <a:spLocks noChangeArrowheads="1"/>
                </p:cNvSpPr>
                <p:nvPr/>
              </p:nvSpPr>
              <p:spPr bwMode="auto">
                <a:xfrm>
                  <a:off x="5723136" y="3571563"/>
                  <a:ext cx="3059702" cy="60419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 dirty="0">
                      <a:latin typeface="Arial" panose="020B0604020202020204" pitchFamily="34" charset="0"/>
                    </a:rPr>
                    <a:t>抽象数据类型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(</a:t>
                  </a:r>
                  <a:r>
                    <a:rPr lang="en-US" altLang="zh-CN" sz="1800" b="1" dirty="0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Abstract Data Type: ADT</a:t>
                  </a:r>
                  <a:r>
                    <a:rPr lang="en-US" altLang="zh-CN" sz="1800" b="1" dirty="0">
                      <a:latin typeface="Arial" panose="020B0604020202020204" pitchFamily="34" charset="0"/>
                    </a:rPr>
                    <a:t>)</a:t>
                  </a:r>
                  <a:r>
                    <a:rPr lang="zh-CN" altLang="en-US" sz="1800" dirty="0"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8" name="矩形 17427"/>
                <p:cNvSpPr>
                  <a:spLocks noChangeArrowheads="1"/>
                </p:cNvSpPr>
                <p:nvPr/>
              </p:nvSpPr>
              <p:spPr bwMode="auto">
                <a:xfrm>
                  <a:off x="1980058" y="4400667"/>
                  <a:ext cx="3327585" cy="377955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prstDash val="sysDot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直接连接符 17428"/>
                <p:cNvSpPr>
                  <a:spLocks noChangeShapeType="1"/>
                </p:cNvSpPr>
                <p:nvPr/>
              </p:nvSpPr>
              <p:spPr bwMode="auto">
                <a:xfrm flipH="1">
                  <a:off x="5289420" y="4163780"/>
                  <a:ext cx="431894" cy="2368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491877" y="2315834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背景</a:t>
                </a: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500683" y="2297552"/>
                <a:ext cx="1582738" cy="431800"/>
                <a:chOff x="1548258" y="4346822"/>
                <a:chExt cx="1582738" cy="431800"/>
              </a:xfrm>
            </p:grpSpPr>
            <p:sp>
              <p:nvSpPr>
                <p:cNvPr id="52" name="矩形 51"/>
                <p:cNvSpPr>
                  <a:spLocks noChangeArrowheads="1"/>
                </p:cNvSpPr>
                <p:nvPr/>
              </p:nvSpPr>
              <p:spPr bwMode="auto">
                <a:xfrm>
                  <a:off x="1835596" y="4346822"/>
                  <a:ext cx="1295400" cy="43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>
                      <a:latin typeface="Arial" panose="020B0604020202020204" pitchFamily="34" charset="0"/>
                      <a:ea typeface="楷体_GB2312" pitchFamily="1" charset="-122"/>
                    </a:rPr>
                    <a:t>逻辑结构</a:t>
                  </a:r>
                </a:p>
              </p:txBody>
            </p:sp>
            <p:sp>
              <p:nvSpPr>
                <p:cNvPr id="53" name="直接连接符 52"/>
                <p:cNvSpPr>
                  <a:spLocks noChangeShapeType="1"/>
                </p:cNvSpPr>
                <p:nvPr/>
              </p:nvSpPr>
              <p:spPr bwMode="auto">
                <a:xfrm>
                  <a:off x="1548258" y="4634159"/>
                  <a:ext cx="2873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2435721" y="3376705"/>
                <a:ext cx="4680892" cy="360214"/>
                <a:chOff x="2483296" y="5425975"/>
                <a:chExt cx="4680892" cy="360214"/>
              </a:xfrm>
            </p:grpSpPr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2483297" y="5786189"/>
                  <a:ext cx="468089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2483296" y="5425975"/>
                  <a:ext cx="0" cy="360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/>
              <p:cNvGrpSpPr/>
              <p:nvPr/>
            </p:nvGrpSpPr>
            <p:grpSpPr>
              <a:xfrm>
                <a:off x="4668490" y="3339597"/>
                <a:ext cx="2448123" cy="397322"/>
                <a:chOff x="4716065" y="5388867"/>
                <a:chExt cx="2448123" cy="397322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7164188" y="5425975"/>
                  <a:ext cx="0" cy="360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4716065" y="5641999"/>
                  <a:ext cx="244812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flipV="1">
                  <a:off x="4716065" y="5388867"/>
                  <a:ext cx="0" cy="2531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/>
              <p:cNvGrpSpPr/>
              <p:nvPr/>
            </p:nvGrpSpPr>
            <p:grpSpPr>
              <a:xfrm>
                <a:off x="1788022" y="2259878"/>
                <a:ext cx="6840859" cy="1640132"/>
                <a:chOff x="1835597" y="4309148"/>
                <a:chExt cx="6840859" cy="1640132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7596336" y="4562722"/>
                  <a:ext cx="1080120" cy="431800"/>
                  <a:chOff x="7596336" y="4562722"/>
                  <a:chExt cx="1080120" cy="431800"/>
                </a:xfrm>
              </p:grpSpPr>
              <p:sp>
                <p:nvSpPr>
                  <p:cNvPr id="64" name="矩形 63"/>
                  <p:cNvSpPr>
                    <a:spLocks noChangeArrowheads="1"/>
                  </p:cNvSpPr>
                  <p:nvPr/>
                </p:nvSpPr>
                <p:spPr bwMode="auto">
                  <a:xfrm>
                    <a:off x="7739831" y="4562722"/>
                    <a:ext cx="936625" cy="431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800" b="1" dirty="0">
                        <a:latin typeface="Arial" panose="020B0604020202020204" pitchFamily="34" charset="0"/>
                        <a:ea typeface="楷体_GB2312" pitchFamily="1" charset="-122"/>
                      </a:rPr>
                      <a:t>应用</a:t>
                    </a:r>
                  </a:p>
                </p:txBody>
              </p:sp>
              <p:sp>
                <p:nvSpPr>
                  <p:cNvPr id="65" name="直接连接符 64"/>
                  <p:cNvSpPr>
                    <a:spLocks noChangeShapeType="1"/>
                  </p:cNvSpPr>
                  <p:nvPr/>
                </p:nvSpPr>
                <p:spPr bwMode="auto">
                  <a:xfrm>
                    <a:off x="7596336" y="4778622"/>
                    <a:ext cx="2873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" name="矩形 62"/>
                <p:cNvSpPr>
                  <a:spLocks noChangeArrowheads="1"/>
                </p:cNvSpPr>
                <p:nvPr/>
              </p:nvSpPr>
              <p:spPr bwMode="auto">
                <a:xfrm>
                  <a:off x="1835597" y="4309148"/>
                  <a:ext cx="5760740" cy="164013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7" name="文本框 66"/>
              <p:cNvSpPr txBox="1">
                <a:spLocks noChangeArrowheads="1"/>
              </p:cNvSpPr>
              <p:nvPr/>
            </p:nvSpPr>
            <p:spPr bwMode="auto">
              <a:xfrm>
                <a:off x="3134264" y="4030564"/>
                <a:ext cx="3076864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908050" indent="-43688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ea typeface="楷体_GB2312" pitchFamily="1" charset="-122"/>
                  </a:rPr>
                  <a:t>数据结构的组成</a:t>
                </a:r>
              </a:p>
            </p:txBody>
          </p:sp>
        </p:grpSp>
        <p:cxnSp>
          <p:nvCxnSpPr>
            <p:cNvPr id="72" name="直接箭头连接符 71"/>
            <p:cNvCxnSpPr>
              <a:stCxn id="63" idx="2"/>
              <a:endCxn id="67" idx="0"/>
            </p:cNvCxnSpPr>
            <p:nvPr/>
          </p:nvCxnSpPr>
          <p:spPr>
            <a:xfrm>
              <a:off x="4716067" y="3625026"/>
              <a:ext cx="4304" cy="130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899591" y="4509844"/>
            <a:ext cx="381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本章将</a:t>
            </a:r>
            <a:r>
              <a:rPr lang="zh-CN" altLang="en-US" b="1" dirty="0"/>
              <a:t>介绍的第一种数据结构？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</p:spTree>
  </p:cSld>
  <p:clrMapOvr>
    <a:masterClrMapping/>
  </p:clrMapOvr>
  <p:transition spd="slow" advClick="0" advTm="1622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" y="1435364"/>
            <a:ext cx="2952328" cy="2662609"/>
          </a:xfrm>
        </p:spPr>
      </p:pic>
      <p:sp>
        <p:nvSpPr>
          <p:cNvPr id="6" name="矩形 5"/>
          <p:cNvSpPr/>
          <p:nvPr/>
        </p:nvSpPr>
        <p:spPr>
          <a:xfrm>
            <a:off x="1361295" y="4097973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0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断头路</a:t>
            </a:r>
            <a:endParaRPr lang="zh-CN" altLang="en-US" sz="3000" b="0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68" y="1100539"/>
            <a:ext cx="3654124" cy="24573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7859" y="2435980"/>
            <a:ext cx="89501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迷宫</a:t>
            </a:r>
            <a:endParaRPr lang="en-US" altLang="zh-CN" sz="300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0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游戏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1520" y="103411"/>
            <a:ext cx="4231148" cy="684042"/>
            <a:chOff x="700892" y="1326432"/>
            <a:chExt cx="4231148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700892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2.1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引例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18" y="3609217"/>
            <a:ext cx="3732446" cy="288449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8924" y="965333"/>
            <a:ext cx="211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引例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2" y="4627563"/>
            <a:ext cx="539753" cy="72259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07695" y="4755452"/>
            <a:ext cx="3058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这些实例具有什么特点？</a:t>
            </a:r>
          </a:p>
        </p:txBody>
      </p:sp>
      <p:sp>
        <p:nvSpPr>
          <p:cNvPr id="19" name="矩形 18"/>
          <p:cNvSpPr/>
          <p:nvPr/>
        </p:nvSpPr>
        <p:spPr>
          <a:xfrm>
            <a:off x="460888" y="5617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           栈 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它是软件设计中</a:t>
            </a:r>
            <a:r>
              <a:rPr lang="zh-CN" altLang="en-US" b="1" dirty="0">
                <a:solidFill>
                  <a:srgbClr val="FF0000"/>
                </a:solidFill>
              </a:rPr>
              <a:t>最基本的数据结构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48429" y="5217038"/>
            <a:ext cx="220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先进后出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后进先出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924" y="6355904"/>
            <a:ext cx="292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注：图片来自百度图片</a:t>
            </a: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 noChangeArrowheads="1"/>
          </p:cNvSpPr>
          <p:nvPr>
            <p:ph type="body" sz="half" idx="1"/>
          </p:nvPr>
        </p:nvSpPr>
        <p:spPr>
          <a:xfrm>
            <a:off x="517855" y="983297"/>
            <a:ext cx="7941933" cy="525401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2.2.1</a:t>
            </a:r>
            <a:r>
              <a:rPr lang="zh-CN" altLang="en-US" sz="2800" b="1" dirty="0"/>
              <a:t>栈的定义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栈 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Stack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zh-CN" altLang="en-US" sz="2000" b="1" dirty="0"/>
              <a:t>是只能在一端插入和删除元素的</a:t>
            </a:r>
            <a:r>
              <a:rPr lang="zh-CN" altLang="en-US" sz="2000" b="1" dirty="0">
                <a:solidFill>
                  <a:srgbClr val="FF5050"/>
                </a:solidFill>
              </a:rPr>
              <a:t>线性表 </a:t>
            </a:r>
            <a:r>
              <a:rPr lang="en-US" altLang="zh-CN" sz="2000" b="1" dirty="0">
                <a:solidFill>
                  <a:srgbClr val="FF505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List</a:t>
            </a:r>
            <a:r>
              <a:rPr lang="en-US" altLang="zh-CN" sz="2000" b="1" dirty="0">
                <a:solidFill>
                  <a:srgbClr val="FF5050"/>
                </a:solidFill>
              </a:rPr>
              <a:t>)</a:t>
            </a:r>
            <a:r>
              <a:rPr lang="zh-CN" altLang="en-US" sz="2000" b="1" dirty="0"/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 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 dirty="0"/>
              <a:t>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700" dirty="0"/>
              <a:t>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术语</a:t>
            </a:r>
            <a:r>
              <a:rPr lang="zh-CN" altLang="en-US" sz="2000" dirty="0"/>
              <a:t>：</a:t>
            </a:r>
            <a:r>
              <a:rPr lang="zh-CN" altLang="en-US" sz="2000" b="1" dirty="0"/>
              <a:t>栈顶、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栈底 、入栈（压栈）、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出栈（弹栈）</a:t>
            </a:r>
            <a:r>
              <a:rPr lang="zh-CN" altLang="en-US" sz="1800" dirty="0"/>
              <a:t>           </a:t>
            </a:r>
          </a:p>
        </p:txBody>
      </p:sp>
      <p:sp>
        <p:nvSpPr>
          <p:cNvPr id="6148" name="燕尾形箭头 6147"/>
          <p:cNvSpPr>
            <a:spLocks noChangeArrowheads="1"/>
          </p:cNvSpPr>
          <p:nvPr/>
        </p:nvSpPr>
        <p:spPr bwMode="auto">
          <a:xfrm flipH="1">
            <a:off x="5435600" y="1773238"/>
            <a:ext cx="720725" cy="288925"/>
          </a:xfrm>
          <a:prstGeom prst="notchedRightArrow">
            <a:avLst>
              <a:gd name="adj1" fmla="val 50000"/>
              <a:gd name="adj2" fmla="val 6232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49" name="燕尾形箭头 6148"/>
          <p:cNvSpPr>
            <a:spLocks noChangeArrowheads="1"/>
          </p:cNvSpPr>
          <p:nvPr/>
        </p:nvSpPr>
        <p:spPr bwMode="auto">
          <a:xfrm>
            <a:off x="5435600" y="2133600"/>
            <a:ext cx="649288" cy="288925"/>
          </a:xfrm>
          <a:prstGeom prst="notchedRightArrow">
            <a:avLst>
              <a:gd name="adj1" fmla="val 50000"/>
              <a:gd name="adj2" fmla="val 561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150" name="内容占位符 6149"/>
          <p:cNvGraphicFramePr>
            <a:graphicFrameLocks noGrp="1"/>
          </p:cNvGraphicFramePr>
          <p:nvPr>
            <p:ph sz="quarter" idx="3"/>
          </p:nvPr>
        </p:nvGraphicFramePr>
        <p:xfrm>
          <a:off x="2555875" y="3573463"/>
          <a:ext cx="1368425" cy="201612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i="0" dirty="0"/>
                        <a:t>      </a:t>
                      </a:r>
                      <a:r>
                        <a:rPr lang="en-US" altLang="x-none" i="1" dirty="0"/>
                        <a:t>a</a:t>
                      </a:r>
                      <a:r>
                        <a:rPr lang="en-US" altLang="x-none" i="1" baseline="-25000" dirty="0"/>
                        <a:t>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i="1" dirty="0"/>
                        <a:t>     </a:t>
                      </a:r>
                      <a:r>
                        <a:rPr lang="en-US" altLang="x-none" i="1" dirty="0"/>
                        <a:t>a</a:t>
                      </a:r>
                      <a:r>
                        <a:rPr lang="en-US" altLang="x-none" i="1" baseline="-25000" dirty="0"/>
                        <a:t>n-</a:t>
                      </a:r>
                      <a:r>
                        <a:rPr lang="en-US" altLang="x-none" i="0" baseline="-25000" dirty="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i="1" dirty="0"/>
                        <a:t>      …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1800" kern="1200"/>
                      </a:lvl2pPr>
                      <a:lvl3pPr marL="1304925" lvl="2" indent="-394970">
                        <a:defRPr sz="18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i="1" dirty="0"/>
                        <a:t>      </a:t>
                      </a:r>
                      <a:r>
                        <a:rPr lang="en-US" altLang="x-none" i="1" dirty="0"/>
                        <a:t>a</a:t>
                      </a:r>
                      <a:r>
                        <a:rPr lang="en-US" altLang="x-none" i="0" baseline="-25000" dirty="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62" name="上弧形箭头 6161"/>
          <p:cNvSpPr>
            <a:spLocks noChangeArrowheads="1"/>
          </p:cNvSpPr>
          <p:nvPr/>
        </p:nvSpPr>
        <p:spPr bwMode="auto">
          <a:xfrm>
            <a:off x="2051050" y="2997200"/>
            <a:ext cx="1106488" cy="368300"/>
          </a:xfrm>
          <a:prstGeom prst="curvedDownArrow">
            <a:avLst>
              <a:gd name="adj1" fmla="val 60086"/>
              <a:gd name="adj2" fmla="val 120172"/>
              <a:gd name="adj3" fmla="val 33319"/>
            </a:avLst>
          </a:prstGeom>
          <a:solidFill>
            <a:schemeClr val="accent6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63" name="上弧形箭头 6162"/>
          <p:cNvSpPr>
            <a:spLocks noChangeArrowheads="1"/>
          </p:cNvSpPr>
          <p:nvPr/>
        </p:nvSpPr>
        <p:spPr bwMode="auto">
          <a:xfrm>
            <a:off x="3492500" y="2997200"/>
            <a:ext cx="1296988" cy="360363"/>
          </a:xfrm>
          <a:prstGeom prst="curvedDownArrow">
            <a:avLst>
              <a:gd name="adj1" fmla="val 71982"/>
              <a:gd name="adj2" fmla="val 143965"/>
              <a:gd name="adj3" fmla="val 33319"/>
            </a:avLst>
          </a:prstGeom>
          <a:solidFill>
            <a:schemeClr val="accent6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6164" name="矩形 6163"/>
          <p:cNvSpPr>
            <a:spLocks noChangeArrowheads="1"/>
          </p:cNvSpPr>
          <p:nvPr/>
        </p:nvSpPr>
        <p:spPr bwMode="auto">
          <a:xfrm>
            <a:off x="1331913" y="2925763"/>
            <a:ext cx="720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入栈</a:t>
            </a:r>
          </a:p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Push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6165" name="矩形 6164"/>
          <p:cNvSpPr>
            <a:spLocks noChangeArrowheads="1"/>
          </p:cNvSpPr>
          <p:nvPr/>
        </p:nvSpPr>
        <p:spPr bwMode="auto">
          <a:xfrm>
            <a:off x="4716463" y="2997200"/>
            <a:ext cx="720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出栈</a:t>
            </a:r>
          </a:p>
          <a:p>
            <a:pPr algn="ctr"/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Pop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6166" name="圆角矩形标注 6165"/>
          <p:cNvSpPr>
            <a:spLocks noChangeArrowheads="1"/>
          </p:cNvSpPr>
          <p:nvPr/>
        </p:nvSpPr>
        <p:spPr bwMode="auto">
          <a:xfrm>
            <a:off x="4716463" y="3716338"/>
            <a:ext cx="792162" cy="649287"/>
          </a:xfrm>
          <a:prstGeom prst="wedgeRoundRectCallout">
            <a:avLst>
              <a:gd name="adj1" fmla="val -174046"/>
              <a:gd name="adj2" fmla="val -33130"/>
              <a:gd name="adj3" fmla="val 16667"/>
            </a:avLst>
          </a:prstGeom>
          <a:solidFill>
            <a:srgbClr val="92D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</a:rPr>
              <a:t>栈顶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en-US" altLang="zh-CN" b="0" dirty="0">
                <a:solidFill>
                  <a:srgbClr val="0000FF"/>
                </a:solidFill>
              </a:rPr>
              <a:t>top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67" name="圆角矩形标注 6166"/>
          <p:cNvSpPr>
            <a:spLocks noChangeArrowheads="1"/>
          </p:cNvSpPr>
          <p:nvPr/>
        </p:nvSpPr>
        <p:spPr bwMode="auto">
          <a:xfrm>
            <a:off x="4641851" y="4868863"/>
            <a:ext cx="1082278" cy="647700"/>
          </a:xfrm>
          <a:prstGeom prst="wedgeRoundRectCallout">
            <a:avLst>
              <a:gd name="adj1" fmla="val -123167"/>
              <a:gd name="adj2" fmla="val 37255"/>
              <a:gd name="adj3" fmla="val 16667"/>
            </a:avLst>
          </a:prstGeom>
          <a:solidFill>
            <a:srgbClr val="92D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栈底</a:t>
            </a:r>
          </a:p>
          <a:p>
            <a:pPr algn="just"/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en-US" altLang="zh-CN" b="0" dirty="0">
                <a:solidFill>
                  <a:srgbClr val="0000FF"/>
                </a:solidFill>
              </a:rPr>
              <a:t>bottom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68" name="直接连接符 6167"/>
          <p:cNvSpPr>
            <a:spLocks noChangeShapeType="1"/>
          </p:cNvSpPr>
          <p:nvPr/>
        </p:nvSpPr>
        <p:spPr bwMode="auto">
          <a:xfrm flipV="1">
            <a:off x="2555875" y="31416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直接连接符 6168"/>
          <p:cNvSpPr>
            <a:spLocks noChangeShapeType="1"/>
          </p:cNvSpPr>
          <p:nvPr/>
        </p:nvSpPr>
        <p:spPr bwMode="auto">
          <a:xfrm flipV="1">
            <a:off x="3924300" y="31416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圆角矩形标注 6169"/>
          <p:cNvSpPr>
            <a:spLocks noChangeArrowheads="1"/>
          </p:cNvSpPr>
          <p:nvPr/>
        </p:nvSpPr>
        <p:spPr bwMode="auto">
          <a:xfrm>
            <a:off x="6310313" y="262930"/>
            <a:ext cx="2089150" cy="504825"/>
          </a:xfrm>
          <a:prstGeom prst="wedgeRoundRectCallout">
            <a:avLst>
              <a:gd name="adj1" fmla="val -89361"/>
              <a:gd name="adj2" fmla="val -1792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/>
              <a:t>逻辑结构和运算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71" name="文本框 6170"/>
          <p:cNvSpPr txBox="1">
            <a:spLocks noChangeArrowheads="1"/>
          </p:cNvSpPr>
          <p:nvPr/>
        </p:nvSpPr>
        <p:spPr bwMode="auto">
          <a:xfrm>
            <a:off x="6227763" y="1628775"/>
            <a:ext cx="2376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</a:rPr>
              <a:t>  …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72" name="文本框 6171"/>
          <p:cNvSpPr txBox="1">
            <a:spLocks noChangeArrowheads="1"/>
          </p:cNvSpPr>
          <p:nvPr/>
        </p:nvSpPr>
        <p:spPr bwMode="auto">
          <a:xfrm>
            <a:off x="5867400" y="3141663"/>
            <a:ext cx="2879725" cy="7889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特性：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后进先出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LIFO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Last in  First out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73" name="直接连接符 6172"/>
          <p:cNvSpPr>
            <a:spLocks noChangeShapeType="1"/>
          </p:cNvSpPr>
          <p:nvPr/>
        </p:nvSpPr>
        <p:spPr bwMode="auto">
          <a:xfrm>
            <a:off x="7235825" y="2565400"/>
            <a:ext cx="0" cy="50323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74" name="组合 6173"/>
          <p:cNvGrpSpPr/>
          <p:nvPr/>
        </p:nvGrpSpPr>
        <p:grpSpPr bwMode="auto">
          <a:xfrm>
            <a:off x="1116013" y="1843088"/>
            <a:ext cx="4032250" cy="503237"/>
            <a:chOff x="0" y="0"/>
            <a:chExt cx="2540" cy="317"/>
          </a:xfrm>
        </p:grpSpPr>
        <p:sp>
          <p:nvSpPr>
            <p:cNvPr id="19497" name="矩形 6174"/>
            <p:cNvSpPr>
              <a:spLocks noChangeArrowheads="1"/>
            </p:cNvSpPr>
            <p:nvPr/>
          </p:nvSpPr>
          <p:spPr bwMode="auto">
            <a:xfrm>
              <a:off x="0" y="0"/>
              <a:ext cx="2540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9498" name="直接连接符 6175"/>
            <p:cNvSpPr>
              <a:spLocks noChangeShapeType="1"/>
            </p:cNvSpPr>
            <p:nvPr/>
          </p:nvSpPr>
          <p:spPr bwMode="auto">
            <a:xfrm>
              <a:off x="408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直接连接符 6176"/>
            <p:cNvSpPr>
              <a:spLocks noChangeShapeType="1"/>
            </p:cNvSpPr>
            <p:nvPr/>
          </p:nvSpPr>
          <p:spPr bwMode="auto">
            <a:xfrm>
              <a:off x="816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直接连接符 6177"/>
            <p:cNvSpPr>
              <a:spLocks noChangeShapeType="1"/>
            </p:cNvSpPr>
            <p:nvPr/>
          </p:nvSpPr>
          <p:spPr bwMode="auto">
            <a:xfrm>
              <a:off x="1179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直接连接符 6178"/>
            <p:cNvSpPr>
              <a:spLocks noChangeShapeType="1"/>
            </p:cNvSpPr>
            <p:nvPr/>
          </p:nvSpPr>
          <p:spPr bwMode="auto">
            <a:xfrm>
              <a:off x="1859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直接连接符 6179"/>
            <p:cNvSpPr>
              <a:spLocks noChangeShapeType="1"/>
            </p:cNvSpPr>
            <p:nvPr/>
          </p:nvSpPr>
          <p:spPr bwMode="auto">
            <a:xfrm>
              <a:off x="2177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直接连接符 6180"/>
            <p:cNvSpPr>
              <a:spLocks noChangeShapeType="1"/>
            </p:cNvSpPr>
            <p:nvPr/>
          </p:nvSpPr>
          <p:spPr bwMode="auto">
            <a:xfrm>
              <a:off x="1542" y="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82" name="文本框 6181"/>
          <p:cNvSpPr txBox="1">
            <a:spLocks noChangeArrowheads="1"/>
          </p:cNvSpPr>
          <p:nvPr/>
        </p:nvSpPr>
        <p:spPr bwMode="auto">
          <a:xfrm>
            <a:off x="2987675" y="1844824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 …</a:t>
            </a:r>
          </a:p>
        </p:txBody>
      </p:sp>
      <p:sp>
        <p:nvSpPr>
          <p:cNvPr id="6183" name="文本框 6182"/>
          <p:cNvSpPr txBox="1">
            <a:spLocks noChangeArrowheads="1"/>
          </p:cNvSpPr>
          <p:nvPr/>
        </p:nvSpPr>
        <p:spPr bwMode="auto">
          <a:xfrm>
            <a:off x="1258987" y="1815207"/>
            <a:ext cx="720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4" name="文本框 6183"/>
          <p:cNvSpPr txBox="1">
            <a:spLocks noChangeArrowheads="1"/>
          </p:cNvSpPr>
          <p:nvPr/>
        </p:nvSpPr>
        <p:spPr bwMode="auto">
          <a:xfrm>
            <a:off x="1835696" y="1815207"/>
            <a:ext cx="86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85" name="文本框 6184"/>
          <p:cNvSpPr txBox="1">
            <a:spLocks noChangeArrowheads="1"/>
          </p:cNvSpPr>
          <p:nvPr/>
        </p:nvSpPr>
        <p:spPr bwMode="auto">
          <a:xfrm>
            <a:off x="3563888" y="1815207"/>
            <a:ext cx="792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38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39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4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40" name="图片 3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6271419" y="2030710"/>
            <a:ext cx="2376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</a:rPr>
              <a:t>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i="1" baseline="-25000" dirty="0">
                <a:solidFill>
                  <a:schemeClr val="tx1"/>
                </a:solidFill>
              </a:rPr>
              <a:t>n-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</a:rPr>
              <a:t>  …  </a:t>
            </a:r>
            <a:r>
              <a:rPr lang="en-US" altLang="zh-CN" sz="2400" b="0" i="1" dirty="0">
                <a:solidFill>
                  <a:schemeClr val="tx1"/>
                </a:solidFill>
              </a:rPr>
              <a:t>a</a:t>
            </a:r>
            <a:r>
              <a:rPr lang="en-US" altLang="zh-CN" sz="2400" b="0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6164" grpId="0" uiExpand="1"/>
      <p:bldP spid="6165" grpId="0" uiExpand="1"/>
      <p:bldP spid="6166" grpId="0" uiExpand="1" animBg="1"/>
      <p:bldP spid="6167" grpId="0" uiExpand="1" animBg="1"/>
      <p:bldP spid="6170" grpId="0" animBg="1"/>
      <p:bldP spid="6171" grpId="0" uiExpand="1"/>
      <p:bldP spid="6172" grpId="0" uiExpand="1" animBg="1"/>
      <p:bldP spid="6182" grpId="0" uiExpand="1"/>
      <p:bldP spid="6183" grpId="0" uiExpand="1"/>
      <p:bldP spid="6184" grpId="0" uiExpand="1"/>
      <p:bldP spid="44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7170"/>
          <p:cNvSpPr>
            <a:spLocks noGrp="1" noChangeArrowheads="1"/>
          </p:cNvSpPr>
          <p:nvPr>
            <p:ph idx="1"/>
          </p:nvPr>
        </p:nvSpPr>
        <p:spPr>
          <a:xfrm>
            <a:off x="434777" y="980728"/>
            <a:ext cx="7848600" cy="5040089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2.2.2</a:t>
            </a:r>
            <a:r>
              <a:rPr lang="zh-CN" altLang="en-US" sz="2800" b="1" dirty="0"/>
              <a:t>栈的运算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楷体_GB2312" pitchFamily="1" charset="-122"/>
              </a:rPr>
              <a:t>栈的基本运算定义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(1)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初始化</a:t>
            </a:r>
            <a:r>
              <a:rPr lang="zh-CN" altLang="en-US" sz="2000" b="1" dirty="0">
                <a:latin typeface="楷体_GB2312" pitchFamily="1" charset="-122"/>
              </a:rPr>
              <a:t>：设置栈为空。                                        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(2)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判断</a:t>
            </a:r>
            <a:r>
              <a:rPr lang="zh-CN" altLang="en-US" sz="2000" b="1" dirty="0">
                <a:latin typeface="楷体_GB2312" pitchFamily="1" charset="-122"/>
              </a:rPr>
              <a:t>栈为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空</a:t>
            </a:r>
            <a:r>
              <a:rPr lang="zh-CN" altLang="en-US" sz="2000" b="1" dirty="0">
                <a:latin typeface="楷体_GB2312" pitchFamily="1" charset="-122"/>
              </a:rPr>
              <a:t>：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若为空，则返回</a:t>
            </a:r>
            <a:r>
              <a:rPr lang="en-US" altLang="zh-CN" sz="2000" b="1" dirty="0">
                <a:latin typeface="楷体_GB2312" pitchFamily="1" charset="-122"/>
              </a:rPr>
              <a:t>TRUE</a:t>
            </a:r>
            <a:r>
              <a:rPr lang="zh-CN" altLang="en-US" sz="2000" b="1" dirty="0">
                <a:latin typeface="楷体_GB2312" pitchFamily="1" charset="-122"/>
              </a:rPr>
              <a:t>，否则返回</a:t>
            </a:r>
            <a:r>
              <a:rPr lang="en-US" altLang="zh-CN" sz="2000" b="1" dirty="0">
                <a:latin typeface="楷体_GB2312" pitchFamily="1" charset="-122"/>
              </a:rPr>
              <a:t>FALSE.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(3)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判断</a:t>
            </a:r>
            <a:r>
              <a:rPr lang="zh-CN" altLang="en-US" sz="2000" b="1" dirty="0">
                <a:latin typeface="楷体_GB2312" pitchFamily="1" charset="-122"/>
              </a:rPr>
              <a:t>栈为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满</a:t>
            </a:r>
            <a:r>
              <a:rPr lang="zh-CN" altLang="en-US" sz="2000" b="1" dirty="0">
                <a:latin typeface="楷体_GB2312" pitchFamily="1" charset="-122"/>
              </a:rPr>
              <a:t>：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若为满，则返回</a:t>
            </a:r>
            <a:r>
              <a:rPr lang="en-US" altLang="zh-CN" sz="2000" b="1" dirty="0">
                <a:latin typeface="楷体_GB2312" pitchFamily="1" charset="-122"/>
              </a:rPr>
              <a:t>TRUE</a:t>
            </a:r>
            <a:r>
              <a:rPr lang="zh-CN" altLang="en-US" sz="2000" b="1" dirty="0">
                <a:latin typeface="楷体_GB2312" pitchFamily="1" charset="-122"/>
              </a:rPr>
              <a:t>，否则返回</a:t>
            </a:r>
            <a:r>
              <a:rPr lang="en-US" altLang="zh-CN" sz="2000" b="1" dirty="0">
                <a:latin typeface="楷体_GB2312" pitchFamily="1" charset="-122"/>
              </a:rPr>
              <a:t>FALSE.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(4)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取栈顶</a:t>
            </a:r>
            <a:r>
              <a:rPr lang="zh-CN" altLang="en-US" sz="2000" b="1" dirty="0">
                <a:latin typeface="楷体_GB2312" pitchFamily="1" charset="-122"/>
              </a:rPr>
              <a:t>元素：取出栈顶元素。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条件</a:t>
            </a:r>
            <a:r>
              <a:rPr lang="zh-CN" altLang="en-US" sz="2000" b="1" dirty="0">
                <a:latin typeface="楷体_GB2312" pitchFamily="1" charset="-122"/>
              </a:rPr>
              <a:t>：</a:t>
            </a:r>
            <a:r>
              <a:rPr lang="zh-CN" altLang="en-US" sz="2000" b="1" dirty="0">
                <a:latin typeface="楷体_GB2312" pitchFamily="1" charset="-122"/>
                <a:sym typeface="Arial" panose="020B0604020202020204" pitchFamily="34" charset="0"/>
              </a:rPr>
              <a:t>栈不空。</a:t>
            </a:r>
            <a:r>
              <a:rPr lang="zh-CN" altLang="en-US" sz="2000" b="1" dirty="0">
                <a:latin typeface="楷体_GB2312" pitchFamily="1" charset="-122"/>
              </a:rPr>
              <a:t>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否则</a:t>
            </a:r>
            <a:r>
              <a:rPr lang="zh-CN" altLang="en-US" sz="2000" b="1" dirty="0">
                <a:latin typeface="楷体_GB2312" pitchFamily="1" charset="-122"/>
              </a:rPr>
              <a:t>，</a:t>
            </a:r>
            <a:r>
              <a:rPr lang="zh-CN" altLang="en-US" sz="2000" b="1" dirty="0">
                <a:latin typeface="楷体_GB2312" pitchFamily="1" charset="-122"/>
                <a:sym typeface="Arial" panose="020B0604020202020204" pitchFamily="34" charset="0"/>
              </a:rPr>
              <a:t>应能明确给出标识，以便程序的处理。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(5)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入栈</a:t>
            </a:r>
            <a:r>
              <a:rPr lang="zh-CN" altLang="en-US" sz="2000" b="1" dirty="0">
                <a:latin typeface="楷体_GB2312" pitchFamily="1" charset="-122"/>
              </a:rPr>
              <a:t>：将元素入栈，即放到栈顶。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如果栈满，怎样处理？ 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楷体_GB2312" pitchFamily="1" charset="-122"/>
              </a:rPr>
              <a:t>(6)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出栈</a:t>
            </a:r>
            <a:r>
              <a:rPr lang="zh-CN" altLang="en-US" sz="2000" b="1" dirty="0">
                <a:latin typeface="楷体_GB2312" pitchFamily="1" charset="-122"/>
              </a:rPr>
              <a:t>：删除当前栈顶的元素。</a:t>
            </a:r>
          </a:p>
          <a:p>
            <a:pPr indent="-431800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1" charset="-122"/>
              </a:rPr>
              <a:t>     如因为栈空而不能进行，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1" charset="-122"/>
              </a:rPr>
              <a:t>应怎样处理？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1" charset="-122"/>
              </a:rPr>
              <a:t>                                              </a:t>
            </a:r>
            <a:endParaRPr lang="zh-CN" altLang="en-US" sz="2000" b="1" dirty="0">
              <a:solidFill>
                <a:srgbClr val="FF0000"/>
              </a:solidFill>
              <a:latin typeface="楷体_GB2312" pitchFamily="1" charset="-122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229600" cy="547260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栈的运算的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描述</a:t>
            </a:r>
          </a:p>
          <a:p>
            <a:pPr marL="0" indent="0"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  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zh-CN" altLang="en-US" sz="2400" b="1" dirty="0"/>
              <a:t>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如何用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描述栈的内容和运算</a:t>
            </a:r>
            <a:r>
              <a:rPr lang="zh-CN" altLang="en-US" sz="2400" b="1" dirty="0"/>
              <a:t>？</a:t>
            </a:r>
            <a:endParaRPr lang="en-US" altLang="zh-CN" sz="2400" b="1" dirty="0"/>
          </a:p>
          <a:p>
            <a:pPr marL="0" indent="0" eaLnBrk="1" hangingPunct="1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24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一种方法是：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将栈的有关</a:t>
            </a: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运算</a:t>
            </a:r>
            <a:r>
              <a:rPr lang="zh-CN" altLang="en-US" sz="2400" b="1" dirty="0"/>
              <a:t>封装在一起，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以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b="1" dirty="0"/>
              <a:t>的形式来</a:t>
            </a:r>
            <a:r>
              <a:rPr lang="zh-CN" altLang="en-US" sz="2400" b="1" dirty="0">
                <a:solidFill>
                  <a:srgbClr val="FF0000"/>
                </a:solidFill>
              </a:rPr>
              <a:t>封装</a:t>
            </a:r>
            <a:r>
              <a:rPr lang="zh-CN" altLang="en-US" sz="2400" b="1" dirty="0"/>
              <a:t>描述。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封装的数据和运算要便于被有关程序来调用。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 dirty="0"/>
              <a:t>栈的</a:t>
            </a:r>
            <a:r>
              <a:rPr lang="en-US" altLang="zh-CN" sz="2400" dirty="0"/>
              <a:t>C++</a:t>
            </a:r>
            <a:r>
              <a:rPr lang="zh-CN" altLang="en-US" sz="2400" dirty="0"/>
              <a:t>描述的框架如下所示</a:t>
            </a:r>
            <a:r>
              <a:rPr lang="zh-CN" altLang="en-US" sz="2400" b="1" dirty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     class</a:t>
            </a:r>
            <a:r>
              <a:rPr lang="en-US" altLang="zh-CN" sz="2200" b="1" dirty="0"/>
              <a:t> Stack</a:t>
            </a:r>
            <a:r>
              <a:rPr lang="en-US" altLang="zh-CN" sz="2000" b="1" dirty="0"/>
              <a:t> {</a:t>
            </a:r>
            <a:r>
              <a:rPr lang="en-US" altLang="zh-CN" sz="2200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</a:t>
            </a:r>
            <a:r>
              <a:rPr lang="zh-CN" altLang="en-US" sz="2400" b="1" dirty="0"/>
              <a:t>运算部分；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 数据部分；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9" y="1556792"/>
            <a:ext cx="378042" cy="504056"/>
          </a:xfrm>
          <a:prstGeom prst="rect">
            <a:avLst/>
          </a:prstGeom>
        </p:spPr>
      </p:pic>
      <p:grpSp>
        <p:nvGrpSpPr>
          <p:cNvPr id="7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8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4283968" y="4509120"/>
            <a:ext cx="1368152" cy="432048"/>
          </a:xfrm>
          <a:prstGeom prst="wedgeRoundRectCallout">
            <a:avLst>
              <a:gd name="adj1" fmla="val -180233"/>
              <a:gd name="adj2" fmla="val 314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 dirty="0">
                <a:solidFill>
                  <a:srgbClr val="FF0000"/>
                </a:solidFill>
                <a:ea typeface="仿宋" panose="02010609060101010101" pitchFamily="49" charset="-122"/>
              </a:rPr>
              <a:t>类的名称</a:t>
            </a: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4283968" y="5732487"/>
            <a:ext cx="1368846" cy="504825"/>
          </a:xfrm>
          <a:prstGeom prst="wedgeRoundRectCallout">
            <a:avLst>
              <a:gd name="adj1" fmla="val -142532"/>
              <a:gd name="adj2" fmla="val -8238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 dirty="0">
                <a:solidFill>
                  <a:srgbClr val="FF0000"/>
                </a:solidFill>
                <a:ea typeface="仿宋" panose="02010609060101010101" pitchFamily="49" charset="-122"/>
              </a:rPr>
              <a:t>类的框架</a:t>
            </a:r>
          </a:p>
        </p:txBody>
      </p:sp>
      <p:sp>
        <p:nvSpPr>
          <p:cNvPr id="18" name="右大括号 17"/>
          <p:cNvSpPr/>
          <p:nvPr/>
        </p:nvSpPr>
        <p:spPr bwMode="auto">
          <a:xfrm>
            <a:off x="2699792" y="4869160"/>
            <a:ext cx="360362" cy="1296987"/>
          </a:xfrm>
          <a:prstGeom prst="rightBrace">
            <a:avLst>
              <a:gd name="adj1" fmla="val 2994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217"/>
          <p:cNvSpPr>
            <a:spLocks noGrp="1" noChangeArrowheads="1"/>
          </p:cNvSpPr>
          <p:nvPr>
            <p:ph type="title"/>
          </p:nvPr>
        </p:nvSpPr>
        <p:spPr>
          <a:xfrm>
            <a:off x="302840" y="764704"/>
            <a:ext cx="8229600" cy="66093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  <p:sp>
        <p:nvSpPr>
          <p:cNvPr id="9219" name="内容占位符 92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下面讨论栈的运算的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描述细节，先给出每一个运算的对应描述：</a:t>
            </a: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初始化函数的描述</a:t>
            </a:r>
          </a:p>
        </p:txBody>
      </p:sp>
      <p:sp>
        <p:nvSpPr>
          <p:cNvPr id="9220" name="文本框 9219"/>
          <p:cNvSpPr txBox="1">
            <a:spLocks noChangeArrowheads="1"/>
          </p:cNvSpPr>
          <p:nvPr/>
        </p:nvSpPr>
        <p:spPr bwMode="auto">
          <a:xfrm>
            <a:off x="6238082" y="2275309"/>
            <a:ext cx="2736850" cy="320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栈的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类描述：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</a:rPr>
              <a:t>class </a:t>
            </a:r>
            <a:r>
              <a:rPr lang="en-US" altLang="zh-CN" b="0" dirty="0">
                <a:solidFill>
                  <a:schemeClr val="tx1"/>
                </a:solidFill>
              </a:rPr>
              <a:t>Stack{</a:t>
            </a:r>
          </a:p>
          <a:p>
            <a:r>
              <a:rPr lang="en-US" altLang="zh-CN" b="0" dirty="0"/>
              <a:t>   Stack();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                                                         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…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   栈的数据成员</a:t>
            </a: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}; 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矩形 9220"/>
          <p:cNvSpPr>
            <a:spLocks noChangeArrowheads="1"/>
          </p:cNvSpPr>
          <p:nvPr/>
        </p:nvSpPr>
        <p:spPr bwMode="auto">
          <a:xfrm>
            <a:off x="468313" y="2276053"/>
            <a:ext cx="5688012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栈的运算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_GB2312" pitchFamily="1" charset="-122"/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初始化 ：设置栈为空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  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(2)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判断栈为空：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若为空，则返回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(3)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判断栈为满：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若为满，则返回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(4)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取栈顶元素：取出栈顶元素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条件：栈不空。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否则，应能明确给出标识，以便程序的处理。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(5)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入栈：将元素入栈，即放到栈顶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如果栈满，怎样处理？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(6)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出栈：删除当前栈顶的元素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如因为栈空而不能进行，应怎样处理？</a:t>
            </a:r>
            <a:r>
              <a:rPr lang="en-US" altLang="zh-CN" sz="2400" dirty="0">
                <a:solidFill>
                  <a:schemeClr val="tx1"/>
                </a:solidFill>
              </a:rPr>
              <a:t>                                              </a:t>
            </a:r>
            <a:endParaRPr lang="zh-CN" altLang="en-US" sz="2400" dirty="0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9222" name="直接连接符 9221"/>
          <p:cNvSpPr>
            <a:spLocks noChangeShapeType="1"/>
          </p:cNvSpPr>
          <p:nvPr/>
        </p:nvSpPr>
        <p:spPr bwMode="auto">
          <a:xfrm>
            <a:off x="3563888" y="2824486"/>
            <a:ext cx="2880320" cy="386927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文本框 9222"/>
          <p:cNvSpPr txBox="1">
            <a:spLocks noChangeArrowheads="1"/>
          </p:cNvSpPr>
          <p:nvPr/>
        </p:nvSpPr>
        <p:spPr bwMode="auto">
          <a:xfrm>
            <a:off x="4588669" y="2281783"/>
            <a:ext cx="1512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采用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的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构造函数</a:t>
            </a:r>
          </a:p>
        </p:txBody>
      </p:sp>
      <p:grpSp>
        <p:nvGrpSpPr>
          <p:cNvPr id="10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11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2" name="图片 11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20" grpId="0" uiExpand="1" build="allAtOnce" animBg="1"/>
      <p:bldP spid="9221" grpId="0" uiExpand="1" build="p" animBg="1"/>
      <p:bldP spid="9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占位符 1024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判断函数的对应</a:t>
            </a:r>
          </a:p>
        </p:txBody>
      </p:sp>
      <p:sp>
        <p:nvSpPr>
          <p:cNvPr id="10244" name="文本框 10243"/>
          <p:cNvSpPr txBox="1">
            <a:spLocks noChangeArrowheads="1"/>
          </p:cNvSpPr>
          <p:nvPr/>
        </p:nvSpPr>
        <p:spPr bwMode="auto">
          <a:xfrm>
            <a:off x="5747835" y="2132856"/>
            <a:ext cx="3024188" cy="4408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栈的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C++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类描述：</a:t>
            </a:r>
          </a:p>
          <a:p>
            <a:endParaRPr lang="en-US" altLang="zh-CN" b="0" dirty="0">
              <a:solidFill>
                <a:schemeClr val="tx1"/>
              </a:solidFill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class</a:t>
            </a:r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Stack{</a:t>
            </a:r>
          </a:p>
          <a:p>
            <a:endParaRPr lang="en-US" altLang="zh-CN" sz="2000" dirty="0">
              <a:solidFill>
                <a:schemeClr val="tx1"/>
              </a:solidFill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Stack();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Bool</a:t>
            </a:r>
            <a:r>
              <a:rPr lang="en-US" altLang="zh-CN" sz="2000" dirty="0">
                <a:ea typeface="楷体_GB2312" pitchFamily="1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Empty()</a:t>
            </a:r>
          </a:p>
          <a:p>
            <a:endParaRPr lang="en-US" altLang="zh-CN" sz="2000" dirty="0"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1" charset="-122"/>
              </a:rPr>
              <a:t>Bool</a:t>
            </a:r>
            <a:r>
              <a:rPr lang="en-US" altLang="zh-CN" sz="2000" dirty="0">
                <a:ea typeface="楷体_GB2312" pitchFamily="1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1" charset="-122"/>
              </a:rPr>
              <a:t>Full() </a:t>
            </a:r>
            <a:r>
              <a:rPr lang="en-US" altLang="zh-CN" dirty="0">
                <a:ea typeface="楷体_GB2312" pitchFamily="1" charset="-122"/>
              </a:rPr>
              <a:t> </a:t>
            </a:r>
            <a:endParaRPr lang="en-US" altLang="zh-CN" sz="2000" dirty="0">
              <a:ea typeface="楷体_GB2312" pitchFamily="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楷体_GB2312" pitchFamily="1" charset="-122"/>
              </a:rPr>
              <a:t>                                                           </a:t>
            </a:r>
          </a:p>
          <a:p>
            <a:r>
              <a:rPr lang="zh-CN" altLang="en-US" sz="2000" dirty="0">
                <a:solidFill>
                  <a:schemeClr val="tx1"/>
                </a:solidFill>
                <a:ea typeface="楷体_GB2312" pitchFamily="1" charset="-122"/>
              </a:rPr>
              <a:t>     栈的数据成员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557" name="矩形 10244"/>
          <p:cNvSpPr>
            <a:spLocks noChangeArrowheads="1"/>
          </p:cNvSpPr>
          <p:nvPr/>
        </p:nvSpPr>
        <p:spPr bwMode="auto">
          <a:xfrm>
            <a:off x="348748" y="2132856"/>
            <a:ext cx="5327823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栈的运算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初始化：设置栈为空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     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判断栈为空：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若为空，则返回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(3)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判断栈为满：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若为满，则返回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FALSE.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(4)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取栈顶元素：取出栈顶元素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条件：栈不空。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否则，应能明确给出标识，以便程序的处理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(5)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入栈：将元素入栈，即放到栈顶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如果栈满，怎样处理？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</a:rPr>
              <a:t>(6)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出栈：删除当前栈顶的元素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    如因为栈空而不能进行，应怎样处理？</a:t>
            </a:r>
          </a:p>
        </p:txBody>
      </p:sp>
      <p:sp>
        <p:nvSpPr>
          <p:cNvPr id="10246" name="直接连接符 10245"/>
          <p:cNvSpPr>
            <a:spLocks noChangeShapeType="1"/>
          </p:cNvSpPr>
          <p:nvPr/>
        </p:nvSpPr>
        <p:spPr bwMode="auto">
          <a:xfrm>
            <a:off x="2364873" y="2996456"/>
            <a:ext cx="3816350" cy="1008063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文本框 10246"/>
          <p:cNvSpPr txBox="1">
            <a:spLocks noChangeArrowheads="1"/>
          </p:cNvSpPr>
          <p:nvPr/>
        </p:nvSpPr>
        <p:spPr bwMode="auto">
          <a:xfrm>
            <a:off x="3012573" y="2781970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判断为空的函数</a:t>
            </a:r>
          </a:p>
        </p:txBody>
      </p:sp>
      <p:sp>
        <p:nvSpPr>
          <p:cNvPr id="10248" name="直接连接符 10247"/>
          <p:cNvSpPr>
            <a:spLocks noChangeShapeType="1"/>
          </p:cNvSpPr>
          <p:nvPr/>
        </p:nvSpPr>
        <p:spPr bwMode="auto">
          <a:xfrm>
            <a:off x="2291848" y="3572719"/>
            <a:ext cx="3889375" cy="1152525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文本框 10248"/>
          <p:cNvSpPr txBox="1">
            <a:spLocks noChangeArrowheads="1"/>
          </p:cNvSpPr>
          <p:nvPr/>
        </p:nvSpPr>
        <p:spPr bwMode="auto">
          <a:xfrm>
            <a:off x="2442410" y="3358233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判断为满的函数</a:t>
            </a:r>
          </a:p>
        </p:txBody>
      </p:sp>
      <p:sp>
        <p:nvSpPr>
          <p:cNvPr id="10250" name="文本框 10249"/>
          <p:cNvSpPr txBox="1">
            <a:spLocks noChangeArrowheads="1"/>
          </p:cNvSpPr>
          <p:nvPr/>
        </p:nvSpPr>
        <p:spPr bwMode="auto">
          <a:xfrm>
            <a:off x="7621085" y="3861644"/>
            <a:ext cx="973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51" name="文本框 10250"/>
          <p:cNvSpPr txBox="1">
            <a:spLocks noChangeArrowheads="1"/>
          </p:cNvSpPr>
          <p:nvPr/>
        </p:nvSpPr>
        <p:spPr bwMode="auto">
          <a:xfrm>
            <a:off x="7260723" y="4509344"/>
            <a:ext cx="973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组合 114"/>
          <p:cNvGrpSpPr/>
          <p:nvPr/>
        </p:nvGrpSpPr>
        <p:grpSpPr>
          <a:xfrm>
            <a:off x="357529" y="82222"/>
            <a:ext cx="6225040" cy="679778"/>
            <a:chOff x="773561" y="3363717"/>
            <a:chExt cx="6225040" cy="679778"/>
          </a:xfrm>
        </p:grpSpPr>
        <p:grpSp>
          <p:nvGrpSpPr>
            <p:cNvPr id="16" name="组合 105"/>
            <p:cNvGrpSpPr/>
            <p:nvPr/>
          </p:nvGrpSpPr>
          <p:grpSpPr>
            <a:xfrm>
              <a:off x="773561" y="3363717"/>
              <a:ext cx="6225040" cy="679778"/>
              <a:chOff x="773561" y="3363717"/>
              <a:chExt cx="6225040" cy="679778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773561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2.2</a:t>
                </a:r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栈的定义与运算</a:t>
                </a:r>
              </a:p>
            </p:txBody>
          </p:sp>
        </p:grpSp>
        <p:pic>
          <p:nvPicPr>
            <p:cNvPr id="17" name="图片 16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0" name="标题 9217"/>
          <p:cNvSpPr>
            <a:spLocks noGrp="1" noChangeArrowheads="1"/>
          </p:cNvSpPr>
          <p:nvPr>
            <p:ph type="title"/>
          </p:nvPr>
        </p:nvSpPr>
        <p:spPr>
          <a:xfrm>
            <a:off x="251520" y="823028"/>
            <a:ext cx="8229600" cy="66093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2.2.2  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栈的运算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allAtOnce" animBg="1"/>
      <p:bldP spid="10247" grpId="0"/>
      <p:bldP spid="10249" grpId="0"/>
      <p:bldP spid="10250" grpId="0"/>
      <p:bldP spid="102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af73a4-f106-43e4-8efc-55bfe3190fe7"/>
  <p:tag name="COMMONDATA" val="eyJoZGlkIjoiYTlkZjEzYWRmNzlkM2U5MWU1NzI4ZWFmYTllMGY0NG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3046</Words>
  <Application>Microsoft Office PowerPoint</Application>
  <PresentationFormat>全屏显示(4:3)</PresentationFormat>
  <Paragraphs>525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CG Times</vt:lpstr>
      <vt:lpstr>黑体</vt:lpstr>
      <vt:lpstr>楷体_GB2312</vt:lpstr>
      <vt:lpstr>宋体</vt:lpstr>
      <vt:lpstr>Arial</vt:lpstr>
      <vt:lpstr>Calibri</vt:lpstr>
      <vt:lpstr>Comic Sans MS</vt:lpstr>
      <vt:lpstr>Garamond</vt:lpstr>
      <vt:lpstr>Times New Roman</vt:lpstr>
      <vt:lpstr>Verdana</vt:lpstr>
      <vt:lpstr>Wingdings</vt:lpstr>
      <vt:lpstr>Office 主题</vt:lpstr>
      <vt:lpstr>PowerPoint 演示文稿</vt:lpstr>
      <vt:lpstr>第2章  栈(Stack)</vt:lpstr>
      <vt:lpstr>上文回顾</vt:lpstr>
      <vt:lpstr>PowerPoint 演示文稿</vt:lpstr>
      <vt:lpstr>PowerPoint 演示文稿</vt:lpstr>
      <vt:lpstr>PowerPoint 演示文稿</vt:lpstr>
      <vt:lpstr>PowerPoint 演示文稿</vt:lpstr>
      <vt:lpstr>2.2.2  栈的运算</vt:lpstr>
      <vt:lpstr>2.2.2  栈的运算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例：双头栈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陈 祥烨</cp:lastModifiedBy>
  <cp:revision>1505</cp:revision>
  <cp:lastPrinted>2012-11-20T01:52:00Z</cp:lastPrinted>
  <dcterms:created xsi:type="dcterms:W3CDTF">2012-10-13T08:41:00Z</dcterms:created>
  <dcterms:modified xsi:type="dcterms:W3CDTF">2023-03-05T10:02:49Z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09E91057AA2849558CCE241F976B117D</vt:lpwstr>
  </property>
</Properties>
</file>