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9" showSpecialPlsOnTitleSld="0">
  <p:sldMasterIdLst>
    <p:sldMasterId id="2147483648" r:id="rId1"/>
  </p:sldMasterIdLst>
  <p:notesMasterIdLst>
    <p:notesMasterId r:id="rId8"/>
  </p:notesMasterIdLst>
  <p:handoutMasterIdLst>
    <p:handoutMasterId r:id="rId38"/>
  </p:handoutMasterIdLst>
  <p:sldIdLst>
    <p:sldId id="256" r:id="rId3"/>
    <p:sldId id="481" r:id="rId4"/>
    <p:sldId id="482" r:id="rId5"/>
    <p:sldId id="483" r:id="rId6"/>
    <p:sldId id="484" r:id="rId7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13" r:id="rId29"/>
    <p:sldId id="506" r:id="rId30"/>
    <p:sldId id="507" r:id="rId31"/>
    <p:sldId id="508" r:id="rId32"/>
    <p:sldId id="514" r:id="rId33"/>
    <p:sldId id="515" r:id="rId34"/>
    <p:sldId id="516" r:id="rId35"/>
    <p:sldId id="517" r:id="rId36"/>
    <p:sldId id="448" r:id="rId37"/>
  </p:sldIdLst>
  <p:sldSz cx="9144000" cy="6858000" type="screen4x3"/>
  <p:notesSz cx="6797675" cy="9928225"/>
  <p:custDataLst>
    <p:tags r:id="rId4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00000"/>
    <a:srgbClr val="FFFFFF"/>
    <a:srgbClr val="5E889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57" autoAdjust="0"/>
    <p:restoredTop sz="87665" autoAdjust="0"/>
  </p:normalViewPr>
  <p:slideViewPr>
    <p:cSldViewPr showGuides="1">
      <p:cViewPr varScale="1">
        <p:scale>
          <a:sx n="99" d="100"/>
          <a:sy n="99" d="100"/>
        </p:scale>
        <p:origin x="-11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25ACB8-F9C3-4613-A635-4964825C42C7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67FE7B-1FF7-4449-9068-096408193C5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726D3F-432A-486B-B9AB-8F352076819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69BCEF-079F-463B-9C29-B91628F5F00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DA41C8-69AA-4E17-9239-7E6FE63EF9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7EDDE1-5750-4237-98BF-3E5AB9EBD74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12716B-EFE1-4FE7-ACA6-5298EE0DA41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2683D8-6BF5-4234-842F-F7DFF13A99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99530-658A-4D37-A74F-81863D0D418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103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特征选择研究</a:t>
            </a:r>
            <a:endParaRPr lang="zh-CN" altLang="en-US"/>
          </a:p>
        </p:txBody>
      </p:sp>
      <p:sp>
        <p:nvSpPr>
          <p:cNvPr id="7" name="灯片编号占位符 10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2CBB5-64B9-4960-ADED-BBBD11F3E1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3FC250-09CA-4982-A01A-4FAB28559F7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>
    <p:pull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24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1600" y="1052736"/>
            <a:ext cx="7560840" cy="5272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Comic Sans MS" panose="030F0702030302020204" pitchFamily="66" charset="0"/>
              </a:rPr>
              <a:t>数 据 结 构</a:t>
            </a:r>
            <a:endParaRPr lang="zh-CN" altLang="en-US" sz="36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latin typeface="Comic Sans MS" panose="030F0702030302020204" pitchFamily="66" charset="0"/>
              </a:rPr>
              <a:t>（</a:t>
            </a:r>
            <a:r>
              <a:rPr lang="zh-CN" altLang="en-US" sz="14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课程概述</a:t>
            </a:r>
            <a:r>
              <a:rPr lang="zh-CN" altLang="en-US" sz="1400" b="1" dirty="0">
                <a:latin typeface="Comic Sans MS" panose="030F0702030302020204" pitchFamily="66" charset="0"/>
              </a:rPr>
              <a:t>）</a:t>
            </a:r>
            <a:endParaRPr lang="zh-CN" altLang="en-US" sz="14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000" dirty="0" smtClean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4000" b="1" dirty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Data </a:t>
            </a:r>
            <a:r>
              <a:rPr lang="en-US" altLang="zh-CN" sz="4000" b="1" dirty="0" smtClean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Structures</a:t>
            </a:r>
            <a:endParaRPr lang="en-US" altLang="zh-CN" sz="4000" b="1" dirty="0" smtClean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 smtClean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章 </a:t>
            </a: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概述</a:t>
            </a:r>
            <a:endParaRPr lang="en-US" altLang="zh-CN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数据结构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课程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组</a:t>
            </a:r>
            <a:endParaRPr lang="en-US" altLang="zh-CN" sz="26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胡学钢  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张 晶  张玉红 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李</a:t>
            </a:r>
            <a:r>
              <a:rPr lang="zh-CN" altLang="en-US" sz="2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培培</a:t>
            </a:r>
            <a:endParaRPr lang="en-US" altLang="zh-CN" sz="26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2023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01008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2" name="组合 11281"/>
          <p:cNvGrpSpPr/>
          <p:nvPr/>
        </p:nvGrpSpPr>
        <p:grpSpPr bwMode="auto">
          <a:xfrm>
            <a:off x="1121717" y="2582627"/>
            <a:ext cx="7416800" cy="3024188"/>
            <a:chOff x="0" y="0"/>
            <a:chExt cx="4672" cy="1905"/>
          </a:xfrm>
        </p:grpSpPr>
        <p:sp>
          <p:nvSpPr>
            <p:cNvPr id="26649" name="矩形 11282"/>
            <p:cNvSpPr>
              <a:spLocks noChangeArrowheads="1"/>
            </p:cNvSpPr>
            <p:nvPr/>
          </p:nvSpPr>
          <p:spPr bwMode="auto">
            <a:xfrm>
              <a:off x="0" y="0"/>
              <a:ext cx="4672" cy="1633"/>
            </a:xfrm>
            <a:prstGeom prst="rect">
              <a:avLst/>
            </a:prstGeom>
            <a:noFill/>
            <a:ln w="38100" cmpd="dbl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26650" name="下箭头 11283"/>
            <p:cNvSpPr>
              <a:spLocks noChangeArrowheads="1"/>
            </p:cNvSpPr>
            <p:nvPr/>
          </p:nvSpPr>
          <p:spPr bwMode="auto">
            <a:xfrm>
              <a:off x="1996" y="1633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38100" cmpd="dbl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sp>
        <p:nvSpPr>
          <p:cNvPr id="11267" name="内容占位符 11266"/>
          <p:cNvSpPr>
            <a:spLocks noGrp="1" noChangeArrowheads="1"/>
          </p:cNvSpPr>
          <p:nvPr>
            <p:ph idx="1"/>
          </p:nvPr>
        </p:nvSpPr>
        <p:spPr>
          <a:xfrm>
            <a:off x="539751" y="974385"/>
            <a:ext cx="7993062" cy="44831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问题求解的过程框架</a:t>
            </a:r>
            <a:endParaRPr lang="zh-CN" altLang="en-US" sz="2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 smtClean="0"/>
          </a:p>
        </p:txBody>
      </p:sp>
      <p:sp>
        <p:nvSpPr>
          <p:cNvPr id="11268" name="矩形 11267"/>
          <p:cNvSpPr>
            <a:spLocks noChangeArrowheads="1"/>
          </p:cNvSpPr>
          <p:nvPr/>
        </p:nvSpPr>
        <p:spPr bwMode="auto">
          <a:xfrm>
            <a:off x="1337617" y="1934927"/>
            <a:ext cx="13684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latin typeface="Arial" panose="020B0604020202020204" pitchFamily="34" charset="0"/>
              </a:rPr>
              <a:t>实际问题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1269" name="矩形 11268"/>
          <p:cNvSpPr>
            <a:spLocks noChangeArrowheads="1"/>
          </p:cNvSpPr>
          <p:nvPr/>
        </p:nvSpPr>
        <p:spPr bwMode="auto">
          <a:xfrm>
            <a:off x="1337617" y="4455877"/>
            <a:ext cx="13684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latin typeface="Arial" panose="020B0604020202020204" pitchFamily="34" charset="0"/>
              </a:rPr>
              <a:t>求解算法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11270" name="矩形 11269"/>
          <p:cNvSpPr>
            <a:spLocks noChangeArrowheads="1"/>
          </p:cNvSpPr>
          <p:nvPr/>
        </p:nvSpPr>
        <p:spPr bwMode="auto">
          <a:xfrm>
            <a:off x="7530454" y="4455877"/>
            <a:ext cx="7921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Arial" panose="020B0604020202020204" pitchFamily="34" charset="0"/>
              </a:rPr>
              <a:t>测试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271" name="矩形 11270"/>
          <p:cNvSpPr>
            <a:spLocks noChangeArrowheads="1"/>
          </p:cNvSpPr>
          <p:nvPr/>
        </p:nvSpPr>
        <p:spPr bwMode="auto">
          <a:xfrm>
            <a:off x="5225404" y="4455877"/>
            <a:ext cx="13684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Arial" panose="020B0604020202020204" pitchFamily="34" charset="0"/>
              </a:rPr>
              <a:t>程序设计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272" name="矩形 11271"/>
          <p:cNvSpPr>
            <a:spLocks noChangeArrowheads="1"/>
          </p:cNvSpPr>
          <p:nvPr/>
        </p:nvSpPr>
        <p:spPr bwMode="auto">
          <a:xfrm>
            <a:off x="5298429" y="2871552"/>
            <a:ext cx="165576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Arial" panose="020B0604020202020204" pitchFamily="34" charset="0"/>
              </a:rPr>
              <a:t>数据结构组织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273" name="矩形 11272"/>
          <p:cNvSpPr>
            <a:spLocks noChangeArrowheads="1"/>
          </p:cNvSpPr>
          <p:nvPr/>
        </p:nvSpPr>
        <p:spPr bwMode="auto">
          <a:xfrm>
            <a:off x="2920354" y="5606815"/>
            <a:ext cx="295275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C000"/>
                </a:solidFill>
                <a:latin typeface="Arial" panose="020B0604020202020204" pitchFamily="34" charset="0"/>
              </a:rPr>
              <a:t>数据结构课程中的内容</a:t>
            </a:r>
            <a:endParaRPr lang="zh-CN" altLang="en-US" sz="2000" b="1" dirty="0">
              <a:solidFill>
                <a:srgbClr val="FFC000"/>
              </a:solidFill>
              <a:latin typeface="Arial" panose="020B0604020202020204" pitchFamily="34" charset="0"/>
            </a:endParaRPr>
          </a:p>
        </p:txBody>
      </p:sp>
      <p:sp>
        <p:nvSpPr>
          <p:cNvPr id="11274" name="矩形 11273"/>
          <p:cNvSpPr>
            <a:spLocks noChangeArrowheads="1"/>
          </p:cNvSpPr>
          <p:nvPr/>
        </p:nvSpPr>
        <p:spPr bwMode="auto">
          <a:xfrm>
            <a:off x="1337617" y="2942990"/>
            <a:ext cx="13684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latin typeface="Arial" panose="020B0604020202020204" pitchFamily="34" charset="0"/>
              </a:rPr>
              <a:t>数学模型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11275" name="组合 11274"/>
          <p:cNvGrpSpPr/>
          <p:nvPr/>
        </p:nvGrpSpPr>
        <p:grpSpPr bwMode="auto">
          <a:xfrm>
            <a:off x="1985317" y="2439752"/>
            <a:ext cx="612775" cy="503238"/>
            <a:chOff x="0" y="0"/>
            <a:chExt cx="386" cy="317"/>
          </a:xfrm>
        </p:grpSpPr>
        <p:sp>
          <p:nvSpPr>
            <p:cNvPr id="26653" name="矩形 11275"/>
            <p:cNvSpPr>
              <a:spLocks noChangeArrowheads="1"/>
            </p:cNvSpPr>
            <p:nvPr/>
          </p:nvSpPr>
          <p:spPr bwMode="auto">
            <a:xfrm>
              <a:off x="23" y="85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抽象</a:t>
              </a:r>
              <a:r>
                <a:rPr lang="zh-CN" altLang="en-US" sz="18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 </a:t>
              </a:r>
              <a:endParaRPr lang="zh-CN" altLang="en-US" sz="1800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4" name="直接连接符 11276"/>
            <p:cNvSpPr>
              <a:spLocks noChangeShapeType="1"/>
            </p:cNvSpPr>
            <p:nvPr/>
          </p:nvSpPr>
          <p:spPr bwMode="auto">
            <a:xfrm>
              <a:off x="0" y="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8" name="组合 11277"/>
          <p:cNvGrpSpPr/>
          <p:nvPr/>
        </p:nvGrpSpPr>
        <p:grpSpPr bwMode="auto">
          <a:xfrm>
            <a:off x="1277293" y="3447815"/>
            <a:ext cx="1541463" cy="1008062"/>
            <a:chOff x="-174" y="0"/>
            <a:chExt cx="971" cy="635"/>
          </a:xfrm>
        </p:grpSpPr>
        <p:sp>
          <p:nvSpPr>
            <p:cNvPr id="26651" name="矩形 11278"/>
            <p:cNvSpPr>
              <a:spLocks noChangeArrowheads="1"/>
            </p:cNvSpPr>
            <p:nvPr/>
          </p:nvSpPr>
          <p:spPr bwMode="auto">
            <a:xfrm>
              <a:off x="-174" y="68"/>
              <a:ext cx="9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构造求 解算法</a:t>
              </a:r>
              <a:r>
                <a:rPr lang="zh-CN" altLang="en-US" sz="1800" dirty="0" smtClean="0">
                  <a:latin typeface="Arial" panose="020B0604020202020204" pitchFamily="34" charset="0"/>
                </a:rPr>
                <a:t> 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6652" name="直接连接符 11279"/>
            <p:cNvSpPr>
              <a:spLocks noChangeShapeType="1"/>
            </p:cNvSpPr>
            <p:nvPr/>
          </p:nvSpPr>
          <p:spPr bwMode="auto">
            <a:xfrm>
              <a:off x="272" y="0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1" name="直接连接符 11280"/>
          <p:cNvSpPr>
            <a:spLocks noChangeShapeType="1"/>
          </p:cNvSpPr>
          <p:nvPr/>
        </p:nvSpPr>
        <p:spPr bwMode="auto">
          <a:xfrm>
            <a:off x="6593829" y="467177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85" name="组合 11284"/>
          <p:cNvGrpSpPr/>
          <p:nvPr/>
        </p:nvGrpSpPr>
        <p:grpSpPr bwMode="auto">
          <a:xfrm>
            <a:off x="2706043" y="3374790"/>
            <a:ext cx="2586682" cy="1296987"/>
            <a:chOff x="0" y="0"/>
            <a:chExt cx="2086" cy="817"/>
          </a:xfrm>
        </p:grpSpPr>
        <p:sp>
          <p:nvSpPr>
            <p:cNvPr id="26647" name="直接连接符 11285"/>
            <p:cNvSpPr>
              <a:spLocks noChangeShapeType="1"/>
            </p:cNvSpPr>
            <p:nvPr/>
          </p:nvSpPr>
          <p:spPr bwMode="auto">
            <a:xfrm flipV="1">
              <a:off x="0" y="0"/>
              <a:ext cx="208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矩形 11286"/>
            <p:cNvSpPr>
              <a:spLocks noChangeArrowheads="1"/>
            </p:cNvSpPr>
            <p:nvPr/>
          </p:nvSpPr>
          <p:spPr bwMode="auto">
            <a:xfrm>
              <a:off x="501" y="83"/>
              <a:ext cx="86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数据结构设计</a:t>
              </a:r>
              <a:r>
                <a:rPr lang="zh-CN" altLang="en-US" sz="1800" dirty="0">
                  <a:latin typeface="Arial" panose="020B0604020202020204" pitchFamily="34" charset="0"/>
                </a:rPr>
                <a:t> 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1288" name="组合 11287"/>
          <p:cNvGrpSpPr/>
          <p:nvPr/>
        </p:nvGrpSpPr>
        <p:grpSpPr bwMode="auto">
          <a:xfrm>
            <a:off x="2706042" y="3374790"/>
            <a:ext cx="3317875" cy="1296987"/>
            <a:chOff x="0" y="0"/>
            <a:chExt cx="2090" cy="817"/>
          </a:xfrm>
        </p:grpSpPr>
        <p:sp>
          <p:nvSpPr>
            <p:cNvPr id="26644" name="直接连接符 11288"/>
            <p:cNvSpPr>
              <a:spLocks noChangeShapeType="1"/>
            </p:cNvSpPr>
            <p:nvPr/>
          </p:nvSpPr>
          <p:spPr bwMode="auto">
            <a:xfrm>
              <a:off x="2086" y="0"/>
              <a:ext cx="4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直接连接符 11289"/>
            <p:cNvSpPr>
              <a:spLocks noChangeShapeType="1"/>
            </p:cNvSpPr>
            <p:nvPr/>
          </p:nvSpPr>
          <p:spPr bwMode="auto">
            <a:xfrm>
              <a:off x="0" y="817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矩形 11290"/>
            <p:cNvSpPr>
              <a:spLocks noChangeArrowheads="1"/>
            </p:cNvSpPr>
            <p:nvPr/>
          </p:nvSpPr>
          <p:spPr bwMode="auto">
            <a:xfrm>
              <a:off x="1088" y="454"/>
              <a:ext cx="86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dirty="0">
                  <a:solidFill>
                    <a:srgbClr val="FF0000"/>
                  </a:solidFill>
                  <a:latin typeface="Arial" panose="020B0604020202020204" pitchFamily="34" charset="0"/>
                </a:rPr>
                <a:t>程序实现</a:t>
              </a:r>
              <a:r>
                <a:rPr lang="zh-CN" altLang="en-US" sz="1800" dirty="0">
                  <a:latin typeface="Arial" panose="020B0604020202020204" pitchFamily="34" charset="0"/>
                </a:rPr>
                <a:t> 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11292" name="矩形 11291"/>
          <p:cNvSpPr>
            <a:spLocks noChangeArrowheads="1"/>
          </p:cNvSpPr>
          <p:nvPr/>
        </p:nvSpPr>
        <p:spPr bwMode="auto">
          <a:xfrm>
            <a:off x="3635896" y="1560449"/>
            <a:ext cx="5050904" cy="63382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数据结构：计算机类</a:t>
            </a:r>
            <a:r>
              <a:rPr lang="zh-CN" altLang="en-US" sz="2000" b="1" dirty="0" smtClean="0">
                <a:solidFill>
                  <a:srgbClr val="FFFF00"/>
                </a:solidFill>
                <a:latin typeface="Arial" panose="020B0604020202020204" pitchFamily="34" charset="0"/>
              </a:rPr>
              <a:t>专业基础核心</a:t>
            </a:r>
            <a:r>
              <a:rPr lang="zh-CN" altLang="en-US" sz="2000" b="1" dirty="0">
                <a:solidFill>
                  <a:srgbClr val="FFFF00"/>
                </a:solidFill>
                <a:latin typeface="Arial" panose="020B0604020202020204" pitchFamily="34" charset="0"/>
              </a:rPr>
              <a:t>课程之一</a:t>
            </a:r>
            <a:endParaRPr lang="zh-CN" altLang="en-US" sz="20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2317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2C92509-E950-42E1-9763-ECE5D775CE3B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31" name="组合 30"/>
          <p:cNvGrpSpPr/>
          <p:nvPr/>
        </p:nvGrpSpPr>
        <p:grpSpPr>
          <a:xfrm>
            <a:off x="539552" y="116632"/>
            <a:ext cx="4405423" cy="684042"/>
            <a:chOff x="958665" y="1326432"/>
            <a:chExt cx="4405423" cy="684042"/>
          </a:xfrm>
        </p:grpSpPr>
        <p:sp>
          <p:nvSpPr>
            <p:cNvPr id="32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34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35" name="图片 34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 animBg="1"/>
      <p:bldP spid="11269" grpId="0" animBg="1"/>
      <p:bldP spid="11270" grpId="0" animBg="1"/>
      <p:bldP spid="11271" grpId="0" animBg="1"/>
      <p:bldP spid="11272" grpId="0" animBg="1"/>
      <p:bldP spid="11273" grpId="0" animBg="1"/>
      <p:bldP spid="11274" grpId="0" animBg="1"/>
      <p:bldP spid="112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占位符 12290"/>
          <p:cNvSpPr>
            <a:spLocks noGrp="1" noChangeArrowheads="1"/>
          </p:cNvSpPr>
          <p:nvPr>
            <p:ph type="body" sz="half" idx="1"/>
          </p:nvPr>
        </p:nvSpPr>
        <p:spPr>
          <a:xfrm>
            <a:off x="483110" y="1081808"/>
            <a:ext cx="7993063" cy="1871662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一些</a:t>
            </a:r>
            <a:r>
              <a:rPr lang="zh-CN" altLang="en-US" sz="2800" b="1" dirty="0" smtClean="0"/>
              <a:t>术语</a:t>
            </a:r>
            <a:endParaRPr lang="zh-CN" altLang="en-US" sz="2800" b="1" dirty="0" smtClean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数据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data</a:t>
            </a:r>
            <a:r>
              <a:rPr lang="en-US" altLang="zh-CN" sz="2400" b="1" dirty="0" smtClean="0"/>
              <a:t>) —</a:t>
            </a:r>
            <a:r>
              <a:rPr lang="zh-CN" altLang="en-US" sz="2400" b="1" dirty="0" smtClean="0"/>
              <a:t>能够输入到计算机中，并能被计算机处理的符号的集合</a:t>
            </a:r>
            <a:endParaRPr lang="zh-CN" altLang="en-US" sz="2400" b="1" dirty="0" smtClean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例如</a:t>
            </a:r>
            <a:r>
              <a:rPr lang="en-US" altLang="zh-CN" b="1" dirty="0" smtClean="0"/>
              <a:t>: </a:t>
            </a:r>
            <a:r>
              <a:rPr lang="zh-CN" altLang="en-US" b="1" dirty="0" smtClean="0"/>
              <a:t>工资表</a:t>
            </a:r>
            <a:r>
              <a:rPr lang="zh-CN" altLang="en-US" b="1" dirty="0"/>
              <a:t>、</a:t>
            </a:r>
            <a:r>
              <a:rPr lang="zh-CN" altLang="en-US" b="1" dirty="0" smtClean="0"/>
              <a:t>学生成绩、电话号码簿、电子字典</a:t>
            </a:r>
            <a:endParaRPr lang="zh-CN" altLang="en-US" b="1" dirty="0" smtClean="0"/>
          </a:p>
        </p:txBody>
      </p:sp>
      <p:graphicFrame>
        <p:nvGraphicFramePr>
          <p:cNvPr id="12292" name="内容占位符 12291"/>
          <p:cNvGraphicFramePr>
            <a:graphicFrameLocks noGrp="1"/>
          </p:cNvGraphicFramePr>
          <p:nvPr>
            <p:ph sz="half" idx="4294967295"/>
          </p:nvPr>
        </p:nvGraphicFramePr>
        <p:xfrm>
          <a:off x="971550" y="3500438"/>
          <a:ext cx="4459288" cy="1860232"/>
        </p:xfrm>
        <a:graphic>
          <a:graphicData uri="http://schemas.openxmlformats.org/drawingml/2006/table">
            <a:tbl>
              <a:tblPr/>
              <a:tblGrid>
                <a:gridCol w="720725"/>
                <a:gridCol w="692150"/>
                <a:gridCol w="747713"/>
                <a:gridCol w="720725"/>
                <a:gridCol w="792162"/>
                <a:gridCol w="785813"/>
              </a:tblGrid>
              <a:tr h="576634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编号</a:t>
                      </a:r>
                      <a:endParaRPr lang="zh-CN" altLang="en-US" sz="16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defTabSz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  <a:tabLst>
                          <a:tab pos="292100" algn="l"/>
                        </a:tabLst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姓名</a:t>
                      </a:r>
                      <a:endParaRPr lang="zh-CN" altLang="en-US" sz="16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基本</a:t>
                      </a:r>
                      <a:endParaRPr lang="zh-CN" altLang="en-US" sz="1600" b="1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工资</a:t>
                      </a:r>
                      <a:endParaRPr lang="zh-CN" altLang="en-US" sz="16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奖金</a:t>
                      </a:r>
                      <a:endParaRPr lang="zh-CN" altLang="en-US" sz="16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600" b="1" dirty="0">
                          <a:ea typeface="宋体" panose="02010600030101010101" pitchFamily="2" charset="-122"/>
                        </a:rPr>
                        <a:t>…</a:t>
                      </a:r>
                      <a:endParaRPr lang="en-US" altLang="x-none" sz="16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600" b="1" dirty="0">
                          <a:ea typeface="宋体" panose="02010600030101010101" pitchFamily="2" charset="-122"/>
                        </a:rPr>
                        <a:t>…</a:t>
                      </a:r>
                      <a:endParaRPr lang="en-US" altLang="x-none" sz="16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9" name="文本框 12328"/>
          <p:cNvSpPr txBox="1">
            <a:spLocks noChangeArrowheads="1"/>
          </p:cNvSpPr>
          <p:nvPr/>
        </p:nvSpPr>
        <p:spPr bwMode="auto">
          <a:xfrm>
            <a:off x="1762447" y="5517232"/>
            <a:ext cx="2449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ea typeface="楷体_GB2312" pitchFamily="1" charset="-122"/>
              </a:rPr>
              <a:t>工资表示例</a:t>
            </a:r>
            <a:endParaRPr lang="zh-CN" altLang="en-US" sz="2000" b="1" dirty="0">
              <a:ea typeface="楷体_GB2312" pitchFamily="1" charset="-122"/>
            </a:endParaRPr>
          </a:p>
        </p:txBody>
      </p:sp>
      <p:graphicFrame>
        <p:nvGraphicFramePr>
          <p:cNvPr id="12330" name="表格 12329"/>
          <p:cNvGraphicFramePr/>
          <p:nvPr/>
        </p:nvGraphicFramePr>
        <p:xfrm>
          <a:off x="5867400" y="3512984"/>
          <a:ext cx="2881313" cy="1860232"/>
        </p:xfrm>
        <a:graphic>
          <a:graphicData uri="http://schemas.openxmlformats.org/drawingml/2006/table">
            <a:tbl>
              <a:tblPr/>
              <a:tblGrid>
                <a:gridCol w="720725"/>
                <a:gridCol w="692150"/>
                <a:gridCol w="747713"/>
                <a:gridCol w="720725"/>
              </a:tblGrid>
              <a:tr h="57561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学号</a:t>
                      </a:r>
                      <a:endParaRPr lang="zh-CN" altLang="en-US" sz="16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defTabSz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  <a:tabLst>
                          <a:tab pos="292100" algn="l"/>
                        </a:tabLst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姓名</a:t>
                      </a:r>
                      <a:endParaRPr lang="zh-CN" altLang="en-US" sz="16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考试成绩</a:t>
                      </a:r>
                      <a:endParaRPr lang="zh-CN" altLang="en-US" sz="16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600" b="1" dirty="0">
                          <a:ea typeface="宋体" panose="02010600030101010101" pitchFamily="2" charset="-122"/>
                        </a:rPr>
                        <a:t>备注 </a:t>
                      </a:r>
                      <a:endParaRPr lang="zh-CN" altLang="en-US" sz="16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600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57" name="文本框 12356"/>
          <p:cNvSpPr txBox="1">
            <a:spLocks noChangeArrowheads="1"/>
          </p:cNvSpPr>
          <p:nvPr/>
        </p:nvSpPr>
        <p:spPr bwMode="auto">
          <a:xfrm>
            <a:off x="6026660" y="5517232"/>
            <a:ext cx="2449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ea typeface="楷体_GB2312" pitchFamily="1" charset="-122"/>
              </a:rPr>
              <a:t>学生成绩表示例</a:t>
            </a:r>
            <a:endParaRPr lang="zh-CN" altLang="en-US" sz="2000" b="1" dirty="0">
              <a:ea typeface="楷体_GB2312" pitchFamily="1" charset="-122"/>
            </a:endParaRPr>
          </a:p>
        </p:txBody>
      </p:sp>
      <p:sp>
        <p:nvSpPr>
          <p:cNvPr id="12358" name="文本框 12357"/>
          <p:cNvSpPr txBox="1">
            <a:spLocks noChangeArrowheads="1"/>
          </p:cNvSpPr>
          <p:nvPr/>
        </p:nvSpPr>
        <p:spPr bwMode="auto">
          <a:xfrm>
            <a:off x="1906464" y="3100898"/>
            <a:ext cx="2449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****工资表</a:t>
            </a:r>
            <a:endParaRPr lang="zh-CN" altLang="en-US" sz="2000" b="1" dirty="0">
              <a:solidFill>
                <a:srgbClr val="FF0000"/>
              </a:solidFill>
              <a:ea typeface="楷体_GB2312" pitchFamily="1" charset="-122"/>
            </a:endParaRPr>
          </a:p>
        </p:txBody>
      </p:sp>
      <p:sp>
        <p:nvSpPr>
          <p:cNvPr id="12359" name="文本框 12358"/>
          <p:cNvSpPr txBox="1">
            <a:spLocks noChangeArrowheads="1"/>
          </p:cNvSpPr>
          <p:nvPr/>
        </p:nvSpPr>
        <p:spPr bwMode="auto">
          <a:xfrm>
            <a:off x="5508625" y="3068960"/>
            <a:ext cx="363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**</a:t>
            </a:r>
            <a:r>
              <a:rPr lang="zh-CN" altLang="en-US" sz="2000" b="1" dirty="0" smtClean="0">
                <a:solidFill>
                  <a:srgbClr val="FF0000"/>
                </a:solidFill>
                <a:ea typeface="楷体_GB2312" pitchFamily="1" charset="-122"/>
              </a:rPr>
              <a:t>班级**课程成绩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表</a:t>
            </a:r>
            <a:endParaRPr lang="zh-CN" altLang="en-US" sz="2000" b="1" dirty="0">
              <a:solidFill>
                <a:srgbClr val="FF0000"/>
              </a:solidFill>
              <a:ea typeface="楷体_GB2312" pitchFamily="1" charset="-122"/>
            </a:endParaRPr>
          </a:p>
        </p:txBody>
      </p:sp>
      <p:sp>
        <p:nvSpPr>
          <p:cNvPr id="13384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B1AC22A-D452-47CA-A441-96561A6C2986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12" name="组合 114"/>
          <p:cNvGrpSpPr/>
          <p:nvPr/>
        </p:nvGrpSpPr>
        <p:grpSpPr>
          <a:xfrm>
            <a:off x="-357640" y="116632"/>
            <a:ext cx="6225040" cy="679778"/>
            <a:chOff x="93137" y="3363717"/>
            <a:chExt cx="6225040" cy="679778"/>
          </a:xfrm>
        </p:grpSpPr>
        <p:grpSp>
          <p:nvGrpSpPr>
            <p:cNvPr id="13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15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基本术语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4" name="图片 13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12329" grpId="0"/>
      <p:bldP spid="12357" grpId="0"/>
      <p:bldP spid="12358" grpId="0"/>
      <p:bldP spid="123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文本占位符 13314"/>
          <p:cNvSpPr>
            <a:spLocks noGrp="1" noChangeArrowheads="1"/>
          </p:cNvSpPr>
          <p:nvPr>
            <p:ph idx="1"/>
          </p:nvPr>
        </p:nvSpPr>
        <p:spPr>
          <a:xfrm>
            <a:off x="611188" y="1125538"/>
            <a:ext cx="7993062" cy="4967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</a:t>
            </a:r>
            <a:endParaRPr lang="en-US" altLang="zh-CN" sz="2000" dirty="0" smtClean="0"/>
          </a:p>
        </p:txBody>
      </p:sp>
      <p:sp>
        <p:nvSpPr>
          <p:cNvPr id="13365" name="矩形 13364"/>
          <p:cNvSpPr>
            <a:spLocks noChangeArrowheads="1"/>
          </p:cNvSpPr>
          <p:nvPr/>
        </p:nvSpPr>
        <p:spPr bwMode="auto">
          <a:xfrm>
            <a:off x="-252536" y="908720"/>
            <a:ext cx="42839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ea typeface="楷体_GB2312" pitchFamily="1" charset="-122"/>
              </a:rPr>
              <a:t>一个</a:t>
            </a:r>
            <a:r>
              <a:rPr lang="zh-CN" altLang="en-US" b="1" dirty="0">
                <a:solidFill>
                  <a:srgbClr val="0000FF"/>
                </a:solidFill>
                <a:ea typeface="楷体_GB2312" pitchFamily="1" charset="-122"/>
              </a:rPr>
              <a:t>家族关系</a:t>
            </a:r>
            <a:r>
              <a:rPr lang="zh-CN" altLang="en-US" b="1" dirty="0">
                <a:ea typeface="楷体_GB2312" pitchFamily="1" charset="-122"/>
              </a:rPr>
              <a:t>的表示</a:t>
            </a:r>
            <a:r>
              <a:rPr lang="zh-CN" altLang="en-US" b="1" dirty="0" smtClean="0">
                <a:ea typeface="楷体_GB2312" pitchFamily="1" charset="-122"/>
              </a:rPr>
              <a:t>形式</a:t>
            </a:r>
            <a:endParaRPr lang="en-US" altLang="zh-CN" b="1" dirty="0" smtClean="0">
              <a:ea typeface="楷体_GB2312" pitchFamily="1" charset="-122"/>
            </a:endParaRPr>
          </a:p>
        </p:txBody>
      </p:sp>
      <p:sp>
        <p:nvSpPr>
          <p:cNvPr id="1439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891B234-B38E-4E1E-A05E-F85F0586C44E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56" name="组合 114"/>
          <p:cNvGrpSpPr/>
          <p:nvPr/>
        </p:nvGrpSpPr>
        <p:grpSpPr>
          <a:xfrm>
            <a:off x="-357640" y="116632"/>
            <a:ext cx="6225040" cy="679778"/>
            <a:chOff x="93137" y="3363717"/>
            <a:chExt cx="6225040" cy="679778"/>
          </a:xfrm>
        </p:grpSpPr>
        <p:grpSp>
          <p:nvGrpSpPr>
            <p:cNvPr id="57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5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</a:t>
                </a:r>
                <a:r>
                  <a:rPr lang="zh-CN" altLang="en-US" sz="3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术语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58" name="图片 5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4746225" y="3873500"/>
            <a:ext cx="4053337" cy="2723852"/>
            <a:chOff x="4746225" y="3873500"/>
            <a:chExt cx="4053337" cy="2723852"/>
          </a:xfrm>
        </p:grpSpPr>
        <p:sp>
          <p:nvSpPr>
            <p:cNvPr id="13339" name="矩形 13338"/>
            <p:cNvSpPr>
              <a:spLocks noChangeArrowheads="1"/>
            </p:cNvSpPr>
            <p:nvPr/>
          </p:nvSpPr>
          <p:spPr bwMode="auto">
            <a:xfrm>
              <a:off x="5292725" y="6092527"/>
              <a:ext cx="28797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>
                  <a:latin typeface="Arial" panose="020B0604020202020204" pitchFamily="34" charset="0"/>
                  <a:ea typeface="楷体_GB2312" pitchFamily="1" charset="-122"/>
                </a:rPr>
                <a:t>群体之间的认识关系图</a:t>
              </a:r>
              <a:endParaRPr lang="zh-CN" altLang="en-US" sz="2000" b="1" dirty="0">
                <a:latin typeface="Arial" panose="020B0604020202020204" pitchFamily="34" charset="0"/>
                <a:ea typeface="楷体_GB2312" pitchFamily="1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6225" y="3873500"/>
              <a:ext cx="4053337" cy="229180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343560" y="3873500"/>
            <a:ext cx="4097071" cy="2688382"/>
            <a:chOff x="343560" y="3873500"/>
            <a:chExt cx="4097071" cy="2688382"/>
          </a:xfrm>
        </p:grpSpPr>
        <p:sp>
          <p:nvSpPr>
            <p:cNvPr id="13364" name="文本框 13363"/>
            <p:cNvSpPr txBox="1">
              <a:spLocks noChangeArrowheads="1"/>
            </p:cNvSpPr>
            <p:nvPr/>
          </p:nvSpPr>
          <p:spPr bwMode="auto">
            <a:xfrm>
              <a:off x="1187525" y="6165007"/>
              <a:ext cx="25923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908050" indent="-43688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ea typeface="楷体_GB2312" pitchFamily="1" charset="-122"/>
                </a:rPr>
                <a:t>家族关系示例</a:t>
              </a:r>
              <a:endParaRPr lang="zh-CN" altLang="en-US" sz="2000" b="1" dirty="0">
                <a:ea typeface="楷体_GB2312" pitchFamily="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560" y="3873500"/>
              <a:ext cx="4097071" cy="2314934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3491880" y="908720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ea typeface="楷体_GB2312" pitchFamily="1" charset="-122"/>
              </a:rPr>
              <a:t>一</a:t>
            </a:r>
            <a:r>
              <a:rPr lang="zh-CN" altLang="en-US" sz="2400" b="1" dirty="0">
                <a:ea typeface="楷体_GB2312" pitchFamily="1" charset="-122"/>
              </a:rPr>
              <a:t>个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1" charset="-122"/>
              </a:rPr>
              <a:t>群体中</a:t>
            </a:r>
            <a:r>
              <a:rPr lang="zh-CN" altLang="en-US" sz="2400" b="1" dirty="0" smtClean="0">
                <a:solidFill>
                  <a:srgbClr val="0000FF"/>
                </a:solidFill>
                <a:ea typeface="楷体_GB2312" pitchFamily="1" charset="-122"/>
              </a:rPr>
              <a:t>个体间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1" charset="-122"/>
              </a:rPr>
              <a:t>关系</a:t>
            </a:r>
            <a:r>
              <a:rPr lang="zh-CN" altLang="en-US" sz="2400" b="1" dirty="0">
                <a:ea typeface="楷体_GB2312" pitchFamily="1" charset="-122"/>
              </a:rPr>
              <a:t>的图形</a:t>
            </a:r>
            <a:r>
              <a:rPr lang="zh-CN" altLang="en-US" sz="2400" b="1" dirty="0" smtClean="0">
                <a:ea typeface="楷体_GB2312" pitchFamily="1" charset="-122"/>
              </a:rPr>
              <a:t>描述</a:t>
            </a:r>
            <a:endParaRPr lang="zh-CN" altLang="en-US" sz="2400" b="1" dirty="0">
              <a:ea typeface="楷体_GB2312" pitchFamily="1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90" y="1340768"/>
            <a:ext cx="3619762" cy="244100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49" y="1511978"/>
            <a:ext cx="2967055" cy="2076938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14338"/>
          <p:cNvSpPr>
            <a:spLocks noGrp="1" noChangeArrowheads="1"/>
          </p:cNvSpPr>
          <p:nvPr>
            <p:ph idx="1"/>
          </p:nvPr>
        </p:nvSpPr>
        <p:spPr>
          <a:xfrm>
            <a:off x="611560" y="1482083"/>
            <a:ext cx="8080502" cy="5079352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 smtClean="0"/>
              <a:t>由若干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具有独立意义</a:t>
            </a:r>
            <a:r>
              <a:rPr lang="zh-CN" altLang="en-US" sz="2200" b="1" dirty="0" smtClean="0"/>
              <a:t>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个体</a:t>
            </a:r>
            <a:r>
              <a:rPr lang="zh-CN" altLang="en-US" sz="2200" b="1" dirty="0" smtClean="0"/>
              <a:t>所组成，个体间存在着某些关系</a:t>
            </a:r>
            <a:endParaRPr lang="zh-CN" altLang="en-US" sz="2200" b="1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 smtClean="0"/>
              <a:t>对这些数据的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运算</a:t>
            </a:r>
            <a:r>
              <a:rPr lang="zh-CN" altLang="en-US" sz="2200" b="1" dirty="0" smtClean="0"/>
              <a:t>也有某些相似之处</a:t>
            </a:r>
            <a:endParaRPr lang="zh-CN" altLang="en-US" sz="2200" b="1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 smtClean="0"/>
              <a:t>例如：家族关系数据</a:t>
            </a:r>
            <a:endParaRPr lang="zh-CN" altLang="en-US" sz="2200" b="1" dirty="0" smtClean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 smtClean="0"/>
              <a:t>组成数据的基本个体是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个人信息</a:t>
            </a:r>
            <a:endParaRPr lang="zh-CN" altLang="en-US" sz="2200" b="1" dirty="0" smtClean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 smtClean="0"/>
              <a:t>其中各人之间存在着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多种关系</a:t>
            </a:r>
            <a:endParaRPr lang="zh-CN" altLang="en-US" sz="2200" b="1" dirty="0" smtClean="0"/>
          </a:p>
          <a:p>
            <a:pPr lvl="2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父子关系</a:t>
            </a:r>
            <a:endParaRPr lang="en-US" altLang="zh-CN" sz="2000" b="1" dirty="0" smtClean="0"/>
          </a:p>
          <a:p>
            <a:pPr lvl="2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兄弟关系</a:t>
            </a:r>
            <a:endParaRPr lang="en-US" altLang="zh-CN" sz="2000" b="1" dirty="0" smtClean="0"/>
          </a:p>
          <a:p>
            <a:pPr lvl="2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祖先与后代关系等</a:t>
            </a:r>
            <a:endParaRPr lang="zh-CN" altLang="en-US" sz="2000" b="1" dirty="0" smtClean="0"/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其中有些关系是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直接表示</a:t>
            </a:r>
            <a:r>
              <a:rPr lang="zh-CN" altLang="en-US" sz="2000" b="1" dirty="0" smtClean="0"/>
              <a:t>出来的，</a:t>
            </a:r>
            <a:endParaRPr lang="zh-CN" altLang="en-US" sz="2000" b="1" dirty="0" smtClean="0"/>
          </a:p>
          <a:p>
            <a:pPr lvl="1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还有一些关系则是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隐含</a:t>
            </a:r>
            <a:r>
              <a:rPr lang="zh-CN" altLang="en-US" sz="2000" b="1" dirty="0" smtClean="0"/>
              <a:t>的。</a:t>
            </a:r>
            <a:endParaRPr lang="zh-CN" altLang="en-US" sz="2000" b="1" dirty="0" smtClean="0"/>
          </a:p>
          <a:p>
            <a:pPr lvl="1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对家族关系数据，通常要涉及到查询特定个体间的关系、插入和删除个体等。</a:t>
            </a:r>
            <a:endParaRPr lang="zh-CN" altLang="en-US" sz="2000" b="1" dirty="0" smtClean="0"/>
          </a:p>
        </p:txBody>
      </p:sp>
      <p:sp>
        <p:nvSpPr>
          <p:cNvPr id="15364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F3C8DB5-ECC9-4EA9-BC74-04ECB2403BA7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6" name="组合 114"/>
          <p:cNvGrpSpPr/>
          <p:nvPr/>
        </p:nvGrpSpPr>
        <p:grpSpPr>
          <a:xfrm>
            <a:off x="-357640" y="116632"/>
            <a:ext cx="6225040" cy="679778"/>
            <a:chOff x="93137" y="3363717"/>
            <a:chExt cx="6225040" cy="679778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基本术语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400798" y="1001952"/>
            <a:ext cx="835292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数据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形式及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运算</a:t>
            </a:r>
            <a:r>
              <a:rPr lang="zh-CN" altLang="en-US" sz="2800" b="1" dirty="0" smtClean="0"/>
              <a:t>虽存在</a:t>
            </a:r>
            <a:r>
              <a:rPr lang="zh-CN" altLang="en-US" sz="2800" b="1" dirty="0"/>
              <a:t>较大的差异，</a:t>
            </a:r>
            <a:r>
              <a:rPr lang="zh-CN" altLang="en-US" sz="2800" b="1" dirty="0" smtClean="0"/>
              <a:t>但具有共性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093622"/>
            <a:ext cx="3338457" cy="24511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15362"/>
          <p:cNvSpPr>
            <a:spLocks noGrp="1" noChangeArrowheads="1"/>
          </p:cNvSpPr>
          <p:nvPr>
            <p:ph idx="1"/>
          </p:nvPr>
        </p:nvSpPr>
        <p:spPr>
          <a:xfrm>
            <a:off x="517812" y="1033463"/>
            <a:ext cx="7993062" cy="518318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数据可以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分解</a:t>
            </a:r>
            <a:r>
              <a:rPr lang="zh-CN" altLang="en-US" sz="2800" b="1" dirty="0" smtClean="0"/>
              <a:t>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元素</a:t>
            </a:r>
            <a:r>
              <a:rPr lang="zh-CN" altLang="en-US" sz="2800" b="1" dirty="0" smtClean="0"/>
              <a:t>的集合</a:t>
            </a:r>
            <a:endParaRPr lang="en-US" altLang="zh-CN" sz="2800" b="1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数据元素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data element</a:t>
            </a:r>
            <a:r>
              <a:rPr lang="en-US" altLang="zh-CN" sz="2400" b="1" dirty="0" smtClean="0"/>
              <a:t>)</a:t>
            </a:r>
            <a:endParaRPr lang="zh-CN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　</a:t>
            </a:r>
            <a:r>
              <a:rPr lang="en-US" altLang="zh-CN" sz="2000" b="1" dirty="0" smtClean="0"/>
              <a:t>—— </a:t>
            </a:r>
            <a:r>
              <a:rPr lang="zh-CN" altLang="en-US" sz="2200" b="1" dirty="0" smtClean="0"/>
              <a:t>构成数据的基本单位（具有完整的独立意义） </a:t>
            </a:r>
            <a:endParaRPr lang="zh-CN" altLang="en-US" sz="2200" b="1" dirty="0" smtClean="0"/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 smtClean="0"/>
              <a:t>例如</a:t>
            </a:r>
            <a:r>
              <a:rPr lang="zh-CN" altLang="en-US" sz="2200" b="1" dirty="0"/>
              <a:t>：</a:t>
            </a:r>
            <a:r>
              <a:rPr lang="zh-CN" altLang="en-US" sz="2200" b="1" dirty="0" smtClean="0"/>
              <a:t>成绩表中的学生成绩信息、家族关系中的个人等</a:t>
            </a:r>
            <a:endParaRPr lang="zh-CN" altLang="en-US" sz="2200" b="1" dirty="0" smtClean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 smtClean="0"/>
              <a:t>在有些场合下，也称之为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元素、记录、结点、顶点</a:t>
            </a:r>
            <a:r>
              <a:rPr lang="zh-CN" altLang="en-US" sz="2200" b="1" dirty="0" smtClean="0"/>
              <a:t>等</a:t>
            </a:r>
            <a:endParaRPr lang="zh-CN" altLang="en-US" sz="2200" b="1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数据项</a:t>
            </a:r>
            <a:r>
              <a:rPr lang="en-US" altLang="zh-CN" sz="2400" b="1" dirty="0"/>
              <a:t>(</a:t>
            </a:r>
            <a:r>
              <a:rPr lang="zh-CN" altLang="en-US" sz="2400" b="1" dirty="0" smtClean="0"/>
              <a:t>字段</a:t>
            </a:r>
            <a:r>
              <a:rPr lang="en-US" altLang="zh-CN" sz="2400" b="1" dirty="0" smtClean="0"/>
              <a:t>)(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item</a:t>
            </a:r>
            <a:r>
              <a:rPr lang="en-US" altLang="zh-CN" sz="2400" b="1" dirty="0" smtClean="0"/>
              <a:t>) —— </a:t>
            </a:r>
            <a:r>
              <a:rPr lang="zh-CN" altLang="en-US" sz="2400" b="1" dirty="0" smtClean="0"/>
              <a:t>元素的具体描述信息。</a:t>
            </a:r>
            <a:endParaRPr lang="zh-CN" altLang="en-US" sz="2400" b="1" dirty="0" smtClean="0"/>
          </a:p>
        </p:txBody>
      </p:sp>
      <p:graphicFrame>
        <p:nvGraphicFramePr>
          <p:cNvPr id="15364" name="表格 15363"/>
          <p:cNvGraphicFramePr/>
          <p:nvPr/>
        </p:nvGraphicFramePr>
        <p:xfrm>
          <a:off x="3131840" y="3959845"/>
          <a:ext cx="2881313" cy="2066925"/>
        </p:xfrm>
        <a:graphic>
          <a:graphicData uri="http://schemas.openxmlformats.org/drawingml/2006/table">
            <a:tbl>
              <a:tblPr/>
              <a:tblGrid>
                <a:gridCol w="720725"/>
                <a:gridCol w="692150"/>
                <a:gridCol w="747713"/>
                <a:gridCol w="720725"/>
              </a:tblGrid>
              <a:tr h="78581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 b="1" dirty="0">
                          <a:ea typeface="宋体" panose="02010600030101010101" pitchFamily="2" charset="-122"/>
                        </a:rPr>
                        <a:t>学号</a:t>
                      </a:r>
                      <a:endParaRPr lang="zh-CN" altLang="en-US" sz="18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defTabSz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  <a:tabLst>
                          <a:tab pos="292100" algn="l"/>
                        </a:tabLst>
                      </a:pPr>
                      <a:r>
                        <a:rPr lang="zh-CN" altLang="en-US" sz="1800" b="1" dirty="0">
                          <a:ea typeface="宋体" panose="02010600030101010101" pitchFamily="2" charset="-122"/>
                        </a:rPr>
                        <a:t>姓名</a:t>
                      </a:r>
                      <a:endParaRPr lang="zh-CN" altLang="en-US" sz="18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 b="1" dirty="0">
                          <a:ea typeface="宋体" panose="02010600030101010101" pitchFamily="2" charset="-122"/>
                        </a:rPr>
                        <a:t>考试成绩</a:t>
                      </a:r>
                      <a:endParaRPr lang="zh-CN" altLang="en-US" sz="18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 b="1" dirty="0">
                          <a:ea typeface="宋体" panose="02010600030101010101" pitchFamily="2" charset="-122"/>
                        </a:rPr>
                        <a:t>备注 </a:t>
                      </a:r>
                      <a:endParaRPr lang="zh-CN" altLang="en-US" sz="18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1" name="矩形 15390"/>
          <p:cNvSpPr>
            <a:spLocks noChangeArrowheads="1"/>
          </p:cNvSpPr>
          <p:nvPr/>
        </p:nvSpPr>
        <p:spPr bwMode="auto">
          <a:xfrm>
            <a:off x="4500265" y="3886820"/>
            <a:ext cx="863600" cy="23050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5392" name="矩形 15391"/>
          <p:cNvSpPr>
            <a:spLocks noChangeArrowheads="1"/>
          </p:cNvSpPr>
          <p:nvPr/>
        </p:nvSpPr>
        <p:spPr bwMode="auto">
          <a:xfrm>
            <a:off x="2987377" y="4678983"/>
            <a:ext cx="3241675" cy="57626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5393" name="矩形 15392"/>
          <p:cNvSpPr>
            <a:spLocks noChangeArrowheads="1"/>
          </p:cNvSpPr>
          <p:nvPr/>
        </p:nvSpPr>
        <p:spPr bwMode="auto">
          <a:xfrm>
            <a:off x="755352" y="4535264"/>
            <a:ext cx="1727200" cy="64807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表中一行对应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一个元素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5394" name="直接连接符 15393"/>
          <p:cNvSpPr>
            <a:spLocks noChangeShapeType="1"/>
          </p:cNvSpPr>
          <p:nvPr/>
        </p:nvSpPr>
        <p:spPr bwMode="auto">
          <a:xfrm>
            <a:off x="2484140" y="4823445"/>
            <a:ext cx="5032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5" name="矩形 15394"/>
          <p:cNvSpPr>
            <a:spLocks noChangeArrowheads="1"/>
          </p:cNvSpPr>
          <p:nvPr/>
        </p:nvSpPr>
        <p:spPr bwMode="auto">
          <a:xfrm>
            <a:off x="6552902" y="3815184"/>
            <a:ext cx="1906588" cy="64928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表中一列对应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一个字段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5396" name="直接连接符 15395"/>
          <p:cNvSpPr>
            <a:spLocks noChangeShapeType="1"/>
          </p:cNvSpPr>
          <p:nvPr/>
        </p:nvSpPr>
        <p:spPr bwMode="auto">
          <a:xfrm>
            <a:off x="5363865" y="3886820"/>
            <a:ext cx="11890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1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C3A5E28-F411-4C59-B50B-BE167D0E314F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13" name="组合 114"/>
          <p:cNvGrpSpPr/>
          <p:nvPr/>
        </p:nvGrpSpPr>
        <p:grpSpPr>
          <a:xfrm>
            <a:off x="-357640" y="116632"/>
            <a:ext cx="6225040" cy="679778"/>
            <a:chOff x="93137" y="3363717"/>
            <a:chExt cx="6225040" cy="679778"/>
          </a:xfrm>
        </p:grpSpPr>
        <p:grpSp>
          <p:nvGrpSpPr>
            <p:cNvPr id="14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16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基本术语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5" name="图片 14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93" grpId="0" animBg="1" uiExpand="1"/>
      <p:bldP spid="153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16386"/>
          <p:cNvSpPr>
            <a:spLocks noGrp="1" noChangeArrowheads="1"/>
          </p:cNvSpPr>
          <p:nvPr>
            <p:ph idx="1"/>
          </p:nvPr>
        </p:nvSpPr>
        <p:spPr>
          <a:xfrm>
            <a:off x="323528" y="946245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数据结构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data structure</a:t>
            </a:r>
            <a:r>
              <a:rPr lang="zh-CN" altLang="en-US" sz="2800" b="1" dirty="0" smtClean="0"/>
              <a:t>）</a:t>
            </a:r>
            <a:endParaRPr lang="zh-CN" altLang="en-US" sz="2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　　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构成数据的元素之间的结构关系</a:t>
            </a:r>
            <a:endParaRPr lang="zh-CN" altLang="en-US" sz="2400" b="1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/>
              <a:t>数据元素</a:t>
            </a:r>
            <a:r>
              <a:rPr lang="en-US" altLang="zh-CN" sz="2600" b="1" dirty="0" smtClean="0"/>
              <a:t>(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data element</a:t>
            </a:r>
            <a:r>
              <a:rPr lang="en-US" altLang="zh-CN" sz="2600" b="1" dirty="0" smtClean="0"/>
              <a:t>)</a:t>
            </a:r>
            <a:r>
              <a:rPr lang="zh-CN" altLang="en-US" sz="2600" b="1" dirty="0" smtClean="0"/>
              <a:t>之间存在以下几类内在的关系</a:t>
            </a:r>
            <a:endParaRPr lang="zh-CN" altLang="en-US" sz="2600" b="1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线性结构</a:t>
            </a:r>
            <a:r>
              <a:rPr lang="en-US" altLang="zh-CN" sz="2400" b="1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Linear Structure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：元素之间具有次序关系</a:t>
            </a:r>
            <a:r>
              <a:rPr lang="en-US" altLang="zh-CN" sz="2400" b="1" dirty="0" smtClean="0"/>
              <a:t>;</a:t>
            </a:r>
            <a:endParaRPr lang="zh-CN" altLang="en-US" sz="2400" b="1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      树形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结构</a:t>
            </a:r>
            <a:r>
              <a:rPr lang="en-US" altLang="zh-CN" sz="2400" b="1" dirty="0" smtClean="0"/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Tree Structure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：元素之间的关系类似于自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                           </a:t>
            </a:r>
            <a:r>
              <a:rPr lang="zh-CN" altLang="en-US" sz="2400" b="1" dirty="0" smtClean="0"/>
              <a:t>然界中的树</a:t>
            </a:r>
            <a:r>
              <a:rPr lang="en-US" altLang="zh-CN" sz="2400" b="1" dirty="0" smtClean="0"/>
              <a:t>;</a:t>
            </a:r>
            <a:endParaRPr lang="zh-CN" altLang="en-US" sz="2400" b="1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图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网状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结构 </a:t>
            </a:r>
            <a:r>
              <a:rPr lang="en-US" altLang="zh-CN" sz="2400" b="1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Graph Structure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：元素间的关系较复杂</a:t>
            </a:r>
            <a:r>
              <a:rPr lang="en-US" altLang="zh-CN" sz="2400" b="1" dirty="0" smtClean="0"/>
              <a:t>;</a:t>
            </a:r>
            <a:endParaRPr lang="zh-CN" altLang="en-US" sz="2400" b="1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accent2"/>
                </a:solidFill>
              </a:rPr>
              <a:t>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集合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Set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：元素之间无序、没有关系；</a:t>
            </a:r>
            <a:endParaRPr lang="zh-CN" altLang="en-US" sz="2400" b="1" dirty="0" smtClean="0"/>
          </a:p>
          <a:p>
            <a:pPr eaLnBrk="1" hangingPunct="1"/>
            <a:endParaRPr lang="zh-CN" altLang="en-US" b="1" dirty="0" smtClean="0"/>
          </a:p>
        </p:txBody>
      </p:sp>
      <p:sp>
        <p:nvSpPr>
          <p:cNvPr id="16388" name="矩形 16387"/>
          <p:cNvSpPr>
            <a:spLocks noChangeArrowheads="1"/>
          </p:cNvSpPr>
          <p:nvPr/>
        </p:nvSpPr>
        <p:spPr bwMode="auto">
          <a:xfrm>
            <a:off x="1111324" y="2492896"/>
            <a:ext cx="7441803" cy="263720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7415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1719E5A-71B7-4A47-8011-9FAD101929BA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10" name="组合 114"/>
          <p:cNvGrpSpPr/>
          <p:nvPr/>
        </p:nvGrpSpPr>
        <p:grpSpPr>
          <a:xfrm>
            <a:off x="-357640" y="116632"/>
            <a:ext cx="6225040" cy="679778"/>
            <a:chOff x="93137" y="3363717"/>
            <a:chExt cx="6225040" cy="679778"/>
          </a:xfrm>
        </p:grpSpPr>
        <p:grpSp>
          <p:nvGrpSpPr>
            <p:cNvPr id="11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13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基本术语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2" name="图片 11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3491880" y="5157192"/>
            <a:ext cx="2061758" cy="987043"/>
            <a:chOff x="3563888" y="5013176"/>
            <a:chExt cx="2061758" cy="987043"/>
          </a:xfrm>
        </p:grpSpPr>
        <p:sp>
          <p:nvSpPr>
            <p:cNvPr id="16389" name="直接连接符 16388"/>
            <p:cNvSpPr>
              <a:spLocks noChangeShapeType="1"/>
            </p:cNvSpPr>
            <p:nvPr/>
          </p:nvSpPr>
          <p:spPr bwMode="auto">
            <a:xfrm>
              <a:off x="4571727" y="5013176"/>
              <a:ext cx="0" cy="5048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563888" y="5507776"/>
              <a:ext cx="2061758" cy="492443"/>
            </a:xfrm>
            <a:prstGeom prst="rect">
              <a:avLst/>
            </a:prstGeom>
            <a:ln>
              <a:solidFill>
                <a:srgbClr val="FF6600"/>
              </a:solidFill>
            </a:ln>
          </p:spPr>
          <p:txBody>
            <a:bodyPr wrap="square">
              <a:spAutoFit/>
            </a:bodyPr>
            <a:lstStyle/>
            <a:p>
              <a:pPr indent="0"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2600" b="1" dirty="0">
                  <a:solidFill>
                    <a:srgbClr val="FF0000"/>
                  </a:solidFill>
                  <a:ea typeface="楷体_GB2312" pitchFamily="1" charset="-122"/>
                </a:rPr>
                <a:t>逻辑结构  </a:t>
              </a:r>
              <a:endParaRPr lang="zh-CN" altLang="en-US" sz="2600" b="1" dirty="0">
                <a:solidFill>
                  <a:srgbClr val="FF0000"/>
                </a:solidFill>
                <a:ea typeface="楷体_GB2312" pitchFamily="1" charset="-122"/>
              </a:endParaRP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17410"/>
          <p:cNvSpPr>
            <a:spLocks noGrp="1" noChangeArrowheads="1"/>
          </p:cNvSpPr>
          <p:nvPr>
            <p:ph idx="1"/>
          </p:nvPr>
        </p:nvSpPr>
        <p:spPr>
          <a:xfrm>
            <a:off x="483110" y="1412776"/>
            <a:ext cx="8660890" cy="4411663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逻辑结构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logic structure</a:t>
            </a:r>
            <a:r>
              <a:rPr lang="en-US" altLang="zh-CN" sz="2400" b="1" dirty="0" smtClean="0"/>
              <a:t>) — </a:t>
            </a:r>
            <a:r>
              <a:rPr lang="zh-CN" altLang="en-US" sz="2400" b="1" dirty="0" smtClean="0"/>
              <a:t>元素之间的内在结构关系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逻辑关系</a:t>
            </a:r>
            <a:r>
              <a:rPr lang="en-US" altLang="zh-CN" sz="2400" b="1" dirty="0" smtClean="0"/>
              <a:t>)</a:t>
            </a:r>
            <a:endParaRPr lang="zh-CN" altLang="en-US" sz="2400" b="1" dirty="0" smtClean="0"/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线性、树形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树型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、图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网状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、集合</a:t>
            </a:r>
            <a:endParaRPr lang="zh-CN" altLang="en-US" sz="2400" b="1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存储结构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storage structure</a:t>
            </a:r>
            <a:r>
              <a:rPr lang="en-US" altLang="zh-CN" sz="2400" b="1" dirty="0" smtClean="0"/>
              <a:t>) — </a:t>
            </a:r>
            <a:r>
              <a:rPr lang="zh-CN" altLang="en-US" sz="2400" b="1" dirty="0" smtClean="0"/>
              <a:t>数据结构在内存中的实现形式   </a:t>
            </a:r>
            <a:endParaRPr lang="zh-CN" altLang="en-US" sz="2400" b="1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运算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Operation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对数据所施加的运算</a:t>
            </a:r>
            <a:endParaRPr lang="zh-CN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 dirty="0" smtClean="0"/>
          </a:p>
        </p:txBody>
      </p:sp>
      <p:sp>
        <p:nvSpPr>
          <p:cNvPr id="1846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77997" y="6597352"/>
            <a:ext cx="2133600" cy="22671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65BBB39-C990-40E1-B620-30C98E7D6F6E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31" name="组合 114"/>
          <p:cNvGrpSpPr/>
          <p:nvPr/>
        </p:nvGrpSpPr>
        <p:grpSpPr>
          <a:xfrm>
            <a:off x="-357640" y="116632"/>
            <a:ext cx="6225040" cy="679778"/>
            <a:chOff x="93137" y="3363717"/>
            <a:chExt cx="6225040" cy="679778"/>
          </a:xfrm>
        </p:grpSpPr>
        <p:grpSp>
          <p:nvGrpSpPr>
            <p:cNvPr id="32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34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基本术语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3" name="图片 32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483110" y="889556"/>
            <a:ext cx="3806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数据结构的</a:t>
            </a:r>
            <a:r>
              <a:rPr lang="zh-CN" altLang="en-US" sz="2800" b="1" dirty="0"/>
              <a:t>几</a:t>
            </a:r>
            <a:r>
              <a:rPr lang="zh-CN" altLang="en-US" sz="2800" b="1" dirty="0" smtClean="0"/>
              <a:t>个方面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93692" y="3582526"/>
            <a:ext cx="46666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/>
              <a:t>数据结构</a:t>
            </a:r>
            <a:r>
              <a:rPr lang="zh-CN" altLang="en-US" sz="2600" b="1" dirty="0"/>
              <a:t>几个方面的联系图</a:t>
            </a:r>
            <a:endParaRPr lang="zh-CN" altLang="en-US" sz="2600" dirty="0"/>
          </a:p>
        </p:txBody>
      </p:sp>
      <p:sp>
        <p:nvSpPr>
          <p:cNvPr id="17413" name="矩形 17412"/>
          <p:cNvSpPr>
            <a:spLocks noChangeArrowheads="1"/>
          </p:cNvSpPr>
          <p:nvPr/>
        </p:nvSpPr>
        <p:spPr bwMode="auto">
          <a:xfrm>
            <a:off x="6372100" y="5066009"/>
            <a:ext cx="1657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楷体_GB2312" pitchFamily="1" charset="-122"/>
              </a:rPr>
              <a:t>分析</a:t>
            </a:r>
            <a:endParaRPr lang="zh-CN" altLang="en-US" sz="18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7415" name="矩形 17414"/>
          <p:cNvSpPr>
            <a:spLocks noChangeArrowheads="1"/>
          </p:cNvSpPr>
          <p:nvPr/>
        </p:nvSpPr>
        <p:spPr bwMode="auto">
          <a:xfrm>
            <a:off x="4212083" y="4346822"/>
            <a:ext cx="1295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latin typeface="Arial" panose="020B0604020202020204" pitchFamily="34" charset="0"/>
                <a:ea typeface="楷体_GB2312" pitchFamily="1" charset="-122"/>
              </a:rPr>
              <a:t>运算定义</a:t>
            </a:r>
            <a:r>
              <a:rPr lang="zh-CN" altLang="en-US" sz="1800">
                <a:latin typeface="Arial" panose="020B0604020202020204" pitchFamily="34" charset="0"/>
              </a:rPr>
              <a:t>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2796" name="矩形 17416"/>
          <p:cNvSpPr>
            <a:spLocks noChangeArrowheads="1"/>
          </p:cNvSpPr>
          <p:nvPr/>
        </p:nvSpPr>
        <p:spPr bwMode="auto">
          <a:xfrm>
            <a:off x="1907033" y="5066009"/>
            <a:ext cx="1295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latin typeface="Arial" panose="020B0604020202020204" pitchFamily="34" charset="0"/>
                <a:ea typeface="楷体_GB2312" pitchFamily="1" charset="-122"/>
              </a:rPr>
              <a:t>存储结构</a:t>
            </a:r>
            <a:endParaRPr lang="zh-CN" altLang="en-US" sz="1800" b="1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2797" name="直接连接符 17417"/>
          <p:cNvSpPr>
            <a:spLocks noChangeShapeType="1"/>
          </p:cNvSpPr>
          <p:nvPr/>
        </p:nvSpPr>
        <p:spPr bwMode="auto">
          <a:xfrm>
            <a:off x="2483296" y="4724777"/>
            <a:ext cx="0" cy="41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直接连接符 17418"/>
          <p:cNvSpPr>
            <a:spLocks noChangeShapeType="1"/>
          </p:cNvSpPr>
          <p:nvPr/>
        </p:nvSpPr>
        <p:spPr bwMode="auto">
          <a:xfrm>
            <a:off x="3130996" y="4562722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203178" y="4724777"/>
            <a:ext cx="2520205" cy="773032"/>
            <a:chOff x="3203178" y="4724777"/>
            <a:chExt cx="2520205" cy="773032"/>
          </a:xfrm>
        </p:grpSpPr>
        <p:sp>
          <p:nvSpPr>
            <p:cNvPr id="17414" name="矩形 17413"/>
            <p:cNvSpPr>
              <a:spLocks noChangeArrowheads="1"/>
            </p:cNvSpPr>
            <p:nvPr/>
          </p:nvSpPr>
          <p:spPr bwMode="auto">
            <a:xfrm>
              <a:off x="3923158" y="5066009"/>
              <a:ext cx="18002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dirty="0">
                  <a:latin typeface="Arial" panose="020B0604020202020204" pitchFamily="34" charset="0"/>
                </a:rPr>
                <a:t>  </a:t>
              </a:r>
              <a:r>
                <a:rPr lang="zh-CN" altLang="en-US" sz="1800" b="1" dirty="0">
                  <a:latin typeface="Arial" panose="020B0604020202020204" pitchFamily="34" charset="0"/>
                  <a:ea typeface="楷体_GB2312" pitchFamily="1" charset="-122"/>
                </a:rPr>
                <a:t>运算</a:t>
              </a:r>
              <a:r>
                <a:rPr lang="zh-CN" altLang="en-US" sz="1800" b="1" dirty="0" smtClean="0">
                  <a:latin typeface="Arial" panose="020B0604020202020204" pitchFamily="34" charset="0"/>
                  <a:ea typeface="楷体_GB2312" pitchFamily="1" charset="-122"/>
                </a:rPr>
                <a:t>实现</a:t>
              </a:r>
              <a:r>
                <a:rPr lang="en-US" altLang="zh-CN" sz="1800" b="1" dirty="0" smtClean="0">
                  <a:latin typeface="Arial" panose="020B0604020202020204" pitchFamily="34" charset="0"/>
                  <a:ea typeface="楷体_GB2312" pitchFamily="1" charset="-122"/>
                </a:rPr>
                <a:t>(</a:t>
              </a:r>
              <a:r>
                <a:rPr lang="zh-CN" altLang="en-US" sz="1800" b="1" dirty="0" smtClean="0">
                  <a:latin typeface="Arial" panose="020B0604020202020204" pitchFamily="34" charset="0"/>
                  <a:ea typeface="楷体_GB2312" pitchFamily="1" charset="-122"/>
                </a:rPr>
                <a:t>算法</a:t>
              </a:r>
              <a:r>
                <a:rPr lang="en-US" altLang="zh-CN" sz="1800" b="1" dirty="0" smtClean="0">
                  <a:latin typeface="Arial" panose="020B0604020202020204" pitchFamily="34" charset="0"/>
                  <a:ea typeface="楷体_GB2312" pitchFamily="1" charset="-122"/>
                </a:rPr>
                <a:t>)</a:t>
              </a:r>
              <a:r>
                <a:rPr lang="zh-CN" altLang="en-US" sz="1800" dirty="0" smtClean="0">
                  <a:latin typeface="Arial" panose="020B0604020202020204" pitchFamily="34" charset="0"/>
                </a:rPr>
                <a:t>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grpSp>
          <p:nvGrpSpPr>
            <p:cNvPr id="17420" name="组合 17419"/>
            <p:cNvGrpSpPr/>
            <p:nvPr/>
          </p:nvGrpSpPr>
          <p:grpSpPr bwMode="auto">
            <a:xfrm>
              <a:off x="3203178" y="4724777"/>
              <a:ext cx="1512888" cy="556313"/>
              <a:chOff x="45" y="0"/>
              <a:chExt cx="953" cy="635"/>
            </a:xfrm>
          </p:grpSpPr>
          <p:sp>
            <p:nvSpPr>
              <p:cNvPr id="32794" name="直接连接符 17420"/>
              <p:cNvSpPr>
                <a:spLocks noChangeShapeType="1"/>
              </p:cNvSpPr>
              <p:nvPr/>
            </p:nvSpPr>
            <p:spPr bwMode="auto">
              <a:xfrm>
                <a:off x="45" y="635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5" name="直接连接符 17421"/>
              <p:cNvSpPr>
                <a:spLocks noChangeShapeType="1"/>
              </p:cNvSpPr>
              <p:nvPr/>
            </p:nvSpPr>
            <p:spPr bwMode="auto">
              <a:xfrm>
                <a:off x="998" y="0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423" name="直接连接符 17422"/>
          <p:cNvSpPr>
            <a:spLocks noChangeShapeType="1"/>
          </p:cNvSpPr>
          <p:nvPr/>
        </p:nvSpPr>
        <p:spPr bwMode="auto">
          <a:xfrm>
            <a:off x="5723383" y="5281909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980058" y="3571563"/>
            <a:ext cx="6802780" cy="1207059"/>
            <a:chOff x="1980058" y="3571563"/>
            <a:chExt cx="6802780" cy="1207059"/>
          </a:xfrm>
        </p:grpSpPr>
        <p:sp>
          <p:nvSpPr>
            <p:cNvPr id="32791" name="矩形 17426"/>
            <p:cNvSpPr>
              <a:spLocks noChangeArrowheads="1"/>
            </p:cNvSpPr>
            <p:nvPr/>
          </p:nvSpPr>
          <p:spPr bwMode="auto">
            <a:xfrm>
              <a:off x="5723136" y="3571563"/>
              <a:ext cx="3059702" cy="604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1" dirty="0" smtClean="0">
                  <a:latin typeface="Arial" panose="020B0604020202020204" pitchFamily="34" charset="0"/>
                </a:rPr>
                <a:t>抽象数据类型</a:t>
              </a:r>
              <a:endParaRPr lang="en-US" altLang="zh-CN" sz="1800" b="1" dirty="0" smtClean="0">
                <a:latin typeface="Arial" panose="020B0604020202020204" pitchFamily="34" charset="0"/>
              </a:endParaRPr>
            </a:p>
            <a:p>
              <a:pPr algn="ctr"/>
              <a:r>
                <a:rPr lang="en-US" altLang="zh-CN" sz="1800" b="1" dirty="0" smtClean="0">
                  <a:latin typeface="Arial" panose="020B0604020202020204" pitchFamily="34" charset="0"/>
                </a:rPr>
                <a:t>(</a:t>
              </a:r>
              <a:r>
                <a:rPr lang="en-US" altLang="zh-CN" sz="1800" b="1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Abstract Data Type: ADT</a:t>
              </a:r>
              <a:r>
                <a:rPr lang="en-US" altLang="zh-CN" sz="1800" b="1" dirty="0" smtClean="0">
                  <a:latin typeface="Arial" panose="020B0604020202020204" pitchFamily="34" charset="0"/>
                </a:rPr>
                <a:t>)</a:t>
              </a:r>
              <a:r>
                <a:rPr lang="zh-CN" altLang="en-US" sz="1800" dirty="0" smtClean="0">
                  <a:latin typeface="Arial" panose="020B0604020202020204" pitchFamily="34" charset="0"/>
                </a:rPr>
                <a:t>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32792" name="矩形 17427"/>
            <p:cNvSpPr>
              <a:spLocks noChangeArrowheads="1"/>
            </p:cNvSpPr>
            <p:nvPr/>
          </p:nvSpPr>
          <p:spPr bwMode="auto">
            <a:xfrm>
              <a:off x="1980058" y="4400667"/>
              <a:ext cx="3327585" cy="37795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2793" name="直接连接符 17428"/>
            <p:cNvSpPr>
              <a:spLocks noChangeShapeType="1"/>
            </p:cNvSpPr>
            <p:nvPr/>
          </p:nvSpPr>
          <p:spPr bwMode="auto">
            <a:xfrm flipH="1">
              <a:off x="5289420" y="4163780"/>
              <a:ext cx="431894" cy="236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2" name="矩形 17431"/>
          <p:cNvSpPr>
            <a:spLocks noChangeArrowheads="1"/>
          </p:cNvSpPr>
          <p:nvPr/>
        </p:nvSpPr>
        <p:spPr bwMode="auto">
          <a:xfrm>
            <a:off x="539452" y="4365104"/>
            <a:ext cx="1295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楷体_GB2312" pitchFamily="1" charset="-122"/>
              </a:rPr>
              <a:t>背景</a:t>
            </a:r>
            <a:endParaRPr lang="zh-CN" altLang="en-US" sz="18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548258" y="4346822"/>
            <a:ext cx="1582738" cy="431800"/>
            <a:chOff x="1548258" y="4346822"/>
            <a:chExt cx="1582738" cy="431800"/>
          </a:xfrm>
        </p:grpSpPr>
        <p:sp>
          <p:nvSpPr>
            <p:cNvPr id="17412" name="矩形 17411"/>
            <p:cNvSpPr>
              <a:spLocks noChangeArrowheads="1"/>
            </p:cNvSpPr>
            <p:nvPr/>
          </p:nvSpPr>
          <p:spPr bwMode="auto">
            <a:xfrm>
              <a:off x="1835596" y="4346822"/>
              <a:ext cx="12954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1">
                  <a:latin typeface="Arial" panose="020B0604020202020204" pitchFamily="34" charset="0"/>
                  <a:ea typeface="楷体_GB2312" pitchFamily="1" charset="-122"/>
                </a:rPr>
                <a:t>逻辑结构</a:t>
              </a:r>
              <a:endParaRPr lang="zh-CN" altLang="en-US" sz="1800" b="1">
                <a:latin typeface="Arial" panose="020B0604020202020204" pitchFamily="34" charset="0"/>
                <a:ea typeface="楷体_GB2312" pitchFamily="1" charset="-122"/>
              </a:endParaRPr>
            </a:p>
          </p:txBody>
        </p:sp>
        <p:sp>
          <p:nvSpPr>
            <p:cNvPr id="17433" name="直接连接符 17432"/>
            <p:cNvSpPr>
              <a:spLocks noChangeShapeType="1"/>
            </p:cNvSpPr>
            <p:nvPr/>
          </p:nvSpPr>
          <p:spPr bwMode="auto">
            <a:xfrm>
              <a:off x="1548258" y="4634159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483296" y="5425975"/>
            <a:ext cx="4680892" cy="360214"/>
            <a:chOff x="2483296" y="5425975"/>
            <a:chExt cx="4680892" cy="360214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2483297" y="5786189"/>
              <a:ext cx="46808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2483296" y="5425975"/>
              <a:ext cx="0" cy="36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716065" y="5388867"/>
            <a:ext cx="2448123" cy="397322"/>
            <a:chOff x="4716065" y="5388867"/>
            <a:chExt cx="2448123" cy="39732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7164188" y="5425975"/>
              <a:ext cx="0" cy="36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716065" y="5641999"/>
              <a:ext cx="2448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4716065" y="5388867"/>
              <a:ext cx="0" cy="253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835597" y="4309148"/>
            <a:ext cx="6840859" cy="1640132"/>
            <a:chOff x="1835597" y="4309148"/>
            <a:chExt cx="6840859" cy="1640132"/>
          </a:xfrm>
        </p:grpSpPr>
        <p:grpSp>
          <p:nvGrpSpPr>
            <p:cNvPr id="43" name="组合 42"/>
            <p:cNvGrpSpPr/>
            <p:nvPr/>
          </p:nvGrpSpPr>
          <p:grpSpPr>
            <a:xfrm>
              <a:off x="7596336" y="4562722"/>
              <a:ext cx="1080120" cy="431800"/>
              <a:chOff x="7596336" y="4562722"/>
              <a:chExt cx="1080120" cy="431800"/>
            </a:xfrm>
          </p:grpSpPr>
          <p:sp>
            <p:nvSpPr>
              <p:cNvPr id="17434" name="矩形 17433"/>
              <p:cNvSpPr>
                <a:spLocks noChangeArrowheads="1"/>
              </p:cNvSpPr>
              <p:nvPr/>
            </p:nvSpPr>
            <p:spPr bwMode="auto">
              <a:xfrm>
                <a:off x="7739831" y="4562722"/>
                <a:ext cx="936625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  <a:ea typeface="楷体_GB2312" pitchFamily="1" charset="-122"/>
                  </a:rPr>
                  <a:t>应用</a:t>
                </a:r>
                <a:endParaRPr lang="zh-CN" altLang="en-US" sz="1800" b="1" dirty="0">
                  <a:latin typeface="Arial" panose="020B0604020202020204" pitchFamily="34" charset="0"/>
                  <a:ea typeface="楷体_GB2312" pitchFamily="1" charset="-122"/>
                </a:endParaRPr>
              </a:p>
            </p:txBody>
          </p:sp>
          <p:sp>
            <p:nvSpPr>
              <p:cNvPr id="17435" name="直接连接符 17434"/>
              <p:cNvSpPr>
                <a:spLocks noChangeShapeType="1"/>
              </p:cNvSpPr>
              <p:nvPr/>
            </p:nvSpPr>
            <p:spPr bwMode="auto">
              <a:xfrm>
                <a:off x="7596336" y="4778622"/>
                <a:ext cx="2873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25" name="矩形 17424"/>
            <p:cNvSpPr>
              <a:spLocks noChangeArrowheads="1"/>
            </p:cNvSpPr>
            <p:nvPr/>
          </p:nvSpPr>
          <p:spPr bwMode="auto">
            <a:xfrm>
              <a:off x="1835597" y="4309148"/>
              <a:ext cx="5760740" cy="164013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59832" y="5949280"/>
            <a:ext cx="3384550" cy="576064"/>
            <a:chOff x="3059832" y="5949280"/>
            <a:chExt cx="3384550" cy="576064"/>
          </a:xfrm>
        </p:grpSpPr>
        <p:sp>
          <p:nvSpPr>
            <p:cNvPr id="17431" name="文本框 17430"/>
            <p:cNvSpPr txBox="1">
              <a:spLocks noChangeArrowheads="1"/>
            </p:cNvSpPr>
            <p:nvPr/>
          </p:nvSpPr>
          <p:spPr bwMode="auto">
            <a:xfrm>
              <a:off x="3059832" y="6058619"/>
              <a:ext cx="338455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908050" indent="-43688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accent2"/>
                  </a:solidFill>
                  <a:ea typeface="楷体_GB2312" pitchFamily="1" charset="-122"/>
                </a:rPr>
                <a:t>数据结构的组成</a:t>
              </a:r>
              <a:endParaRPr lang="zh-CN" altLang="en-US" b="1" dirty="0">
                <a:solidFill>
                  <a:schemeClr val="accent2"/>
                </a:solidFill>
                <a:ea typeface="楷体_GB2312" pitchFamily="1" charset="-122"/>
              </a:endParaRPr>
            </a:p>
          </p:txBody>
        </p:sp>
        <p:cxnSp>
          <p:nvCxnSpPr>
            <p:cNvPr id="7" name="直接连接符 6"/>
            <p:cNvCxnSpPr>
              <a:stCxn id="17425" idx="2"/>
            </p:cNvCxnSpPr>
            <p:nvPr/>
          </p:nvCxnSpPr>
          <p:spPr>
            <a:xfrm>
              <a:off x="4715967" y="5949280"/>
              <a:ext cx="98" cy="109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  <p:bldP spid="4" grpId="0"/>
      <p:bldP spid="17413" grpId="0"/>
      <p:bldP spid="17415" grpId="0"/>
      <p:bldP spid="32796" grpId="0"/>
      <p:bldP spid="32797" grpId="0" animBg="1"/>
      <p:bldP spid="17419" grpId="0" animBg="1"/>
      <p:bldP spid="17423" grpId="0" animBg="1"/>
      <p:bldP spid="174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18434"/>
          <p:cNvSpPr>
            <a:spLocks noGrp="1" noChangeArrowheads="1"/>
          </p:cNvSpPr>
          <p:nvPr>
            <p:ph idx="1"/>
          </p:nvPr>
        </p:nvSpPr>
        <p:spPr>
          <a:xfrm>
            <a:off x="467544" y="1566933"/>
            <a:ext cx="7993062" cy="489721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算法的相关概念</a:t>
            </a: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算法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—— </a:t>
            </a:r>
            <a:r>
              <a:rPr lang="zh-CN" altLang="en-US" sz="2400" b="1" dirty="0" smtClean="0"/>
              <a:t>特定问题的求解方法</a:t>
            </a:r>
            <a:r>
              <a:rPr lang="en-US" altLang="zh-CN" sz="2400" b="1" dirty="0" smtClean="0"/>
              <a:t>;</a:t>
            </a:r>
            <a:endParaRPr lang="zh-CN" altLang="en-US" sz="2400" b="1" dirty="0" smtClean="0"/>
          </a:p>
          <a:p>
            <a:pPr lvl="1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这种说法较为粗略，不够严格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另一种定义</a:t>
            </a:r>
            <a:r>
              <a:rPr lang="zh-CN" altLang="en-US" sz="2400" b="1" dirty="0" smtClean="0"/>
              <a:t>：指令的有限序列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满足：</a:t>
            </a: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/>
              <a:t>     </a:t>
            </a:r>
            <a:r>
              <a:rPr lang="en-US" altLang="zh-CN" sz="2000" b="1" dirty="0" smtClean="0"/>
              <a:t>(1)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输入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：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～</a:t>
            </a:r>
            <a:r>
              <a:rPr lang="en-US" altLang="zh-CN" sz="2000" b="1" i="1" dirty="0" smtClean="0"/>
              <a:t>n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;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(2)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输出：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～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;</a:t>
            </a:r>
            <a:r>
              <a:rPr lang="zh-CN" altLang="en-US" sz="2000" b="1" dirty="0" smtClean="0"/>
              <a:t>  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(3)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确定性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无二义性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：指令的描述是确定的，使得对相同的输入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                                         </a:t>
            </a:r>
            <a:r>
              <a:rPr lang="zh-CN" altLang="en-US" sz="2000" b="1" dirty="0" smtClean="0"/>
              <a:t>能产生相同的输出结果</a:t>
            </a:r>
            <a:r>
              <a:rPr lang="en-US" altLang="zh-CN" sz="2000" b="1" dirty="0" smtClean="0"/>
              <a:t>;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(4)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有限性</a:t>
            </a:r>
            <a:r>
              <a:rPr lang="zh-CN" altLang="en-US" sz="2000" b="1" dirty="0" smtClean="0"/>
              <a:t>：指令的执行次数有限</a:t>
            </a:r>
            <a:r>
              <a:rPr lang="en-US" altLang="zh-CN" sz="2000" b="1" dirty="0" smtClean="0"/>
              <a:t>;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(5)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可行性</a:t>
            </a:r>
            <a:r>
              <a:rPr lang="zh-CN" altLang="en-US" sz="2000" b="1" dirty="0" smtClean="0"/>
              <a:t>：算法中每条指令可用计算机指令的有限次执行来实现。</a:t>
            </a:r>
            <a:endParaRPr lang="zh-CN" altLang="en-US" sz="2000" b="1" dirty="0" smtClean="0"/>
          </a:p>
        </p:txBody>
      </p:sp>
      <p:sp>
        <p:nvSpPr>
          <p:cNvPr id="1946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A5DA3DB-AFD4-452F-BA47-4DCBACDF8F0D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6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467544" y="1022436"/>
            <a:ext cx="683873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0000"/>
                </a:solidFill>
              </a:rPr>
              <a:t>算法以及算法设计</a:t>
            </a:r>
            <a:r>
              <a:rPr lang="zh-CN" altLang="en-US" sz="2600" b="1" dirty="0"/>
              <a:t>是计算机专业的</a:t>
            </a:r>
            <a:r>
              <a:rPr lang="zh-CN" altLang="en-US" sz="2600" b="1" dirty="0">
                <a:solidFill>
                  <a:srgbClr val="FF0000"/>
                </a:solidFill>
              </a:rPr>
              <a:t>核心能力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内容占位符 19458"/>
          <p:cNvSpPr>
            <a:spLocks noGrp="1" noChangeArrowheads="1"/>
          </p:cNvSpPr>
          <p:nvPr>
            <p:ph idx="1"/>
          </p:nvPr>
        </p:nvSpPr>
        <p:spPr>
          <a:xfrm>
            <a:off x="395536" y="925884"/>
            <a:ext cx="8640960" cy="502247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算法描述语言</a:t>
            </a:r>
            <a:endParaRPr lang="zh-CN" altLang="en-US" sz="2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/>
              <a:t>          </a:t>
            </a:r>
            <a:r>
              <a:rPr lang="zh-CN" altLang="en-US" sz="2000" dirty="0" smtClean="0"/>
              <a:t>                 </a:t>
            </a:r>
            <a:r>
              <a:rPr lang="zh-CN" altLang="en-US" sz="2000" b="1" dirty="0" smtClean="0"/>
              <a:t>易懂，灵活</a:t>
            </a:r>
            <a:r>
              <a:rPr lang="zh-CN" altLang="en-US" sz="2000" dirty="0" smtClean="0"/>
              <a:t> </a:t>
            </a: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</a:t>
            </a:r>
            <a:r>
              <a:rPr lang="zh-CN" altLang="en-US" sz="2000" b="1" dirty="0" smtClean="0"/>
              <a:t>自然语言   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                不准确 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                    准确，严格 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计算机语言  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                    死板</a:t>
            </a:r>
            <a:endParaRPr lang="zh-CN" altLang="en-US" sz="2000" b="1" dirty="0" smtClean="0"/>
          </a:p>
          <a:p>
            <a:pPr marL="457200" lvl="1" indent="0">
              <a:lnSpc>
                <a:spcPct val="90000"/>
              </a:lnSpc>
              <a:buClr>
                <a:srgbClr val="FF0000"/>
              </a:buClr>
              <a:buNone/>
            </a:pPr>
            <a:r>
              <a:rPr lang="zh-CN" altLang="en-US" sz="2000" b="1" dirty="0" smtClean="0"/>
              <a:t>伪语言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类语言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类</a:t>
            </a:r>
            <a:r>
              <a:rPr lang="en-US" altLang="zh-CN" sz="2000" b="1" dirty="0" smtClean="0"/>
              <a:t>Pascal</a:t>
            </a:r>
            <a:r>
              <a:rPr lang="zh-CN" altLang="en-US" sz="2000" b="1" dirty="0" smtClean="0"/>
              <a:t>、类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、类</a:t>
            </a:r>
            <a:r>
              <a:rPr lang="en-US" altLang="zh-CN" sz="2000" b="1" dirty="0" smtClean="0"/>
              <a:t>C++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Java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Python 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本课程中将采用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C++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的函数形式来描述。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 算法举例：</a:t>
            </a:r>
            <a:endParaRPr lang="zh-CN" altLang="en-US" sz="2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   (</a:t>
            </a:r>
            <a:r>
              <a:rPr lang="en-US" altLang="zh-CN" sz="2000" b="1" dirty="0" smtClean="0"/>
              <a:t>1) </a:t>
            </a:r>
            <a:r>
              <a:rPr lang="zh-CN" altLang="en-US" sz="2000" b="1" dirty="0" smtClean="0"/>
              <a:t>一元二次方程的求解</a:t>
            </a:r>
            <a:r>
              <a:rPr lang="en-US" altLang="zh-CN" sz="2000" b="1" dirty="0" smtClean="0"/>
              <a:t> </a:t>
            </a:r>
            <a:endParaRPr lang="en-US" altLang="zh-CN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(2) </a:t>
            </a:r>
            <a:r>
              <a:rPr lang="zh-CN" altLang="en-US" sz="2000" b="1" dirty="0" smtClean="0"/>
              <a:t>求最大公因子（辗转相除法）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(3) </a:t>
            </a:r>
            <a:r>
              <a:rPr lang="zh-CN" altLang="en-US" sz="2000" b="1" dirty="0" smtClean="0"/>
              <a:t>韩信点兵问题</a:t>
            </a:r>
            <a:endParaRPr lang="zh-CN" altLang="en-US" sz="2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(4) </a:t>
            </a:r>
            <a:r>
              <a:rPr lang="zh-CN" altLang="en-US" sz="2000" b="1" dirty="0" smtClean="0"/>
              <a:t>幻方问题（纵横图）</a:t>
            </a:r>
            <a:endParaRPr lang="en-US" altLang="zh-CN" sz="1800" b="1" dirty="0" smtClean="0"/>
          </a:p>
        </p:txBody>
      </p:sp>
      <p:sp>
        <p:nvSpPr>
          <p:cNvPr id="19460" name="左大括号 19459"/>
          <p:cNvSpPr/>
          <p:nvPr/>
        </p:nvSpPr>
        <p:spPr bwMode="auto">
          <a:xfrm>
            <a:off x="1973908" y="1632317"/>
            <a:ext cx="71437" cy="649287"/>
          </a:xfrm>
          <a:prstGeom prst="leftBrace">
            <a:avLst>
              <a:gd name="adj1" fmla="val 7557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9461" name="左大括号 19460"/>
          <p:cNvSpPr/>
          <p:nvPr/>
        </p:nvSpPr>
        <p:spPr bwMode="auto">
          <a:xfrm>
            <a:off x="2195736" y="2564904"/>
            <a:ext cx="73025" cy="720725"/>
          </a:xfrm>
          <a:prstGeom prst="leftBrace">
            <a:avLst>
              <a:gd name="adj1" fmla="val 8206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0486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BD472EE-A3B9-405D-87EE-E40955CCC517}" type="slidenum">
              <a:rPr lang="zh-CN" altLang="en-US" sz="1200" dirty="0" smtClean="0"/>
            </a:fld>
            <a:endParaRPr lang="zh-CN" altLang="en-US" sz="1200" dirty="0"/>
          </a:p>
        </p:txBody>
      </p:sp>
      <p:grpSp>
        <p:nvGrpSpPr>
          <p:cNvPr id="8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9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11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0" name="图片 9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4068961" y="270892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机器语言、汇编语言、高级语言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(1)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一元二次方程的求解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  <a:p>
            <a:pPr marL="857250" lvl="2" indent="-45720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 smtClean="0"/>
              <a:t>已知一元二次方程：</a:t>
            </a:r>
            <a:r>
              <a:rPr lang="en-US" altLang="zh-CN" sz="2200" b="1" dirty="0" smtClean="0"/>
              <a:t>a</a:t>
            </a:r>
            <a:r>
              <a:rPr lang="en-US" altLang="zh-CN" sz="2200" b="1" i="1" dirty="0" smtClean="0"/>
              <a:t>x</a:t>
            </a:r>
            <a:r>
              <a:rPr lang="en-US" altLang="zh-CN" sz="2200" b="1" baseline="30000" dirty="0" smtClean="0"/>
              <a:t>2</a:t>
            </a:r>
            <a:r>
              <a:rPr lang="en-US" altLang="zh-CN" sz="2200" b="1" dirty="0" smtClean="0"/>
              <a:t>+b</a:t>
            </a:r>
            <a:r>
              <a:rPr lang="en-US" altLang="zh-CN" sz="2200" b="1" i="1" dirty="0" smtClean="0"/>
              <a:t>x</a:t>
            </a:r>
            <a:r>
              <a:rPr lang="en-US" altLang="zh-CN" sz="2200" b="1" dirty="0" smtClean="0"/>
              <a:t>+c=0  </a:t>
            </a:r>
            <a:r>
              <a:rPr lang="zh-CN" altLang="en-US" sz="2200" b="1" dirty="0" smtClean="0">
                <a:sym typeface="宋体" panose="02010600030101010101" pitchFamily="2" charset="-122"/>
              </a:rPr>
              <a:t>求解</a:t>
            </a:r>
            <a:r>
              <a:rPr lang="en-US" altLang="zh-CN" sz="2200" b="1" i="1" dirty="0" smtClean="0"/>
              <a:t>x</a:t>
            </a:r>
            <a:r>
              <a:rPr lang="en-US" altLang="zh-CN" sz="2200" b="1" dirty="0" smtClean="0"/>
              <a:t>=?</a:t>
            </a:r>
            <a:endParaRPr lang="en-US" altLang="zh-CN" sz="2200" b="1" dirty="0" smtClean="0"/>
          </a:p>
          <a:p>
            <a:pPr marL="821055" lvl="3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 smtClean="0"/>
              <a:t>中学数学课程知识</a:t>
            </a:r>
            <a:r>
              <a:rPr lang="en-US" altLang="zh-CN" sz="2200" b="1" dirty="0" smtClean="0"/>
              <a:t>: </a:t>
            </a:r>
            <a:endParaRPr lang="zh-CN" altLang="en-US" sz="2200" b="1" dirty="0" smtClean="0"/>
          </a:p>
          <a:p>
            <a:pPr marL="478155" lvl="3" indent="0">
              <a:buFont typeface="Wingdings" panose="05000000000000000000" pitchFamily="2" charset="2"/>
              <a:buNone/>
            </a:pPr>
            <a:endParaRPr lang="zh-CN" altLang="en-US" sz="2200" b="1" dirty="0" smtClean="0"/>
          </a:p>
          <a:p>
            <a:pPr marL="478155" lvl="3" indent="0">
              <a:buClr>
                <a:srgbClr val="FF0000"/>
              </a:buClr>
              <a:buNone/>
            </a:pPr>
            <a:r>
              <a:rPr lang="zh-CN" altLang="en-US" sz="2200" b="1" dirty="0" smtClean="0"/>
              <a:t>如果是一个没有类似的标准求解的问题，如何求解？</a:t>
            </a:r>
            <a:endParaRPr lang="zh-CN" altLang="en-US" sz="2200" b="1" dirty="0" smtClean="0"/>
          </a:p>
          <a:p>
            <a:pPr marL="478155" lvl="3" indent="0">
              <a:buFont typeface="Wingdings" panose="05000000000000000000" pitchFamily="2" charset="2"/>
              <a:buNone/>
            </a:pPr>
            <a:endParaRPr lang="en-US" altLang="zh-CN" sz="2200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995936" y="2060848"/>
                <a:ext cx="2296077" cy="685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60848"/>
                <a:ext cx="2296077" cy="685124"/>
              </a:xfrm>
              <a:prstGeom prst="rect">
                <a:avLst/>
              </a:prstGeom>
              <a:blipFill rotWithShape="1">
                <a:blip r:embed="rId2"/>
                <a:stretch>
                  <a:fillRect l="-22" t="-40" r="19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809" y="2750586"/>
            <a:ext cx="377680" cy="419801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章  概 述</a:t>
            </a:r>
            <a:endParaRPr lang="zh-CN" altLang="en-US" b="1" dirty="0" smtClean="0"/>
          </a:p>
        </p:txBody>
      </p:sp>
      <p:sp>
        <p:nvSpPr>
          <p:cNvPr id="410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6DC911D-46DE-485C-8777-064FD0BC3DF5}" type="slidenum">
              <a:rPr lang="zh-CN" altLang="en-US" sz="1200" dirty="0" smtClean="0"/>
            </a:fld>
            <a:endParaRPr lang="zh-CN" altLang="en-US" sz="1200" dirty="0"/>
          </a:p>
        </p:txBody>
      </p:sp>
      <p:grpSp>
        <p:nvGrpSpPr>
          <p:cNvPr id="5" name="组合 107"/>
          <p:cNvGrpSpPr/>
          <p:nvPr/>
        </p:nvGrpSpPr>
        <p:grpSpPr>
          <a:xfrm>
            <a:off x="971600" y="4581128"/>
            <a:ext cx="4032448" cy="684275"/>
            <a:chOff x="939802" y="5062184"/>
            <a:chExt cx="4032448" cy="684275"/>
          </a:xfrm>
        </p:grpSpPr>
        <p:grpSp>
          <p:nvGrpSpPr>
            <p:cNvPr id="6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KSO_Shape"/>
              <p:cNvSpPr/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b="1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465010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1.5  </a:t>
              </a:r>
              <a:r>
                <a:rPr lang="zh-CN" altLang="en-US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58665" y="1326432"/>
            <a:ext cx="4405423" cy="684042"/>
            <a:chOff x="958665" y="1326432"/>
            <a:chExt cx="4405423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3" name="图片 12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grpSp>
        <p:nvGrpSpPr>
          <p:cNvPr id="14" name="组合 114"/>
          <p:cNvGrpSpPr/>
          <p:nvPr/>
        </p:nvGrpSpPr>
        <p:grpSpPr>
          <a:xfrm>
            <a:off x="147160" y="2186374"/>
            <a:ext cx="6225040" cy="679778"/>
            <a:chOff x="93137" y="3363717"/>
            <a:chExt cx="6225040" cy="679778"/>
          </a:xfrm>
        </p:grpSpPr>
        <p:grpSp>
          <p:nvGrpSpPr>
            <p:cNvPr id="15" name="组合 105"/>
            <p:cNvGrpSpPr/>
            <p:nvPr/>
          </p:nvGrpSpPr>
          <p:grpSpPr>
            <a:xfrm>
              <a:off x="93137" y="3363717"/>
              <a:ext cx="6225040" cy="679778"/>
              <a:chOff x="93137" y="3363717"/>
              <a:chExt cx="6225040" cy="679778"/>
            </a:xfrm>
          </p:grpSpPr>
          <p:sp>
            <p:nvSpPr>
              <p:cNvPr id="17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1.2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基本术语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63072" y="3001805"/>
            <a:ext cx="7317240" cy="698583"/>
            <a:chOff x="56674" y="4179148"/>
            <a:chExt cx="7317240" cy="698583"/>
          </a:xfrm>
        </p:grpSpPr>
        <p:grpSp>
          <p:nvGrpSpPr>
            <p:cNvPr id="20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22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24" name="组合 109"/>
          <p:cNvGrpSpPr/>
          <p:nvPr/>
        </p:nvGrpSpPr>
        <p:grpSpPr>
          <a:xfrm>
            <a:off x="-26470" y="3824893"/>
            <a:ext cx="6542686" cy="651944"/>
            <a:chOff x="-32868" y="4599564"/>
            <a:chExt cx="6542686" cy="651944"/>
          </a:xfrm>
        </p:grpSpPr>
        <p:sp>
          <p:nvSpPr>
            <p:cNvPr id="25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1.4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算法分析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0482"/>
          <p:cNvSpPr>
            <a:spLocks noGrp="1" noChangeArrowheads="1"/>
          </p:cNvSpPr>
          <p:nvPr>
            <p:ph idx="1"/>
          </p:nvPr>
        </p:nvSpPr>
        <p:spPr>
          <a:xfrm>
            <a:off x="611188" y="1052513"/>
            <a:ext cx="7993062" cy="48974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/>
              <a:t>例</a:t>
            </a:r>
            <a:r>
              <a:rPr lang="en-US" altLang="zh-CN" sz="2800" b="1" dirty="0" smtClean="0"/>
              <a:t>(2)</a:t>
            </a:r>
            <a:r>
              <a:rPr lang="zh-CN" altLang="en-US" sz="2800" b="1" dirty="0" smtClean="0"/>
              <a:t>：求最大公因子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辗转相除法</a:t>
            </a:r>
            <a:r>
              <a:rPr lang="en-US" altLang="zh-CN" sz="2800" b="1" dirty="0"/>
              <a:t>)</a:t>
            </a:r>
            <a:endParaRPr lang="zh-CN" altLang="en-US" sz="2800" b="1" dirty="0" smtClean="0"/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/>
              <a:t>求任意两个整数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, </a:t>
            </a:r>
            <a:r>
              <a:rPr lang="en-US" altLang="zh-CN" sz="2000" b="1" i="1" dirty="0" smtClean="0"/>
              <a:t>N</a:t>
            </a:r>
            <a:r>
              <a:rPr lang="zh-CN" altLang="en-US" sz="2000" b="1" dirty="0" smtClean="0"/>
              <a:t>最大公因子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,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的方法：</a:t>
            </a:r>
            <a:endParaRPr lang="zh-CN" altLang="en-US" sz="2000" b="1" dirty="0" smtClean="0"/>
          </a:p>
          <a:p>
            <a:pPr>
              <a:lnSpc>
                <a:spcPct val="110000"/>
              </a:lnSpc>
              <a:buNone/>
            </a:pPr>
            <a:r>
              <a:rPr lang="zh-CN" altLang="en-US" sz="2000" b="1" dirty="0" smtClean="0"/>
              <a:t>      若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=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*</a:t>
            </a:r>
            <a:r>
              <a:rPr lang="en-US" altLang="zh-CN" sz="2000" b="1" i="1" dirty="0" smtClean="0"/>
              <a:t>Q</a:t>
            </a:r>
            <a:r>
              <a:rPr lang="en-US" altLang="zh-CN" sz="2000" b="1" dirty="0" smtClean="0"/>
              <a:t>+</a:t>
            </a:r>
            <a:r>
              <a:rPr lang="en-US" altLang="zh-CN" sz="2000" b="1" i="1" dirty="0" smtClean="0"/>
              <a:t>R</a:t>
            </a:r>
            <a:r>
              <a:rPr lang="zh-CN" altLang="en-US" sz="2000" b="1" i="1" dirty="0" smtClean="0"/>
              <a:t>，</a:t>
            </a:r>
            <a:r>
              <a:rPr lang="zh-CN" altLang="en-US" sz="2000" b="1" dirty="0" smtClean="0"/>
              <a:t>其中</a:t>
            </a:r>
            <a:r>
              <a:rPr lang="en-US" altLang="zh-CN" sz="2000" b="1" dirty="0"/>
              <a:t>: </a:t>
            </a:r>
            <a:r>
              <a:rPr lang="en-US" altLang="zh-CN" sz="2000" b="1" i="1" dirty="0"/>
              <a:t>R</a:t>
            </a:r>
            <a:r>
              <a:rPr lang="zh-CN" altLang="en-US" sz="2000" b="1" dirty="0"/>
              <a:t>为</a:t>
            </a:r>
            <a:r>
              <a:rPr lang="zh-CN" altLang="en-US" sz="2000" b="1" dirty="0">
                <a:solidFill>
                  <a:srgbClr val="FF0000"/>
                </a:solidFill>
              </a:rPr>
              <a:t>余数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　满足 </a:t>
            </a:r>
            <a:r>
              <a:rPr lang="en-US" altLang="zh-CN" sz="2000" b="1" i="1" dirty="0"/>
              <a:t>0</a:t>
            </a:r>
            <a:r>
              <a:rPr lang="en-US" altLang="zh-CN" sz="2000" b="1" dirty="0"/>
              <a:t>≤</a:t>
            </a:r>
            <a:r>
              <a:rPr lang="en-US" altLang="zh-CN" sz="2000" b="1" i="1" dirty="0"/>
              <a:t>R</a:t>
            </a:r>
            <a:r>
              <a:rPr lang="en-US" altLang="zh-CN" sz="2000" b="1" dirty="0"/>
              <a:t>≤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</a:t>
            </a:r>
            <a:r>
              <a:rPr lang="zh-CN" altLang="en-US" sz="2000" b="1" dirty="0"/>
              <a:t>，</a:t>
            </a:r>
            <a:r>
              <a:rPr lang="en-US" altLang="zh-CN" sz="2000" b="1" i="1" dirty="0"/>
              <a:t>Q</a:t>
            </a:r>
            <a:r>
              <a:rPr lang="zh-CN" altLang="en-US" sz="2000" b="1" dirty="0"/>
              <a:t>为整数</a:t>
            </a:r>
            <a:r>
              <a:rPr lang="en-US" altLang="zh-CN" sz="2000" b="1" dirty="0"/>
              <a:t>        </a:t>
            </a:r>
            <a:endParaRPr lang="en-US" altLang="zh-CN" sz="2000" b="1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 则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,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)=(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, </a:t>
            </a:r>
            <a:r>
              <a:rPr lang="en-US" altLang="zh-CN" sz="2000" b="1" i="1" dirty="0" smtClean="0"/>
              <a:t>R</a:t>
            </a:r>
            <a:r>
              <a:rPr lang="en-US" altLang="zh-CN" sz="2000" b="1" dirty="0" smtClean="0"/>
              <a:t>)   </a:t>
            </a:r>
            <a:endParaRPr lang="en-US" altLang="zh-CN" sz="2000" b="1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  且当</a:t>
            </a:r>
            <a:r>
              <a:rPr lang="en-US" altLang="zh-CN" sz="2000" b="1" i="1" dirty="0" smtClean="0"/>
              <a:t>R</a:t>
            </a:r>
            <a:r>
              <a:rPr lang="en-US" altLang="zh-CN" sz="2000" b="1" dirty="0" smtClean="0"/>
              <a:t>=0</a:t>
            </a:r>
            <a:r>
              <a:rPr lang="zh-CN" altLang="en-US" sz="2000" b="1" dirty="0" smtClean="0"/>
              <a:t>时，  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,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)=</a:t>
            </a:r>
            <a:r>
              <a:rPr lang="en-US" altLang="zh-CN" sz="2000" b="1" i="1" dirty="0" smtClean="0"/>
              <a:t>N</a:t>
            </a:r>
            <a:endParaRPr lang="en-US" altLang="zh-CN" sz="2000" b="1" i="1" dirty="0" smtClean="0"/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/>
              <a:t>按照</a:t>
            </a:r>
            <a:r>
              <a:rPr lang="zh-CN" altLang="en-US" sz="2000" b="1" dirty="0"/>
              <a:t>此</a:t>
            </a:r>
            <a:r>
              <a:rPr lang="zh-CN" altLang="en-US" sz="2000" b="1" dirty="0" smtClean="0"/>
              <a:t>方法，可以快速而方便地求出任意两个整数的最大公因子  </a:t>
            </a:r>
            <a:endParaRPr lang="en-US" altLang="zh-CN" sz="2000" b="1" dirty="0" smtClean="0"/>
          </a:p>
          <a:p>
            <a:pPr marL="0" indent="0" eaLnBrk="1" hangingPunct="1">
              <a:lnSpc>
                <a:spcPct val="110000"/>
              </a:lnSpc>
              <a:buClr>
                <a:srgbClr val="FF0000"/>
              </a:buClr>
              <a:buNone/>
            </a:pPr>
            <a:r>
              <a:rPr lang="zh-CN" altLang="en-US" sz="2000" b="1" dirty="0" smtClean="0"/>
              <a:t> </a:t>
            </a:r>
            <a:endParaRPr lang="zh-CN" altLang="en-US" sz="2000" b="1" dirty="0" smtClean="0"/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例如</a:t>
            </a:r>
            <a:r>
              <a:rPr lang="en-US" altLang="zh-CN" sz="2000" b="1" dirty="0" smtClean="0"/>
              <a:t>: </a:t>
            </a:r>
            <a:r>
              <a:rPr lang="zh-CN" altLang="en-US" sz="2000" b="1" dirty="0" smtClean="0"/>
              <a:t>求解</a:t>
            </a:r>
            <a:r>
              <a:rPr lang="en-US" altLang="zh-CN" sz="2000" b="1" dirty="0" smtClean="0"/>
              <a:t>(</a:t>
            </a:r>
            <a:r>
              <a:rPr lang="en-US" altLang="zh-CN" sz="2200" b="1" dirty="0" smtClean="0"/>
              <a:t>1500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550)</a:t>
            </a:r>
            <a:r>
              <a:rPr lang="zh-CN" altLang="en-US" sz="2000" b="1" dirty="0" smtClean="0"/>
              <a:t>的最大公因子　</a:t>
            </a:r>
            <a:endParaRPr lang="zh-CN" altLang="en-US" sz="2000" b="1" dirty="0" smtClean="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1500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550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=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550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400</a:t>
            </a:r>
            <a:r>
              <a:rPr lang="zh-CN" altLang="en-US" sz="2200" b="1" dirty="0" smtClean="0"/>
              <a:t>）</a:t>
            </a:r>
            <a:endParaRPr lang="zh-CN" altLang="en-US" sz="2200" b="1" dirty="0" smtClean="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=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400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150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=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150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100</a:t>
            </a:r>
            <a:r>
              <a:rPr lang="zh-CN" altLang="en-US" sz="2200" b="1" dirty="0" smtClean="0"/>
              <a:t>）</a:t>
            </a:r>
            <a:endParaRPr lang="zh-CN" altLang="en-US" sz="2200" b="1" dirty="0" smtClean="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=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100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50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=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50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）</a:t>
            </a:r>
            <a:r>
              <a:rPr lang="en-US" altLang="zh-CN" sz="2200" b="1" dirty="0" smtClean="0"/>
              <a:t>= 50</a:t>
            </a:r>
            <a:r>
              <a:rPr lang="en-US" altLang="zh-CN" sz="2200" dirty="0" smtClean="0"/>
              <a:t> </a:t>
            </a:r>
            <a:r>
              <a:rPr lang="zh-CN" altLang="en-US" sz="2000" b="1" dirty="0" smtClean="0"/>
              <a:t>　</a:t>
            </a:r>
            <a:endParaRPr lang="zh-CN" altLang="en-US" sz="2000" b="1" dirty="0" smtClean="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最终求得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1500</a:t>
            </a:r>
            <a:r>
              <a:rPr lang="zh-CN" altLang="en-US" sz="2200" b="1" dirty="0" smtClean="0">
                <a:solidFill>
                  <a:srgbClr val="0000FF"/>
                </a:solidFill>
              </a:rPr>
              <a:t>和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550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的最大公因子为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50</a:t>
            </a:r>
            <a:r>
              <a:rPr lang="zh-CN" altLang="en-US" sz="2000" b="1" dirty="0" smtClean="0"/>
              <a:t>。</a:t>
            </a:r>
            <a:endParaRPr lang="zh-CN" altLang="en-US" sz="2000" b="1" dirty="0" smtClean="0"/>
          </a:p>
        </p:txBody>
      </p:sp>
      <p:sp>
        <p:nvSpPr>
          <p:cNvPr id="20484" name="任意多边形 20483"/>
          <p:cNvSpPr>
            <a:spLocks noChangeArrowheads="1"/>
          </p:cNvSpPr>
          <p:nvPr/>
        </p:nvSpPr>
        <p:spPr bwMode="auto">
          <a:xfrm>
            <a:off x="2181551" y="4149080"/>
            <a:ext cx="1152525" cy="115316"/>
          </a:xfrm>
          <a:custGeom>
            <a:avLst/>
            <a:gdLst>
              <a:gd name="T0" fmla="*/ 0 w 952"/>
              <a:gd name="T1" fmla="*/ 214086 h 119"/>
              <a:gd name="T2" fmla="*/ 371665 w 952"/>
              <a:gd name="T3" fmla="*/ 0 h 119"/>
              <a:gd name="T4" fmla="*/ 730013 w 952"/>
              <a:gd name="T5" fmla="*/ 0 h 119"/>
              <a:gd name="T6" fmla="*/ 1001196 w 952"/>
              <a:gd name="T7" fmla="*/ 101600 h 119"/>
              <a:gd name="T8" fmla="*/ 1152525 w 952"/>
              <a:gd name="T9" fmla="*/ 21590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2" h="119">
                <a:moveTo>
                  <a:pt x="0" y="118"/>
                </a:moveTo>
                <a:lnTo>
                  <a:pt x="307" y="0"/>
                </a:lnTo>
                <a:lnTo>
                  <a:pt x="603" y="0"/>
                </a:lnTo>
                <a:lnTo>
                  <a:pt x="827" y="56"/>
                </a:lnTo>
                <a:lnTo>
                  <a:pt x="952" y="119"/>
                </a:lnTo>
              </a:path>
            </a:pathLst>
          </a:custGeom>
          <a:noFill/>
          <a:ln w="38100" cmpd="dbl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文本框 20484"/>
          <p:cNvSpPr txBox="1">
            <a:spLocks noChangeArrowheads="1"/>
          </p:cNvSpPr>
          <p:nvPr/>
        </p:nvSpPr>
        <p:spPr bwMode="auto">
          <a:xfrm>
            <a:off x="5076056" y="4104481"/>
            <a:ext cx="2808287" cy="3762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ea typeface="楷体_GB2312" pitchFamily="1" charset="-122"/>
              </a:rPr>
              <a:t>1500 % 550  </a:t>
            </a:r>
            <a:r>
              <a:rPr lang="en-US" altLang="zh-CN" sz="1800" b="1" dirty="0" smtClean="0">
                <a:ea typeface="楷体_GB2312" pitchFamily="1" charset="-122"/>
                <a:sym typeface="Wingdings" panose="05000000000000000000" pitchFamily="2" charset="2"/>
              </a:rPr>
              <a:t> 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1" charset="-122"/>
              </a:rPr>
              <a:t>400</a:t>
            </a:r>
            <a:endParaRPr lang="en-US" altLang="zh-CN" sz="1800" b="1" dirty="0">
              <a:solidFill>
                <a:srgbClr val="FF0000"/>
              </a:solidFill>
              <a:ea typeface="楷体_GB2312" pitchFamily="1" charset="-122"/>
            </a:endParaRPr>
          </a:p>
        </p:txBody>
      </p:sp>
      <p:sp>
        <p:nvSpPr>
          <p:cNvPr id="20486" name="直接连接符 20485"/>
          <p:cNvSpPr>
            <a:spLocks noChangeShapeType="1"/>
          </p:cNvSpPr>
          <p:nvPr/>
        </p:nvSpPr>
        <p:spPr bwMode="auto">
          <a:xfrm flipH="1">
            <a:off x="4211959" y="4264395"/>
            <a:ext cx="864095" cy="1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6514DDB-09AF-458C-9CF2-1E599CF6408C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9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10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12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1" name="图片 10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  <p:bldP spid="204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1506"/>
          <p:cNvSpPr>
            <a:spLocks noGrp="1" noChangeArrowheads="1"/>
          </p:cNvSpPr>
          <p:nvPr>
            <p:ph idx="1"/>
          </p:nvPr>
        </p:nvSpPr>
        <p:spPr>
          <a:xfrm>
            <a:off x="525319" y="1412777"/>
            <a:ext cx="7993062" cy="524184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Hcf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)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{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r = 0;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　　</a:t>
            </a:r>
            <a:r>
              <a:rPr lang="en-US" altLang="zh-CN" sz="2000" b="1" dirty="0" smtClean="0"/>
              <a:t>while (</a:t>
            </a:r>
            <a:r>
              <a:rPr lang="en-US" altLang="zh-CN" sz="2000" b="1" i="1" dirty="0" smtClean="0"/>
              <a:t>n </a:t>
            </a:r>
            <a:r>
              <a:rPr lang="en-US" altLang="zh-CN" sz="2000" b="1" dirty="0" smtClean="0"/>
              <a:t>!= 0) 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     </a:t>
            </a:r>
            <a:r>
              <a:rPr lang="en-US" altLang="zh-CN" sz="2000" b="1" dirty="0" smtClean="0"/>
              <a:t>{</a:t>
            </a:r>
            <a:r>
              <a:rPr lang="zh-CN" altLang="en-US" sz="2000" b="1" dirty="0" smtClean="0"/>
              <a:t>　 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r = 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 %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;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　      　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 =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; 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 = </a:t>
            </a:r>
            <a:r>
              <a:rPr lang="en-US" altLang="zh-CN" sz="2000" b="1" i="1" dirty="0" smtClean="0"/>
              <a:t>r</a:t>
            </a:r>
            <a:r>
              <a:rPr lang="en-US" altLang="zh-CN" sz="2000" b="1" dirty="0" smtClean="0"/>
              <a:t>; 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　   </a:t>
            </a:r>
            <a:r>
              <a:rPr lang="en-US" altLang="zh-CN" sz="2000" b="1" dirty="0" smtClean="0"/>
              <a:t>}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　  </a:t>
            </a:r>
            <a:r>
              <a:rPr lang="en-US" altLang="zh-CN" sz="2000" b="1" dirty="0" smtClean="0"/>
              <a:t>return 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;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}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/>
              <a:t>其对应的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递归函数</a:t>
            </a:r>
            <a:r>
              <a:rPr lang="zh-CN" altLang="en-US" sz="2000" b="1" dirty="0" smtClean="0"/>
              <a:t>：</a:t>
            </a:r>
            <a:endParaRPr lang="zh-CN" altLang="en-US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Hcf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)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{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  </a:t>
            </a:r>
            <a:r>
              <a:rPr lang="en-US" altLang="zh-CN" sz="2000" b="1" dirty="0" smtClean="0"/>
              <a:t>if (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==0) 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return 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;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　</a:t>
            </a:r>
            <a:r>
              <a:rPr lang="en-US" altLang="zh-CN" sz="2000" b="1" dirty="0" smtClean="0"/>
              <a:t>else 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return </a:t>
            </a:r>
            <a:r>
              <a:rPr lang="en-US" altLang="zh-CN" sz="2000" b="1" dirty="0" err="1" smtClean="0"/>
              <a:t>Hcf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, 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 % </a:t>
            </a:r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);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}</a:t>
            </a:r>
            <a:endParaRPr lang="zh-CN" altLang="en-US" sz="2000" dirty="0" smtClean="0"/>
          </a:p>
        </p:txBody>
      </p:sp>
      <p:sp>
        <p:nvSpPr>
          <p:cNvPr id="23556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2C33589-3BB5-4ADC-BF30-B0A806EBC1F5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7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8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9" name="图片 8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323528" y="1068669"/>
            <a:ext cx="8568952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/>
              <a:t>求任意两个整数</a:t>
            </a:r>
            <a:r>
              <a:rPr lang="en-US" altLang="zh-CN" sz="2600" b="1" i="1" dirty="0"/>
              <a:t>M</a:t>
            </a:r>
            <a:r>
              <a:rPr lang="zh-CN" altLang="en-US" sz="2600" b="1" dirty="0"/>
              <a:t>和</a:t>
            </a:r>
            <a:r>
              <a:rPr lang="en-US" altLang="zh-CN" sz="2600" b="1" i="1" dirty="0"/>
              <a:t>N</a:t>
            </a:r>
            <a:r>
              <a:rPr lang="zh-CN" altLang="en-US" sz="2600" b="1" dirty="0"/>
              <a:t>最大公因子的</a:t>
            </a:r>
            <a:r>
              <a:rPr lang="zh-CN" altLang="en-US" sz="2600" b="1" dirty="0" smtClean="0"/>
              <a:t>算法Ｃ</a:t>
            </a:r>
            <a:r>
              <a:rPr lang="en-US" altLang="zh-CN" sz="2600" b="1" dirty="0"/>
              <a:t>++</a:t>
            </a:r>
            <a:r>
              <a:rPr lang="zh-CN" altLang="en-US" sz="2600" b="1" dirty="0"/>
              <a:t>语言</a:t>
            </a:r>
            <a:r>
              <a:rPr lang="zh-CN" altLang="en-US" sz="2600" b="1" dirty="0" smtClean="0"/>
              <a:t>函数</a:t>
            </a:r>
            <a:endParaRPr lang="zh-CN" altLang="en-US" sz="26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1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2530"/>
          <p:cNvSpPr>
            <a:spLocks noGrp="1" noChangeArrowheads="1"/>
          </p:cNvSpPr>
          <p:nvPr>
            <p:ph idx="1"/>
          </p:nvPr>
        </p:nvSpPr>
        <p:spPr>
          <a:xfrm>
            <a:off x="395536" y="980728"/>
            <a:ext cx="8208714" cy="511209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(3):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“韩信点兵”</a:t>
            </a:r>
            <a:r>
              <a:rPr lang="zh-CN" altLang="en-US" sz="2800" b="1" dirty="0" smtClean="0"/>
              <a:t>问题的求解方法</a:t>
            </a:r>
            <a:endParaRPr lang="zh-CN" altLang="en-US" sz="28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</a:rPr>
              <a:t>问题描述：</a:t>
            </a:r>
            <a:r>
              <a:rPr lang="zh-CN" altLang="en-US" sz="2000" b="1" dirty="0" smtClean="0"/>
              <a:t>有一队士兵，确切人数不知，但若每３人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一组，则余２人；每５人一组，余３人；每７人一组，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余５人；每１１人一组，余４人。</a:t>
            </a:r>
            <a:endParaRPr lang="zh-CN" altLang="en-US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请解答下列问题：</a:t>
            </a:r>
            <a:endParaRPr lang="zh-CN" altLang="en-US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　⑴至少有多少人？　　</a:t>
            </a:r>
            <a:endParaRPr lang="zh-CN" altLang="en-US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　　⑵若已知人数在</a:t>
            </a:r>
            <a:r>
              <a:rPr lang="en-US" altLang="zh-CN" sz="2000" b="1" dirty="0" smtClean="0"/>
              <a:t>5000</a:t>
            </a:r>
            <a:r>
              <a:rPr lang="zh-CN" altLang="en-US" sz="2000" b="1" dirty="0" smtClean="0"/>
              <a:t>～</a:t>
            </a:r>
            <a:r>
              <a:rPr lang="en-US" altLang="zh-CN" sz="2000" b="1" dirty="0" smtClean="0"/>
              <a:t>10000</a:t>
            </a:r>
            <a:r>
              <a:rPr lang="zh-CN" altLang="en-US" sz="2000" b="1" dirty="0" smtClean="0"/>
              <a:t>之间，有几个答案？</a:t>
            </a:r>
            <a:endParaRPr lang="zh-CN" altLang="en-US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解</a:t>
            </a:r>
            <a:r>
              <a:rPr lang="zh-CN" altLang="en-US" sz="2000" b="1" dirty="0" smtClean="0"/>
              <a:t>：初学者容易想到用逐个试探的方法来求解，</a:t>
            </a:r>
            <a:endParaRPr lang="zh-CN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这样显然耗时，难以求解值非常大的情况</a:t>
            </a:r>
            <a:endParaRPr lang="zh-CN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求解方法</a:t>
            </a:r>
            <a:r>
              <a:rPr lang="zh-CN" altLang="en-US" sz="2000" b="1" dirty="0" smtClean="0"/>
              <a:t>：逐个满足条件，在寻找满足下一个条件的解时</a:t>
            </a:r>
            <a:endParaRPr lang="en-US" altLang="zh-CN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           保证前面条件继续成立。</a:t>
            </a:r>
            <a:endParaRPr lang="zh-CN" altLang="en-US" sz="2000" b="1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/>
              <a:t>如何做到这一点？</a:t>
            </a:r>
            <a:endParaRPr lang="zh-CN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探索满足下一个条件的</a:t>
            </a:r>
            <a:r>
              <a:rPr lang="zh-CN" altLang="en-US" sz="2000" b="1" i="1" dirty="0" smtClean="0">
                <a:cs typeface="Times New Roman" panose="02020603050405020304" pitchFamily="18" charset="0"/>
              </a:rPr>
              <a:t>ｎ</a:t>
            </a:r>
            <a:r>
              <a:rPr lang="zh-CN" altLang="en-US" sz="2000" b="1" dirty="0" smtClean="0"/>
              <a:t>的值时，以累加前面各数的最小公倍数来试探，由此得到求解的程序段。</a:t>
            </a:r>
            <a:endParaRPr lang="zh-CN" altLang="en-US" sz="2000" b="1" dirty="0" smtClean="0"/>
          </a:p>
        </p:txBody>
      </p:sp>
      <p:sp>
        <p:nvSpPr>
          <p:cNvPr id="2458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7D1883F-37F1-4246-9A6B-CB826426E99C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7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8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9" name="图片 8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56" y="940656"/>
            <a:ext cx="2548408" cy="2860588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3554"/>
          <p:cNvSpPr>
            <a:spLocks noGrp="1" noChangeArrowheads="1"/>
          </p:cNvSpPr>
          <p:nvPr>
            <p:ph idx="1"/>
          </p:nvPr>
        </p:nvSpPr>
        <p:spPr>
          <a:xfrm>
            <a:off x="611560" y="980728"/>
            <a:ext cx="7993062" cy="518410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问题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１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的Ｃ</a:t>
            </a:r>
            <a:r>
              <a:rPr lang="en-US" altLang="zh-CN" sz="1800" b="1" dirty="0" smtClean="0"/>
              <a:t>++</a:t>
            </a:r>
            <a:r>
              <a:rPr lang="zh-CN" altLang="en-US" sz="1800" b="1" dirty="0" smtClean="0"/>
              <a:t>语言</a:t>
            </a:r>
            <a:r>
              <a:rPr lang="zh-CN" altLang="en-US" sz="1800" b="1" dirty="0"/>
              <a:t>函数</a:t>
            </a:r>
            <a:r>
              <a:rPr lang="zh-CN" altLang="en-US" sz="1800" b="1" dirty="0" smtClean="0"/>
              <a:t>：</a:t>
            </a:r>
            <a:endParaRPr lang="en-US" altLang="zh-CN" sz="1800" b="1" dirty="0" smtClean="0"/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HanXinDianBingMinPeople</a:t>
            </a:r>
            <a:r>
              <a:rPr lang="en-US" altLang="zh-CN" sz="1600" b="1" dirty="0" smtClean="0"/>
              <a:t>( )</a:t>
            </a:r>
            <a:endParaRPr lang="zh-CN" altLang="en-US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{</a:t>
            </a:r>
            <a:r>
              <a:rPr lang="zh-CN" altLang="en-US" sz="1600" b="1" dirty="0" smtClean="0"/>
              <a:t>　</a:t>
            </a:r>
            <a:endParaRPr lang="en-US" altLang="zh-CN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   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=2;    </a:t>
            </a:r>
            <a:r>
              <a:rPr lang="zh-CN" altLang="en-US" sz="1600" b="1" dirty="0" smtClean="0"/>
              <a:t>　　　　　</a:t>
            </a:r>
            <a:r>
              <a:rPr lang="en-US" altLang="zh-CN" sz="1600" b="1" dirty="0" smtClean="0"/>
              <a:t>// </a:t>
            </a:r>
            <a:r>
              <a:rPr lang="zh-CN" altLang="en-US" sz="1600" b="1" dirty="0" smtClean="0"/>
              <a:t>满足 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人一组余</a:t>
            </a:r>
            <a:r>
              <a:rPr lang="en-US" altLang="zh-CN" sz="1600" b="1" dirty="0" smtClean="0"/>
              <a:t>2</a:t>
            </a:r>
            <a:endParaRPr lang="en-US" altLang="zh-CN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while</a:t>
            </a:r>
            <a:r>
              <a:rPr lang="en-US" altLang="zh-CN" sz="1600" b="1" dirty="0" smtClean="0"/>
              <a:t> (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 % 5 != 3)</a:t>
            </a:r>
            <a:r>
              <a:rPr lang="zh-CN" altLang="en-US" sz="1600" b="1" dirty="0" smtClean="0"/>
              <a:t>  </a:t>
            </a:r>
            <a:endParaRPr lang="en-US" altLang="zh-CN" sz="1600" b="1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 smtClean="0"/>
              <a:t>               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=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+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3</a:t>
            </a:r>
            <a:r>
              <a:rPr lang="en-US" altLang="zh-CN" sz="1600" b="1" dirty="0" smtClean="0"/>
              <a:t>; </a:t>
            </a:r>
            <a:r>
              <a:rPr lang="zh-CN" altLang="en-US" sz="1600" b="1" dirty="0" smtClean="0"/>
              <a:t>　</a:t>
            </a:r>
            <a:r>
              <a:rPr lang="en-US" altLang="zh-CN" sz="1600" b="1" dirty="0" smtClean="0"/>
              <a:t>// </a:t>
            </a:r>
            <a:r>
              <a:rPr lang="zh-CN" altLang="en-US" sz="1600" b="1" dirty="0" smtClean="0"/>
              <a:t>在保证 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人一组余</a:t>
            </a:r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的前提下寻找满足</a:t>
            </a:r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人一组余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的</a:t>
            </a:r>
            <a:r>
              <a:rPr lang="en-US" altLang="zh-CN" sz="1600" b="1" i="1" dirty="0" smtClean="0"/>
              <a:t>n</a:t>
            </a:r>
            <a:r>
              <a:rPr lang="zh-CN" altLang="en-US" sz="1600" b="1" dirty="0" smtClean="0"/>
              <a:t>值</a:t>
            </a:r>
            <a:endParaRPr lang="zh-CN" altLang="en-US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  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while</a:t>
            </a:r>
            <a:r>
              <a:rPr lang="en-US" altLang="zh-CN" sz="1600" b="1" dirty="0" smtClean="0"/>
              <a:t> (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 % 7 != 5)</a:t>
            </a:r>
            <a:r>
              <a:rPr lang="zh-CN" altLang="en-US" sz="1600" b="1" dirty="0" smtClean="0"/>
              <a:t>  </a:t>
            </a:r>
            <a:endParaRPr lang="en-US" altLang="zh-CN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i="1" dirty="0" smtClean="0"/>
              <a:t>               n</a:t>
            </a:r>
            <a:r>
              <a:rPr lang="en-US" altLang="zh-CN" sz="1600" b="1" dirty="0" smtClean="0"/>
              <a:t>=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+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15</a:t>
            </a:r>
            <a:r>
              <a:rPr lang="en-US" altLang="zh-CN" sz="1600" b="1" dirty="0" smtClean="0"/>
              <a:t>;   //</a:t>
            </a:r>
            <a:r>
              <a:rPr lang="zh-CN" altLang="en-US" sz="1600" b="1" dirty="0" smtClean="0"/>
              <a:t>在满足前两个条件的前提下寻找满足</a:t>
            </a:r>
            <a:r>
              <a:rPr lang="en-US" altLang="zh-CN" sz="1600" b="1" dirty="0" smtClean="0"/>
              <a:t>7</a:t>
            </a:r>
            <a:r>
              <a:rPr lang="zh-CN" altLang="en-US" sz="1600" b="1" dirty="0" smtClean="0"/>
              <a:t>人一组余</a:t>
            </a:r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的</a:t>
            </a:r>
            <a:r>
              <a:rPr lang="en-US" altLang="zh-CN" sz="1600" b="1" i="1" dirty="0" smtClean="0"/>
              <a:t>n</a:t>
            </a:r>
            <a:r>
              <a:rPr lang="zh-CN" altLang="en-US" sz="1600" b="1" dirty="0" smtClean="0"/>
              <a:t>值</a:t>
            </a:r>
            <a:endParaRPr lang="zh-CN" altLang="en-US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  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while</a:t>
            </a:r>
            <a:r>
              <a:rPr lang="en-US" altLang="zh-CN" sz="1600" b="1" dirty="0" smtClean="0"/>
              <a:t> (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 % 11 != 4)</a:t>
            </a:r>
            <a:r>
              <a:rPr lang="zh-CN" altLang="en-US" sz="1600" b="1" dirty="0" smtClean="0"/>
              <a:t> </a:t>
            </a:r>
            <a:endParaRPr lang="en-US" altLang="zh-CN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i="1" dirty="0" smtClean="0"/>
              <a:t>               n</a:t>
            </a:r>
            <a:r>
              <a:rPr lang="en-US" altLang="zh-CN" sz="1600" b="1" dirty="0" smtClean="0"/>
              <a:t>=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+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105</a:t>
            </a:r>
            <a:r>
              <a:rPr lang="en-US" altLang="zh-CN" sz="1600" b="1" dirty="0" smtClean="0"/>
              <a:t>;  //</a:t>
            </a:r>
            <a:r>
              <a:rPr lang="zh-CN" altLang="en-US" sz="1600" b="1" dirty="0" smtClean="0"/>
              <a:t>在满足前三个条件的前提下寻找满足</a:t>
            </a:r>
            <a:r>
              <a:rPr lang="en-US" altLang="zh-CN" sz="1600" b="1" dirty="0" smtClean="0"/>
              <a:t>11</a:t>
            </a:r>
            <a:r>
              <a:rPr lang="zh-CN" altLang="en-US" sz="1600" b="1" dirty="0" smtClean="0"/>
              <a:t>人一组余</a:t>
            </a:r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的</a:t>
            </a:r>
            <a:r>
              <a:rPr lang="en-US" altLang="zh-CN" sz="1600" b="1" i="1" dirty="0" smtClean="0"/>
              <a:t>n</a:t>
            </a:r>
            <a:r>
              <a:rPr lang="zh-CN" altLang="en-US" sz="1600" b="1" dirty="0" smtClean="0"/>
              <a:t>值</a:t>
            </a:r>
            <a:endParaRPr lang="en-US" altLang="zh-CN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return</a:t>
            </a:r>
            <a:r>
              <a:rPr lang="en-US" altLang="zh-CN" sz="1600" b="1" dirty="0" smtClean="0"/>
              <a:t> 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;</a:t>
            </a:r>
            <a:endParaRPr lang="zh-CN" altLang="en-US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}</a:t>
            </a:r>
            <a:endParaRPr lang="zh-CN" altLang="en-US" sz="1600" b="1" dirty="0" smtClean="0"/>
          </a:p>
          <a:p>
            <a:pPr eaLnBrk="1" hangingPunct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1800" b="1" dirty="0" smtClean="0"/>
              <a:t>其中每次所加上的是前面数的最小公倍数－－－</a:t>
            </a:r>
            <a:r>
              <a:rPr lang="en-US" altLang="zh-CN" sz="1800" b="1" dirty="0" smtClean="0"/>
              <a:t>3</a:t>
            </a:r>
            <a:r>
              <a:rPr lang="zh-CN" altLang="en-US" sz="1800" b="1" dirty="0" smtClean="0"/>
              <a:t>，</a:t>
            </a:r>
            <a:r>
              <a:rPr lang="en-US" altLang="zh-CN" sz="1800" b="1" dirty="0" smtClean="0"/>
              <a:t>15</a:t>
            </a:r>
            <a:r>
              <a:rPr lang="zh-CN" altLang="en-US" sz="1800" b="1" dirty="0" smtClean="0"/>
              <a:t>，</a:t>
            </a:r>
            <a:r>
              <a:rPr lang="en-US" altLang="zh-CN" sz="1800" b="1" dirty="0" smtClean="0"/>
              <a:t>105 </a:t>
            </a:r>
            <a:endParaRPr lang="en-US" altLang="zh-CN" sz="1800" b="1" dirty="0" smtClean="0"/>
          </a:p>
          <a:p>
            <a:pPr eaLnBrk="1" hangingPunct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b="1" dirty="0" smtClean="0"/>
              <a:t>问题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１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的Ｃ</a:t>
            </a:r>
            <a:r>
              <a:rPr lang="en-US" altLang="zh-CN" sz="1800" b="1" dirty="0"/>
              <a:t>++</a:t>
            </a:r>
            <a:r>
              <a:rPr lang="zh-CN" altLang="en-US" sz="1800" b="1" dirty="0"/>
              <a:t>语言函数：</a:t>
            </a:r>
            <a:endParaRPr lang="en-US" altLang="zh-CN" sz="1800" b="1" dirty="0"/>
          </a:p>
          <a:p>
            <a:pPr marL="0" indent="0" eaLnBrk="1" hangingPunct="1"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800" b="1" dirty="0" smtClean="0"/>
              <a:t>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void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HanXinDianBingPeople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i="1" dirty="0"/>
              <a:t>n</a:t>
            </a:r>
            <a:r>
              <a:rPr lang="en-US" altLang="zh-CN" sz="1600" b="1" dirty="0"/>
              <a:t>)</a:t>
            </a:r>
            <a:endParaRPr lang="zh-CN" altLang="en-US" sz="1600" b="1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{</a:t>
            </a:r>
            <a:endParaRPr lang="en-US" altLang="zh-CN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zh-CN" altLang="en-US" sz="1600" b="1" dirty="0" smtClean="0"/>
              <a:t>　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while</a:t>
            </a:r>
            <a:r>
              <a:rPr lang="en-US" altLang="zh-CN" sz="1600" b="1" dirty="0" smtClean="0"/>
              <a:t> (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&lt;5000)</a:t>
            </a:r>
            <a:endParaRPr lang="zh-CN" altLang="en-US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               </a:t>
            </a:r>
            <a:r>
              <a:rPr lang="en-US" altLang="zh-CN" sz="1600" b="1" i="1" dirty="0" smtClean="0"/>
              <a:t>n </a:t>
            </a:r>
            <a:r>
              <a:rPr lang="en-US" altLang="zh-CN" sz="1600" b="1" dirty="0" smtClean="0"/>
              <a:t>= 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+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1155</a:t>
            </a:r>
            <a:r>
              <a:rPr lang="en-US" altLang="zh-CN" sz="1600" b="1" dirty="0" smtClean="0"/>
              <a:t>;</a:t>
            </a:r>
            <a:r>
              <a:rPr lang="zh-CN" altLang="en-US" sz="1600" b="1" dirty="0" smtClean="0"/>
              <a:t>　 　</a:t>
            </a:r>
            <a:endParaRPr lang="zh-CN" altLang="en-US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　　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while</a:t>
            </a:r>
            <a:r>
              <a:rPr lang="en-US" altLang="zh-CN" sz="1600" b="1" dirty="0" smtClean="0"/>
              <a:t> (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&lt;=10000)</a:t>
            </a:r>
            <a:r>
              <a:rPr lang="zh-CN" altLang="en-US" sz="1600" b="1" dirty="0" smtClean="0"/>
              <a:t> </a:t>
            </a:r>
            <a:endParaRPr lang="en-US" altLang="zh-CN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{</a:t>
            </a:r>
            <a:endParaRPr lang="en-US" altLang="zh-CN" sz="1600" b="1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     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1600" b="1" dirty="0" smtClean="0"/>
              <a:t>&lt;&lt;</a:t>
            </a:r>
            <a:r>
              <a:rPr lang="en-US" altLang="zh-CN" sz="1600" b="1" i="1" dirty="0" smtClean="0"/>
              <a:t>n&lt;&lt;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endl</a:t>
            </a:r>
            <a:r>
              <a:rPr lang="en-US" altLang="zh-CN" sz="1600" b="1" dirty="0" smtClean="0"/>
              <a:t>;</a:t>
            </a:r>
            <a:r>
              <a:rPr lang="zh-CN" altLang="en-US" sz="1600" b="1" dirty="0" smtClean="0"/>
              <a:t>　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=</a:t>
            </a:r>
            <a:r>
              <a:rPr lang="en-US" altLang="zh-CN" sz="1600" b="1" i="1" dirty="0" smtClean="0"/>
              <a:t>n</a:t>
            </a:r>
            <a:r>
              <a:rPr lang="en-US" altLang="zh-CN" sz="1600" b="1" dirty="0" smtClean="0"/>
              <a:t>+1155;</a:t>
            </a:r>
            <a:r>
              <a:rPr lang="zh-CN" altLang="en-US" sz="1600" b="1" dirty="0" smtClean="0"/>
              <a:t> 　　　</a:t>
            </a:r>
            <a:r>
              <a:rPr lang="en-US" altLang="zh-CN" sz="1600" b="1" dirty="0" smtClean="0"/>
              <a:t>//</a:t>
            </a:r>
            <a:r>
              <a:rPr lang="zh-CN" altLang="en-US" sz="1600" b="1" dirty="0" smtClean="0"/>
              <a:t>输出满足条件的各解</a:t>
            </a:r>
            <a:endParaRPr lang="en-US" altLang="zh-CN" sz="1600" b="1" dirty="0" smtClean="0"/>
          </a:p>
          <a:p>
            <a:pPr eaLnBrk="1" hangingPunct="1">
              <a:lnSpc>
                <a:spcPts val="1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       ｝</a:t>
            </a:r>
            <a:endParaRPr lang="en-US" altLang="zh-CN" sz="1600" b="1" dirty="0" smtClean="0"/>
          </a:p>
          <a:p>
            <a:pPr eaLnBrk="1" hangingPunct="1">
              <a:lnSpc>
                <a:spcPts val="15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｝</a:t>
            </a:r>
            <a:endParaRPr lang="zh-CN" altLang="en-US" sz="1600" b="1" dirty="0" smtClean="0"/>
          </a:p>
        </p:txBody>
      </p:sp>
      <p:sp>
        <p:nvSpPr>
          <p:cNvPr id="25604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84C5B8D-3953-4733-85D4-6D37BE44C2F8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6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3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35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35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355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占位符 24578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24744"/>
            <a:ext cx="7993062" cy="16565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(4):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幻方问题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纵横图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 dirty="0" smtClean="0">
                <a:solidFill>
                  <a:srgbClr val="0000FF"/>
                </a:solidFill>
              </a:rPr>
              <a:t>问题描述</a:t>
            </a:r>
            <a:r>
              <a:rPr lang="zh-CN" altLang="en-US" sz="2200" b="1" dirty="0"/>
              <a:t>：</a:t>
            </a:r>
            <a:r>
              <a:rPr lang="zh-CN" altLang="en-US" sz="2200" b="1" dirty="0" smtClean="0"/>
              <a:t>将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～</a:t>
            </a:r>
            <a:r>
              <a:rPr lang="en-US" altLang="zh-CN" sz="2200" b="1" i="1" dirty="0" smtClean="0"/>
              <a:t>n</a:t>
            </a:r>
            <a:r>
              <a:rPr lang="en-US" altLang="zh-CN" sz="2200" b="1" baseline="30000" dirty="0" smtClean="0"/>
              <a:t>2</a:t>
            </a:r>
            <a:r>
              <a:rPr lang="zh-CN" altLang="en-US" sz="2200" b="1" dirty="0" smtClean="0"/>
              <a:t>放在</a:t>
            </a:r>
            <a:r>
              <a:rPr lang="en-US" altLang="zh-CN" sz="2200" b="1" i="1" dirty="0" smtClean="0"/>
              <a:t>n</a:t>
            </a:r>
            <a:r>
              <a:rPr lang="zh-CN" altLang="en-US" sz="2200" b="1" dirty="0" smtClean="0"/>
              <a:t>*</a:t>
            </a:r>
            <a:r>
              <a:rPr lang="en-US" altLang="zh-CN" sz="2200" b="1" i="1" dirty="0" smtClean="0"/>
              <a:t>n </a:t>
            </a:r>
            <a:r>
              <a:rPr lang="en-US" altLang="zh-CN" sz="2200" b="1" dirty="0" smtClean="0"/>
              <a:t>(</a:t>
            </a:r>
            <a:r>
              <a:rPr lang="en-US" altLang="zh-CN" sz="2200" b="1" i="1" dirty="0" smtClean="0"/>
              <a:t>n</a:t>
            </a:r>
            <a:r>
              <a:rPr lang="zh-CN" altLang="en-US" sz="2200" b="1" dirty="0" smtClean="0"/>
              <a:t>为奇数</a:t>
            </a:r>
            <a:r>
              <a:rPr lang="en-US" altLang="zh-CN" sz="2200" b="1" dirty="0" smtClean="0"/>
              <a:t>)</a:t>
            </a:r>
            <a:r>
              <a:rPr lang="zh-CN" altLang="en-US" sz="2200" b="1" dirty="0" smtClean="0"/>
              <a:t> 的方阵中，使得任意一行  </a:t>
            </a:r>
            <a:endParaRPr lang="en-US" altLang="zh-CN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               </a:t>
            </a:r>
            <a:r>
              <a:rPr lang="zh-CN" altLang="en-US" sz="2200" b="1" dirty="0" smtClean="0"/>
              <a:t>任意一列以及两条对角线上的所有元素之和均相等。 </a:t>
            </a:r>
            <a:endParaRPr lang="en-US" altLang="zh-CN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                </a:t>
            </a:r>
            <a:r>
              <a:rPr lang="zh-CN" altLang="en-US" sz="2200" b="1" dirty="0" smtClean="0"/>
              <a:t>如</a:t>
            </a:r>
            <a:r>
              <a:rPr lang="en-US" altLang="zh-CN" sz="2200" b="1" i="1" dirty="0" smtClean="0"/>
              <a:t>n</a:t>
            </a:r>
            <a:r>
              <a:rPr lang="en-US" altLang="zh-CN" sz="2200" b="1" dirty="0" smtClean="0"/>
              <a:t>=5</a:t>
            </a:r>
            <a:r>
              <a:rPr lang="zh-CN" altLang="en-US" sz="2200" b="1" dirty="0" smtClean="0"/>
              <a:t>时的方阵如下图所示</a:t>
            </a:r>
            <a:r>
              <a:rPr lang="en-US" altLang="zh-CN" sz="2200" b="1" dirty="0" smtClean="0"/>
              <a:t>: </a:t>
            </a:r>
            <a:endParaRPr lang="zh-CN" altLang="en-US" sz="2200" b="1" dirty="0" smtClean="0"/>
          </a:p>
        </p:txBody>
      </p:sp>
      <p:graphicFrame>
        <p:nvGraphicFramePr>
          <p:cNvPr id="24580" name="内容占位符 24579"/>
          <p:cNvGraphicFramePr>
            <a:graphicFrameLocks noGrp="1"/>
          </p:cNvGraphicFramePr>
          <p:nvPr>
            <p:ph sz="half" idx="4294967295"/>
          </p:nvPr>
        </p:nvGraphicFramePr>
        <p:xfrm>
          <a:off x="2916238" y="3068638"/>
          <a:ext cx="3240088" cy="2578100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6112"/>
                <a:gridCol w="649288"/>
                <a:gridCol w="647700"/>
              </a:tblGrid>
              <a:tr h="50482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15</a:t>
                      </a:r>
                      <a:endParaRPr lang="en-US" altLang="x-none" sz="18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/>
                        <a:t>８</a:t>
                      </a:r>
                      <a:endParaRPr lang="zh-CN" altLang="en-US" sz="18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/>
                        <a:t>１</a:t>
                      </a:r>
                      <a:endParaRPr lang="zh-CN" altLang="en-US" sz="18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24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17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16</a:t>
                      </a:r>
                      <a:endParaRPr lang="en-US" altLang="x-none" sz="18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14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7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/>
                        <a:t>５</a:t>
                      </a:r>
                      <a:endParaRPr lang="zh-CN" altLang="en-US" sz="18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23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22</a:t>
                      </a:r>
                      <a:endParaRPr lang="en-US" altLang="x-none" sz="18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20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13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6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4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3</a:t>
                      </a:r>
                      <a:endParaRPr lang="en-US" altLang="x-none" sz="18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21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19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12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10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9</a:t>
                      </a:r>
                      <a:endParaRPr lang="en-US" altLang="x-none" sz="18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25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18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/>
                        <a:t>11</a:t>
                      </a:r>
                      <a:endParaRPr lang="en-US" altLang="x-none" sz="18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66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8003806-0FEA-4E8F-A9B0-42ECA490EC99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7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8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9" name="图片 8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5602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229600" cy="467845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试探法</a:t>
            </a:r>
            <a:r>
              <a:rPr lang="en-US" altLang="zh-CN" sz="2800" b="1" dirty="0" smtClean="0"/>
              <a:t>: </a:t>
            </a:r>
            <a:r>
              <a:rPr lang="zh-CN" altLang="en-US" sz="2800" b="1" dirty="0" smtClean="0"/>
              <a:t>不适于</a:t>
            </a:r>
            <a:r>
              <a:rPr lang="en-US" altLang="zh-CN" sz="2800" b="1" i="1" dirty="0"/>
              <a:t>n</a:t>
            </a:r>
            <a:r>
              <a:rPr lang="zh-CN" altLang="en-US" sz="2800" b="1" dirty="0" smtClean="0"/>
              <a:t>值较大时的问题求解，因为可</a:t>
            </a:r>
            <a:endParaRPr lang="en-US" altLang="zh-CN" sz="2800" b="1" dirty="0" smtClean="0"/>
          </a:p>
          <a:p>
            <a:pPr marL="0" indent="0" eaLnBrk="1" hangingPunct="1">
              <a:lnSpc>
                <a:spcPct val="90000"/>
              </a:lnSpc>
              <a:buClr>
                <a:srgbClr val="FF0000"/>
              </a:buClr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 </a:t>
            </a:r>
            <a:r>
              <a:rPr lang="zh-CN" altLang="en-US" sz="2800" b="1" dirty="0" smtClean="0"/>
              <a:t>能的状态数是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/>
              <a:t>！个。</a:t>
            </a:r>
            <a:endParaRPr lang="zh-CN" altLang="en-US" sz="2800" b="1" dirty="0" smtClean="0"/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/>
              <a:t>经典的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构造方法</a:t>
            </a:r>
            <a:r>
              <a:rPr lang="zh-CN" altLang="en-US" sz="2800" b="1" dirty="0" smtClean="0"/>
              <a:t>如下：</a:t>
            </a:r>
            <a:endParaRPr lang="zh-CN" altLang="en-US" sz="2800" b="1" dirty="0" smtClean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600" b="1" dirty="0" smtClean="0"/>
              <a:t>将数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放在第一行的中间元素， 然后往左上的位置上放入下一个数</a:t>
            </a:r>
            <a:r>
              <a:rPr lang="en-US" altLang="zh-CN" sz="2600" b="1" dirty="0" smtClean="0"/>
              <a:t>;</a:t>
            </a:r>
            <a:endParaRPr lang="zh-CN" altLang="en-US" sz="2600" b="1" dirty="0" smtClean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600" b="1" dirty="0" smtClean="0"/>
              <a:t>若左上的位置已有数，则将其放入该数的下一行中的同一列的位置上</a:t>
            </a:r>
            <a:r>
              <a:rPr lang="en-US" altLang="zh-CN" sz="2600" b="1" dirty="0" smtClean="0"/>
              <a:t>;</a:t>
            </a:r>
            <a:endParaRPr lang="zh-CN" altLang="en-US" sz="2600" b="1" dirty="0" smtClean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600" b="1" dirty="0" smtClean="0"/>
              <a:t>若已是最左或最上面位置上的元素，则其下一个位置的寻找方法是：将方阵卷成一个纸筒， 然后依此再按同样的方向再找下一个位置，直到</a:t>
            </a:r>
            <a:r>
              <a:rPr lang="en-US" altLang="zh-CN" sz="2600" b="1" i="1" dirty="0" smtClean="0"/>
              <a:t>n</a:t>
            </a:r>
            <a:r>
              <a:rPr lang="en-US" altLang="zh-CN" sz="2600" b="1" dirty="0" smtClean="0"/>
              <a:t>*</a:t>
            </a:r>
            <a:r>
              <a:rPr lang="en-US" altLang="zh-CN" sz="2600" b="1" i="1" dirty="0" smtClean="0"/>
              <a:t>n</a:t>
            </a:r>
            <a:r>
              <a:rPr lang="zh-CN" altLang="en-US" sz="2600" b="1" dirty="0" smtClean="0"/>
              <a:t>个元素全部放入为止。</a:t>
            </a:r>
            <a:endParaRPr lang="zh-CN" altLang="en-US" sz="2600" b="1" dirty="0" smtClean="0"/>
          </a:p>
        </p:txBody>
      </p:sp>
      <p:sp>
        <p:nvSpPr>
          <p:cNvPr id="27652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5AE2E33-E864-4704-A64D-3D13192B6EE0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6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26626"/>
          <p:cNvSpPr>
            <a:spLocks noChangeArrowheads="1"/>
          </p:cNvSpPr>
          <p:nvPr/>
        </p:nvSpPr>
        <p:spPr bwMode="auto">
          <a:xfrm>
            <a:off x="611188" y="913592"/>
            <a:ext cx="7993062" cy="469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 b="1" i="1" dirty="0"/>
              <a:t>n</a:t>
            </a:r>
            <a:r>
              <a:rPr lang="zh-CN" altLang="en-US" sz="2800" dirty="0" smtClean="0">
                <a:ea typeface="楷体_GB2312" pitchFamily="1" charset="-122"/>
              </a:rPr>
              <a:t>＝</a:t>
            </a:r>
            <a:r>
              <a:rPr lang="zh-CN" altLang="en-US" sz="2800" dirty="0">
                <a:ea typeface="楷体_GB2312" pitchFamily="1" charset="-122"/>
              </a:rPr>
              <a:t>５时的求解</a:t>
            </a:r>
            <a:r>
              <a:rPr lang="zh-CN" altLang="en-US" sz="2800" dirty="0" smtClean="0">
                <a:ea typeface="楷体_GB2312" pitchFamily="1" charset="-122"/>
              </a:rPr>
              <a:t>过程：</a:t>
            </a:r>
            <a:endParaRPr lang="zh-CN" altLang="en-US" sz="2800" dirty="0">
              <a:ea typeface="楷体_GB2312" pitchFamily="1" charset="-122"/>
            </a:endParaRPr>
          </a:p>
        </p:txBody>
      </p:sp>
      <p:graphicFrame>
        <p:nvGraphicFramePr>
          <p:cNvPr id="7" name="内容占位符 26627"/>
          <p:cNvGraphicFramePr/>
          <p:nvPr/>
        </p:nvGraphicFramePr>
        <p:xfrm>
          <a:off x="2268538" y="1989138"/>
          <a:ext cx="5113338" cy="4100513"/>
        </p:xfrm>
        <a:graphic>
          <a:graphicData uri="http://schemas.openxmlformats.org/drawingml/2006/table">
            <a:tbl>
              <a:tblPr/>
              <a:tblGrid>
                <a:gridCol w="1022350"/>
                <a:gridCol w="1022350"/>
                <a:gridCol w="1023938"/>
                <a:gridCol w="1020762"/>
                <a:gridCol w="1023938"/>
              </a:tblGrid>
              <a:tr h="8318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22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643438" y="2276475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 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492500" y="544512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555875" y="465296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588125" y="393382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4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580063" y="314166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 5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580063" y="3860800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 6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572000" y="3068638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 7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3563938" y="2276475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8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555875" y="544512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9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516688" y="4724400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10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443663" y="5516563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11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5435600" y="4724400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12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4427538" y="4005263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13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419475" y="3068638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  14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2411413" y="2276475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15</a:t>
            </a:r>
            <a:endParaRPr lang="zh-CN" altLang="en-US" sz="1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2339975" y="2997200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  16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6516688" y="2349500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17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5508625" y="551656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18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427538" y="4724400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19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3419475" y="3860800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20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3419475" y="4652963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21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2411413" y="3933825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22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516688" y="3141663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23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5508625" y="2276475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24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4500563" y="5445125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25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33" name="组合 67"/>
          <p:cNvGrpSpPr/>
          <p:nvPr/>
        </p:nvGrpSpPr>
        <p:grpSpPr>
          <a:xfrm>
            <a:off x="-324544" y="66121"/>
            <a:ext cx="7317240" cy="698583"/>
            <a:chOff x="56674" y="4179148"/>
            <a:chExt cx="7317240" cy="698583"/>
          </a:xfrm>
        </p:grpSpPr>
        <p:grpSp>
          <p:nvGrpSpPr>
            <p:cNvPr id="34" name="组合 106"/>
            <p:cNvGrpSpPr/>
            <p:nvPr/>
          </p:nvGrpSpPr>
          <p:grpSpPr>
            <a:xfrm>
              <a:off x="56674" y="4179148"/>
              <a:ext cx="7317240" cy="698583"/>
              <a:chOff x="47149" y="4179148"/>
              <a:chExt cx="7317240" cy="698583"/>
            </a:xfrm>
          </p:grpSpPr>
          <p:sp>
            <p:nvSpPr>
              <p:cNvPr id="36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TextBox 6"/>
              <p:cNvSpPr txBox="1">
                <a:spLocks noChangeArrowheads="1"/>
              </p:cNvSpPr>
              <p:nvPr/>
            </p:nvSpPr>
            <p:spPr bwMode="auto">
              <a:xfrm>
                <a:off x="47149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1.3</a:t>
                </a:r>
                <a:r>
                  <a:rPr lang="en-US" altLang="zh-CN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36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算法及其描述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5" name="图片 34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7650"/>
          <p:cNvSpPr>
            <a:spLocks noGrp="1" noChangeArrowheads="1"/>
          </p:cNvSpPr>
          <p:nvPr>
            <p:ph idx="1"/>
          </p:nvPr>
        </p:nvSpPr>
        <p:spPr>
          <a:xfrm>
            <a:off x="395536" y="980728"/>
            <a:ext cx="7993062" cy="50469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_GB2312" pitchFamily="1" charset="-122"/>
              </a:rPr>
              <a:t>不同的算法花费时间是有差异的，某些方法就难以实际应用</a:t>
            </a:r>
            <a:endParaRPr lang="zh-CN" altLang="en-US" sz="2800" b="1" dirty="0" smtClean="0">
              <a:latin typeface="楷体_GB2312" pitchFamily="1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latin typeface="楷体_GB2312" pitchFamily="1" charset="-122"/>
              </a:rPr>
              <a:t> 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1" charset="-122"/>
              </a:rPr>
              <a:t>除了时间方面外，还有哪些需要考虑的性能</a:t>
            </a:r>
            <a:r>
              <a:rPr lang="zh-CN" altLang="en-US" sz="2400" b="1" dirty="0" smtClean="0">
                <a:latin typeface="楷体_GB2312" pitchFamily="1" charset="-122"/>
              </a:rPr>
              <a:t>？</a:t>
            </a:r>
            <a:endParaRPr lang="zh-CN" altLang="en-US" sz="2400" b="1" dirty="0" smtClean="0"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b="1" dirty="0" smtClean="0"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楷体_GB2312" pitchFamily="1" charset="-122"/>
              </a:rPr>
              <a:t>算法的衡量指标：在正确性的前提下，重点关注的指标</a:t>
            </a:r>
            <a:r>
              <a:rPr lang="en-US" altLang="zh-CN" sz="2400" b="1" dirty="0" smtClean="0">
                <a:latin typeface="楷体_GB2312" pitchFamily="1" charset="-122"/>
              </a:rPr>
              <a:t>: </a:t>
            </a:r>
            <a:endParaRPr lang="en-US" altLang="zh-CN" sz="2400" b="1" dirty="0" smtClean="0"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（</a:t>
            </a:r>
            <a:r>
              <a:rPr lang="en-US" altLang="zh-CN" sz="2000" b="1" dirty="0" smtClean="0">
                <a:latin typeface="楷体_GB2312" pitchFamily="1" charset="-122"/>
              </a:rPr>
              <a:t>1</a:t>
            </a:r>
            <a:r>
              <a:rPr lang="zh-CN" altLang="en-US" sz="2000" b="1" dirty="0" smtClean="0">
                <a:latin typeface="楷体_GB2312" pitchFamily="1" charset="-122"/>
              </a:rPr>
              <a:t>）时间性能</a:t>
            </a:r>
            <a:r>
              <a:rPr lang="en-US" altLang="zh-CN" sz="2000" b="1" dirty="0" smtClean="0">
                <a:latin typeface="楷体_GB2312" pitchFamily="1" charset="-122"/>
              </a:rPr>
              <a:t>——</a:t>
            </a:r>
            <a:r>
              <a:rPr lang="zh-CN" altLang="en-US" sz="2000" b="1" dirty="0" smtClean="0">
                <a:latin typeface="楷体_GB2312" pitchFamily="1" charset="-122"/>
              </a:rPr>
              <a:t>运行算法所需的时间开销。</a:t>
            </a:r>
            <a:endParaRPr lang="zh-CN" altLang="en-US" sz="2000" b="1" dirty="0" smtClean="0"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（</a:t>
            </a:r>
            <a:r>
              <a:rPr lang="en-US" altLang="zh-CN" sz="2000" b="1" dirty="0" smtClean="0">
                <a:latin typeface="楷体_GB2312" pitchFamily="1" charset="-122"/>
              </a:rPr>
              <a:t>2</a:t>
            </a:r>
            <a:r>
              <a:rPr lang="zh-CN" altLang="en-US" sz="2000" b="1" dirty="0" smtClean="0">
                <a:latin typeface="楷体_GB2312" pitchFamily="1" charset="-122"/>
              </a:rPr>
              <a:t>）空间性能</a:t>
            </a:r>
            <a:r>
              <a:rPr lang="en-US" altLang="zh-CN" sz="2000" b="1" dirty="0" smtClean="0">
                <a:latin typeface="楷体_GB2312" pitchFamily="1" charset="-122"/>
              </a:rPr>
              <a:t>——</a:t>
            </a:r>
            <a:r>
              <a:rPr lang="zh-CN" altLang="en-US" sz="2000" b="1" dirty="0" smtClean="0">
                <a:latin typeface="楷体_GB2312" pitchFamily="1" charset="-122"/>
              </a:rPr>
              <a:t>运行算法所需的辅助空间的规模。</a:t>
            </a:r>
            <a:endParaRPr lang="zh-CN" altLang="en-US" sz="2000" b="1" dirty="0" smtClean="0"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（</a:t>
            </a:r>
            <a:r>
              <a:rPr lang="en-US" altLang="zh-CN" sz="2000" b="1" dirty="0" smtClean="0">
                <a:latin typeface="楷体_GB2312" pitchFamily="1" charset="-122"/>
              </a:rPr>
              <a:t>3</a:t>
            </a:r>
            <a:r>
              <a:rPr lang="zh-CN" altLang="en-US" sz="2000" b="1" dirty="0" smtClean="0">
                <a:latin typeface="楷体_GB2312" pitchFamily="1" charset="-122"/>
              </a:rPr>
              <a:t>）其它性能</a:t>
            </a:r>
            <a:r>
              <a:rPr lang="en-US" altLang="zh-CN" sz="2000" b="1" dirty="0" smtClean="0">
                <a:latin typeface="楷体_GB2312" pitchFamily="1" charset="-122"/>
              </a:rPr>
              <a:t>——</a:t>
            </a:r>
            <a:r>
              <a:rPr lang="zh-CN" altLang="en-US" sz="2000" b="1" dirty="0" smtClean="0">
                <a:latin typeface="楷体_GB2312" pitchFamily="1" charset="-122"/>
              </a:rPr>
              <a:t>如可读性</a:t>
            </a:r>
            <a:r>
              <a:rPr lang="en-US" altLang="zh-CN" sz="2000" b="1" dirty="0" smtClean="0">
                <a:latin typeface="楷体_GB2312" pitchFamily="1" charset="-122"/>
              </a:rPr>
              <a:t>/</a:t>
            </a:r>
            <a:r>
              <a:rPr lang="zh-CN" altLang="en-US" sz="2000" b="1" dirty="0" smtClean="0">
                <a:latin typeface="楷体_GB2312" pitchFamily="1" charset="-122"/>
              </a:rPr>
              <a:t>可移植性等。</a:t>
            </a:r>
            <a:endParaRPr lang="zh-CN" altLang="en-US" sz="2000" b="1" dirty="0" smtClean="0"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b="1" dirty="0" smtClean="0"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楷体_GB2312" pitchFamily="1" charset="-122"/>
              </a:rPr>
              <a:t>时间性能（时间复杂度）的描述方法讨论：</a:t>
            </a:r>
            <a:endParaRPr lang="zh-CN" altLang="en-US" sz="2400" b="1" dirty="0" smtClean="0"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 方式</a:t>
            </a:r>
            <a:r>
              <a:rPr lang="en-US" altLang="zh-CN" sz="2000" b="1" dirty="0" smtClean="0">
                <a:latin typeface="楷体_GB2312" pitchFamily="1" charset="-122"/>
              </a:rPr>
              <a:t>(1)</a:t>
            </a:r>
            <a:r>
              <a:rPr lang="zh-CN" altLang="en-US" sz="2000" b="1" dirty="0" smtClean="0">
                <a:latin typeface="楷体_GB2312" pitchFamily="1" charset="-122"/>
              </a:rPr>
              <a:t>： 以运行算法的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1" charset="-122"/>
              </a:rPr>
              <a:t>机器</a:t>
            </a:r>
            <a:r>
              <a:rPr lang="zh-CN" altLang="en-US" sz="2000" b="1" u="sng" dirty="0" smtClean="0">
                <a:solidFill>
                  <a:srgbClr val="FF5050"/>
                </a:solidFill>
                <a:latin typeface="楷体_GB2312" pitchFamily="1" charset="-122"/>
              </a:rPr>
              <a:t>时间开销</a:t>
            </a:r>
            <a:r>
              <a:rPr lang="zh-CN" altLang="en-US" sz="2000" b="1" dirty="0" smtClean="0">
                <a:latin typeface="楷体_GB2312" pitchFamily="1" charset="-122"/>
              </a:rPr>
              <a:t>来度量</a:t>
            </a:r>
            <a:endParaRPr lang="zh-CN" altLang="en-US" sz="2000" b="1" dirty="0" smtClean="0"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    问题：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_GB2312" pitchFamily="1" charset="-122"/>
              </a:rPr>
              <a:t>与具体机器相关，难以比较 </a:t>
            </a:r>
            <a:endParaRPr lang="zh-CN" altLang="en-US" sz="2000" b="1" dirty="0" smtClean="0">
              <a:solidFill>
                <a:srgbClr val="0000FF"/>
              </a:solidFill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 方式（</a:t>
            </a:r>
            <a:r>
              <a:rPr lang="en-US" altLang="zh-CN" sz="2000" b="1" dirty="0" smtClean="0">
                <a:latin typeface="楷体_GB2312" pitchFamily="1" charset="-122"/>
              </a:rPr>
              <a:t>2</a:t>
            </a:r>
            <a:r>
              <a:rPr lang="zh-CN" altLang="en-US" sz="2000" b="1" dirty="0" smtClean="0">
                <a:latin typeface="楷体_GB2312" pitchFamily="1" charset="-122"/>
              </a:rPr>
              <a:t>）：以算法中语句的</a:t>
            </a:r>
            <a:r>
              <a:rPr lang="zh-CN" altLang="en-US" sz="2000" b="1" u="sng" dirty="0" smtClean="0">
                <a:solidFill>
                  <a:srgbClr val="FF5050"/>
                </a:solidFill>
                <a:latin typeface="楷体_GB2312" pitchFamily="1" charset="-122"/>
              </a:rPr>
              <a:t>执行次数</a:t>
            </a:r>
            <a:r>
              <a:rPr lang="zh-CN" altLang="en-US" sz="2000" b="1" dirty="0" smtClean="0">
                <a:latin typeface="楷体_GB2312" pitchFamily="1" charset="-122"/>
              </a:rPr>
              <a:t>来衡量</a:t>
            </a:r>
            <a:endParaRPr lang="zh-CN" altLang="en-US" sz="2000" b="1" dirty="0" smtClean="0"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    问题：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_GB2312" pitchFamily="1" charset="-122"/>
              </a:rPr>
              <a:t>计算麻烦，可以简化为</a:t>
            </a:r>
            <a:endParaRPr lang="zh-CN" altLang="en-US" sz="2000" b="1" dirty="0" smtClean="0">
              <a:solidFill>
                <a:srgbClr val="0000FF"/>
              </a:solidFill>
              <a:latin typeface="楷体_GB2312" pitchFamily="1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楷体_GB2312" pitchFamily="1" charset="-122"/>
              </a:rPr>
              <a:t>     方式（</a:t>
            </a:r>
            <a:r>
              <a:rPr lang="en-US" altLang="zh-CN" sz="2000" b="1" dirty="0" smtClean="0">
                <a:latin typeface="楷体_GB2312" pitchFamily="1" charset="-122"/>
              </a:rPr>
              <a:t>3</a:t>
            </a:r>
            <a:r>
              <a:rPr lang="zh-CN" altLang="en-US" sz="2000" b="1" dirty="0" smtClean="0">
                <a:latin typeface="楷体_GB2312" pitchFamily="1" charset="-122"/>
              </a:rPr>
              <a:t>）：以算法中语句的执行次数的</a:t>
            </a:r>
            <a:r>
              <a:rPr lang="zh-CN" altLang="en-US" sz="2000" b="1" u="sng" dirty="0" smtClean="0">
                <a:solidFill>
                  <a:srgbClr val="FF5050"/>
                </a:solidFill>
                <a:latin typeface="楷体_GB2312" pitchFamily="1" charset="-122"/>
              </a:rPr>
              <a:t>数量级</a:t>
            </a:r>
            <a:r>
              <a:rPr lang="zh-CN" altLang="en-US" sz="2000" b="1" dirty="0" smtClean="0">
                <a:latin typeface="楷体_GB2312" pitchFamily="1" charset="-122"/>
              </a:rPr>
              <a:t>来替代。</a:t>
            </a:r>
            <a:r>
              <a:rPr lang="zh-CN" altLang="en-US" sz="1800" b="1" dirty="0" smtClean="0"/>
              <a:t>      </a:t>
            </a:r>
            <a:endParaRPr lang="zh-CN" altLang="en-US" sz="1800" b="1" dirty="0" smtClean="0"/>
          </a:p>
        </p:txBody>
      </p:sp>
      <p:sp>
        <p:nvSpPr>
          <p:cNvPr id="44036" name="矩形 27651"/>
          <p:cNvSpPr>
            <a:spLocks noChangeArrowheads="1"/>
          </p:cNvSpPr>
          <p:nvPr/>
        </p:nvSpPr>
        <p:spPr bwMode="auto">
          <a:xfrm>
            <a:off x="1237615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9702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EFE956B-ACE4-46F6-BF33-6C006761804A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8" name="组合 109"/>
          <p:cNvGrpSpPr/>
          <p:nvPr/>
        </p:nvGrpSpPr>
        <p:grpSpPr>
          <a:xfrm>
            <a:off x="521234" y="21382"/>
            <a:ext cx="7322002" cy="747194"/>
            <a:chOff x="956926" y="4504314"/>
            <a:chExt cx="7322002" cy="747194"/>
          </a:xfrm>
        </p:grpSpPr>
        <p:sp>
          <p:nvSpPr>
            <p:cNvPr id="9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10" name="图片 9" descr="u=714968970,2342735455&amp;fm=27&amp;gp=0.jpg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736242" y="450431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1.4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算法分析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2" name="图片 11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234" y="1844824"/>
            <a:ext cx="377680" cy="419801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8674"/>
          <p:cNvSpPr>
            <a:spLocks noGrp="1" noChangeArrowheads="1"/>
          </p:cNvSpPr>
          <p:nvPr>
            <p:ph idx="1"/>
          </p:nvPr>
        </p:nvSpPr>
        <p:spPr>
          <a:xfrm>
            <a:off x="358775" y="1051395"/>
            <a:ext cx="8137525" cy="287972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数量级：如果变量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/>
              <a:t>的函数</a:t>
            </a:r>
            <a:r>
              <a:rPr lang="en-US" altLang="zh-CN" sz="2800" b="1" dirty="0" smtClean="0"/>
              <a:t>f(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g(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满足：</a:t>
            </a:r>
            <a:endParaRPr lang="zh-CN" altLang="en-US" sz="2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             </a:t>
            </a:r>
            <a:r>
              <a:rPr lang="en-US" altLang="zh-CN" sz="2800" b="1" dirty="0" err="1" smtClean="0"/>
              <a:t>lim</a:t>
            </a:r>
            <a:r>
              <a:rPr lang="en-US" altLang="zh-CN" sz="2800" b="1" dirty="0" smtClean="0"/>
              <a:t> f(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)/g(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)=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 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≠∞,0</a:t>
            </a:r>
            <a:r>
              <a:rPr lang="zh-CN" altLang="en-US" sz="2800" b="1" dirty="0" smtClean="0"/>
              <a:t>，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是常数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，</a:t>
            </a:r>
            <a:endParaRPr lang="zh-CN" altLang="en-US" sz="2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          则称</a:t>
            </a:r>
            <a:r>
              <a:rPr lang="en-US" altLang="zh-CN" sz="2800" b="1" dirty="0" smtClean="0"/>
              <a:t>f(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g(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 是同一数量级的，</a:t>
            </a:r>
            <a:endParaRPr lang="zh-CN" altLang="en-US" sz="2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          并用</a:t>
            </a:r>
            <a:r>
              <a:rPr lang="en-US" altLang="zh-CN" sz="2800" b="1" dirty="0" smtClean="0"/>
              <a:t>f(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)=O(g(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))</a:t>
            </a:r>
            <a:r>
              <a:rPr lang="zh-CN" altLang="en-US" sz="2800" b="1" dirty="0" smtClean="0"/>
              <a:t>的形式来表示。</a:t>
            </a:r>
            <a:endParaRPr lang="zh-CN" altLang="en-US" sz="2800" b="1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常见的算法的时间复杂度从小到大依次如下：</a:t>
            </a:r>
            <a:endParaRPr lang="zh-CN" altLang="en-US" b="1" dirty="0" smtClean="0"/>
          </a:p>
        </p:txBody>
      </p:sp>
      <p:sp>
        <p:nvSpPr>
          <p:cNvPr id="28676" name="文本框 28675"/>
          <p:cNvSpPr txBox="1">
            <a:spLocks noChangeArrowheads="1"/>
          </p:cNvSpPr>
          <p:nvPr/>
        </p:nvSpPr>
        <p:spPr bwMode="auto">
          <a:xfrm>
            <a:off x="971550" y="4292600"/>
            <a:ext cx="143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>
                <a:ea typeface="楷体_GB2312" pitchFamily="1" charset="-122"/>
              </a:rPr>
              <a:t>O(1)</a:t>
            </a:r>
            <a:endParaRPr lang="zh-CN" altLang="en-US" sz="2800" b="1">
              <a:ea typeface="楷体_GB2312" pitchFamily="1" charset="-122"/>
            </a:endParaRPr>
          </a:p>
        </p:txBody>
      </p:sp>
      <p:sp>
        <p:nvSpPr>
          <p:cNvPr id="28677" name="文本框 28676"/>
          <p:cNvSpPr txBox="1">
            <a:spLocks noChangeArrowheads="1"/>
          </p:cNvSpPr>
          <p:nvPr/>
        </p:nvSpPr>
        <p:spPr bwMode="auto">
          <a:xfrm>
            <a:off x="2268538" y="4365625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b="1" dirty="0">
                <a:ea typeface="楷体_GB2312" pitchFamily="1" charset="-122"/>
              </a:rPr>
              <a:t>O(log</a:t>
            </a:r>
            <a:r>
              <a:rPr lang="it-IT" altLang="en-US" b="1" baseline="-25000" dirty="0">
                <a:ea typeface="楷体_GB2312" pitchFamily="1" charset="-122"/>
              </a:rPr>
              <a:t>2</a:t>
            </a:r>
            <a:r>
              <a:rPr lang="it-IT" altLang="en-US" b="1" i="1" dirty="0">
                <a:ea typeface="楷体_GB2312" pitchFamily="1" charset="-122"/>
              </a:rPr>
              <a:t>n</a:t>
            </a:r>
            <a:r>
              <a:rPr lang="it-IT" altLang="en-US" b="1" dirty="0">
                <a:ea typeface="楷体_GB2312" pitchFamily="1" charset="-122"/>
              </a:rPr>
              <a:t>)</a:t>
            </a:r>
            <a:endParaRPr lang="zh-CN" altLang="en-US" b="1" dirty="0">
              <a:ea typeface="楷体_GB2312" pitchFamily="1" charset="-122"/>
            </a:endParaRPr>
          </a:p>
        </p:txBody>
      </p:sp>
      <p:sp>
        <p:nvSpPr>
          <p:cNvPr id="28678" name="文本框 28677"/>
          <p:cNvSpPr txBox="1">
            <a:spLocks noChangeArrowheads="1"/>
          </p:cNvSpPr>
          <p:nvPr/>
        </p:nvSpPr>
        <p:spPr bwMode="auto">
          <a:xfrm>
            <a:off x="4211638" y="4365625"/>
            <a:ext cx="1439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 dirty="0">
                <a:ea typeface="楷体_GB2312" pitchFamily="1" charset="-122"/>
              </a:rPr>
              <a:t>O(</a:t>
            </a:r>
            <a:r>
              <a:rPr lang="it-IT" altLang="en-US" sz="2800" b="1" i="1" dirty="0">
                <a:ea typeface="楷体_GB2312" pitchFamily="1" charset="-122"/>
              </a:rPr>
              <a:t>n</a:t>
            </a:r>
            <a:r>
              <a:rPr lang="it-IT" altLang="en-US" sz="2800" b="1" dirty="0">
                <a:ea typeface="楷体_GB2312" pitchFamily="1" charset="-122"/>
              </a:rPr>
              <a:t>)</a:t>
            </a:r>
            <a:endParaRPr lang="zh-CN" altLang="en-US" sz="2800" b="1" dirty="0">
              <a:ea typeface="楷体_GB2312" pitchFamily="1" charset="-122"/>
            </a:endParaRPr>
          </a:p>
        </p:txBody>
      </p:sp>
      <p:sp>
        <p:nvSpPr>
          <p:cNvPr id="28679" name="文本框 28678"/>
          <p:cNvSpPr txBox="1">
            <a:spLocks noChangeArrowheads="1"/>
          </p:cNvSpPr>
          <p:nvPr/>
        </p:nvSpPr>
        <p:spPr bwMode="auto">
          <a:xfrm>
            <a:off x="5940425" y="436562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b="1" dirty="0">
                <a:ea typeface="楷体_GB2312" pitchFamily="1" charset="-122"/>
              </a:rPr>
              <a:t>O(</a:t>
            </a:r>
            <a:r>
              <a:rPr lang="it-IT" altLang="en-US" b="1" i="1" dirty="0">
                <a:ea typeface="楷体_GB2312" pitchFamily="1" charset="-122"/>
              </a:rPr>
              <a:t>n</a:t>
            </a:r>
            <a:r>
              <a:rPr lang="it-IT" altLang="en-US" b="1" dirty="0">
                <a:ea typeface="楷体_GB2312" pitchFamily="1" charset="-122"/>
              </a:rPr>
              <a:t>log</a:t>
            </a:r>
            <a:r>
              <a:rPr lang="it-IT" altLang="en-US" b="1" baseline="-25000" dirty="0">
                <a:ea typeface="楷体_GB2312" pitchFamily="1" charset="-122"/>
              </a:rPr>
              <a:t>2</a:t>
            </a:r>
            <a:r>
              <a:rPr lang="it-IT" altLang="en-US" b="1" i="1" dirty="0">
                <a:ea typeface="楷体_GB2312" pitchFamily="1" charset="-122"/>
              </a:rPr>
              <a:t>n</a:t>
            </a:r>
            <a:r>
              <a:rPr lang="it-IT" altLang="en-US" b="1" dirty="0">
                <a:ea typeface="楷体_GB2312" pitchFamily="1" charset="-122"/>
              </a:rPr>
              <a:t>)</a:t>
            </a:r>
            <a:endParaRPr lang="zh-CN" altLang="en-US" b="1" dirty="0">
              <a:ea typeface="楷体_GB2312" pitchFamily="1" charset="-122"/>
            </a:endParaRPr>
          </a:p>
        </p:txBody>
      </p:sp>
      <p:sp>
        <p:nvSpPr>
          <p:cNvPr id="28680" name="文本框 28679"/>
          <p:cNvSpPr txBox="1">
            <a:spLocks noChangeArrowheads="1"/>
          </p:cNvSpPr>
          <p:nvPr/>
        </p:nvSpPr>
        <p:spPr bwMode="auto">
          <a:xfrm>
            <a:off x="1403598" y="508476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b="1" dirty="0">
                <a:ea typeface="楷体_GB2312" pitchFamily="1" charset="-122"/>
              </a:rPr>
              <a:t>O(</a:t>
            </a:r>
            <a:r>
              <a:rPr lang="it-IT" altLang="en-US" b="1" i="1" dirty="0">
                <a:ea typeface="楷体_GB2312" pitchFamily="1" charset="-122"/>
              </a:rPr>
              <a:t>n</a:t>
            </a:r>
            <a:r>
              <a:rPr lang="it-IT" altLang="en-US" b="1" baseline="30000" dirty="0">
                <a:ea typeface="楷体_GB2312" pitchFamily="1" charset="-122"/>
              </a:rPr>
              <a:t>2</a:t>
            </a:r>
            <a:r>
              <a:rPr lang="it-IT" altLang="en-US" b="1" dirty="0">
                <a:ea typeface="楷体_GB2312" pitchFamily="1" charset="-122"/>
              </a:rPr>
              <a:t>)</a:t>
            </a:r>
            <a:endParaRPr lang="zh-CN" altLang="en-US" b="1" dirty="0">
              <a:ea typeface="楷体_GB2312" pitchFamily="1" charset="-122"/>
            </a:endParaRPr>
          </a:p>
        </p:txBody>
      </p:sp>
      <p:sp>
        <p:nvSpPr>
          <p:cNvPr id="28681" name="文本框 28680"/>
          <p:cNvSpPr txBox="1">
            <a:spLocks noChangeArrowheads="1"/>
          </p:cNvSpPr>
          <p:nvPr/>
        </p:nvSpPr>
        <p:spPr bwMode="auto">
          <a:xfrm>
            <a:off x="2772023" y="508476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b="1" dirty="0">
                <a:ea typeface="楷体_GB2312" pitchFamily="1" charset="-122"/>
              </a:rPr>
              <a:t>O(</a:t>
            </a:r>
            <a:r>
              <a:rPr lang="it-IT" altLang="en-US" b="1" i="1" dirty="0">
                <a:ea typeface="楷体_GB2312" pitchFamily="1" charset="-122"/>
              </a:rPr>
              <a:t>n</a:t>
            </a:r>
            <a:r>
              <a:rPr lang="it-IT" altLang="en-US" b="1" baseline="30000" dirty="0">
                <a:ea typeface="楷体_GB2312" pitchFamily="1" charset="-122"/>
              </a:rPr>
              <a:t>3</a:t>
            </a:r>
            <a:r>
              <a:rPr lang="it-IT" altLang="en-US" b="1" dirty="0">
                <a:ea typeface="楷体_GB2312" pitchFamily="1" charset="-122"/>
              </a:rPr>
              <a:t>)</a:t>
            </a:r>
            <a:endParaRPr lang="zh-CN" altLang="en-US" b="1" dirty="0">
              <a:ea typeface="楷体_GB2312" pitchFamily="1" charset="-122"/>
            </a:endParaRPr>
          </a:p>
        </p:txBody>
      </p:sp>
      <p:sp>
        <p:nvSpPr>
          <p:cNvPr id="28682" name="文本框 28681"/>
          <p:cNvSpPr txBox="1">
            <a:spLocks noChangeArrowheads="1"/>
          </p:cNvSpPr>
          <p:nvPr/>
        </p:nvSpPr>
        <p:spPr bwMode="auto">
          <a:xfrm>
            <a:off x="4643686" y="508476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b="1">
                <a:ea typeface="楷体_GB2312" pitchFamily="1" charset="-122"/>
              </a:rPr>
              <a:t>O(2</a:t>
            </a:r>
            <a:r>
              <a:rPr lang="it-IT" altLang="en-US" b="1" baseline="30000">
                <a:ea typeface="楷体_GB2312" pitchFamily="1" charset="-122"/>
              </a:rPr>
              <a:t>n</a:t>
            </a:r>
            <a:r>
              <a:rPr lang="it-IT" altLang="en-US" b="1">
                <a:ea typeface="楷体_GB2312" pitchFamily="1" charset="-122"/>
              </a:rPr>
              <a:t>)</a:t>
            </a:r>
            <a:endParaRPr lang="zh-CN" altLang="en-US" b="1">
              <a:ea typeface="楷体_GB2312" pitchFamily="1" charset="-122"/>
            </a:endParaRPr>
          </a:p>
        </p:txBody>
      </p:sp>
      <p:sp>
        <p:nvSpPr>
          <p:cNvPr id="28683" name="文本框 28682"/>
          <p:cNvSpPr txBox="1">
            <a:spLocks noChangeArrowheads="1"/>
          </p:cNvSpPr>
          <p:nvPr/>
        </p:nvSpPr>
        <p:spPr bwMode="auto">
          <a:xfrm>
            <a:off x="6228011" y="508476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b="1">
                <a:ea typeface="楷体_GB2312" pitchFamily="1" charset="-122"/>
              </a:rPr>
              <a:t>O(n!)</a:t>
            </a:r>
            <a:endParaRPr lang="zh-CN" altLang="en-US" b="1">
              <a:ea typeface="楷体_GB2312" pitchFamily="1" charset="-122"/>
            </a:endParaRPr>
          </a:p>
        </p:txBody>
      </p:sp>
      <p:sp>
        <p:nvSpPr>
          <p:cNvPr id="28684" name="矩形 28683"/>
          <p:cNvSpPr>
            <a:spLocks noChangeArrowheads="1"/>
          </p:cNvSpPr>
          <p:nvPr/>
        </p:nvSpPr>
        <p:spPr bwMode="auto">
          <a:xfrm>
            <a:off x="5291386" y="5749925"/>
            <a:ext cx="25955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1" charset="-122"/>
              </a:rPr>
              <a:t>难以实际应用</a:t>
            </a:r>
            <a:r>
              <a:rPr lang="it-IT" altLang="en-US" b="1" dirty="0">
                <a:solidFill>
                  <a:srgbClr val="FF0000"/>
                </a:solidFill>
                <a:ea typeface="楷体_GB2312" pitchFamily="1" charset="-122"/>
              </a:rPr>
              <a:t>!</a:t>
            </a:r>
            <a:endParaRPr lang="en-US" altLang="zh-CN" b="1" dirty="0">
              <a:solidFill>
                <a:srgbClr val="FF0000"/>
              </a:solidFill>
              <a:ea typeface="楷体_GB2312" pitchFamily="1" charset="-122"/>
            </a:endParaRPr>
          </a:p>
        </p:txBody>
      </p:sp>
      <p:sp>
        <p:nvSpPr>
          <p:cNvPr id="28685" name="矩形 28684"/>
          <p:cNvSpPr>
            <a:spLocks noChangeArrowheads="1"/>
          </p:cNvSpPr>
          <p:nvPr/>
        </p:nvSpPr>
        <p:spPr bwMode="auto">
          <a:xfrm>
            <a:off x="5004048" y="5084763"/>
            <a:ext cx="2663825" cy="6492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8686" name="文本框 28685"/>
          <p:cNvSpPr txBox="1">
            <a:spLocks noChangeArrowheads="1"/>
          </p:cNvSpPr>
          <p:nvPr/>
        </p:nvSpPr>
        <p:spPr bwMode="auto">
          <a:xfrm>
            <a:off x="1835150" y="4292600"/>
            <a:ext cx="143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28687" name="文本框 28686"/>
          <p:cNvSpPr txBox="1">
            <a:spLocks noChangeArrowheads="1"/>
          </p:cNvSpPr>
          <p:nvPr/>
        </p:nvSpPr>
        <p:spPr bwMode="auto">
          <a:xfrm>
            <a:off x="3779837" y="4381500"/>
            <a:ext cx="143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28688" name="文本框 28687"/>
          <p:cNvSpPr txBox="1">
            <a:spLocks noChangeArrowheads="1"/>
          </p:cNvSpPr>
          <p:nvPr/>
        </p:nvSpPr>
        <p:spPr bwMode="auto">
          <a:xfrm>
            <a:off x="5364163" y="4365625"/>
            <a:ext cx="1439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28689" name="文本框 28688"/>
          <p:cNvSpPr txBox="1">
            <a:spLocks noChangeArrowheads="1"/>
          </p:cNvSpPr>
          <p:nvPr/>
        </p:nvSpPr>
        <p:spPr bwMode="auto">
          <a:xfrm>
            <a:off x="1043608" y="5070128"/>
            <a:ext cx="93615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 dirty="0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 dirty="0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28690" name="文本框 28689"/>
          <p:cNvSpPr txBox="1">
            <a:spLocks noChangeArrowheads="1"/>
          </p:cNvSpPr>
          <p:nvPr/>
        </p:nvSpPr>
        <p:spPr bwMode="auto">
          <a:xfrm>
            <a:off x="2339752" y="5053807"/>
            <a:ext cx="43179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 dirty="0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 dirty="0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28691" name="文本框 28690"/>
          <p:cNvSpPr txBox="1">
            <a:spLocks noChangeArrowheads="1"/>
          </p:cNvSpPr>
          <p:nvPr/>
        </p:nvSpPr>
        <p:spPr bwMode="auto">
          <a:xfrm>
            <a:off x="3779912" y="5084763"/>
            <a:ext cx="865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 dirty="0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 dirty="0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28692" name="文本框 28691"/>
          <p:cNvSpPr txBox="1">
            <a:spLocks noChangeArrowheads="1"/>
          </p:cNvSpPr>
          <p:nvPr/>
        </p:nvSpPr>
        <p:spPr bwMode="auto">
          <a:xfrm>
            <a:off x="5651748" y="5084763"/>
            <a:ext cx="1439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it-IT" altLang="en-US" sz="2800" b="1">
                <a:solidFill>
                  <a:schemeClr val="accent2"/>
                </a:solidFill>
                <a:ea typeface="楷体_GB2312" pitchFamily="1" charset="-122"/>
              </a:rPr>
              <a:t>&lt;</a:t>
            </a:r>
            <a:endParaRPr lang="zh-CN" altLang="en-US" sz="2800" b="1">
              <a:solidFill>
                <a:schemeClr val="accent2"/>
              </a:solidFill>
              <a:ea typeface="楷体_GB2312" pitchFamily="1" charset="-122"/>
            </a:endParaRPr>
          </a:p>
        </p:txBody>
      </p:sp>
      <p:sp>
        <p:nvSpPr>
          <p:cNvPr id="30741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8E1440D-8F60-46C5-B716-E292FF9F3E3E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23" name="组合 109"/>
          <p:cNvGrpSpPr/>
          <p:nvPr/>
        </p:nvGrpSpPr>
        <p:grpSpPr>
          <a:xfrm>
            <a:off x="-468560" y="116632"/>
            <a:ext cx="6542686" cy="651944"/>
            <a:chOff x="-32868" y="4599564"/>
            <a:chExt cx="6542686" cy="651944"/>
          </a:xfrm>
        </p:grpSpPr>
        <p:sp>
          <p:nvSpPr>
            <p:cNvPr id="24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 descr="u=714968970,2342735455&amp;fm=27&amp;gp=0.jpg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1.4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算法分析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  <p:bldP spid="28676" grpId="0"/>
      <p:bldP spid="28677" grpId="0"/>
      <p:bldP spid="28680" grpId="0"/>
      <p:bldP spid="28681" grpId="0"/>
      <p:bldP spid="28682" grpId="0"/>
      <p:bldP spid="28683" grpId="0"/>
      <p:bldP spid="28684" grpId="0"/>
      <p:bldP spid="28684" grpId="1"/>
      <p:bldP spid="28686" grpId="0"/>
      <p:bldP spid="28688" grpId="0"/>
      <p:bldP spid="28689" grpId="0"/>
      <p:bldP spid="28690" grpId="0"/>
      <p:bldP spid="28691" grpId="0"/>
      <p:bldP spid="286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9698"/>
          <p:cNvSpPr>
            <a:spLocks noGrp="1" noChangeArrowheads="1"/>
          </p:cNvSpPr>
          <p:nvPr>
            <p:ph idx="1"/>
          </p:nvPr>
        </p:nvSpPr>
        <p:spPr>
          <a:xfrm>
            <a:off x="539750" y="1052736"/>
            <a:ext cx="7993063" cy="525598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 smtClean="0"/>
              <a:t>例：求解以下程序段的时间复杂度：</a:t>
            </a:r>
            <a:endParaRPr lang="zh-CN" altLang="en-US" sz="28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en-US" sz="2200" b="1" dirty="0" smtClean="0"/>
              <a:t>        for</a:t>
            </a:r>
            <a:r>
              <a:rPr lang="zh-CN" altLang="en-US" sz="2200" b="1" dirty="0" smtClean="0"/>
              <a:t>（</a:t>
            </a:r>
            <a:r>
              <a:rPr lang="it-IT" altLang="en-US" sz="2200" b="1" i="1" dirty="0" smtClean="0"/>
              <a:t>i</a:t>
            </a:r>
            <a:r>
              <a:rPr lang="it-IT" altLang="en-US" sz="2200" b="1" dirty="0" smtClean="0"/>
              <a:t>=1; </a:t>
            </a:r>
            <a:r>
              <a:rPr lang="it-IT" altLang="en-US" sz="2200" b="1" i="1" dirty="0" smtClean="0"/>
              <a:t>i</a:t>
            </a:r>
            <a:r>
              <a:rPr lang="it-IT" altLang="en-US" sz="2200" b="1" dirty="0" smtClean="0"/>
              <a:t>&lt;=</a:t>
            </a:r>
            <a:r>
              <a:rPr lang="it-IT" altLang="en-US" sz="2200" b="1" i="1" dirty="0" smtClean="0"/>
              <a:t>n</a:t>
            </a:r>
            <a:r>
              <a:rPr lang="it-IT" altLang="en-US" sz="2200" b="1" dirty="0" smtClean="0"/>
              <a:t>; </a:t>
            </a:r>
            <a:r>
              <a:rPr lang="it-IT" altLang="en-US" sz="2200" b="1" i="1" dirty="0" smtClean="0"/>
              <a:t>i</a:t>
            </a:r>
            <a:r>
              <a:rPr lang="it-IT" altLang="en-US" sz="2200" b="1" dirty="0" smtClean="0"/>
              <a:t>++</a:t>
            </a:r>
            <a:r>
              <a:rPr lang="zh-CN" altLang="en-US" sz="2200" b="1" dirty="0" smtClean="0"/>
              <a:t>）</a:t>
            </a:r>
            <a:r>
              <a:rPr lang="it-IT" altLang="en-US" sz="2200" b="1" i="1" dirty="0" smtClean="0"/>
              <a:t>x</a:t>
            </a:r>
            <a:r>
              <a:rPr lang="it-IT" altLang="en-US" sz="2200" b="1" dirty="0" smtClean="0"/>
              <a:t>=</a:t>
            </a:r>
            <a:r>
              <a:rPr lang="it-IT" altLang="en-US" sz="2200" b="1" i="1" dirty="0" smtClean="0"/>
              <a:t>x</a:t>
            </a:r>
            <a:r>
              <a:rPr lang="it-IT" altLang="en-US" sz="2200" b="1" dirty="0" smtClean="0"/>
              <a:t>+1; </a:t>
            </a:r>
            <a:endParaRPr lang="it-IT" altLang="en-US" sz="22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en-US" sz="2200" b="1" dirty="0" smtClean="0"/>
              <a:t>        </a:t>
            </a:r>
            <a:r>
              <a:rPr lang="zh-CN" altLang="en-US" sz="2200" b="1" dirty="0" smtClean="0"/>
              <a:t>该语句的流程图如下</a:t>
            </a:r>
            <a:r>
              <a:rPr lang="it-IT" altLang="en-US" sz="2200" b="1" dirty="0" smtClean="0"/>
              <a:t>:</a:t>
            </a:r>
            <a:endParaRPr lang="it-IT" altLang="en-US" sz="22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en-US" sz="2200" dirty="0" smtClean="0"/>
              <a:t>                                                                               </a:t>
            </a:r>
            <a:endParaRPr lang="it-IT" altLang="en-US" sz="22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en-US" sz="22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en-US" sz="22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en-US" sz="22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en-US" sz="22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  </a:t>
            </a:r>
            <a:r>
              <a:rPr lang="zh-CN" altLang="en-US" sz="1800" b="1" dirty="0" smtClean="0"/>
              <a:t>由此可知，数量级为：</a:t>
            </a:r>
            <a:r>
              <a:rPr lang="en-US" altLang="zh-CN" sz="1800" b="1" dirty="0" err="1" smtClean="0"/>
              <a:t>lim</a:t>
            </a:r>
            <a:r>
              <a:rPr lang="en-US" altLang="zh-CN" sz="1800" b="1" dirty="0" smtClean="0"/>
              <a:t> f(</a:t>
            </a:r>
            <a:r>
              <a:rPr lang="en-US" altLang="zh-CN" sz="1800" b="1" i="1" dirty="0" smtClean="0"/>
              <a:t>n</a:t>
            </a:r>
            <a:r>
              <a:rPr lang="en-US" altLang="zh-CN" sz="1800" b="1" dirty="0" smtClean="0"/>
              <a:t>)/g(</a:t>
            </a:r>
            <a:r>
              <a:rPr lang="en-US" altLang="zh-CN" sz="1800" b="1" i="1" dirty="0" smtClean="0"/>
              <a:t>n</a:t>
            </a:r>
            <a:r>
              <a:rPr lang="en-US" altLang="zh-CN" sz="1800" b="1" dirty="0" smtClean="0"/>
              <a:t>)= </a:t>
            </a:r>
            <a:r>
              <a:rPr lang="en-US" altLang="zh-CN" sz="1800" b="1" dirty="0" err="1" smtClean="0"/>
              <a:t>lim</a:t>
            </a:r>
            <a:r>
              <a:rPr lang="en-US" altLang="zh-CN" sz="1800" b="1" dirty="0" smtClean="0"/>
              <a:t> (3</a:t>
            </a:r>
            <a:r>
              <a:rPr lang="en-US" altLang="zh-CN" sz="1800" b="1" i="1" dirty="0" smtClean="0"/>
              <a:t>n</a:t>
            </a:r>
            <a:r>
              <a:rPr lang="en-US" altLang="zh-CN" sz="1800" b="1" dirty="0" smtClean="0"/>
              <a:t>+2)/</a:t>
            </a:r>
            <a:r>
              <a:rPr lang="en-US" altLang="zh-CN" sz="1800" b="1" i="1" dirty="0" smtClean="0"/>
              <a:t>n</a:t>
            </a:r>
            <a:r>
              <a:rPr lang="en-US" altLang="zh-CN" sz="1800" b="1" dirty="0" smtClean="0"/>
              <a:t> = 3</a:t>
            </a:r>
            <a:r>
              <a:rPr lang="zh-CN" altLang="en-US" sz="1800" b="1" dirty="0" smtClean="0"/>
              <a:t>，</a:t>
            </a:r>
            <a:endParaRPr lang="zh-CN" altLang="en-US" sz="18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 smtClean="0"/>
              <a:t>         相应的时间复杂度为为</a:t>
            </a:r>
            <a:r>
              <a:rPr lang="en-US" altLang="zh-CN" sz="1800" b="1" dirty="0" smtClean="0"/>
              <a:t>O (</a:t>
            </a:r>
            <a:r>
              <a:rPr lang="en-US" altLang="zh-CN" sz="1800" b="1" i="1" dirty="0" smtClean="0"/>
              <a:t>n</a:t>
            </a:r>
            <a:r>
              <a:rPr lang="en-US" altLang="zh-CN" sz="1800" b="1" dirty="0" smtClean="0"/>
              <a:t>)</a:t>
            </a:r>
            <a:endParaRPr lang="zh-CN" altLang="en-US" sz="2200" b="1" dirty="0" smtClean="0"/>
          </a:p>
        </p:txBody>
      </p:sp>
      <p:sp>
        <p:nvSpPr>
          <p:cNvPr id="29700" name="矩形 29699"/>
          <p:cNvSpPr>
            <a:spLocks noChangeArrowheads="1"/>
          </p:cNvSpPr>
          <p:nvPr/>
        </p:nvSpPr>
        <p:spPr bwMode="auto">
          <a:xfrm>
            <a:off x="5580063" y="2276475"/>
            <a:ext cx="16573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>
                <a:latin typeface="Arial" panose="020B0604020202020204" pitchFamily="34" charset="0"/>
              </a:rPr>
              <a:t>语句执行次数</a:t>
            </a:r>
            <a:r>
              <a:rPr lang="zh-CN" altLang="en-US" sz="1800">
                <a:latin typeface="Arial" panose="020B0604020202020204" pitchFamily="34" charset="0"/>
              </a:rPr>
              <a:t>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6085" name="矩形 29700"/>
          <p:cNvSpPr>
            <a:spLocks noChangeAspect="1" noChangeArrowheads="1"/>
          </p:cNvSpPr>
          <p:nvPr/>
        </p:nvSpPr>
        <p:spPr bwMode="auto">
          <a:xfrm>
            <a:off x="1116013" y="2492375"/>
            <a:ext cx="3529012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9702" name="流程图: 决策 29701"/>
          <p:cNvSpPr>
            <a:spLocks noChangeArrowheads="1"/>
          </p:cNvSpPr>
          <p:nvPr/>
        </p:nvSpPr>
        <p:spPr bwMode="auto">
          <a:xfrm>
            <a:off x="1704975" y="3525838"/>
            <a:ext cx="1960563" cy="4413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0" tIns="0" rIns="0" bIns="0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800" b="1" dirty="0"/>
              <a:t>    </a:t>
            </a:r>
            <a:r>
              <a:rPr lang="en-US" altLang="zh-CN" sz="1800" b="1" i="1" dirty="0"/>
              <a:t> </a:t>
            </a:r>
            <a:r>
              <a:rPr lang="en-US" altLang="zh-CN" sz="1800" b="1" i="1" dirty="0" err="1"/>
              <a:t>i</a:t>
            </a:r>
            <a:r>
              <a:rPr lang="en-US" altLang="zh-CN" sz="1800" b="1" dirty="0"/>
              <a:t> &lt;= n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29703" name="直接连接符 29702"/>
          <p:cNvSpPr>
            <a:spLocks noChangeShapeType="1"/>
          </p:cNvSpPr>
          <p:nvPr/>
        </p:nvSpPr>
        <p:spPr bwMode="auto">
          <a:xfrm>
            <a:off x="2684463" y="3082925"/>
            <a:ext cx="1587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直接连接符 29703"/>
          <p:cNvSpPr>
            <a:spLocks noChangeShapeType="1"/>
          </p:cNvSpPr>
          <p:nvPr/>
        </p:nvSpPr>
        <p:spPr bwMode="auto">
          <a:xfrm>
            <a:off x="2684463" y="3967163"/>
            <a:ext cx="1587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直接连接符 29704"/>
          <p:cNvSpPr>
            <a:spLocks noChangeShapeType="1"/>
          </p:cNvSpPr>
          <p:nvPr/>
        </p:nvSpPr>
        <p:spPr bwMode="auto">
          <a:xfrm>
            <a:off x="2684463" y="5146675"/>
            <a:ext cx="1587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直接连接符 29705"/>
          <p:cNvSpPr>
            <a:spLocks noChangeShapeType="1"/>
          </p:cNvSpPr>
          <p:nvPr/>
        </p:nvSpPr>
        <p:spPr bwMode="auto">
          <a:xfrm flipH="1">
            <a:off x="1508125" y="5441950"/>
            <a:ext cx="117633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直接连接符 29706"/>
          <p:cNvSpPr>
            <a:spLocks noChangeShapeType="1"/>
          </p:cNvSpPr>
          <p:nvPr/>
        </p:nvSpPr>
        <p:spPr bwMode="auto">
          <a:xfrm>
            <a:off x="1508125" y="3230563"/>
            <a:ext cx="1588" cy="2211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直接连接符 29707"/>
          <p:cNvSpPr>
            <a:spLocks noChangeShapeType="1"/>
          </p:cNvSpPr>
          <p:nvPr/>
        </p:nvSpPr>
        <p:spPr bwMode="auto">
          <a:xfrm>
            <a:off x="1508125" y="3230563"/>
            <a:ext cx="1176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直接连接符 29708"/>
          <p:cNvSpPr>
            <a:spLocks noChangeShapeType="1"/>
          </p:cNvSpPr>
          <p:nvPr/>
        </p:nvSpPr>
        <p:spPr bwMode="auto">
          <a:xfrm>
            <a:off x="3563938" y="3716338"/>
            <a:ext cx="5873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矩形 29709"/>
          <p:cNvSpPr>
            <a:spLocks noChangeArrowheads="1"/>
          </p:cNvSpPr>
          <p:nvPr/>
        </p:nvSpPr>
        <p:spPr bwMode="auto">
          <a:xfrm>
            <a:off x="3665538" y="3376613"/>
            <a:ext cx="195262" cy="274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800" i="1" dirty="0"/>
              <a:t>N</a:t>
            </a:r>
            <a:endParaRPr lang="en-US" altLang="zh-CN" sz="1800" i="1" dirty="0">
              <a:latin typeface="Arial" panose="020B0604020202020204" pitchFamily="34" charset="0"/>
            </a:endParaRPr>
          </a:p>
        </p:txBody>
      </p:sp>
      <p:sp>
        <p:nvSpPr>
          <p:cNvPr id="29711" name="矩形 29710"/>
          <p:cNvSpPr>
            <a:spLocks noChangeArrowheads="1"/>
          </p:cNvSpPr>
          <p:nvPr/>
        </p:nvSpPr>
        <p:spPr bwMode="auto">
          <a:xfrm>
            <a:off x="2881313" y="3967163"/>
            <a:ext cx="392112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800" b="1"/>
              <a:t>Y</a:t>
            </a:r>
            <a:endParaRPr lang="en-US" altLang="zh-CN" sz="1800" b="1">
              <a:latin typeface="Arial" panose="020B0604020202020204" pitchFamily="34" charset="0"/>
            </a:endParaRPr>
          </a:p>
        </p:txBody>
      </p:sp>
      <p:sp>
        <p:nvSpPr>
          <p:cNvPr id="29712" name="流程图: 过程 29711"/>
          <p:cNvSpPr>
            <a:spLocks noChangeArrowheads="1"/>
          </p:cNvSpPr>
          <p:nvPr/>
        </p:nvSpPr>
        <p:spPr bwMode="auto">
          <a:xfrm>
            <a:off x="1900238" y="2787650"/>
            <a:ext cx="1568450" cy="2952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0" tIns="0" rIns="0" bIns="0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 i="1" dirty="0" err="1"/>
              <a:t>i</a:t>
            </a:r>
            <a:r>
              <a:rPr lang="en-US" altLang="zh-CN" sz="1800" b="1" dirty="0"/>
              <a:t>=1</a:t>
            </a:r>
            <a:r>
              <a:rPr lang="zh-CN" altLang="en-US" sz="1800" b="1" dirty="0"/>
              <a:t>；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29713" name="直接连接符 29712"/>
          <p:cNvSpPr>
            <a:spLocks noChangeShapeType="1"/>
          </p:cNvSpPr>
          <p:nvPr/>
        </p:nvSpPr>
        <p:spPr bwMode="auto">
          <a:xfrm>
            <a:off x="2684463" y="2492375"/>
            <a:ext cx="1587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直接连接符 29713"/>
          <p:cNvSpPr>
            <a:spLocks noChangeShapeType="1"/>
          </p:cNvSpPr>
          <p:nvPr/>
        </p:nvSpPr>
        <p:spPr bwMode="auto">
          <a:xfrm>
            <a:off x="2684463" y="4557713"/>
            <a:ext cx="1587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流程图: 过程 29714"/>
          <p:cNvSpPr>
            <a:spLocks noChangeArrowheads="1"/>
          </p:cNvSpPr>
          <p:nvPr/>
        </p:nvSpPr>
        <p:spPr bwMode="auto">
          <a:xfrm>
            <a:off x="1900238" y="4262438"/>
            <a:ext cx="1568450" cy="2952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0" tIns="0" rIns="0" bIns="0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 i="1" dirty="0"/>
              <a:t>x</a:t>
            </a:r>
            <a:r>
              <a:rPr lang="en-US" altLang="zh-CN" sz="1800" b="1" dirty="0"/>
              <a:t>=</a:t>
            </a:r>
            <a:r>
              <a:rPr lang="en-US" altLang="zh-CN" sz="1800" b="1" i="1" dirty="0"/>
              <a:t>x</a:t>
            </a:r>
            <a:r>
              <a:rPr lang="en-US" altLang="zh-CN" sz="1800" b="1" dirty="0"/>
              <a:t>+1</a:t>
            </a:r>
            <a:r>
              <a:rPr lang="zh-CN" altLang="en-US" sz="1800" b="1" dirty="0"/>
              <a:t>；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29716" name="流程图: 过程 29715"/>
          <p:cNvSpPr>
            <a:spLocks noChangeArrowheads="1"/>
          </p:cNvSpPr>
          <p:nvPr/>
        </p:nvSpPr>
        <p:spPr bwMode="auto">
          <a:xfrm>
            <a:off x="1900238" y="4851400"/>
            <a:ext cx="1568450" cy="2952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0" tIns="0" rIns="0" bIns="0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 i="1" dirty="0" err="1"/>
              <a:t>i</a:t>
            </a:r>
            <a:r>
              <a:rPr lang="en-US" altLang="zh-CN" sz="1800" b="1" dirty="0"/>
              <a:t>++</a:t>
            </a:r>
            <a:r>
              <a:rPr lang="zh-CN" altLang="en-US" sz="1800" b="1" dirty="0"/>
              <a:t>；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grpSp>
        <p:nvGrpSpPr>
          <p:cNvPr id="29717" name="组合 29716"/>
          <p:cNvGrpSpPr/>
          <p:nvPr/>
        </p:nvGrpSpPr>
        <p:grpSpPr bwMode="auto">
          <a:xfrm>
            <a:off x="4500563" y="2852738"/>
            <a:ext cx="2159000" cy="288925"/>
            <a:chOff x="0" y="0"/>
            <a:chExt cx="1360" cy="182"/>
          </a:xfrm>
        </p:grpSpPr>
        <p:sp>
          <p:nvSpPr>
            <p:cNvPr id="46116" name="直接连接符 29717"/>
            <p:cNvSpPr>
              <a:spLocks noChangeShapeType="1"/>
            </p:cNvSpPr>
            <p:nvPr/>
          </p:nvSpPr>
          <p:spPr bwMode="auto">
            <a:xfrm>
              <a:off x="0" y="91"/>
              <a:ext cx="6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矩形 29718"/>
            <p:cNvSpPr>
              <a:spLocks noChangeArrowheads="1"/>
            </p:cNvSpPr>
            <p:nvPr/>
          </p:nvSpPr>
          <p:spPr bwMode="auto">
            <a:xfrm>
              <a:off x="861" y="0"/>
              <a:ext cx="4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>
                  <a:latin typeface="Arial" panose="020B0604020202020204" pitchFamily="34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</a:rPr>
                <a:t>1</a:t>
              </a:r>
              <a:r>
                <a:rPr lang="zh-CN" altLang="en-US" sz="1600">
                  <a:latin typeface="Arial" panose="020B0604020202020204" pitchFamily="34" charset="0"/>
                </a:rPr>
                <a:t>次 </a:t>
              </a:r>
              <a:endParaRPr lang="zh-CN" altLang="en-US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29720" name="组合 29719"/>
          <p:cNvGrpSpPr/>
          <p:nvPr/>
        </p:nvGrpSpPr>
        <p:grpSpPr bwMode="auto">
          <a:xfrm>
            <a:off x="4500563" y="3571875"/>
            <a:ext cx="2232025" cy="288925"/>
            <a:chOff x="0" y="0"/>
            <a:chExt cx="1406" cy="182"/>
          </a:xfrm>
        </p:grpSpPr>
        <p:sp>
          <p:nvSpPr>
            <p:cNvPr id="46114" name="直接连接符 29720"/>
            <p:cNvSpPr>
              <a:spLocks noChangeShapeType="1"/>
            </p:cNvSpPr>
            <p:nvPr/>
          </p:nvSpPr>
          <p:spPr bwMode="auto">
            <a:xfrm>
              <a:off x="0" y="91"/>
              <a:ext cx="6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矩形 29721"/>
            <p:cNvSpPr>
              <a:spLocks noChangeArrowheads="1"/>
            </p:cNvSpPr>
            <p:nvPr/>
          </p:nvSpPr>
          <p:spPr bwMode="auto">
            <a:xfrm>
              <a:off x="907" y="0"/>
              <a:ext cx="4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latin typeface="Arial" panose="020B0604020202020204" pitchFamily="34" charset="0"/>
                </a:rPr>
                <a:t> </a:t>
              </a:r>
              <a:r>
                <a:rPr lang="en-US" altLang="zh-CN" sz="1600" i="1" dirty="0">
                  <a:cs typeface="Times New Roman" panose="02020603050405020304" pitchFamily="18" charset="0"/>
                </a:rPr>
                <a:t>n</a:t>
              </a:r>
              <a:r>
                <a:rPr lang="en-US" altLang="zh-CN" sz="1600" dirty="0">
                  <a:latin typeface="Arial" panose="020B0604020202020204" pitchFamily="34" charset="0"/>
                </a:rPr>
                <a:t>+1</a:t>
              </a:r>
              <a:r>
                <a:rPr lang="zh-CN" altLang="en-US" sz="1600" dirty="0">
                  <a:latin typeface="Arial" panose="020B0604020202020204" pitchFamily="34" charset="0"/>
                </a:rPr>
                <a:t>次 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9723" name="组合 29722"/>
          <p:cNvGrpSpPr/>
          <p:nvPr/>
        </p:nvGrpSpPr>
        <p:grpSpPr bwMode="auto">
          <a:xfrm>
            <a:off x="4500563" y="4364038"/>
            <a:ext cx="2232025" cy="288925"/>
            <a:chOff x="0" y="0"/>
            <a:chExt cx="1406" cy="182"/>
          </a:xfrm>
        </p:grpSpPr>
        <p:sp>
          <p:nvSpPr>
            <p:cNvPr id="46112" name="直接连接符 29723"/>
            <p:cNvSpPr>
              <a:spLocks noChangeShapeType="1"/>
            </p:cNvSpPr>
            <p:nvPr/>
          </p:nvSpPr>
          <p:spPr bwMode="auto">
            <a:xfrm>
              <a:off x="0" y="91"/>
              <a:ext cx="6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矩形 29724"/>
            <p:cNvSpPr>
              <a:spLocks noChangeArrowheads="1"/>
            </p:cNvSpPr>
            <p:nvPr/>
          </p:nvSpPr>
          <p:spPr bwMode="auto">
            <a:xfrm>
              <a:off x="907" y="0"/>
              <a:ext cx="4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latin typeface="Arial" panose="020B0604020202020204" pitchFamily="34" charset="0"/>
                </a:rPr>
                <a:t> </a:t>
              </a:r>
              <a:r>
                <a:rPr lang="en-US" altLang="zh-CN" sz="1600" i="1" dirty="0">
                  <a:cs typeface="Times New Roman" panose="02020603050405020304" pitchFamily="18" charset="0"/>
                </a:rPr>
                <a:t>n</a:t>
              </a:r>
              <a:r>
                <a:rPr lang="zh-CN" altLang="en-US" sz="1600" dirty="0" smtClean="0">
                  <a:latin typeface="Arial" panose="020B0604020202020204" pitchFamily="34" charset="0"/>
                </a:rPr>
                <a:t>次 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9726" name="组合 29725"/>
          <p:cNvGrpSpPr/>
          <p:nvPr/>
        </p:nvGrpSpPr>
        <p:grpSpPr bwMode="auto">
          <a:xfrm>
            <a:off x="4500563" y="5013325"/>
            <a:ext cx="2232025" cy="288925"/>
            <a:chOff x="0" y="0"/>
            <a:chExt cx="1406" cy="182"/>
          </a:xfrm>
        </p:grpSpPr>
        <p:sp>
          <p:nvSpPr>
            <p:cNvPr id="46110" name="直接连接符 29726"/>
            <p:cNvSpPr>
              <a:spLocks noChangeShapeType="1"/>
            </p:cNvSpPr>
            <p:nvPr/>
          </p:nvSpPr>
          <p:spPr bwMode="auto">
            <a:xfrm>
              <a:off x="0" y="45"/>
              <a:ext cx="6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矩形 29727"/>
            <p:cNvSpPr>
              <a:spLocks noChangeArrowheads="1"/>
            </p:cNvSpPr>
            <p:nvPr/>
          </p:nvSpPr>
          <p:spPr bwMode="auto">
            <a:xfrm>
              <a:off x="907" y="0"/>
              <a:ext cx="4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dirty="0">
                  <a:latin typeface="Arial" panose="020B0604020202020204" pitchFamily="34" charset="0"/>
                </a:rPr>
                <a:t> </a:t>
              </a:r>
              <a:r>
                <a:rPr lang="en-US" altLang="zh-CN" sz="1800" i="1" dirty="0">
                  <a:cs typeface="Times New Roman" panose="02020603050405020304" pitchFamily="18" charset="0"/>
                </a:rPr>
                <a:t>n</a:t>
              </a:r>
              <a:r>
                <a:rPr lang="zh-CN" altLang="en-US" sz="1800" dirty="0" smtClean="0">
                  <a:latin typeface="Arial" panose="020B0604020202020204" pitchFamily="34" charset="0"/>
                </a:rPr>
                <a:t>次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29729" name="矩形 29728"/>
          <p:cNvSpPr>
            <a:spLocks noChangeArrowheads="1"/>
          </p:cNvSpPr>
          <p:nvPr/>
        </p:nvSpPr>
        <p:spPr bwMode="auto">
          <a:xfrm>
            <a:off x="7092950" y="5227638"/>
            <a:ext cx="1223963" cy="288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latin typeface="Arial" panose="020B0604020202020204" pitchFamily="34" charset="0"/>
              </a:rPr>
              <a:t>共：</a:t>
            </a:r>
            <a:r>
              <a:rPr lang="en-US" altLang="zh-CN" sz="1600" dirty="0">
                <a:latin typeface="Arial" panose="020B0604020202020204" pitchFamily="34" charset="0"/>
              </a:rPr>
              <a:t>3</a:t>
            </a:r>
            <a:r>
              <a:rPr lang="en-US" altLang="zh-CN" sz="1600" i="1" dirty="0">
                <a:latin typeface="Arial" panose="020B0604020202020204" pitchFamily="34" charset="0"/>
              </a:rPr>
              <a:t>n</a:t>
            </a:r>
            <a:r>
              <a:rPr lang="en-US" altLang="zh-CN" sz="1600" dirty="0">
                <a:latin typeface="Arial" panose="020B0604020202020204" pitchFamily="34" charset="0"/>
              </a:rPr>
              <a:t>+2</a:t>
            </a:r>
            <a:r>
              <a:rPr lang="zh-CN" altLang="en-US" sz="1600" dirty="0">
                <a:latin typeface="Arial" panose="020B0604020202020204" pitchFamily="34" charset="0"/>
              </a:rPr>
              <a:t>次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29730" name="椭圆 29729"/>
          <p:cNvSpPr>
            <a:spLocks noChangeArrowheads="1"/>
          </p:cNvSpPr>
          <p:nvPr/>
        </p:nvSpPr>
        <p:spPr bwMode="auto">
          <a:xfrm>
            <a:off x="2484438" y="2276475"/>
            <a:ext cx="358775" cy="2159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9731" name="椭圆 29730"/>
          <p:cNvSpPr>
            <a:spLocks noChangeArrowheads="1"/>
          </p:cNvSpPr>
          <p:nvPr/>
        </p:nvSpPr>
        <p:spPr bwMode="auto">
          <a:xfrm>
            <a:off x="4140200" y="3644900"/>
            <a:ext cx="358775" cy="2159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178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513DA06-59E3-4385-9EB2-58E21D89F45E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38" name="组合 109"/>
          <p:cNvGrpSpPr/>
          <p:nvPr/>
        </p:nvGrpSpPr>
        <p:grpSpPr>
          <a:xfrm>
            <a:off x="-468560" y="116632"/>
            <a:ext cx="6542686" cy="651944"/>
            <a:chOff x="-32868" y="4599564"/>
            <a:chExt cx="6542686" cy="651944"/>
          </a:xfrm>
        </p:grpSpPr>
        <p:sp>
          <p:nvSpPr>
            <p:cNvPr id="39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40" name="图片 39" descr="u=714968970,2342735455&amp;fm=27&amp;gp=0.jpg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41" name="TextBox 6"/>
            <p:cNvSpPr txBox="1">
              <a:spLocks noChangeArrowheads="1"/>
            </p:cNvSpPr>
            <p:nvPr/>
          </p:nvSpPr>
          <p:spPr bwMode="auto">
            <a:xfrm>
              <a:off x="-32868" y="4599564"/>
              <a:ext cx="6542686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1.4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算法分析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  <p:bldP spid="29700" grpId="0" uiExpand="1"/>
      <p:bldP spid="29702" grpId="0" animBg="1"/>
      <p:bldP spid="29710" grpId="0" animBg="1"/>
      <p:bldP spid="29711" grpId="0" animBg="1"/>
      <p:bldP spid="29712" grpId="0" animBg="1"/>
      <p:bldP spid="29715" grpId="0" animBg="1"/>
      <p:bldP spid="29716" grpId="0" animBg="1"/>
      <p:bldP spid="297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5122"/>
          <p:cNvSpPr>
            <a:spLocks noGrp="1" noChangeArrowheads="1"/>
          </p:cNvSpPr>
          <p:nvPr>
            <p:ph idx="1"/>
          </p:nvPr>
        </p:nvSpPr>
        <p:spPr>
          <a:xfrm>
            <a:off x="547589" y="980728"/>
            <a:ext cx="7993062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数据结构课程的研究内容：</a:t>
            </a:r>
            <a:endParaRPr lang="zh-CN" altLang="en-US" sz="28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</a:rPr>
              <a:t>软件设计中常用的基本技术</a:t>
            </a:r>
            <a:endParaRPr lang="zh-CN" altLang="en-US" sz="2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600" b="1" dirty="0" smtClean="0"/>
          </a:p>
        </p:txBody>
      </p:sp>
      <p:sp>
        <p:nvSpPr>
          <p:cNvPr id="5124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6EC9F5D-B57F-45F6-90E7-E026F6F0BB59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11" name="组合 10"/>
          <p:cNvGrpSpPr/>
          <p:nvPr/>
        </p:nvGrpSpPr>
        <p:grpSpPr>
          <a:xfrm>
            <a:off x="526617" y="116632"/>
            <a:ext cx="4405423" cy="684042"/>
            <a:chOff x="958665" y="1326432"/>
            <a:chExt cx="4405423" cy="684042"/>
          </a:xfrm>
        </p:grpSpPr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4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5" name="图片 14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3" name="矩形 2"/>
          <p:cNvSpPr/>
          <p:nvPr/>
        </p:nvSpPr>
        <p:spPr>
          <a:xfrm>
            <a:off x="552204" y="2443349"/>
            <a:ext cx="8139210" cy="409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从采用计算机来解决实际问题的过程</a:t>
            </a:r>
            <a:r>
              <a:rPr lang="zh-CN" altLang="en-US" sz="2400" b="1" dirty="0" smtClean="0"/>
              <a:t>中，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b="1" dirty="0" smtClean="0"/>
              <a:t>  所</a:t>
            </a:r>
            <a:r>
              <a:rPr lang="zh-CN" altLang="en-US" sz="2400" b="1" dirty="0"/>
              <a:t>涉及到的各</a:t>
            </a:r>
            <a:r>
              <a:rPr lang="zh-CN" altLang="en-US" sz="2400" b="1" dirty="0" smtClean="0"/>
              <a:t>步骤</a:t>
            </a:r>
            <a:r>
              <a:rPr lang="zh-CN" altLang="en-US" sz="2400" b="1" dirty="0"/>
              <a:t>中的相关技术来对此作分析：</a:t>
            </a:r>
            <a:endParaRPr lang="zh-CN" altLang="en-US" sz="2400" b="1" dirty="0"/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用计算机解决实际问题时的一般步骤：</a:t>
            </a:r>
            <a:endParaRPr lang="zh-CN" altLang="en-US" sz="2400" b="1" dirty="0" smtClean="0"/>
          </a:p>
          <a:p>
            <a:pPr marL="1257300" lvl="2" indent="-3429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首先，对</a:t>
            </a:r>
            <a:r>
              <a:rPr lang="zh-CN" altLang="en-US" sz="2200" b="1" dirty="0"/>
              <a:t>具体问题</a:t>
            </a:r>
            <a:r>
              <a:rPr lang="zh-CN" altLang="en-US" sz="2200" b="1" dirty="0">
                <a:solidFill>
                  <a:srgbClr val="FF0000"/>
                </a:solidFill>
              </a:rPr>
              <a:t>抽象出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数学模型</a:t>
            </a:r>
            <a:r>
              <a:rPr lang="zh-CN" altLang="en-US" sz="2200" b="1" dirty="0" smtClean="0"/>
              <a:t>；</a:t>
            </a:r>
            <a:endParaRPr lang="zh-CN" altLang="en-US" sz="2200" b="1" dirty="0"/>
          </a:p>
          <a:p>
            <a:pPr marL="1257300" lvl="2" indent="-3429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其次，针对</a:t>
            </a:r>
            <a:r>
              <a:rPr lang="zh-CN" altLang="en-US" sz="2200" b="1" dirty="0"/>
              <a:t>数学模型</a:t>
            </a:r>
            <a:r>
              <a:rPr lang="zh-CN" altLang="en-US" sz="2200" b="1" dirty="0">
                <a:solidFill>
                  <a:srgbClr val="FF0000"/>
                </a:solidFill>
              </a:rPr>
              <a:t>设计出求解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算法</a:t>
            </a:r>
            <a:r>
              <a:rPr lang="zh-CN" altLang="en-US" sz="2200" b="1" dirty="0" smtClean="0"/>
              <a:t>；</a:t>
            </a:r>
            <a:endParaRPr lang="zh-CN" altLang="en-US" sz="2200" b="1" dirty="0"/>
          </a:p>
          <a:p>
            <a:pPr marL="1257300" lvl="2" indent="-3429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再者，选择</a:t>
            </a:r>
            <a:r>
              <a:rPr lang="zh-CN" altLang="en-US" sz="2200" b="1" dirty="0"/>
              <a:t>或设计合适的</a:t>
            </a:r>
            <a:r>
              <a:rPr lang="zh-CN" altLang="en-US" sz="2200" b="1" dirty="0">
                <a:solidFill>
                  <a:srgbClr val="FF0000"/>
                </a:solidFill>
              </a:rPr>
              <a:t>数据结构</a:t>
            </a:r>
            <a:r>
              <a:rPr lang="zh-CN" altLang="en-US" sz="2200" b="1" dirty="0"/>
              <a:t>存储相关</a:t>
            </a:r>
            <a:r>
              <a:rPr lang="zh-CN" altLang="en-US" sz="2200" b="1" dirty="0" smtClean="0"/>
              <a:t>数据；</a:t>
            </a:r>
            <a:endParaRPr lang="zh-CN" altLang="en-US" sz="2200" b="1" dirty="0"/>
          </a:p>
          <a:p>
            <a:pPr marL="1257300" lvl="2" indent="-3429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最后，</a:t>
            </a:r>
            <a:r>
              <a:rPr lang="zh-CN" altLang="en-US" sz="2200" b="1" dirty="0">
                <a:solidFill>
                  <a:srgbClr val="FF0000"/>
                </a:solidFill>
              </a:rPr>
              <a:t>编出程序</a:t>
            </a:r>
            <a:r>
              <a:rPr lang="zh-CN" altLang="en-US" sz="2200" b="1" dirty="0"/>
              <a:t>上机调试，直至得到最终的解答。</a:t>
            </a:r>
            <a:endParaRPr lang="zh-CN" altLang="en-US" sz="2200" b="1" dirty="0"/>
          </a:p>
          <a:p>
            <a:pPr marL="342900" indent="-342900" eaLnBrk="1" hangingPunct="1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2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713827" y="1958286"/>
            <a:ext cx="4036682" cy="452432"/>
            <a:chOff x="882540" y="1855122"/>
            <a:chExt cx="4036682" cy="452432"/>
          </a:xfrm>
        </p:grpSpPr>
        <p:sp>
          <p:nvSpPr>
            <p:cNvPr id="4" name="矩形 3"/>
            <p:cNvSpPr/>
            <p:nvPr/>
          </p:nvSpPr>
          <p:spPr>
            <a:xfrm>
              <a:off x="882540" y="1855122"/>
              <a:ext cx="4036682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ct val="90000"/>
                </a:lnSpc>
                <a:buClr>
                  <a:srgbClr val="FF0000"/>
                </a:buClr>
              </a:pPr>
              <a:r>
                <a:rPr lang="zh-CN" altLang="en-US" sz="2600" b="1" dirty="0" smtClean="0"/>
                <a:t>        </a:t>
              </a:r>
              <a:r>
                <a:rPr lang="zh-CN" altLang="en-US" sz="2600" b="1" dirty="0" smtClean="0">
                  <a:solidFill>
                    <a:srgbClr val="0000FF"/>
                  </a:solidFill>
                </a:rPr>
                <a:t>包括</a:t>
              </a:r>
              <a:r>
                <a:rPr lang="zh-CN" altLang="en-US" sz="2600" b="1" dirty="0">
                  <a:solidFill>
                    <a:srgbClr val="0000FF"/>
                  </a:solidFill>
                </a:rPr>
                <a:t>哪些基本技术</a:t>
              </a:r>
              <a:r>
                <a:rPr lang="zh-CN" altLang="en-US" sz="2600" b="1" dirty="0"/>
                <a:t>？</a:t>
              </a:r>
              <a:endParaRPr lang="zh-CN" altLang="en-US" sz="2600" b="1" dirty="0"/>
            </a:p>
          </p:txBody>
        </p:sp>
        <p:pic>
          <p:nvPicPr>
            <p:cNvPr id="19" name="图片 18" descr="1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632" y="1887753"/>
              <a:ext cx="377680" cy="419801"/>
            </a:xfrm>
            <a:prstGeom prst="rect">
              <a:avLst/>
            </a:prstGeom>
            <a:solidFill>
              <a:srgbClr val="0000FF"/>
            </a:solidFill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7"/>
          <p:cNvGrpSpPr/>
          <p:nvPr/>
        </p:nvGrpSpPr>
        <p:grpSpPr>
          <a:xfrm>
            <a:off x="543012" y="93590"/>
            <a:ext cx="4087592" cy="684275"/>
            <a:chOff x="939802" y="5062184"/>
            <a:chExt cx="4087592" cy="684275"/>
          </a:xfrm>
        </p:grpSpPr>
        <p:grpSp>
          <p:nvGrpSpPr>
            <p:cNvPr id="5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7" name="Freeform 5"/>
              <p:cNvSpPr/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KSO_Shape"/>
              <p:cNvSpPr/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520154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1.5  </a:t>
              </a:r>
              <a:r>
                <a:rPr lang="zh-CN" altLang="en-US" sz="3600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本</a:t>
              </a:r>
              <a:r>
                <a:rPr lang="zh-CN" altLang="en-US" sz="36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章</a:t>
              </a:r>
              <a:r>
                <a:rPr lang="zh-CN" altLang="en-US" sz="3600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小结</a:t>
              </a:r>
              <a:endPara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7100" y="1114100"/>
            <a:ext cx="2378140" cy="668910"/>
            <a:chOff x="927100" y="1197990"/>
            <a:chExt cx="2378140" cy="668910"/>
          </a:xfrm>
        </p:grpSpPr>
        <p:sp>
          <p:nvSpPr>
            <p:cNvPr id="10" name="矩形 9"/>
            <p:cNvSpPr/>
            <p:nvPr/>
          </p:nvSpPr>
          <p:spPr>
            <a:xfrm>
              <a:off x="1472687" y="1197990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内容回顾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1" name="组合 99"/>
            <p:cNvGrpSpPr/>
            <p:nvPr/>
          </p:nvGrpSpPr>
          <p:grpSpPr>
            <a:xfrm>
              <a:off x="927100" y="1214339"/>
              <a:ext cx="643729" cy="652561"/>
              <a:chOff x="5547069" y="765931"/>
              <a:chExt cx="1482696" cy="1322356"/>
            </a:xfrm>
          </p:grpSpPr>
          <p:grpSp>
            <p:nvGrpSpPr>
              <p:cNvPr id="12" name="组合 38"/>
              <p:cNvGrpSpPr/>
              <p:nvPr/>
            </p:nvGrpSpPr>
            <p:grpSpPr>
              <a:xfrm>
                <a:off x="5547069" y="765931"/>
                <a:ext cx="1482696" cy="1322356"/>
                <a:chOff x="3337529" y="1161598"/>
                <a:chExt cx="2138277" cy="1907040"/>
              </a:xfrm>
            </p:grpSpPr>
            <p:sp>
              <p:nvSpPr>
                <p:cNvPr id="16" name="任意多边形 15"/>
                <p:cNvSpPr/>
                <p:nvPr/>
              </p:nvSpPr>
              <p:spPr bwMode="auto">
                <a:xfrm rot="10800000">
                  <a:off x="3342359" y="1161598"/>
                  <a:ext cx="2123116" cy="1895135"/>
                </a:xfrm>
                <a:custGeom>
                  <a:avLst/>
                  <a:gdLst>
                    <a:gd name="connsiteX0" fmla="*/ 1795626 w 2791387"/>
                    <a:gd name="connsiteY0" fmla="*/ 2117139 h 2491648"/>
                    <a:gd name="connsiteX1" fmla="*/ 1950063 w 2791387"/>
                    <a:gd name="connsiteY1" fmla="*/ 2028434 h 2491648"/>
                    <a:gd name="connsiteX2" fmla="*/ 2350454 w 2791387"/>
                    <a:gd name="connsiteY2" fmla="*/ 1334530 h 2491648"/>
                    <a:gd name="connsiteX3" fmla="*/ 2350454 w 2791387"/>
                    <a:gd name="connsiteY3" fmla="*/ 1157119 h 2491648"/>
                    <a:gd name="connsiteX4" fmla="*/ 1950063 w 2791387"/>
                    <a:gd name="connsiteY4" fmla="*/ 463215 h 2491648"/>
                    <a:gd name="connsiteX5" fmla="*/ 1795626 w 2791387"/>
                    <a:gd name="connsiteY5" fmla="*/ 374509 h 2491648"/>
                    <a:gd name="connsiteX6" fmla="*/ 994844 w 2791387"/>
                    <a:gd name="connsiteY6" fmla="*/ 374509 h 2491648"/>
                    <a:gd name="connsiteX7" fmla="*/ 840408 w 2791387"/>
                    <a:gd name="connsiteY7" fmla="*/ 463215 h 2491648"/>
                    <a:gd name="connsiteX8" fmla="*/ 440017 w 2791387"/>
                    <a:gd name="connsiteY8" fmla="*/ 1157119 h 2491648"/>
                    <a:gd name="connsiteX9" fmla="*/ 440017 w 2791387"/>
                    <a:gd name="connsiteY9" fmla="*/ 1334530 h 2491648"/>
                    <a:gd name="connsiteX10" fmla="*/ 840408 w 2791387"/>
                    <a:gd name="connsiteY10" fmla="*/ 2028434 h 2491648"/>
                    <a:gd name="connsiteX11" fmla="*/ 994844 w 2791387"/>
                    <a:gd name="connsiteY11" fmla="*/ 2117139 h 2491648"/>
                    <a:gd name="connsiteX12" fmla="*/ 1967414 w 2791387"/>
                    <a:gd name="connsiteY12" fmla="*/ 2491648 h 2491648"/>
                    <a:gd name="connsiteX13" fmla="*/ 822440 w 2791387"/>
                    <a:gd name="connsiteY13" fmla="*/ 2491648 h 2491648"/>
                    <a:gd name="connsiteX14" fmla="*/ 601623 w 2791387"/>
                    <a:gd name="connsiteY14" fmla="*/ 2364815 h 2491648"/>
                    <a:gd name="connsiteX15" fmla="*/ 29136 w 2791387"/>
                    <a:gd name="connsiteY15" fmla="*/ 1372657 h 2491648"/>
                    <a:gd name="connsiteX16" fmla="*/ 29136 w 2791387"/>
                    <a:gd name="connsiteY16" fmla="*/ 1118992 h 2491648"/>
                    <a:gd name="connsiteX17" fmla="*/ 601623 w 2791387"/>
                    <a:gd name="connsiteY17" fmla="*/ 126833 h 2491648"/>
                    <a:gd name="connsiteX18" fmla="*/ 822440 w 2791387"/>
                    <a:gd name="connsiteY18" fmla="*/ 0 h 2491648"/>
                    <a:gd name="connsiteX19" fmla="*/ 1967414 w 2791387"/>
                    <a:gd name="connsiteY19" fmla="*/ 0 h 2491648"/>
                    <a:gd name="connsiteX20" fmla="*/ 2188231 w 2791387"/>
                    <a:gd name="connsiteY20" fmla="*/ 126833 h 2491648"/>
                    <a:gd name="connsiteX21" fmla="*/ 2760718 w 2791387"/>
                    <a:gd name="connsiteY21" fmla="*/ 1118992 h 2491648"/>
                    <a:gd name="connsiteX22" fmla="*/ 2760718 w 2791387"/>
                    <a:gd name="connsiteY22" fmla="*/ 1372657 h 2491648"/>
                    <a:gd name="connsiteX23" fmla="*/ 2188231 w 2791387"/>
                    <a:gd name="connsiteY23" fmla="*/ 2364815 h 2491648"/>
                    <a:gd name="connsiteX24" fmla="*/ 1967414 w 2791387"/>
                    <a:gd name="connsiteY24" fmla="*/ 2491648 h 249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91387" h="2491648">
                      <a:moveTo>
                        <a:pt x="1795626" y="2117139"/>
                      </a:moveTo>
                      <a:cubicBezTo>
                        <a:pt x="1852825" y="2117139"/>
                        <a:pt x="1921463" y="2077079"/>
                        <a:pt x="1950063" y="2028434"/>
                      </a:cubicBezTo>
                      <a:cubicBezTo>
                        <a:pt x="1950063" y="2028434"/>
                        <a:pt x="1950063" y="2028434"/>
                        <a:pt x="2350454" y="1334530"/>
                      </a:cubicBezTo>
                      <a:cubicBezTo>
                        <a:pt x="2379053" y="1285885"/>
                        <a:pt x="2379053" y="1205764"/>
                        <a:pt x="2350454" y="1157119"/>
                      </a:cubicBezTo>
                      <a:cubicBezTo>
                        <a:pt x="2350454" y="1157119"/>
                        <a:pt x="2350454" y="1157119"/>
                        <a:pt x="1950063" y="463215"/>
                      </a:cubicBezTo>
                      <a:cubicBezTo>
                        <a:pt x="1921463" y="414570"/>
                        <a:pt x="1852825" y="374509"/>
                        <a:pt x="1795626" y="374509"/>
                      </a:cubicBezTo>
                      <a:cubicBezTo>
                        <a:pt x="1795626" y="374509"/>
                        <a:pt x="1795626" y="374509"/>
                        <a:pt x="994844" y="374509"/>
                      </a:cubicBezTo>
                      <a:cubicBezTo>
                        <a:pt x="939075" y="374509"/>
                        <a:pt x="869007" y="414570"/>
                        <a:pt x="840408" y="463215"/>
                      </a:cubicBezTo>
                      <a:cubicBezTo>
                        <a:pt x="840408" y="463215"/>
                        <a:pt x="840408" y="463215"/>
                        <a:pt x="440017" y="1157119"/>
                      </a:cubicBezTo>
                      <a:cubicBezTo>
                        <a:pt x="412847" y="1205764"/>
                        <a:pt x="412847" y="1285885"/>
                        <a:pt x="440017" y="1334530"/>
                      </a:cubicBezTo>
                      <a:cubicBezTo>
                        <a:pt x="440017" y="1334530"/>
                        <a:pt x="440017" y="1334530"/>
                        <a:pt x="840408" y="2028434"/>
                      </a:cubicBezTo>
                      <a:cubicBezTo>
                        <a:pt x="869007" y="2077079"/>
                        <a:pt x="939075" y="2117139"/>
                        <a:pt x="994844" y="2117139"/>
                      </a:cubicBezTo>
                      <a:close/>
                      <a:moveTo>
                        <a:pt x="1967414" y="2491648"/>
                      </a:moveTo>
                      <a:lnTo>
                        <a:pt x="822440" y="2491648"/>
                      </a:lnTo>
                      <a:cubicBezTo>
                        <a:pt x="742700" y="2491648"/>
                        <a:pt x="642515" y="2434369"/>
                        <a:pt x="601623" y="2364815"/>
                      </a:cubicBezTo>
                      <a:cubicBezTo>
                        <a:pt x="29136" y="1372657"/>
                        <a:pt x="29136" y="1372657"/>
                        <a:pt x="29136" y="1372657"/>
                      </a:cubicBezTo>
                      <a:cubicBezTo>
                        <a:pt x="-9712" y="1303103"/>
                        <a:pt x="-9712" y="1188545"/>
                        <a:pt x="29136" y="1118992"/>
                      </a:cubicBezTo>
                      <a:cubicBezTo>
                        <a:pt x="601623" y="126833"/>
                        <a:pt x="601623" y="126833"/>
                        <a:pt x="601623" y="126833"/>
                      </a:cubicBezTo>
                      <a:cubicBezTo>
                        <a:pt x="642515" y="57280"/>
                        <a:pt x="742700" y="0"/>
                        <a:pt x="822440" y="0"/>
                      </a:cubicBezTo>
                      <a:cubicBezTo>
                        <a:pt x="1967414" y="0"/>
                        <a:pt x="1967414" y="0"/>
                        <a:pt x="1967414" y="0"/>
                      </a:cubicBezTo>
                      <a:cubicBezTo>
                        <a:pt x="2049198" y="0"/>
                        <a:pt x="2147339" y="57280"/>
                        <a:pt x="2188231" y="126833"/>
                      </a:cubicBezTo>
                      <a:cubicBezTo>
                        <a:pt x="2760718" y="1118992"/>
                        <a:pt x="2760718" y="1118992"/>
                        <a:pt x="2760718" y="1118992"/>
                      </a:cubicBezTo>
                      <a:cubicBezTo>
                        <a:pt x="2801610" y="1188545"/>
                        <a:pt x="2801610" y="1303103"/>
                        <a:pt x="2760718" y="1372657"/>
                      </a:cubicBezTo>
                      <a:cubicBezTo>
                        <a:pt x="2188231" y="2364815"/>
                        <a:pt x="2188231" y="2364815"/>
                        <a:pt x="2188231" y="2364815"/>
                      </a:cubicBezTo>
                      <a:cubicBezTo>
                        <a:pt x="2147339" y="2434369"/>
                        <a:pt x="2049198" y="2491648"/>
                        <a:pt x="1967414" y="2491648"/>
                      </a:cubicBez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innerShdw blurRad="63500" dist="635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10800000">
                  <a:off x="3337529" y="1173504"/>
                  <a:ext cx="2138277" cy="189513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B4B4B4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10800000">
                  <a:off x="3656172" y="1456206"/>
                  <a:ext cx="1495486" cy="1325435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7"/>
              <p:cNvGrpSpPr>
                <a:grpSpLocks noChangeAspect="1"/>
              </p:cNvGrpSpPr>
              <p:nvPr/>
            </p:nvGrpSpPr>
            <p:grpSpPr bwMode="auto">
              <a:xfrm>
                <a:off x="6087464" y="1170184"/>
                <a:ext cx="457188" cy="490764"/>
                <a:chOff x="231" y="1205"/>
                <a:chExt cx="640" cy="687"/>
              </a:xfrm>
              <a:solidFill>
                <a:srgbClr val="00AF92"/>
              </a:solidFill>
            </p:grpSpPr>
            <p:sp>
              <p:nvSpPr>
                <p:cNvPr id="14" name="Freeform 18"/>
                <p:cNvSpPr/>
                <p:nvPr/>
              </p:nvSpPr>
              <p:spPr bwMode="auto">
                <a:xfrm>
                  <a:off x="231" y="1205"/>
                  <a:ext cx="499" cy="687"/>
                </a:xfrm>
                <a:custGeom>
                  <a:avLst/>
                  <a:gdLst>
                    <a:gd name="T0" fmla="*/ 442 w 499"/>
                    <a:gd name="T1" fmla="*/ 629 h 687"/>
                    <a:gd name="T2" fmla="*/ 57 w 499"/>
                    <a:gd name="T3" fmla="*/ 629 h 687"/>
                    <a:gd name="T4" fmla="*/ 57 w 499"/>
                    <a:gd name="T5" fmla="*/ 200 h 687"/>
                    <a:gd name="T6" fmla="*/ 200 w 499"/>
                    <a:gd name="T7" fmla="*/ 200 h 687"/>
                    <a:gd name="T8" fmla="*/ 200 w 499"/>
                    <a:gd name="T9" fmla="*/ 57 h 687"/>
                    <a:gd name="T10" fmla="*/ 442 w 499"/>
                    <a:gd name="T11" fmla="*/ 57 h 687"/>
                    <a:gd name="T12" fmla="*/ 442 w 499"/>
                    <a:gd name="T13" fmla="*/ 116 h 687"/>
                    <a:gd name="T14" fmla="*/ 494 w 499"/>
                    <a:gd name="T15" fmla="*/ 64 h 687"/>
                    <a:gd name="T16" fmla="*/ 499 w 499"/>
                    <a:gd name="T17" fmla="*/ 59 h 687"/>
                    <a:gd name="T18" fmla="*/ 499 w 499"/>
                    <a:gd name="T19" fmla="*/ 0 h 687"/>
                    <a:gd name="T20" fmla="*/ 143 w 499"/>
                    <a:gd name="T21" fmla="*/ 0 h 687"/>
                    <a:gd name="T22" fmla="*/ 143 w 499"/>
                    <a:gd name="T23" fmla="*/ 0 h 687"/>
                    <a:gd name="T24" fmla="*/ 0 w 499"/>
                    <a:gd name="T25" fmla="*/ 143 h 687"/>
                    <a:gd name="T26" fmla="*/ 0 w 499"/>
                    <a:gd name="T27" fmla="*/ 687 h 687"/>
                    <a:gd name="T28" fmla="*/ 499 w 499"/>
                    <a:gd name="T29" fmla="*/ 687 h 687"/>
                    <a:gd name="T30" fmla="*/ 499 w 499"/>
                    <a:gd name="T31" fmla="*/ 429 h 687"/>
                    <a:gd name="T32" fmla="*/ 442 w 499"/>
                    <a:gd name="T33" fmla="*/ 486 h 687"/>
                    <a:gd name="T34" fmla="*/ 442 w 499"/>
                    <a:gd name="T35" fmla="*/ 629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87">
                      <a:moveTo>
                        <a:pt x="442" y="629"/>
                      </a:moveTo>
                      <a:lnTo>
                        <a:pt x="57" y="629"/>
                      </a:lnTo>
                      <a:lnTo>
                        <a:pt x="57" y="200"/>
                      </a:lnTo>
                      <a:lnTo>
                        <a:pt x="200" y="200"/>
                      </a:lnTo>
                      <a:lnTo>
                        <a:pt x="200" y="57"/>
                      </a:lnTo>
                      <a:lnTo>
                        <a:pt x="442" y="57"/>
                      </a:lnTo>
                      <a:lnTo>
                        <a:pt x="442" y="116"/>
                      </a:lnTo>
                      <a:lnTo>
                        <a:pt x="494" y="64"/>
                      </a:lnTo>
                      <a:lnTo>
                        <a:pt x="499" y="59"/>
                      </a:lnTo>
                      <a:lnTo>
                        <a:pt x="499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0" y="143"/>
                      </a:lnTo>
                      <a:lnTo>
                        <a:pt x="0" y="687"/>
                      </a:lnTo>
                      <a:lnTo>
                        <a:pt x="499" y="687"/>
                      </a:lnTo>
                      <a:lnTo>
                        <a:pt x="499" y="429"/>
                      </a:lnTo>
                      <a:lnTo>
                        <a:pt x="442" y="486"/>
                      </a:lnTo>
                      <a:lnTo>
                        <a:pt x="442" y="6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19"/>
                <p:cNvSpPr>
                  <a:spLocks noEditPoints="1"/>
                </p:cNvSpPr>
                <p:nvPr/>
              </p:nvSpPr>
              <p:spPr bwMode="auto">
                <a:xfrm>
                  <a:off x="436" y="1310"/>
                  <a:ext cx="435" cy="431"/>
                </a:xfrm>
                <a:custGeom>
                  <a:avLst/>
                  <a:gdLst>
                    <a:gd name="T0" fmla="*/ 50 w 435"/>
                    <a:gd name="T1" fmla="*/ 279 h 431"/>
                    <a:gd name="T2" fmla="*/ 50 w 435"/>
                    <a:gd name="T3" fmla="*/ 279 h 431"/>
                    <a:gd name="T4" fmla="*/ 50 w 435"/>
                    <a:gd name="T5" fmla="*/ 279 h 431"/>
                    <a:gd name="T6" fmla="*/ 50 w 435"/>
                    <a:gd name="T7" fmla="*/ 279 h 431"/>
                    <a:gd name="T8" fmla="*/ 0 w 435"/>
                    <a:gd name="T9" fmla="*/ 431 h 431"/>
                    <a:gd name="T10" fmla="*/ 155 w 435"/>
                    <a:gd name="T11" fmla="*/ 381 h 431"/>
                    <a:gd name="T12" fmla="*/ 155 w 435"/>
                    <a:gd name="T13" fmla="*/ 381 h 431"/>
                    <a:gd name="T14" fmla="*/ 155 w 435"/>
                    <a:gd name="T15" fmla="*/ 381 h 431"/>
                    <a:gd name="T16" fmla="*/ 155 w 435"/>
                    <a:gd name="T17" fmla="*/ 381 h 431"/>
                    <a:gd name="T18" fmla="*/ 435 w 435"/>
                    <a:gd name="T19" fmla="*/ 102 h 431"/>
                    <a:gd name="T20" fmla="*/ 330 w 435"/>
                    <a:gd name="T21" fmla="*/ 0 h 431"/>
                    <a:gd name="T22" fmla="*/ 50 w 435"/>
                    <a:gd name="T23" fmla="*/ 279 h 431"/>
                    <a:gd name="T24" fmla="*/ 50 w 435"/>
                    <a:gd name="T25" fmla="*/ 279 h 431"/>
                    <a:gd name="T26" fmla="*/ 141 w 435"/>
                    <a:gd name="T27" fmla="*/ 360 h 431"/>
                    <a:gd name="T28" fmla="*/ 38 w 435"/>
                    <a:gd name="T29" fmla="*/ 396 h 431"/>
                    <a:gd name="T30" fmla="*/ 72 w 435"/>
                    <a:gd name="T31" fmla="*/ 291 h 431"/>
                    <a:gd name="T32" fmla="*/ 141 w 435"/>
                    <a:gd name="T33" fmla="*/ 36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5" h="431">
                      <a:moveTo>
                        <a:pt x="50" y="279"/>
                      </a:move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0" y="43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435" y="102"/>
                      </a:lnTo>
                      <a:lnTo>
                        <a:pt x="330" y="0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close/>
                      <a:moveTo>
                        <a:pt x="141" y="360"/>
                      </a:moveTo>
                      <a:lnTo>
                        <a:pt x="38" y="396"/>
                      </a:lnTo>
                      <a:lnTo>
                        <a:pt x="72" y="291"/>
                      </a:lnTo>
                      <a:lnTo>
                        <a:pt x="141" y="3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1" name="矩形 20"/>
          <p:cNvSpPr/>
          <p:nvPr/>
        </p:nvSpPr>
        <p:spPr>
          <a:xfrm>
            <a:off x="1468378" y="1821980"/>
            <a:ext cx="391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 数据结构</a:t>
            </a:r>
            <a:r>
              <a:rPr lang="zh-CN" altLang="en-US" sz="2400" b="1" dirty="0"/>
              <a:t>课程的研究</a:t>
            </a:r>
            <a:r>
              <a:rPr lang="zh-CN" altLang="en-US" sz="2400" b="1" dirty="0" smtClean="0"/>
              <a:t>内容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68378" y="2444280"/>
            <a:ext cx="7547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基本术语：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数据、数据结构、逻辑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存储结构、运算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68378" y="3041179"/>
            <a:ext cx="3679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算法与描述：几个案例</a:t>
            </a:r>
            <a:endParaRPr lang="zh-CN" altLang="en-US" sz="2400" b="1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064237" y="3679325"/>
            <a:ext cx="1433167" cy="607216"/>
            <a:chOff x="1064237" y="3704725"/>
            <a:chExt cx="1433167" cy="607216"/>
          </a:xfrm>
        </p:grpSpPr>
        <p:sp>
          <p:nvSpPr>
            <p:cNvPr id="30" name="矩形 29"/>
            <p:cNvSpPr/>
            <p:nvPr/>
          </p:nvSpPr>
          <p:spPr>
            <a:xfrm>
              <a:off x="1488795" y="3704725"/>
              <a:ext cx="10086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思考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4237" y="3715332"/>
              <a:ext cx="513022" cy="596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矩形 37"/>
          <p:cNvSpPr/>
          <p:nvPr/>
        </p:nvSpPr>
        <p:spPr>
          <a:xfrm>
            <a:off x="1468378" y="4312232"/>
            <a:ext cx="6810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结构的关系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? </a:t>
            </a:r>
            <a:endParaRPr lang="en-US" altLang="zh-CN" sz="22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数据结构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  <a:r>
              <a:rPr lang="zh-CN" altLang="en-US" sz="2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200" b="1" dirty="0" smtClean="0"/>
              <a:t>问题求解过程</a:t>
            </a:r>
            <a:r>
              <a:rPr lang="en-US" altLang="zh-CN" sz="2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30722"/>
          <p:cNvSpPr>
            <a:spLocks noGrp="1" noChangeArrowheads="1"/>
          </p:cNvSpPr>
          <p:nvPr>
            <p:ph idx="1"/>
          </p:nvPr>
        </p:nvSpPr>
        <p:spPr>
          <a:xfrm>
            <a:off x="434380" y="980728"/>
            <a:ext cx="8229600" cy="467845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en-US" sz="28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2800" b="1" dirty="0" smtClean="0"/>
              <a:t>求下列语句段的时间复杂度：</a:t>
            </a:r>
            <a:endParaRPr lang="zh-CN" altLang="en-US" sz="2800" b="1" dirty="0" smtClean="0"/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(1) for (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=1;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&lt;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;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++ ) </a:t>
            </a:r>
            <a:endParaRPr lang="en-US" altLang="zh-CN" sz="2000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   for ( </a:t>
            </a:r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=1; </a:t>
            </a:r>
            <a:r>
              <a:rPr lang="en-US" altLang="zh-CN" sz="2000" i="1" dirty="0" smtClean="0"/>
              <a:t>j</a:t>
            </a:r>
            <a:r>
              <a:rPr lang="en-US" altLang="zh-CN" sz="2000" dirty="0" smtClean="0"/>
              <a:t>&lt;=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; </a:t>
            </a:r>
            <a:r>
              <a:rPr lang="en-US" altLang="zh-CN" sz="2000" i="1" dirty="0" err="1" smtClean="0"/>
              <a:t>j</a:t>
            </a:r>
            <a:r>
              <a:rPr lang="en-US" altLang="zh-CN" sz="2000" dirty="0" err="1" smtClean="0"/>
              <a:t>++</a:t>
            </a:r>
            <a:r>
              <a:rPr lang="en-US" altLang="zh-CN" sz="2000" dirty="0" smtClean="0"/>
              <a:t> )  </a:t>
            </a:r>
            <a:endParaRPr lang="en-US" altLang="zh-CN" sz="2000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i="1" dirty="0"/>
              <a:t> </a:t>
            </a:r>
            <a:r>
              <a:rPr lang="en-US" altLang="zh-CN" sz="2000" i="1" dirty="0" smtClean="0"/>
              <a:t>                       x</a:t>
            </a:r>
            <a:r>
              <a:rPr lang="en-US" altLang="zh-CN" sz="2000" dirty="0" smtClean="0"/>
              <a:t>++; </a:t>
            </a:r>
            <a:endParaRPr lang="en-US" altLang="zh-CN" sz="2000" dirty="0" smtClean="0"/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(2) 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 = 1; </a:t>
            </a:r>
            <a:endParaRPr lang="en-US" altLang="zh-CN" sz="2000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while (</a:t>
            </a:r>
            <a:r>
              <a:rPr lang="en-US" altLang="zh-CN" sz="2000" i="1" dirty="0" err="1" smtClean="0"/>
              <a:t>i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&lt;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)  </a:t>
            </a:r>
            <a:endParaRPr lang="en-US" altLang="zh-CN" sz="2000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i="1" dirty="0"/>
              <a:t> </a:t>
            </a:r>
            <a:r>
              <a:rPr lang="en-US" altLang="zh-CN" sz="2000" i="1" dirty="0" smtClean="0"/>
              <a:t>                  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 =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*2;</a:t>
            </a:r>
            <a:endParaRPr lang="en-US" altLang="zh-CN" sz="2000" dirty="0" smtClean="0"/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(3) </a:t>
            </a:r>
            <a:r>
              <a:rPr lang="en-US" altLang="zh-CN" sz="2200" dirty="0" smtClean="0"/>
              <a:t>for (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=1; 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&lt;=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; 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++)</a:t>
            </a:r>
            <a:endParaRPr lang="en-US" altLang="zh-CN" sz="2200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for (</a:t>
            </a:r>
            <a:r>
              <a:rPr lang="en-US" altLang="zh-CN" sz="2200" i="1" dirty="0" smtClean="0"/>
              <a:t>j</a:t>
            </a:r>
            <a:r>
              <a:rPr lang="en-US" altLang="zh-CN" sz="2200" dirty="0" smtClean="0"/>
              <a:t>=1; </a:t>
            </a:r>
            <a:r>
              <a:rPr lang="en-US" altLang="zh-CN" sz="2200" i="1" dirty="0" smtClean="0"/>
              <a:t>j</a:t>
            </a:r>
            <a:r>
              <a:rPr lang="en-US" altLang="zh-CN" sz="2200" dirty="0" smtClean="0"/>
              <a:t>&lt;=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; </a:t>
            </a:r>
            <a:r>
              <a:rPr lang="en-US" altLang="zh-CN" sz="2200" i="1" dirty="0" err="1" smtClean="0"/>
              <a:t>j</a:t>
            </a:r>
            <a:r>
              <a:rPr lang="en-US" altLang="zh-CN" sz="2200" dirty="0" err="1" smtClean="0"/>
              <a:t>++</a:t>
            </a:r>
            <a:r>
              <a:rPr lang="en-US" altLang="zh-CN" sz="2200" dirty="0" smtClean="0"/>
              <a:t>)</a:t>
            </a:r>
            <a:endParaRPr lang="en-US" altLang="zh-CN" sz="2200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  for (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=1;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&lt;=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;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++) </a:t>
            </a:r>
            <a:endParaRPr lang="en-US" altLang="zh-CN" sz="2200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      </a:t>
            </a:r>
            <a:r>
              <a:rPr lang="en-US" altLang="zh-CN" sz="2200" i="1" dirty="0" smtClean="0"/>
              <a:t>x</a:t>
            </a:r>
            <a:r>
              <a:rPr lang="en-US" altLang="zh-CN" sz="2200" dirty="0" smtClean="0"/>
              <a:t>++;</a:t>
            </a:r>
            <a:endParaRPr lang="en-US" altLang="zh-CN" sz="2200" dirty="0" smtClean="0"/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</a:t>
            </a:r>
            <a:r>
              <a:rPr lang="en-US" altLang="zh-CN" sz="2200" dirty="0" smtClean="0"/>
              <a:t>(4) for (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=1; 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&lt;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; 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++)</a:t>
            </a:r>
            <a:endParaRPr lang="en-US" altLang="zh-CN" sz="2200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for (</a:t>
            </a:r>
            <a:r>
              <a:rPr lang="en-US" altLang="zh-CN" sz="2200" i="1" dirty="0" smtClean="0"/>
              <a:t>j</a:t>
            </a:r>
            <a:r>
              <a:rPr lang="en-US" altLang="zh-CN" sz="2200" dirty="0" smtClean="0"/>
              <a:t>=1; </a:t>
            </a:r>
            <a:r>
              <a:rPr lang="en-US" altLang="zh-CN" sz="2200" i="1" dirty="0" smtClean="0"/>
              <a:t>j</a:t>
            </a:r>
            <a:r>
              <a:rPr lang="en-US" altLang="zh-CN" sz="2200" dirty="0" smtClean="0"/>
              <a:t>&lt;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; </a:t>
            </a:r>
            <a:r>
              <a:rPr lang="en-US" altLang="zh-CN" sz="2200" i="1" dirty="0" err="1" smtClean="0"/>
              <a:t>j</a:t>
            </a:r>
            <a:r>
              <a:rPr lang="en-US" altLang="zh-CN" sz="2200" dirty="0" err="1" smtClean="0"/>
              <a:t>++</a:t>
            </a:r>
            <a:r>
              <a:rPr lang="en-US" altLang="zh-CN" sz="2200" dirty="0" smtClean="0"/>
              <a:t>) </a:t>
            </a:r>
            <a:endParaRPr lang="en-US" altLang="zh-CN" sz="2200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i="1" dirty="0"/>
              <a:t> </a:t>
            </a:r>
            <a:r>
              <a:rPr lang="en-US" altLang="zh-CN" sz="2200" i="1" dirty="0" smtClean="0"/>
              <a:t>                      x</a:t>
            </a:r>
            <a:r>
              <a:rPr lang="en-US" altLang="zh-CN" sz="2200" dirty="0" smtClean="0"/>
              <a:t>++;</a:t>
            </a:r>
            <a:endParaRPr lang="en-US" altLang="zh-CN" sz="2200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for (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=1;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&lt;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;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++) </a:t>
            </a:r>
            <a:endParaRPr lang="en-US" altLang="zh-CN" sz="2200" dirty="0" smtClean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i="1" dirty="0"/>
              <a:t> </a:t>
            </a:r>
            <a:r>
              <a:rPr lang="en-US" altLang="zh-CN" sz="2200" i="1" dirty="0" smtClean="0"/>
              <a:t>                 x</a:t>
            </a:r>
            <a:r>
              <a:rPr lang="en-US" altLang="zh-CN" sz="2200" dirty="0" smtClean="0"/>
              <a:t>++;</a:t>
            </a:r>
            <a:endParaRPr lang="en-US" altLang="zh-CN" sz="2200" dirty="0" smtClean="0"/>
          </a:p>
        </p:txBody>
      </p:sp>
      <p:sp>
        <p:nvSpPr>
          <p:cNvPr id="32772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07C611B-DFBF-47B6-8997-C1D122137534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7" name="矩形 6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 smtClean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8" name="图片 7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占位符 31746"/>
          <p:cNvSpPr>
            <a:spLocks noGrp="1" noChangeArrowheads="1"/>
          </p:cNvSpPr>
          <p:nvPr>
            <p:ph idx="1"/>
          </p:nvPr>
        </p:nvSpPr>
        <p:spPr>
          <a:xfrm>
            <a:off x="457200" y="1124745"/>
            <a:ext cx="8435280" cy="4968552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2</a:t>
            </a:r>
            <a:r>
              <a:rPr lang="en-US" altLang="zh-CN" sz="1800" dirty="0" smtClean="0">
                <a:solidFill>
                  <a:srgbClr val="FF0000"/>
                </a:solidFill>
              </a:rPr>
              <a:t>.   </a:t>
            </a:r>
            <a:r>
              <a:rPr lang="zh-CN" altLang="en-US" sz="1800" b="1" dirty="0" smtClean="0"/>
              <a:t>编写算法以计算在给定各系数和变量</a:t>
            </a:r>
            <a:r>
              <a:rPr lang="en-US" altLang="zh-CN" sz="1800" b="1" i="1" dirty="0" smtClean="0"/>
              <a:t>x</a:t>
            </a:r>
            <a:r>
              <a:rPr lang="zh-CN" altLang="en-US" sz="1800" b="1" dirty="0" smtClean="0"/>
              <a:t>的值时的多项式</a:t>
            </a:r>
            <a:r>
              <a:rPr lang="en-US" altLang="zh-CN" sz="1800" b="1" dirty="0" err="1" smtClean="0"/>
              <a:t>f</a:t>
            </a:r>
            <a:r>
              <a:rPr lang="en-US" altLang="zh-CN" sz="1800" b="1" i="1" baseline="-25000" dirty="0" err="1" smtClean="0"/>
              <a:t>n</a:t>
            </a:r>
            <a:r>
              <a:rPr lang="en-US" altLang="zh-CN" sz="1800" b="1" dirty="0" smtClean="0"/>
              <a:t>(</a:t>
            </a:r>
            <a:r>
              <a:rPr lang="en-US" altLang="zh-CN" sz="1800" b="1" i="1" dirty="0" smtClean="0"/>
              <a:t>x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的值，要求时间尽可能少</a:t>
            </a:r>
            <a:r>
              <a:rPr lang="zh-CN" altLang="en-US" sz="1800" dirty="0" smtClean="0"/>
              <a:t>。</a:t>
            </a:r>
            <a:endParaRPr lang="zh-CN" altLang="en-US" sz="1800" dirty="0" smtClean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（提示：可将各系数存储在数组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中；</a:t>
            </a:r>
            <a:endParaRPr lang="zh-CN" altLang="en-US" sz="1800" dirty="0" smtClean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另外，乘法运算的时间是加法运算时间的数倍）</a:t>
            </a:r>
            <a:endParaRPr lang="zh-CN" altLang="en-US" sz="1800" dirty="0" smtClean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 </a:t>
            </a:r>
            <a:r>
              <a:rPr lang="en-US" altLang="zh-CN" sz="1800" dirty="0" err="1" smtClean="0"/>
              <a:t>f</a:t>
            </a:r>
            <a:r>
              <a:rPr lang="en-US" altLang="zh-CN" sz="1800" i="1" baseline="-25000" dirty="0" err="1" smtClean="0"/>
              <a:t>n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)= </a:t>
            </a:r>
            <a:r>
              <a:rPr lang="en-US" altLang="zh-CN" sz="1800" i="1" dirty="0" err="1" smtClean="0"/>
              <a:t>a</a:t>
            </a:r>
            <a:r>
              <a:rPr lang="en-US" altLang="zh-CN" sz="1800" i="1" baseline="-25000" dirty="0" err="1" smtClean="0"/>
              <a:t>n</a:t>
            </a:r>
            <a:r>
              <a:rPr lang="en-US" altLang="zh-CN" sz="1800" i="1" dirty="0" err="1" smtClean="0"/>
              <a:t>x</a:t>
            </a:r>
            <a:r>
              <a:rPr lang="en-US" altLang="zh-CN" sz="1800" i="1" baseline="30000" dirty="0" err="1" smtClean="0"/>
              <a:t>n</a:t>
            </a:r>
            <a:r>
              <a:rPr lang="en-US" altLang="zh-CN" sz="1800" dirty="0" smtClean="0"/>
              <a:t> +</a:t>
            </a:r>
            <a:r>
              <a:rPr lang="en-US" altLang="zh-CN" sz="1800" i="1" dirty="0" smtClean="0"/>
              <a:t>a</a:t>
            </a:r>
            <a:r>
              <a:rPr lang="en-US" altLang="zh-CN" sz="1800" i="1" baseline="-25000" dirty="0" smtClean="0"/>
              <a:t>n</a:t>
            </a:r>
            <a:r>
              <a:rPr lang="en-US" altLang="zh-CN" sz="1800" baseline="-25000" dirty="0" smtClean="0"/>
              <a:t>-1</a:t>
            </a:r>
            <a:r>
              <a:rPr lang="en-US" altLang="zh-CN" sz="1800" i="1" dirty="0" smtClean="0"/>
              <a:t>x</a:t>
            </a:r>
            <a:r>
              <a:rPr lang="en-US" altLang="zh-CN" sz="1800" i="1" baseline="30000" dirty="0" smtClean="0"/>
              <a:t>n</a:t>
            </a:r>
            <a:r>
              <a:rPr lang="en-US" altLang="zh-CN" sz="1800" baseline="30000" dirty="0" smtClean="0"/>
              <a:t>-1</a:t>
            </a:r>
            <a:r>
              <a:rPr lang="en-US" altLang="zh-CN" sz="1800" dirty="0" smtClean="0"/>
              <a:t>+</a:t>
            </a:r>
            <a:r>
              <a:rPr lang="en-US" altLang="zh-CN" sz="1800" i="1" dirty="0" smtClean="0"/>
              <a:t>a</a:t>
            </a:r>
            <a:r>
              <a:rPr lang="en-US" altLang="zh-CN" sz="1800" i="1" baseline="-25000" dirty="0" smtClean="0"/>
              <a:t>n</a:t>
            </a:r>
            <a:r>
              <a:rPr lang="en-US" altLang="zh-CN" sz="1800" baseline="-25000" dirty="0" smtClean="0"/>
              <a:t>-2</a:t>
            </a:r>
            <a:r>
              <a:rPr lang="en-US" altLang="zh-CN" sz="1800" i="1" dirty="0" smtClean="0"/>
              <a:t>x</a:t>
            </a:r>
            <a:r>
              <a:rPr lang="en-US" altLang="zh-CN" sz="1800" i="1" baseline="30000" dirty="0" smtClean="0"/>
              <a:t>n</a:t>
            </a:r>
            <a:r>
              <a:rPr lang="en-US" altLang="zh-CN" sz="1800" baseline="30000" dirty="0" smtClean="0"/>
              <a:t>-2</a:t>
            </a:r>
            <a:r>
              <a:rPr lang="en-US" altLang="zh-CN" sz="1800" dirty="0" smtClean="0"/>
              <a:t>+….. </a:t>
            </a:r>
            <a:r>
              <a:rPr lang="en-US" altLang="zh-CN" sz="1800" i="1" dirty="0" smtClean="0"/>
              <a:t>a</a:t>
            </a:r>
            <a:r>
              <a:rPr lang="en-US" altLang="zh-CN" sz="1800" baseline="-25000" dirty="0" smtClean="0"/>
              <a:t>2</a:t>
            </a:r>
            <a:r>
              <a:rPr lang="en-US" altLang="zh-CN" sz="1800" i="1" dirty="0" smtClean="0"/>
              <a:t>x</a:t>
            </a:r>
            <a:r>
              <a:rPr lang="en-US" altLang="zh-CN" sz="1800" baseline="30000" dirty="0" smtClean="0"/>
              <a:t>2</a:t>
            </a:r>
            <a:r>
              <a:rPr lang="en-US" altLang="zh-CN" sz="1800" dirty="0" smtClean="0"/>
              <a:t>+</a:t>
            </a:r>
            <a:r>
              <a:rPr lang="en-US" altLang="zh-CN" sz="1800" i="1" dirty="0" smtClean="0"/>
              <a:t>a</a:t>
            </a:r>
            <a:r>
              <a:rPr lang="en-US" altLang="zh-CN" sz="1800" baseline="-25000" dirty="0" smtClean="0"/>
              <a:t>1</a:t>
            </a:r>
            <a:r>
              <a:rPr lang="en-US" altLang="zh-CN" sz="1800" i="1" dirty="0" smtClean="0"/>
              <a:t>x</a:t>
            </a:r>
            <a:r>
              <a:rPr lang="en-US" altLang="zh-CN" sz="1800" dirty="0" smtClean="0"/>
              <a:t>+</a:t>
            </a:r>
            <a:r>
              <a:rPr lang="en-US" altLang="zh-CN" sz="1800" i="1" dirty="0" smtClean="0"/>
              <a:t>a</a:t>
            </a:r>
            <a:r>
              <a:rPr lang="en-US" altLang="zh-CN" sz="1800" baseline="-25000" dirty="0" smtClean="0"/>
              <a:t>0</a:t>
            </a:r>
            <a:endParaRPr lang="en-US" altLang="zh-CN" sz="1800" baseline="30000" dirty="0" smtClean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1800" baseline="30000" dirty="0" smtClean="0"/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sz="1800" b="1" dirty="0" smtClean="0"/>
              <a:t>设计算法求集合｛</a:t>
            </a:r>
            <a:r>
              <a:rPr lang="en-US" altLang="zh-CN" sz="1800" b="1" dirty="0" smtClean="0"/>
              <a:t>1, 2, ..., </a:t>
            </a:r>
            <a:r>
              <a:rPr lang="en-US" altLang="zh-CN" sz="1800" b="1" i="1" dirty="0" smtClean="0"/>
              <a:t>n</a:t>
            </a:r>
            <a:r>
              <a:rPr lang="zh-CN" altLang="en-US" sz="1800" b="1" dirty="0" smtClean="0"/>
              <a:t>｝的幂集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AutoNum type="arabicPeriod" startAt="3"/>
            </a:pPr>
            <a:endParaRPr lang="zh-CN" altLang="en-US" sz="1800" dirty="0" smtClean="0"/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sz="1800" b="1" dirty="0" smtClean="0"/>
              <a:t>设计算法将整型数组</a:t>
            </a:r>
            <a:r>
              <a:rPr lang="zh-CN" altLang="en-US" sz="1800" b="1" i="1" dirty="0" smtClean="0"/>
              <a:t>A</a:t>
            </a:r>
            <a:r>
              <a:rPr lang="zh-CN" altLang="en-US" sz="1800" b="1" dirty="0" smtClean="0"/>
              <a:t>[</a:t>
            </a:r>
            <a:r>
              <a:rPr lang="zh-CN" altLang="en-US" sz="1800" b="1" i="1" dirty="0" smtClean="0"/>
              <a:t>n</a:t>
            </a:r>
            <a:r>
              <a:rPr lang="zh-CN" altLang="en-US" sz="1800" b="1" dirty="0" smtClean="0"/>
              <a:t>]中的元素调整为左右两部分，其中左边所有元素为奇数，右边所有元素为偶数。并要求算法的时间复杂度为O(</a:t>
            </a:r>
            <a:r>
              <a:rPr lang="zh-CN" altLang="en-US" sz="1800" b="1" i="1" dirty="0" smtClean="0"/>
              <a:t>n</a:t>
            </a:r>
            <a:r>
              <a:rPr lang="zh-CN" altLang="en-US" sz="1800" b="1" dirty="0" smtClean="0"/>
              <a:t>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 eaLnBrk="1" hangingPunct="1">
              <a:spcBef>
                <a:spcPts val="600"/>
              </a:spcBef>
              <a:buNone/>
            </a:pPr>
            <a:endParaRPr lang="zh-CN" altLang="en-US" sz="1800" dirty="0" smtClean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1800" dirty="0" smtClean="0">
                <a:solidFill>
                  <a:srgbClr val="FF0000"/>
                </a:solidFill>
              </a:rPr>
              <a:t>.  </a:t>
            </a:r>
            <a:r>
              <a:rPr lang="zh-CN" altLang="en-US" sz="1800" b="1" dirty="0" smtClean="0"/>
              <a:t>已知输入序列中各元素的值至少有两个元素。设计算法求出该序列中元素的所有最大升、降子序列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例如</a:t>
            </a:r>
            <a:r>
              <a:rPr lang="zh-CN" altLang="en-US" sz="1800" dirty="0"/>
              <a:t>：</a:t>
            </a:r>
            <a:r>
              <a:rPr lang="zh-CN" altLang="en-US" sz="1800" dirty="0" smtClean="0"/>
              <a:t>若元素依次为（1，20，30，12，3，5，7，4，6，100，11，8），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则输出结果为（1，20，30），（30，12，3），（3，5，7），（7，4），（4，6，100），（100，11，8）。</a:t>
            </a:r>
            <a:endParaRPr lang="zh-CN" altLang="en-US" sz="1800" dirty="0" smtClean="0"/>
          </a:p>
        </p:txBody>
      </p:sp>
      <p:sp>
        <p:nvSpPr>
          <p:cNvPr id="33796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377172B-1220-4011-B529-EF55B23418EC}" type="slidenum">
              <a:rPr lang="zh-CN" altLang="en-US" sz="1200" dirty="0" smtClean="0"/>
            </a:fld>
            <a:endParaRPr lang="zh-CN" altLang="en-US" sz="1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7" name="矩形 6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 smtClean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8" name="图片 7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文本占位符 32770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7993062" cy="496865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6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背包问题</a:t>
            </a:r>
            <a:r>
              <a:rPr lang="zh-CN" altLang="en-US" sz="2000" b="1" dirty="0" smtClean="0"/>
              <a:t>：设有</a:t>
            </a:r>
            <a:r>
              <a:rPr lang="en-US" altLang="zh-CN" sz="2000" b="1" i="1" dirty="0"/>
              <a:t>n</a:t>
            </a:r>
            <a:r>
              <a:rPr lang="zh-CN" altLang="en-US" sz="2000" b="1" dirty="0" smtClean="0"/>
              <a:t>个物品，其重量分别为</a:t>
            </a:r>
            <a:r>
              <a:rPr lang="en-US" altLang="zh-CN" sz="2000" b="1" i="1" dirty="0" smtClean="0"/>
              <a:t>w</a:t>
            </a:r>
            <a:r>
              <a:rPr lang="en-US" altLang="zh-CN" sz="2000" b="1" baseline="-25000" dirty="0" smtClean="0"/>
              <a:t>1</a:t>
            </a:r>
            <a:r>
              <a:rPr lang="zh-CN" altLang="en-US" sz="2000" b="1" dirty="0" smtClean="0"/>
              <a:t>，</a:t>
            </a:r>
            <a:r>
              <a:rPr lang="en-US" altLang="zh-CN" sz="2000" b="1" i="1" dirty="0" smtClean="0"/>
              <a:t>w</a:t>
            </a:r>
            <a:r>
              <a:rPr lang="en-US" altLang="zh-CN" sz="2000" b="1" baseline="-25000" dirty="0" smtClean="0"/>
              <a:t>2</a:t>
            </a:r>
            <a:r>
              <a:rPr lang="zh-CN" altLang="en-US" sz="2000" b="1" dirty="0" smtClean="0"/>
              <a:t>，</a:t>
            </a:r>
            <a:r>
              <a:rPr lang="en-US" altLang="zh-CN" sz="2000" b="1" i="1" dirty="0" smtClean="0"/>
              <a:t>w</a:t>
            </a:r>
            <a:r>
              <a:rPr lang="en-US" altLang="zh-CN" sz="2000" b="1" baseline="-25000" dirty="0" smtClean="0"/>
              <a:t>3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…</a:t>
            </a:r>
            <a:r>
              <a:rPr lang="zh-CN" altLang="en-US" sz="2000" b="1" dirty="0" smtClean="0"/>
              <a:t>，</a:t>
            </a:r>
            <a:r>
              <a:rPr lang="en-US" altLang="zh-CN" sz="2000" b="1" i="1" dirty="0" err="1" smtClean="0"/>
              <a:t>w</a:t>
            </a:r>
            <a:r>
              <a:rPr lang="en-US" altLang="zh-CN" sz="2000" b="1" i="1" baseline="-25000" dirty="0" err="1" smtClean="0"/>
              <a:t>n</a:t>
            </a:r>
            <a:r>
              <a:rPr lang="zh-CN" altLang="en-US" sz="2000" b="1" dirty="0" smtClean="0"/>
              <a:t>，所有物品的重量之和≥背包所能放置的重量</a:t>
            </a:r>
            <a:r>
              <a:rPr lang="en-US" altLang="zh-CN" sz="2000" b="1" i="1" dirty="0"/>
              <a:t>S</a:t>
            </a:r>
            <a:r>
              <a:rPr lang="zh-CN" altLang="en-US" sz="2000" b="1" dirty="0" smtClean="0"/>
              <a:t>。设计算法从中找出若干物品放入背包中，使得其重量之和正好为</a:t>
            </a:r>
            <a:r>
              <a:rPr lang="en-US" altLang="zh-CN" sz="2000" b="1" i="1" dirty="0"/>
              <a:t>S </a:t>
            </a:r>
            <a:r>
              <a:rPr lang="zh-CN" altLang="en-US" sz="2000" b="1" dirty="0" smtClean="0"/>
              <a:t>。 </a:t>
            </a:r>
            <a:endParaRPr lang="zh-CN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例如，</a:t>
            </a:r>
            <a:r>
              <a:rPr lang="en-US" altLang="zh-CN" sz="2000" b="1" i="1" dirty="0" smtClean="0"/>
              <a:t>S </a:t>
            </a:r>
            <a:r>
              <a:rPr lang="en-US" altLang="zh-CN" sz="2000" b="1" dirty="0" smtClean="0"/>
              <a:t>= 50, </a:t>
            </a:r>
            <a:r>
              <a:rPr lang="en-US" altLang="zh-CN" sz="2000" b="1" i="1" dirty="0" smtClean="0"/>
              <a:t>n </a:t>
            </a:r>
            <a:r>
              <a:rPr lang="en-US" altLang="zh-CN" sz="2000" b="1" dirty="0" smtClean="0"/>
              <a:t>= 10,  </a:t>
            </a:r>
            <a:r>
              <a:rPr lang="en-US" altLang="zh-CN" sz="2000" b="1" i="1" dirty="0" smtClean="0"/>
              <a:t>w </a:t>
            </a:r>
            <a:r>
              <a:rPr lang="en-US" altLang="zh-CN" sz="2000" b="1" dirty="0" smtClean="0"/>
              <a:t>= ( 29  26  18  16  13  10  8  5  3  1)</a:t>
            </a:r>
            <a:endParaRPr lang="en-US" altLang="zh-CN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(</a:t>
            </a:r>
            <a:r>
              <a:rPr lang="zh-CN" altLang="en-US" sz="2000" b="1" dirty="0" smtClean="0"/>
              <a:t>其中每一行为一个解。每一对数中，第一个为该元素在</a:t>
            </a:r>
            <a:r>
              <a:rPr lang="en-US" altLang="zh-CN" sz="2000" b="1" i="1" dirty="0"/>
              <a:t>w</a:t>
            </a:r>
            <a:r>
              <a:rPr lang="zh-CN" altLang="en-US" sz="2000" b="1" dirty="0" smtClean="0"/>
              <a:t>中的序号，  第二个为元素的值）：</a:t>
            </a:r>
            <a:endParaRPr lang="zh-CN" altLang="en-US" sz="20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(1,29)  (3,18)  (9,3)     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(1,29)  (4,16)  (8,5)                 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(1,29)  (5,13)  (7,8)                      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(1,29)  (5,13)  (8,5)   (9,3)  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(1,29)  (6,10)  (7,8)   (9,3)             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(2,26)  (3,18)  (8,5)   (10,1)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(2,26)  (4,16)  (7,8)                 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(2,26)  (4,16)  (8,5)   (9,3) 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(2,26)  (5,13)  (6,10)  (10,1)   </a:t>
            </a:r>
            <a:endParaRPr lang="en-US" altLang="zh-CN" sz="2000" dirty="0" smtClean="0"/>
          </a:p>
        </p:txBody>
      </p:sp>
      <p:sp>
        <p:nvSpPr>
          <p:cNvPr id="49156" name="文本框 32771"/>
          <p:cNvSpPr txBox="1">
            <a:spLocks noChangeArrowheads="1"/>
          </p:cNvSpPr>
          <p:nvPr/>
        </p:nvSpPr>
        <p:spPr bwMode="auto">
          <a:xfrm>
            <a:off x="3979397" y="3331411"/>
            <a:ext cx="471646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8050" indent="-43688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(2,26)  (5,13)  (7,8)   (9,3)  </a:t>
            </a:r>
            <a:endParaRPr lang="en-US" altLang="zh-CN" sz="1800" dirty="0"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(2,26)  (6,10)  (7,8)   (8,5)   (10,1)  </a:t>
            </a:r>
            <a:endParaRPr lang="en-US" altLang="zh-CN" sz="1800" dirty="0"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(3,18)  (4,16)  (5,13)  (9,3)  </a:t>
            </a:r>
            <a:endParaRPr lang="en-US" altLang="zh-CN" sz="1800" dirty="0"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(3,18)  (4,16)  (6,10)  (8,5)   (10,1)  </a:t>
            </a:r>
            <a:endParaRPr lang="en-US" altLang="zh-CN" sz="1800" dirty="0"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(3,18)  (4,16)  (7,8)   (8,5)   (9,3)  </a:t>
            </a:r>
            <a:endParaRPr lang="en-US" altLang="zh-CN" sz="1800" dirty="0"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(3,18)  (5,13)  (6,10)  (7,8)   (10,1)  </a:t>
            </a:r>
            <a:endParaRPr lang="en-US" altLang="zh-CN" sz="1800" dirty="0"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(3,18)  (5,13)  (6,10)  (8,5)   (9,3)    (10,1)  </a:t>
            </a:r>
            <a:endParaRPr lang="en-US" altLang="zh-CN" sz="1800" dirty="0">
              <a:ea typeface="楷体_GB2312" pitchFamily="1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 (4,16)  (5,13)  (6,10)  (7,8)   (9,3)</a:t>
            </a:r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34821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B17E102-B09A-4069-AE45-3150BA288469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7" name="组合 6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8" name="矩形 7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 smtClean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9" name="图片 8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李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培培</a:t>
              </a:r>
              <a:endPara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QQ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123452644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微信：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li123452644</a:t>
              </a:r>
              <a:endPara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Email</a:t>
              </a:r>
              <a:r>
                <a: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peipeili@hfut.edu.cn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手机号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13956043016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合肥工业大学智能计算与数据挖掘千人团队 </a:t>
              </a:r>
              <a:r>
                <a:rPr lang="en-US" altLang="zh-CN" sz="2000" u="sng" dirty="0" smtClean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联系方式</a:t>
              </a:r>
              <a:endParaRPr lang="zh-CN" altLang="en-US" sz="30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 smtClean="0"/>
              <a:t>谢谢！</a:t>
            </a:r>
            <a:endParaRPr lang="zh-CN" altLang="zh-CN" sz="3600" b="1" dirty="0" smtClean="0"/>
          </a:p>
        </p:txBody>
      </p:sp>
    </p:spTree>
  </p:cSld>
  <p:clrMapOvr>
    <a:masterClrMapping/>
  </p:clrMapOvr>
  <p:transition spd="slow" advClick="0" advTm="1622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6146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7993062" cy="49678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问题求解之一：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问题建模</a:t>
            </a:r>
            <a:endParaRPr lang="zh-CN" altLang="en-US" sz="2800" b="1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实际应用问题可能会各式各样</a:t>
            </a:r>
            <a:endParaRPr lang="zh-CN" altLang="en-US" sz="2400" b="1" dirty="0" smtClean="0"/>
          </a:p>
          <a:p>
            <a:pPr lvl="2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 smtClean="0"/>
              <a:t>例如：学生</a:t>
            </a:r>
            <a:r>
              <a:rPr lang="zh-CN" altLang="en-US" sz="2200" b="1" dirty="0"/>
              <a:t>成绩管理</a:t>
            </a:r>
            <a:r>
              <a:rPr lang="zh-CN" altLang="en-US" sz="2200" b="1" dirty="0" smtClean="0"/>
              <a:t>问题、工资表的处理问题、电话号码查询、数据加密、压缩问题等。</a:t>
            </a:r>
            <a:endParaRPr lang="zh-CN" altLang="en-US" sz="2200" b="1" dirty="0" smtClean="0"/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实际问题涉及了</a:t>
            </a:r>
            <a:r>
              <a:rPr lang="zh-CN" altLang="en-US" sz="2400" b="1" dirty="0">
                <a:solidFill>
                  <a:srgbClr val="FF0000"/>
                </a:solidFill>
              </a:rPr>
              <a:t>数据</a:t>
            </a:r>
            <a:r>
              <a:rPr lang="zh-CN" altLang="en-US" sz="2400" b="1" dirty="0" smtClean="0"/>
              <a:t>与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操作</a:t>
            </a:r>
            <a:r>
              <a:rPr lang="zh-CN" altLang="en-US" sz="2400" b="1" dirty="0" smtClean="0"/>
              <a:t>要求</a:t>
            </a:r>
            <a:endParaRPr lang="zh-CN" altLang="en-US" sz="2400" b="1" dirty="0" smtClean="0"/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尽管</a:t>
            </a:r>
            <a:r>
              <a:rPr lang="zh-CN" altLang="en-US" sz="2400" b="1" dirty="0">
                <a:solidFill>
                  <a:srgbClr val="FF0000"/>
                </a:solidFill>
              </a:rPr>
              <a:t>数据</a:t>
            </a:r>
            <a:r>
              <a:rPr lang="zh-CN" altLang="en-US" sz="2400" b="1" dirty="0"/>
              <a:t>与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操作</a:t>
            </a:r>
            <a:r>
              <a:rPr lang="zh-CN" altLang="en-US" sz="2400" b="1" dirty="0" smtClean="0"/>
              <a:t>要求存在差异，然而问题间仍具有一定</a:t>
            </a:r>
            <a:r>
              <a:rPr lang="zh-CN" altLang="en-US" sz="2400" b="1" dirty="0">
                <a:solidFill>
                  <a:srgbClr val="FF0000"/>
                </a:solidFill>
              </a:rPr>
              <a:t>相似之处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/>
              <a:t>例如：学生成绩管理</a:t>
            </a:r>
            <a:r>
              <a:rPr lang="zh-CN" altLang="en-US" sz="2200" b="1" dirty="0" smtClean="0"/>
              <a:t>问题与工资表</a:t>
            </a:r>
            <a:r>
              <a:rPr lang="zh-CN" altLang="en-US" sz="2200" b="1" dirty="0"/>
              <a:t>的处理问题</a:t>
            </a:r>
            <a:endParaRPr lang="zh-CN" altLang="en-US" sz="2200" b="1" dirty="0" smtClean="0"/>
          </a:p>
          <a:p>
            <a:pPr lvl="2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</a:rPr>
              <a:t>数据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方面 ：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lvl="2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工资表和学生成绩表的具体信息（栏目）不同，但如果将两个表中的每个人的</a:t>
            </a:r>
            <a:r>
              <a:rPr lang="zh-CN" altLang="en-US" sz="2000" b="1" dirty="0">
                <a:solidFill>
                  <a:srgbClr val="FF0000"/>
                </a:solidFill>
              </a:rPr>
              <a:t>工资信息</a:t>
            </a:r>
            <a:r>
              <a:rPr lang="zh-CN" altLang="en-US" sz="2000" b="1" dirty="0" smtClean="0"/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成绩信息</a:t>
            </a:r>
            <a:r>
              <a:rPr lang="zh-CN" altLang="en-US" sz="2000" b="1" dirty="0" smtClean="0"/>
              <a:t>分别看作一个整体</a:t>
            </a:r>
            <a:r>
              <a:rPr lang="en-US" altLang="zh-CN" sz="2000" b="1" dirty="0">
                <a:sym typeface="Wingdings" panose="05000000000000000000" pitchFamily="2" charset="2"/>
              </a:rPr>
              <a:t> </a:t>
            </a:r>
            <a:r>
              <a:rPr lang="zh-CN" altLang="en-US" sz="2000" b="1" dirty="0" smtClean="0"/>
              <a:t>两个</a:t>
            </a:r>
            <a:r>
              <a:rPr lang="zh-CN" altLang="en-US" sz="2000" b="1" dirty="0">
                <a:solidFill>
                  <a:srgbClr val="FF0000"/>
                </a:solidFill>
              </a:rPr>
              <a:t>表结构之间</a:t>
            </a:r>
            <a:r>
              <a:rPr lang="zh-CN" altLang="en-US" sz="2000" b="1" dirty="0" smtClean="0"/>
              <a:t>就有了某些共性。</a:t>
            </a:r>
            <a:endParaRPr lang="zh-CN" altLang="en-US" sz="2000" b="1" dirty="0" smtClean="0"/>
          </a:p>
          <a:p>
            <a:pPr lvl="2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</a:rPr>
              <a:t>操作方面：</a:t>
            </a:r>
            <a:r>
              <a:rPr lang="zh-CN" altLang="en-US" sz="2000" b="1" dirty="0">
                <a:solidFill>
                  <a:srgbClr val="0000FF"/>
                </a:solidFill>
              </a:rPr>
              <a:t>对两表的操作存在差异，但也有相似的基本操作。</a:t>
            </a:r>
            <a:endParaRPr lang="zh-CN" altLang="en-US" sz="2000" b="1" dirty="0">
              <a:solidFill>
                <a:srgbClr val="0000FF"/>
              </a:solidFill>
            </a:endParaRPr>
          </a:p>
          <a:p>
            <a:pPr lvl="4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查询一个人的工资信息和成绩信息；</a:t>
            </a:r>
            <a:endParaRPr lang="en-US" altLang="zh-CN" b="1" dirty="0" smtClean="0"/>
          </a:p>
          <a:p>
            <a:pPr lvl="4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修改有关信息等。</a:t>
            </a:r>
            <a:endParaRPr lang="zh-CN" altLang="en-US" b="1" dirty="0" smtClean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600" b="1" dirty="0" smtClean="0"/>
          </a:p>
        </p:txBody>
      </p:sp>
      <p:sp>
        <p:nvSpPr>
          <p:cNvPr id="6148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5D19A86-CBBC-40C2-980A-0A040E099D35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405423" cy="684042"/>
            <a:chOff x="958665" y="1326432"/>
            <a:chExt cx="4405423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1.1 </a:t>
            </a:r>
            <a:r>
              <a:rPr lang="zh-CN" altLang="en-US" smtClean="0"/>
              <a:t>研究内容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536104" y="1411282"/>
            <a:ext cx="8579296" cy="5040312"/>
          </a:xfrm>
        </p:spPr>
        <p:txBody>
          <a:bodyPr/>
          <a:lstStyle/>
          <a:p>
            <a:pPr marL="5715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3000" b="1" noProof="1" smtClean="0"/>
              <a:t>1</a:t>
            </a:r>
            <a:r>
              <a:rPr lang="zh-CN" altLang="en-US" sz="3000" b="1" noProof="1" smtClean="0"/>
              <a:t>）一元二次方程问题求解：</a:t>
            </a:r>
            <a:r>
              <a:rPr lang="en-US" altLang="zh-CN" sz="3000" b="1" noProof="1" smtClean="0"/>
              <a:t>a</a:t>
            </a:r>
            <a:r>
              <a:rPr lang="en-US" altLang="zh-CN" sz="3000" b="1" i="1" noProof="1" smtClean="0"/>
              <a:t>x</a:t>
            </a:r>
            <a:r>
              <a:rPr lang="en-US" altLang="zh-CN" sz="3000" b="1" baseline="30000" noProof="1" smtClean="0"/>
              <a:t>2</a:t>
            </a:r>
            <a:r>
              <a:rPr lang="en-US" altLang="zh-CN" sz="3000" b="1" noProof="1" smtClean="0"/>
              <a:t>+b</a:t>
            </a:r>
            <a:r>
              <a:rPr lang="en-US" altLang="zh-CN" sz="3000" b="1" i="1" noProof="1" smtClean="0"/>
              <a:t>x</a:t>
            </a:r>
            <a:r>
              <a:rPr lang="en-US" altLang="zh-CN" sz="3000" b="1" noProof="1" smtClean="0"/>
              <a:t>+c=0  </a:t>
            </a:r>
            <a:r>
              <a:rPr lang="en-US" altLang="zh-CN" sz="3000" b="1" noProof="1" smtClean="0">
                <a:solidFill>
                  <a:srgbClr val="0000FF"/>
                </a:solidFill>
              </a:rPr>
              <a:t> </a:t>
            </a:r>
            <a:r>
              <a:rPr lang="en-US" altLang="zh-CN" sz="3000" b="1" i="1" noProof="1">
                <a:solidFill>
                  <a:srgbClr val="0000FF"/>
                </a:solidFill>
              </a:rPr>
              <a:t>x</a:t>
            </a:r>
            <a:r>
              <a:rPr lang="en-US" altLang="zh-CN" sz="3000" b="1" noProof="1">
                <a:solidFill>
                  <a:srgbClr val="0000FF"/>
                </a:solidFill>
              </a:rPr>
              <a:t> = ? </a:t>
            </a:r>
            <a:r>
              <a:rPr lang="en-US" altLang="zh-CN" sz="3000" b="1" noProof="1" smtClean="0"/>
              <a:t>     </a:t>
            </a:r>
            <a:endParaRPr lang="en-US" altLang="zh-CN" sz="3000" b="1" noProof="1" smtClean="0"/>
          </a:p>
          <a:p>
            <a:pPr marL="457200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600" b="1" noProof="1" smtClean="0"/>
              <a:t>2</a:t>
            </a:r>
            <a:r>
              <a:rPr lang="en-US" altLang="en-US" sz="2600" b="1" noProof="1" smtClean="0"/>
              <a:t>）</a:t>
            </a:r>
            <a:r>
              <a:rPr lang="zh-CN" altLang="en-US" sz="2600" b="1" noProof="1" smtClean="0">
                <a:solidFill>
                  <a:srgbClr val="FF0000"/>
                </a:solidFill>
              </a:rPr>
              <a:t>走楼梯问题</a:t>
            </a:r>
            <a:r>
              <a:rPr lang="zh-CN" altLang="en-US" sz="2600" b="1" noProof="1" smtClean="0"/>
              <a:t>： </a:t>
            </a:r>
            <a:endParaRPr lang="zh-CN" altLang="en-US" sz="2600" b="1" noProof="1" smtClean="0"/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zh-CN" altLang="en-US" b="1" noProof="1" smtClean="0"/>
              <a:t>                </a:t>
            </a:r>
            <a:r>
              <a:rPr lang="zh-CN" altLang="en-US" sz="2400" b="1" noProof="1" smtClean="0"/>
              <a:t>已知一楼梯共有</a:t>
            </a:r>
            <a:r>
              <a:rPr lang="en-US" altLang="zh-CN" sz="2400" b="1" i="1" noProof="1" smtClean="0"/>
              <a:t>n</a:t>
            </a:r>
            <a:r>
              <a:rPr lang="zh-CN" altLang="en-US" sz="2400" b="1" noProof="1" smtClean="0"/>
              <a:t>级台阶，某人走上该楼梯时，</a:t>
            </a:r>
            <a:r>
              <a:rPr lang="zh-CN" altLang="en-US" sz="2400" b="1" noProof="1" smtClean="0">
                <a:solidFill>
                  <a:srgbClr val="0000FF"/>
                </a:solidFill>
              </a:rPr>
              <a:t>一步                 </a:t>
            </a:r>
            <a:endParaRPr lang="en-US" altLang="zh-CN" sz="2400" b="1" noProof="1" smtClean="0">
              <a:solidFill>
                <a:srgbClr val="0000FF"/>
              </a:solidFill>
            </a:endParaRPr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rgbClr val="0000FF"/>
                </a:solidFill>
              </a:rPr>
              <a:t> </a:t>
            </a:r>
            <a:r>
              <a:rPr lang="en-US" altLang="zh-CN" sz="2400" b="1" noProof="1" smtClean="0">
                <a:solidFill>
                  <a:srgbClr val="0000FF"/>
                </a:solidFill>
              </a:rPr>
              <a:t>                 </a:t>
            </a:r>
            <a:r>
              <a:rPr lang="zh-CN" altLang="en-US" sz="2400" b="1" noProof="1" smtClean="0">
                <a:solidFill>
                  <a:srgbClr val="0000FF"/>
                </a:solidFill>
              </a:rPr>
              <a:t>可能跨一级台阶，也可能跨</a:t>
            </a:r>
            <a:r>
              <a:rPr lang="zh-CN" altLang="en-US" sz="2400" b="1" noProof="1" smtClean="0"/>
              <a:t>两级台阶。问：</a:t>
            </a:r>
            <a:r>
              <a:rPr lang="zh-CN" altLang="en-US" sz="2400" b="1" noProof="1" smtClean="0">
                <a:solidFill>
                  <a:srgbClr val="FF0000"/>
                </a:solidFill>
              </a:rPr>
              <a:t>共有多   </a:t>
            </a:r>
            <a:endParaRPr lang="en-US" altLang="zh-CN" sz="2400" b="1" noProof="1" smtClean="0">
              <a:solidFill>
                <a:srgbClr val="FF0000"/>
              </a:solidFill>
            </a:endParaRPr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rgbClr val="FF0000"/>
                </a:solidFill>
              </a:rPr>
              <a:t> </a:t>
            </a:r>
            <a:r>
              <a:rPr lang="en-US" altLang="zh-CN" sz="2400" b="1" noProof="1" smtClean="0">
                <a:solidFill>
                  <a:srgbClr val="FF0000"/>
                </a:solidFill>
              </a:rPr>
              <a:t>                 </a:t>
            </a:r>
            <a:r>
              <a:rPr lang="zh-CN" altLang="en-US" sz="2400" b="1" noProof="1" smtClean="0">
                <a:solidFill>
                  <a:srgbClr val="FF0000"/>
                </a:solidFill>
              </a:rPr>
              <a:t>少种</a:t>
            </a:r>
            <a:r>
              <a:rPr lang="zh-CN" altLang="en-US" sz="2400" b="1" noProof="1" smtClean="0"/>
              <a:t>可能的行走序列？</a:t>
            </a:r>
            <a:endParaRPr lang="zh-CN" altLang="en-US" sz="2400" b="1" noProof="1" smtClean="0"/>
          </a:p>
          <a:p>
            <a:pPr marL="457200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2600" b="1" noProof="1" smtClean="0"/>
              <a:t>3</a:t>
            </a:r>
            <a:r>
              <a:rPr lang="zh-CN" altLang="en-US" sz="2600" b="1" noProof="1" smtClean="0"/>
              <a:t>）</a:t>
            </a:r>
            <a:r>
              <a:rPr lang="zh-CN" altLang="en-US" sz="2600" b="1" noProof="1" smtClean="0">
                <a:solidFill>
                  <a:srgbClr val="FF0000"/>
                </a:solidFill>
              </a:rPr>
              <a:t>兔子繁殖问题</a:t>
            </a:r>
            <a:r>
              <a:rPr lang="zh-CN" altLang="en-US" sz="2600" b="1" noProof="1" smtClean="0"/>
              <a:t>：</a:t>
            </a:r>
            <a:endParaRPr lang="zh-CN" altLang="en-US" sz="2600" b="1" noProof="1" smtClean="0"/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zh-CN" altLang="en-US" b="1" noProof="1" smtClean="0"/>
              <a:t>                          </a:t>
            </a:r>
            <a:r>
              <a:rPr lang="zh-CN" altLang="en-US" sz="2600" b="1" noProof="1" smtClean="0"/>
              <a:t>某人新买一对小兔子，假设一对兔子从第      </a:t>
            </a:r>
            <a:endParaRPr lang="en-US" altLang="zh-CN" sz="2600" b="1" noProof="1" smtClean="0"/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en-US" altLang="zh-CN" sz="2600" b="1" noProof="1"/>
              <a:t> </a:t>
            </a:r>
            <a:r>
              <a:rPr lang="en-US" altLang="zh-CN" sz="2600" b="1" noProof="1" smtClean="0"/>
              <a:t>                           3</a:t>
            </a:r>
            <a:r>
              <a:rPr lang="zh-CN" altLang="en-US" sz="2600" b="1" noProof="1" smtClean="0"/>
              <a:t>个月开始，每月可生一对兔子。</a:t>
            </a:r>
            <a:r>
              <a:rPr lang="zh-CN" altLang="en-US" sz="2600" b="1" noProof="1" smtClean="0">
                <a:solidFill>
                  <a:srgbClr val="0000FF"/>
                </a:solidFill>
              </a:rPr>
              <a:t>假设新     </a:t>
            </a:r>
            <a:endParaRPr lang="en-US" altLang="zh-CN" sz="2600" b="1" noProof="1" smtClean="0">
              <a:solidFill>
                <a:srgbClr val="0000FF"/>
              </a:solidFill>
            </a:endParaRPr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en-US" altLang="zh-CN" sz="2600" b="1" noProof="1">
                <a:solidFill>
                  <a:srgbClr val="0000FF"/>
                </a:solidFill>
              </a:rPr>
              <a:t> </a:t>
            </a:r>
            <a:r>
              <a:rPr lang="en-US" altLang="zh-CN" sz="2600" b="1" noProof="1" smtClean="0">
                <a:solidFill>
                  <a:srgbClr val="0000FF"/>
                </a:solidFill>
              </a:rPr>
              <a:t>                          </a:t>
            </a:r>
            <a:r>
              <a:rPr lang="zh-CN" altLang="en-US" sz="2600" b="1" noProof="1" smtClean="0">
                <a:solidFill>
                  <a:srgbClr val="0000FF"/>
                </a:solidFill>
              </a:rPr>
              <a:t>生兔子生产规律类似</a:t>
            </a:r>
            <a:r>
              <a:rPr lang="zh-CN" altLang="en-US" sz="2600" b="1" noProof="1" smtClean="0"/>
              <a:t>，问：到第</a:t>
            </a:r>
            <a:r>
              <a:rPr lang="en-US" altLang="zh-CN" sz="2600" b="1" i="1" noProof="1" smtClean="0"/>
              <a:t>n</a:t>
            </a:r>
            <a:r>
              <a:rPr lang="zh-CN" altLang="en-US" sz="2600" b="1" noProof="1" smtClean="0"/>
              <a:t>个月时，</a:t>
            </a:r>
            <a:endParaRPr lang="en-US" altLang="zh-CN" sz="2600" b="1" noProof="1" smtClean="0"/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en-US" altLang="zh-CN" sz="2600" b="1" noProof="1"/>
              <a:t> </a:t>
            </a:r>
            <a:r>
              <a:rPr lang="en-US" altLang="zh-CN" sz="2600" b="1" noProof="1" smtClean="0"/>
              <a:t>                          </a:t>
            </a:r>
            <a:r>
              <a:rPr lang="zh-CN" altLang="en-US" sz="2600" b="1" noProof="1" smtClean="0"/>
              <a:t>共有多少对兔子？</a:t>
            </a:r>
            <a:endParaRPr lang="zh-CN" altLang="en-US" sz="2600" b="1" noProof="1" smtClean="0"/>
          </a:p>
          <a:p>
            <a:pPr eaLnBrk="1" hangingPunct="1"/>
            <a:endParaRPr lang="zh-CN" altLang="en-US" noProof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497114" y="1796070"/>
            <a:ext cx="1675011" cy="1578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125" y="1774394"/>
            <a:ext cx="1981200" cy="1600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3446" y="2420888"/>
            <a:ext cx="1297442" cy="133808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9520" y="6348328"/>
            <a:ext cx="1417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1000" b="1" dirty="0" smtClean="0"/>
              <a:t>注</a:t>
            </a:r>
            <a:r>
              <a:rPr lang="en-US" altLang="zh-CN" sz="1000" b="1" dirty="0" smtClean="0"/>
              <a:t>: </a:t>
            </a:r>
            <a:r>
              <a:rPr lang="zh-CN" altLang="en-US" sz="1000" b="1" dirty="0" smtClean="0"/>
              <a:t>图片来自百度图片</a:t>
            </a:r>
            <a:endParaRPr lang="zh-CN" altLang="en-US" sz="1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04" y="4318443"/>
            <a:ext cx="2293464" cy="18002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3528" y="942974"/>
            <a:ext cx="2637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更多实际问题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676112" y="5755047"/>
                <a:ext cx="1132361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12" y="5755047"/>
                <a:ext cx="1132361" cy="627416"/>
              </a:xfrm>
              <a:prstGeom prst="rect">
                <a:avLst/>
              </a:prstGeom>
              <a:blipFill rotWithShape="1">
                <a:blip r:embed="rId5"/>
                <a:stretch>
                  <a:fillRect l="-43" t="-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7053819" y="5749311"/>
                <a:ext cx="113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19" y="5749311"/>
                <a:ext cx="113236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1" t="-6" r="35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033163" y="6093296"/>
                <a:ext cx="1131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63" y="6093296"/>
                <a:ext cx="113159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8" t="-128" r="49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7021049" y="6102074"/>
                <a:ext cx="1131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zh-CN" alt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49" y="6102074"/>
                <a:ext cx="113159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3" t="-97" r="45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5172125" y="3402028"/>
                <a:ext cx="23829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)→</m:t>
                          </m:r>
                          <m: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125" y="3402028"/>
                <a:ext cx="238296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" t="-90" r="2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3" grpId="0" animBg="1"/>
      <p:bldP spid="16" grpId="0" animBg="1"/>
      <p:bldP spid="16" grpId="1" animBg="1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7170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7993062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</a:rPr>
              <a:t>问题建模</a:t>
            </a:r>
            <a:r>
              <a:rPr lang="zh-CN" altLang="en-US" sz="2400" b="1" dirty="0" smtClean="0"/>
              <a:t>：将一个具体问题用这些共性的形式描述出来</a:t>
            </a:r>
            <a:endParaRPr lang="zh-CN" altLang="en-US" sz="2400" b="1" dirty="0" smtClean="0"/>
          </a:p>
          <a:p>
            <a:pPr eaLnBrk="1" hangingPunct="1">
              <a:lnSpc>
                <a:spcPct val="3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000" b="1" dirty="0" smtClean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问题建模包含：</a:t>
            </a:r>
            <a:endParaRPr lang="zh-CN" altLang="en-US" sz="2400" b="1" dirty="0" smtClean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所描述问题中的数据对象的集合；</a:t>
            </a:r>
            <a:endParaRPr lang="zh-CN" altLang="en-US" sz="2000" b="1" dirty="0" smtClean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对象间关系及其描述；</a:t>
            </a:r>
            <a:endParaRPr lang="zh-CN" altLang="en-US" sz="2000" b="1" dirty="0" smtClean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问题求解的要求及方法等。</a:t>
            </a:r>
            <a:endParaRPr lang="en-US" altLang="zh-CN" sz="2000" b="1" dirty="0" smtClean="0"/>
          </a:p>
          <a:p>
            <a:pPr lvl="1">
              <a:lnSpc>
                <a:spcPct val="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1600" b="1" dirty="0" smtClean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建立问题模型的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好处</a:t>
            </a:r>
            <a:r>
              <a:rPr lang="zh-CN" altLang="en-US" sz="2400" b="1" dirty="0" smtClean="0"/>
              <a:t>：</a:t>
            </a:r>
            <a:endParaRPr lang="zh-CN" altLang="en-US" sz="2400" b="1" dirty="0" smtClean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b="1" dirty="0" smtClean="0"/>
              <a:t>通过建立模型，可将一个具体的问题转换为所熟悉的模型，借助此模型来实现；</a:t>
            </a:r>
            <a:endParaRPr lang="zh-CN" altLang="en-US" sz="2000" b="1" dirty="0" smtClean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b="1" dirty="0" smtClean="0"/>
              <a:t>涉及数据结构、离散数学及许多数学课程中的许多模型，例如：</a:t>
            </a:r>
            <a:endParaRPr lang="zh-CN" altLang="en-US" sz="2000" b="1" dirty="0" smtClean="0"/>
          </a:p>
          <a:p>
            <a:pPr lvl="2" eaLnBrk="1" hangingPunct="1">
              <a:buClr>
                <a:srgbClr val="FF0000"/>
              </a:buClr>
            </a:pPr>
            <a:r>
              <a:rPr lang="zh-CN" altLang="en-US" sz="2000" b="1" dirty="0" smtClean="0"/>
              <a:t>描述一个群体中个体之间的关系：可采用“数据结构</a:t>
            </a:r>
            <a:r>
              <a:rPr lang="en-US" altLang="zh-CN" sz="2000" b="1" dirty="0" smtClean="0"/>
              <a:t>”</a:t>
            </a:r>
            <a:r>
              <a:rPr lang="zh-CN" altLang="en-US" sz="2000" b="1" dirty="0" smtClean="0"/>
              <a:t>和“离散数学</a:t>
            </a:r>
            <a:r>
              <a:rPr lang="en-US" altLang="zh-CN" sz="2000" b="1" dirty="0" smtClean="0"/>
              <a:t>”</a:t>
            </a:r>
            <a:r>
              <a:rPr lang="zh-CN" altLang="en-US" sz="2000" b="1" dirty="0" smtClean="0"/>
              <a:t>中所介绍的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图结构</a:t>
            </a:r>
            <a:r>
              <a:rPr lang="zh-CN" altLang="en-US" sz="2000" b="1" dirty="0" smtClean="0"/>
              <a:t>；</a:t>
            </a:r>
            <a:endParaRPr lang="zh-CN" altLang="en-US" sz="2000" b="1" dirty="0" smtClean="0"/>
          </a:p>
          <a:p>
            <a:pPr lvl="2" eaLnBrk="1" hangingPunct="1">
              <a:buClr>
                <a:srgbClr val="FF0000"/>
              </a:buClr>
            </a:pPr>
            <a:r>
              <a:rPr lang="zh-CN" altLang="en-US" sz="2000" b="1" dirty="0" smtClean="0"/>
              <a:t>描述一个工程内的关系或进展情况：可</a:t>
            </a:r>
            <a:r>
              <a:rPr lang="zh-CN" altLang="en-US" sz="2000" b="1" dirty="0"/>
              <a:t>采用“数据结构</a:t>
            </a:r>
            <a:r>
              <a:rPr lang="en-US" altLang="zh-CN" sz="2000" b="1" dirty="0" smtClean="0"/>
              <a:t>”</a:t>
            </a:r>
            <a:r>
              <a:rPr lang="zh-CN" altLang="en-US" sz="2000" b="1" dirty="0" smtClean="0"/>
              <a:t>中所介绍的</a:t>
            </a:r>
            <a:r>
              <a:rPr lang="en-US" altLang="zh-CN" sz="2000" b="1" dirty="0">
                <a:solidFill>
                  <a:srgbClr val="FF0000"/>
                </a:solidFill>
              </a:rPr>
              <a:t>AOV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Activity on </a:t>
            </a:r>
            <a:r>
              <a:rPr lang="en-US" altLang="zh-CN" sz="2000" b="1" dirty="0" err="1">
                <a:solidFill>
                  <a:srgbClr val="0000FF"/>
                </a:solidFill>
              </a:rPr>
              <a:t>Vextex</a:t>
            </a:r>
            <a:r>
              <a:rPr lang="en-US" altLang="zh-CN" sz="2000" b="1" dirty="0"/>
              <a:t>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网或</a:t>
            </a:r>
            <a:r>
              <a:rPr lang="en-US" altLang="zh-CN" sz="2000" b="1" dirty="0">
                <a:solidFill>
                  <a:srgbClr val="FF0000"/>
                </a:solidFill>
              </a:rPr>
              <a:t>AOE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Activity On Edge</a:t>
            </a:r>
            <a:r>
              <a:rPr lang="en-US" altLang="zh-CN" sz="2000" b="1" dirty="0"/>
              <a:t>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网</a:t>
            </a:r>
            <a:r>
              <a:rPr lang="zh-CN" altLang="en-US" sz="2000" b="1" dirty="0" smtClean="0"/>
              <a:t>等；</a:t>
            </a:r>
            <a:endParaRPr lang="zh-CN" altLang="en-US" sz="2000" b="1" dirty="0" smtClean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b="1" dirty="0" smtClean="0"/>
              <a:t>即使所建立的模型无现成的求解方法，借助于已有的模型的适当组合也较易于构造求解方法。</a:t>
            </a:r>
            <a:endParaRPr lang="zh-CN" altLang="en-US" sz="2000" b="1" dirty="0" smtClean="0"/>
          </a:p>
        </p:txBody>
      </p:sp>
      <p:sp>
        <p:nvSpPr>
          <p:cNvPr id="8196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295FC57-8229-459F-ADB9-EB74B1655080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405423" cy="684042"/>
            <a:chOff x="958665" y="1326432"/>
            <a:chExt cx="4405423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8194"/>
          <p:cNvSpPr>
            <a:spLocks noGrp="1" noChangeArrowheads="1"/>
          </p:cNvSpPr>
          <p:nvPr>
            <p:ph idx="1"/>
          </p:nvPr>
        </p:nvSpPr>
        <p:spPr>
          <a:xfrm>
            <a:off x="457200" y="1124745"/>
            <a:ext cx="8229600" cy="496855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问题求解之二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：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构造求解算法 </a:t>
            </a:r>
            <a:endParaRPr lang="zh-CN" altLang="en-US" sz="2800" b="1" dirty="0" smtClean="0">
              <a:solidFill>
                <a:srgbClr val="0000FF"/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/>
              <a:t>通过问题建模，将一个具体的问题转换成一个用模型所描述的抽象的问题；</a:t>
            </a:r>
            <a:endParaRPr lang="zh-CN" altLang="en-US" sz="2600" b="1" dirty="0" smtClean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/>
              <a:t>借助这一模型</a:t>
            </a:r>
            <a:r>
              <a:rPr lang="zh-CN" altLang="en-US" sz="2600" b="1" dirty="0"/>
              <a:t>与</a:t>
            </a:r>
            <a:r>
              <a:rPr lang="zh-CN" altLang="en-US" sz="2600" b="1" dirty="0" smtClean="0"/>
              <a:t>已有知识</a:t>
            </a:r>
            <a:r>
              <a:rPr lang="en-US" altLang="zh-CN" sz="2600" b="1" dirty="0" smtClean="0"/>
              <a:t>(</a:t>
            </a:r>
            <a:r>
              <a:rPr lang="zh-CN" altLang="en-US" sz="2600" b="1" dirty="0" smtClean="0"/>
              <a:t>如</a:t>
            </a:r>
            <a:r>
              <a:rPr lang="en-US" altLang="zh-CN" sz="2600" b="1" dirty="0" smtClean="0"/>
              <a:t>: </a:t>
            </a:r>
            <a:r>
              <a:rPr lang="zh-CN" altLang="en-US" sz="2600" b="1" dirty="0" smtClean="0"/>
              <a:t>图结构的基本知识），</a:t>
            </a:r>
            <a:endParaRPr lang="zh-CN" altLang="en-US" sz="26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/>
              <a:t>         可以相对容易地描述出原问题的求解方法，即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算法</a:t>
            </a:r>
            <a:r>
              <a:rPr lang="zh-CN" altLang="en-US" sz="2600" b="1" dirty="0" smtClean="0"/>
              <a:t>。</a:t>
            </a:r>
            <a:endParaRPr lang="zh-CN" altLang="en-US" sz="2600" b="1" dirty="0" smtClean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/>
              <a:t>算法设计过程中可能会涉及到多种技术</a:t>
            </a:r>
            <a:endParaRPr lang="zh-CN" altLang="en-US" sz="2600" b="1" dirty="0" smtClean="0"/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例如：</a:t>
            </a:r>
            <a:r>
              <a:rPr lang="zh-CN" altLang="en-US" b="1" dirty="0" smtClean="0">
                <a:solidFill>
                  <a:srgbClr val="0000FF"/>
                </a:solidFill>
              </a:rPr>
              <a:t>递归、分治法、贪心法</a:t>
            </a:r>
            <a:r>
              <a:rPr lang="zh-CN" altLang="en-US" b="1" dirty="0" smtClean="0"/>
              <a:t>等</a:t>
            </a:r>
            <a:endParaRPr lang="zh-CN" altLang="en-US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0000FF"/>
                </a:solidFill>
              </a:rPr>
              <a:t>算法分析与设计能力</a:t>
            </a:r>
            <a:r>
              <a:rPr lang="zh-CN" altLang="en-US" sz="2600" b="1" dirty="0" smtClean="0"/>
              <a:t>是计算机类专业的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核心能力之一</a:t>
            </a:r>
            <a:r>
              <a:rPr lang="zh-CN" altLang="en-US" sz="2600" b="1" dirty="0" smtClean="0"/>
              <a:t>，</a:t>
            </a:r>
            <a:endParaRPr lang="zh-CN" altLang="en-US" sz="26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</a:t>
            </a:r>
            <a:r>
              <a:rPr lang="zh-CN" altLang="en-US" sz="2600" b="1" dirty="0" smtClean="0"/>
              <a:t>是区别于其他专业的最核心能力之一</a:t>
            </a:r>
            <a:endParaRPr lang="zh-CN" altLang="en-US" sz="2600" b="1" dirty="0" smtClean="0"/>
          </a:p>
          <a:p>
            <a:pPr lvl="1">
              <a:lnSpc>
                <a:spcPct val="80000"/>
              </a:lnSpc>
            </a:pPr>
            <a:r>
              <a:rPr lang="zh-CN" altLang="en-US" sz="2400" b="1" dirty="0" smtClean="0"/>
              <a:t>从某种意义上说，该算法不仅能实现原问题的求解；</a:t>
            </a:r>
            <a:endParaRPr lang="en-US" altLang="zh-CN" sz="2400" b="1" dirty="0" smtClean="0"/>
          </a:p>
          <a:p>
            <a:pPr lvl="1">
              <a:lnSpc>
                <a:spcPct val="80000"/>
              </a:lnSpc>
            </a:pPr>
            <a:r>
              <a:rPr lang="zh-CN" altLang="en-US" sz="2400" b="1" dirty="0" smtClean="0"/>
              <a:t>且还可能实现许多类似的具体问题的求解；</a:t>
            </a:r>
            <a:endParaRPr lang="en-US" altLang="zh-CN" sz="2400" b="1" dirty="0" smtClean="0"/>
          </a:p>
          <a:p>
            <a:pPr lvl="1">
              <a:lnSpc>
                <a:spcPct val="80000"/>
              </a:lnSpc>
            </a:pPr>
            <a:r>
              <a:rPr lang="zh-CN" altLang="en-US" sz="2400" b="1" dirty="0" smtClean="0"/>
              <a:t>尽管这些具体问题的背景及其描述形式可能存在较大的差异。</a:t>
            </a:r>
            <a:endParaRPr lang="zh-CN" altLang="en-US" sz="2400" b="1" dirty="0" smtClean="0"/>
          </a:p>
        </p:txBody>
      </p:sp>
      <p:sp>
        <p:nvSpPr>
          <p:cNvPr id="922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BBE1938-A4E7-4BA8-9784-65D6ADBA9C20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405423" cy="684042"/>
            <a:chOff x="958665" y="1326432"/>
            <a:chExt cx="4405423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9218"/>
          <p:cNvSpPr>
            <a:spLocks noGrp="1" noChangeArrowheads="1"/>
          </p:cNvSpPr>
          <p:nvPr>
            <p:ph idx="1"/>
          </p:nvPr>
        </p:nvSpPr>
        <p:spPr>
          <a:xfrm>
            <a:off x="527001" y="1052736"/>
            <a:ext cx="7993062" cy="453548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问题求解之三：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选择或设计存储结构 </a:t>
            </a:r>
            <a:endParaRPr lang="zh-CN" altLang="en-US" sz="2800" b="1" dirty="0" smtClean="0">
              <a:solidFill>
                <a:srgbClr val="0000FF"/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/>
              <a:t>构造求解算法后，需考虑其计算机上的实现求解</a:t>
            </a:r>
            <a:endParaRPr lang="en-US" altLang="zh-CN" sz="2600" b="1" dirty="0" smtClean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/>
              <a:t>包括两方面的工作：</a:t>
            </a:r>
            <a:endParaRPr lang="zh-CN" altLang="en-US" sz="2600" b="1" dirty="0" smtClean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</a:rPr>
              <a:t>选择或设计合适的存储结构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以便将问题所涉及到的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数据存储</a:t>
            </a:r>
            <a:r>
              <a:rPr lang="zh-CN" altLang="en-US" sz="2200" b="1" dirty="0" smtClean="0"/>
              <a:t>到计算机中</a:t>
            </a:r>
            <a:endParaRPr lang="en-US" altLang="zh-CN" sz="2200" b="1" dirty="0" smtClean="0"/>
          </a:p>
          <a:p>
            <a:pPr lvl="4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包括：数据中的基本对象及对象之间的关系</a:t>
            </a:r>
            <a:endParaRPr lang="zh-CN" altLang="en-US" b="1" dirty="0" smtClean="0"/>
          </a:p>
          <a:p>
            <a:pPr lvl="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不同的存储形式对问题的求解实现有较大的影响   </a:t>
            </a:r>
            <a:endParaRPr lang="zh-CN" altLang="en-US" sz="2200" b="1" dirty="0" smtClean="0"/>
          </a:p>
          <a:p>
            <a:pPr lvl="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所占用的存储空间也可能有较大的差异</a:t>
            </a:r>
            <a:endParaRPr lang="zh-CN" altLang="en-US" sz="2200" b="1" dirty="0" smtClean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</a:rPr>
              <a:t>设计程序，实现问题求解</a:t>
            </a:r>
            <a:endParaRPr lang="zh-CN" altLang="en-US" sz="1600" b="1" dirty="0" smtClean="0"/>
          </a:p>
          <a:p>
            <a:pPr lvl="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存储形式和问题要求</a:t>
            </a:r>
            <a:r>
              <a:rPr lang="zh-CN" altLang="en-US" sz="2200" b="1" dirty="0" smtClean="0"/>
              <a:t>决定了程序设计的方法</a:t>
            </a:r>
            <a:endParaRPr lang="zh-CN" altLang="en-US" sz="2200" b="1" dirty="0" smtClean="0"/>
          </a:p>
          <a:p>
            <a:pPr lvl="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 smtClean="0"/>
              <a:t>另外，</a:t>
            </a:r>
            <a:r>
              <a:rPr lang="zh-CN" altLang="en-US" sz="2200" b="1" dirty="0" smtClean="0">
                <a:solidFill>
                  <a:srgbClr val="0000FF"/>
                </a:solidFill>
              </a:rPr>
              <a:t>程序设计环境（如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VC</a:t>
            </a:r>
            <a:r>
              <a:rPr lang="zh-CN" altLang="en-US" sz="2200" b="1" dirty="0" smtClean="0">
                <a:solidFill>
                  <a:srgbClr val="0000FF"/>
                </a:solidFill>
              </a:rPr>
              <a:t>）的熟练掌握</a:t>
            </a:r>
            <a:r>
              <a:rPr lang="zh-CN" altLang="en-US" sz="2200" b="1" dirty="0" smtClean="0"/>
              <a:t>也是本课程的学习过程中需要 注意的教学目标之一</a:t>
            </a:r>
            <a:endParaRPr lang="zh-CN" altLang="en-US" sz="2200" b="1" dirty="0" smtClean="0"/>
          </a:p>
        </p:txBody>
      </p:sp>
      <p:sp>
        <p:nvSpPr>
          <p:cNvPr id="10244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C7E2A16-74B3-4EE5-B909-F0201233AEF8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405423" cy="684042"/>
            <a:chOff x="958665" y="1326432"/>
            <a:chExt cx="4405423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10242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568952" cy="496865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问题求解之四：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测试</a:t>
            </a:r>
            <a:endParaRPr lang="zh-CN" altLang="en-US" sz="28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b="1" dirty="0" smtClean="0"/>
              <a:t>     </a:t>
            </a:r>
            <a:r>
              <a:rPr lang="zh-CN" altLang="en-US" sz="2400" b="1" dirty="0" smtClean="0"/>
              <a:t>如何认定所设计的算法及程序能正确实现预定的功能和目标</a:t>
            </a:r>
            <a:r>
              <a:rPr lang="zh-CN" altLang="en-US" sz="2200" b="1" dirty="0" smtClean="0"/>
              <a:t>？</a:t>
            </a:r>
            <a:endParaRPr lang="zh-CN" altLang="en-US" sz="2200" b="1" dirty="0" smtClean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solidFill>
                  <a:srgbClr val="0000FF"/>
                </a:solidFill>
              </a:rPr>
              <a:t>理论证明</a:t>
            </a:r>
            <a:endParaRPr lang="zh-CN" altLang="en-US" sz="2600" b="1" dirty="0" smtClean="0">
              <a:solidFill>
                <a:srgbClr val="0000FF"/>
              </a:solidFill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</a:pPr>
            <a:r>
              <a:rPr lang="zh-CN" altLang="en-US" sz="2200" b="1" dirty="0" smtClean="0"/>
              <a:t>这是计算机科学领域曾经开展过的工作</a:t>
            </a:r>
            <a:endParaRPr lang="zh-CN" altLang="en-US" sz="2200" b="1" dirty="0" smtClean="0"/>
          </a:p>
          <a:p>
            <a:pPr lvl="2">
              <a:lnSpc>
                <a:spcPct val="80000"/>
              </a:lnSpc>
              <a:buClr>
                <a:srgbClr val="FF0000"/>
              </a:buClr>
            </a:pPr>
            <a:r>
              <a:rPr lang="zh-CN" altLang="en-US" sz="2200" b="1" dirty="0" smtClean="0"/>
              <a:t>由于算法和程序的复杂性急剧增长，因而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难以实用</a:t>
            </a:r>
            <a:endParaRPr lang="zh-CN" altLang="en-US" sz="2200" b="1" dirty="0" smtClean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solidFill>
                  <a:srgbClr val="0000FF"/>
                </a:solidFill>
              </a:rPr>
              <a:t>测试</a:t>
            </a:r>
            <a:endParaRPr lang="en-US" altLang="zh-CN" sz="2600" b="1" dirty="0" smtClean="0">
              <a:solidFill>
                <a:srgbClr val="0000FF"/>
              </a:solidFill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 smtClean="0"/>
              <a:t>通过对所开发的系统或模块，运行给定的测试数据，以发现存在的错误，而不是证明其正确。</a:t>
            </a:r>
            <a:endParaRPr lang="zh-CN" altLang="en-US" sz="2200" b="1" dirty="0" smtClean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 smtClean="0"/>
              <a:t>这是当前软件开发领域普遍采用方法，通常要占系统开发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40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％以上的工作量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详</a:t>
            </a:r>
            <a:r>
              <a:rPr lang="zh-CN" altLang="en-US" sz="2200" b="1" dirty="0"/>
              <a:t>见</a:t>
            </a:r>
            <a:r>
              <a:rPr lang="zh-CN" altLang="en-US" sz="2200" b="1" dirty="0" smtClean="0"/>
              <a:t>“软件工程”相关的描述</a:t>
            </a:r>
            <a:r>
              <a:rPr lang="en-US" altLang="zh-CN" sz="2200" b="1" dirty="0" smtClean="0"/>
              <a:t>)</a:t>
            </a:r>
            <a:endParaRPr lang="zh-CN" altLang="en-US" sz="2200" b="1" dirty="0" smtClean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 smtClean="0"/>
              <a:t>对程序的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测试态度</a:t>
            </a:r>
            <a:r>
              <a:rPr lang="zh-CN" altLang="en-US" sz="2200" b="1" dirty="0" smtClean="0"/>
              <a:t>反映出学生的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治学态度</a:t>
            </a:r>
            <a:r>
              <a:rPr lang="zh-CN" altLang="en-US" sz="2200" b="1" dirty="0" smtClean="0"/>
              <a:t>：</a:t>
            </a:r>
            <a:endParaRPr lang="zh-CN" altLang="en-US" sz="2200" b="1" dirty="0" smtClean="0"/>
          </a:p>
          <a:p>
            <a:pPr lvl="3">
              <a:buClr>
                <a:srgbClr val="FF0000"/>
              </a:buClr>
            </a:pPr>
            <a:r>
              <a:rPr lang="zh-CN" altLang="en-US" b="1" dirty="0" smtClean="0"/>
              <a:t>认真、负责的态度</a:t>
            </a:r>
            <a:r>
              <a:rPr lang="en-US" altLang="zh-CN" b="1" dirty="0" smtClean="0"/>
              <a:t>: </a:t>
            </a:r>
            <a:r>
              <a:rPr lang="zh-CN" altLang="en-US" b="1" dirty="0" smtClean="0">
                <a:solidFill>
                  <a:srgbClr val="0000FF"/>
                </a:solidFill>
              </a:rPr>
              <a:t>任何设计都难免有疏漏</a:t>
            </a:r>
            <a:r>
              <a:rPr lang="zh-CN" altLang="en-US" b="1" dirty="0" smtClean="0"/>
              <a:t>，或者</a:t>
            </a:r>
            <a:r>
              <a:rPr lang="zh-CN" altLang="en-US" b="1" dirty="0" smtClean="0">
                <a:solidFill>
                  <a:srgbClr val="0000FF"/>
                </a:solidFill>
              </a:rPr>
              <a:t>受环境</a:t>
            </a:r>
            <a:r>
              <a:rPr lang="zh-CN" altLang="en-US" b="1" dirty="0" smtClean="0"/>
              <a:t>的影响而存在不确定性</a:t>
            </a:r>
            <a:r>
              <a:rPr lang="zh-CN" altLang="en-US" b="1" dirty="0" smtClean="0"/>
              <a:t>或问题，因而需高度重视。</a:t>
            </a:r>
            <a:endParaRPr lang="zh-CN" altLang="en-US" b="1" dirty="0" smtClean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 smtClean="0"/>
              <a:t>对程序的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测试的设计也</a:t>
            </a:r>
            <a:r>
              <a:rPr lang="zh-CN" altLang="en-US" sz="2200" b="1" dirty="0" smtClean="0"/>
              <a:t>反映出学生的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治学能力</a:t>
            </a:r>
            <a:r>
              <a:rPr lang="zh-CN" altLang="en-US" sz="2200" b="1" dirty="0" smtClean="0"/>
              <a:t>：</a:t>
            </a:r>
            <a:endParaRPr lang="zh-CN" altLang="en-US" sz="2200" b="1" dirty="0" smtClean="0"/>
          </a:p>
          <a:p>
            <a:pPr lvl="3">
              <a:buClr>
                <a:srgbClr val="FF0000"/>
              </a:buClr>
            </a:pPr>
            <a:r>
              <a:rPr lang="zh-CN" altLang="en-US" b="1" dirty="0" smtClean="0"/>
              <a:t>如何设计测试用例？需要依据多种方法、策略和实践。</a:t>
            </a:r>
            <a:endParaRPr lang="zh-CN" altLang="en-US" dirty="0" smtClean="0"/>
          </a:p>
        </p:txBody>
      </p:sp>
      <p:sp>
        <p:nvSpPr>
          <p:cNvPr id="11268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A6C625D-C77A-4B01-BE85-B5C239641918}" type="slidenum">
              <a:rPr lang="zh-CN" altLang="en-US" sz="1200" dirty="0" smtClean="0"/>
            </a:fld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405423" cy="684042"/>
            <a:chOff x="958665" y="1326432"/>
            <a:chExt cx="4405423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13294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anose="02020603050405020304" pitchFamily="18" charset="0"/>
                  <a:ea typeface="黑体" panose="02010609060101010101" pitchFamily="49" charset="-122"/>
                </a:rPr>
                <a:t>1.1</a:t>
              </a:r>
              <a:r>
                <a:rPr lang="en-US" altLang="zh-CN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3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研究内容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tags/tag1.xml><?xml version="1.0" encoding="utf-8"?>
<p:tagLst xmlns:p="http://schemas.openxmlformats.org/presentationml/2006/main">
  <p:tag name="KSO_WPP_MARK_KEY" val="b868aaf0-fdfb-48cd-bfc5-f6e654f2b9d1"/>
  <p:tag name="COMMONDATA" val="eyJoZGlkIjoiODFlMTQyZGVlMGZmNGM1YWNmZjFlZDAxM2FlYjFjMT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8807</Words>
  <Application>WPS 演示</Application>
  <PresentationFormat>全屏显示(4:3)</PresentationFormat>
  <Paragraphs>807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黑体</vt:lpstr>
      <vt:lpstr>Calibri</vt:lpstr>
      <vt:lpstr>仿宋</vt:lpstr>
      <vt:lpstr>Comic Sans MS</vt:lpstr>
      <vt:lpstr>MS PMincho</vt:lpstr>
      <vt:lpstr>Yu Gothic UI</vt:lpstr>
      <vt:lpstr>Garamond</vt:lpstr>
      <vt:lpstr>方正舒体</vt:lpstr>
      <vt:lpstr>微软雅黑</vt:lpstr>
      <vt:lpstr>Cambria Math</vt:lpstr>
      <vt:lpstr>Arial Unicode MS</vt:lpstr>
      <vt:lpstr>楷体_GB2312</vt:lpstr>
      <vt:lpstr>新宋体</vt:lpstr>
      <vt:lpstr>Verdana</vt:lpstr>
      <vt:lpstr>Office 主题</vt:lpstr>
      <vt:lpstr>PowerPoint 演示文稿</vt:lpstr>
      <vt:lpstr>第1章  概 述</vt:lpstr>
      <vt:lpstr>PowerPoint 演示文稿</vt:lpstr>
      <vt:lpstr>PowerPoint 演示文稿</vt:lpstr>
      <vt:lpstr>1.1 研究内容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合肥工大-胡学钢</cp:lastModifiedBy>
  <cp:revision>1333</cp:revision>
  <cp:lastPrinted>2012-11-20T01:52:00Z</cp:lastPrinted>
  <dcterms:created xsi:type="dcterms:W3CDTF">2012-10-13T08:41:00Z</dcterms:created>
  <dcterms:modified xsi:type="dcterms:W3CDTF">2023-02-19T22:51:22Z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DDC56D72FA824A6ABC0F5F4C201F68E6</vt:lpwstr>
  </property>
</Properties>
</file>