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6"/>
  </p:notesMasterIdLst>
  <p:sldIdLst>
    <p:sldId id="274" r:id="rId2"/>
    <p:sldId id="257" r:id="rId3"/>
    <p:sldId id="258" r:id="rId4"/>
    <p:sldId id="271" r:id="rId5"/>
    <p:sldId id="259" r:id="rId6"/>
    <p:sldId id="262" r:id="rId7"/>
    <p:sldId id="260" r:id="rId8"/>
    <p:sldId id="261" r:id="rId9"/>
    <p:sldId id="282" r:id="rId10"/>
    <p:sldId id="279" r:id="rId11"/>
    <p:sldId id="263" r:id="rId12"/>
    <p:sldId id="288" r:id="rId13"/>
    <p:sldId id="264" r:id="rId14"/>
    <p:sldId id="284" r:id="rId15"/>
    <p:sldId id="285" r:id="rId16"/>
    <p:sldId id="280" r:id="rId17"/>
    <p:sldId id="265" r:id="rId18"/>
    <p:sldId id="268" r:id="rId19"/>
    <p:sldId id="266" r:id="rId20"/>
    <p:sldId id="287" r:id="rId21"/>
    <p:sldId id="289" r:id="rId22"/>
    <p:sldId id="290" r:id="rId23"/>
    <p:sldId id="29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87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29CD4-A292-4736-875B-64BE2A8AFBE4}" type="datetimeFigureOut">
              <a:rPr lang="en-ZA" smtClean="0"/>
              <a:t>2020/07/05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A1D32-727A-436A-BD1F-DD435F1BCD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25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Select, not mod</a:t>
            </a:r>
          </a:p>
          <a:p>
            <a:endParaRPr lang="en-ZA" dirty="0"/>
          </a:p>
          <a:p>
            <a:r>
              <a:rPr lang="en-ZA" dirty="0"/>
              <a:t>1-time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1D32-727A-436A-BD1F-DD435F1BCD4D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951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Select, not mod</a:t>
            </a:r>
          </a:p>
          <a:p>
            <a:endParaRPr lang="en-ZA" dirty="0"/>
          </a:p>
          <a:p>
            <a:r>
              <a:rPr lang="en-ZA" dirty="0"/>
              <a:t>1-time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1D32-727A-436A-BD1F-DD435F1BCD4D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30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61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54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47" y="4629790"/>
            <a:ext cx="602795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66391" y="5597237"/>
            <a:ext cx="6028267" cy="573617"/>
          </a:xfrm>
        </p:spPr>
        <p:txBody>
          <a:bodyPr/>
          <a:lstStyle>
            <a:lvl1pPr marL="0" indent="0" algn="ctr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66391" y="3274739"/>
            <a:ext cx="6028267" cy="1289540"/>
          </a:xfrm>
        </p:spPr>
        <p:txBody>
          <a:bodyPr anchor="b"/>
          <a:lstStyle>
            <a:lvl1pPr marL="0" marR="0" indent="0" algn="ctr" defTabSz="609585" rtl="0" eaLnBrk="1" fontAlgn="auto" latinLnBrk="0" hangingPunct="1">
              <a:lnSpc>
                <a:spcPts val="46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333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>
      <p:ext uri="{BB962C8B-B14F-4D97-AF65-F5344CB8AC3E}">
        <p14:creationId xmlns:p14="http://schemas.microsoft.com/office/powerpoint/2010/main" val="64821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12500" y="2769553"/>
            <a:ext cx="59275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72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1595" y="3707589"/>
            <a:ext cx="5928451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32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AB5C-AE73-4DE2-9597-2B843881618A}" type="datetimeFigureOut">
              <a:rPr lang="en-ZA" smtClean="0"/>
              <a:t>2020/07/05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9ADF-9906-4D99-9597-56676467FD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56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905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2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6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Gail Shaw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dirty="0"/>
              <a:t>Intelligent Query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61662-F2FB-4867-9AB8-74ADF8474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08" y="2769553"/>
            <a:ext cx="10394302" cy="942209"/>
          </a:xfrm>
        </p:spPr>
        <p:txBody>
          <a:bodyPr/>
          <a:lstStyle/>
          <a:p>
            <a:r>
              <a:rPr lang="en-ZA" dirty="0"/>
              <a:t>Interleaved Execution and</a:t>
            </a:r>
            <a:br>
              <a:rPr lang="en-ZA" dirty="0"/>
            </a:br>
            <a:r>
              <a:rPr lang="en-ZA" dirty="0"/>
              <a:t>Deferred Compilation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9A6FDB-BACE-4D1E-800D-2FB33B871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6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Interleaved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C2-A405-4014-886D-52B4D95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Multi-statement table-valued function in query</a:t>
            </a:r>
          </a:p>
          <a:p>
            <a:pPr marL="0" indent="0">
              <a:buNone/>
            </a:pPr>
            <a:r>
              <a:rPr lang="en-ZA" sz="3200" dirty="0"/>
              <a:t>Function is optimised and executed</a:t>
            </a:r>
          </a:p>
          <a:p>
            <a:pPr marL="0" indent="0">
              <a:buNone/>
            </a:pPr>
            <a:r>
              <a:rPr lang="en-ZA" sz="3200" dirty="0"/>
              <a:t>Then, the outer query is optimised and executed</a:t>
            </a:r>
          </a:p>
          <a:p>
            <a:pPr marL="0" indent="0">
              <a:buNone/>
            </a:pPr>
            <a:r>
              <a:rPr lang="en-ZA" sz="3200" dirty="0"/>
              <a:t>No more 1 row/100 row table variable row estimates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303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Deferred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C2-A405-4014-886D-52B4D95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If a query references a table variable, compilation is deferred until that query has to execute</a:t>
            </a:r>
          </a:p>
          <a:p>
            <a:pPr marL="0" indent="0">
              <a:buNone/>
            </a:pPr>
            <a:r>
              <a:rPr lang="en-ZA" sz="3200" dirty="0"/>
              <a:t>At that point the rows in the table variable are known</a:t>
            </a:r>
          </a:p>
          <a:p>
            <a:pPr marL="0" indent="0">
              <a:buNone/>
            </a:pPr>
            <a:r>
              <a:rPr lang="en-ZA" sz="3200" dirty="0"/>
              <a:t>No more 1 row/100 row table variable row estimates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716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Interleaved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F93C3-812D-4B13-B3CE-DFE1FBD3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21" y="1991147"/>
            <a:ext cx="9684689" cy="27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Read-only statements (SELECT)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Not used on the inside of a CROSS APPLY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21531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Read-only statements (SELECT)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strike="sngStrike" dirty="0"/>
              <a:t>Not used on the inside of a CROSS APPLY</a:t>
            </a:r>
          </a:p>
          <a:p>
            <a:pPr marL="0" indent="0">
              <a:buNone/>
            </a:pPr>
            <a:r>
              <a:rPr lang="en-US" sz="3200" dirty="0"/>
              <a:t>Number of executions must be determinable at optimization time and deterministic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75544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61662-F2FB-4867-9AB8-74ADF847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Memory Grant</a:t>
            </a:r>
            <a:br>
              <a:rPr lang="en-ZA" dirty="0"/>
            </a:br>
            <a:r>
              <a:rPr lang="en-ZA" dirty="0"/>
              <a:t> Feedback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9A6FDB-BACE-4D1E-800D-2FB33B871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216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C2-A405-4014-886D-52B4D95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Queries requesting too much memory hog resources</a:t>
            </a:r>
          </a:p>
          <a:p>
            <a:pPr marL="0" indent="0">
              <a:buNone/>
            </a:pPr>
            <a:r>
              <a:rPr lang="en-ZA" sz="3200" dirty="0"/>
              <a:t>Queries requesting too little memory spill to </a:t>
            </a:r>
            <a:r>
              <a:rPr lang="en-ZA" sz="3200" dirty="0" err="1"/>
              <a:t>TempDB</a:t>
            </a:r>
            <a:endParaRPr lang="en-ZA" sz="3200" dirty="0"/>
          </a:p>
          <a:p>
            <a:pPr marL="0" indent="0">
              <a:buNone/>
            </a:pPr>
            <a:r>
              <a:rPr lang="en-ZA" sz="3200" dirty="0"/>
              <a:t>Both are bad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847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C2-A405-4014-886D-52B4D95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Record if requested memory was too high or too low</a:t>
            </a:r>
          </a:p>
          <a:p>
            <a:pPr marL="0" indent="0">
              <a:buNone/>
            </a:pPr>
            <a:r>
              <a:rPr lang="en-ZA" sz="3200" dirty="0"/>
              <a:t>Adjust memory request on next execution</a:t>
            </a:r>
          </a:p>
          <a:p>
            <a:pPr marL="0" indent="0">
              <a:buNone/>
            </a:pPr>
            <a:r>
              <a:rPr lang="en-ZA" sz="3200" dirty="0"/>
              <a:t>Saved with query plan in cache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958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Memory Grant 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014DD-AC9D-4097-8B20-71AC9268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7" y="2226365"/>
            <a:ext cx="3456608" cy="384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8CD57-06C9-4192-998C-12BAD301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30" y="2226365"/>
            <a:ext cx="3546015" cy="35604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442CF1-F154-417D-B2AE-D9E67D5D371A}"/>
              </a:ext>
            </a:extLst>
          </p:cNvPr>
          <p:cNvCxnSpPr>
            <a:cxnSpLocks/>
          </p:cNvCxnSpPr>
          <p:nvPr/>
        </p:nvCxnSpPr>
        <p:spPr>
          <a:xfrm>
            <a:off x="5176299" y="4063117"/>
            <a:ext cx="113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4F25-8332-4FB8-ABF9-0D859635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4721F-15F7-4C60-9413-448F3168F5D9}"/>
              </a:ext>
            </a:extLst>
          </p:cNvPr>
          <p:cNvSpPr txBox="1"/>
          <p:nvPr/>
        </p:nvSpPr>
        <p:spPr>
          <a:xfrm>
            <a:off x="1421958" y="1899907"/>
            <a:ext cx="5455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schemeClr val="accent2"/>
                </a:solidFill>
              </a:rPr>
              <a:t>Incorrect row estimations </a:t>
            </a:r>
          </a:p>
          <a:p>
            <a:r>
              <a:rPr lang="en-ZA" sz="3600" dirty="0">
                <a:solidFill>
                  <a:schemeClr val="accent2"/>
                </a:solidFill>
              </a:rPr>
              <a:t>cause bad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5D26C-B084-42F3-941C-B3FA3BAB4E63}"/>
              </a:ext>
            </a:extLst>
          </p:cNvPr>
          <p:cNvSpPr txBox="1"/>
          <p:nvPr/>
        </p:nvSpPr>
        <p:spPr>
          <a:xfrm>
            <a:off x="2258451" y="3090058"/>
            <a:ext cx="836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schemeClr val="accent4"/>
                </a:solidFill>
              </a:rPr>
              <a:t>Multi-statement table functions and</a:t>
            </a:r>
            <a:br>
              <a:rPr lang="en-ZA" sz="3600" dirty="0">
                <a:solidFill>
                  <a:schemeClr val="accent4"/>
                </a:solidFill>
              </a:rPr>
            </a:br>
            <a:r>
              <a:rPr lang="en-ZA" sz="3600" dirty="0">
                <a:solidFill>
                  <a:schemeClr val="accent4"/>
                </a:solidFill>
              </a:rPr>
              <a:t>table variables cause bad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35930-A4E8-4135-8B20-818A2D0296A8}"/>
              </a:ext>
            </a:extLst>
          </p:cNvPr>
          <p:cNvSpPr txBox="1"/>
          <p:nvPr/>
        </p:nvSpPr>
        <p:spPr>
          <a:xfrm>
            <a:off x="3084139" y="4290387"/>
            <a:ext cx="7092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schemeClr val="accent1"/>
                </a:solidFill>
              </a:rPr>
              <a:t>Inadequate memory estimations</a:t>
            </a:r>
          </a:p>
          <a:p>
            <a:r>
              <a:rPr lang="en-ZA" sz="3600" dirty="0">
                <a:solidFill>
                  <a:schemeClr val="accent1"/>
                </a:solidFill>
              </a:rPr>
              <a:t>cause bad performance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28984-F4A5-4460-A631-4D94CA8FC9D0}"/>
              </a:ext>
            </a:extLst>
          </p:cNvPr>
          <p:cNvSpPr txBox="1"/>
          <p:nvPr/>
        </p:nvSpPr>
        <p:spPr>
          <a:xfrm>
            <a:off x="4149948" y="5403878"/>
            <a:ext cx="5091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schemeClr val="accent5"/>
                </a:solidFill>
              </a:rPr>
              <a:t>Scalar functions cause </a:t>
            </a:r>
            <a:br>
              <a:rPr lang="en-ZA" sz="3600" dirty="0">
                <a:solidFill>
                  <a:schemeClr val="accent5"/>
                </a:solidFill>
              </a:rPr>
            </a:br>
            <a:r>
              <a:rPr lang="en-ZA" sz="3600" dirty="0">
                <a:solidFill>
                  <a:schemeClr val="accent5"/>
                </a:solidFill>
              </a:rPr>
              <a:t>bad performance</a:t>
            </a:r>
          </a:p>
        </p:txBody>
      </p:sp>
    </p:spTree>
    <p:extLst>
      <p:ext uri="{BB962C8B-B14F-4D97-AF65-F5344CB8AC3E}">
        <p14:creationId xmlns:p14="http://schemas.microsoft.com/office/powerpoint/2010/main" val="16397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Batch-mode or SQL Server 2019</a:t>
            </a:r>
          </a:p>
          <a:p>
            <a:pPr marL="0" indent="0">
              <a:buNone/>
            </a:pPr>
            <a:r>
              <a:rPr lang="en-US" sz="3200" dirty="0"/>
              <a:t>Over- or Under-allocate by 50%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40620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EB96-6768-437F-9172-F83952D03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Inline scalar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068E7-A332-4316-A990-E0082856A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284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99E-3426-4DAA-AEE3-A8EA4509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Scalar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C2-A405-4014-886D-52B4D95E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Scalar functions are not inline in earlier versions</a:t>
            </a:r>
          </a:p>
          <a:p>
            <a:pPr marL="0" indent="0">
              <a:buNone/>
            </a:pPr>
            <a:r>
              <a:rPr lang="en-ZA" sz="3200" dirty="0"/>
              <a:t>The function is executed once for each row of the query</a:t>
            </a:r>
          </a:p>
          <a:p>
            <a:pPr marL="0" indent="0">
              <a:buNone/>
            </a:pPr>
            <a:endParaRPr lang="en-ZA" sz="3200" dirty="0"/>
          </a:p>
          <a:p>
            <a:pPr marL="0" indent="0">
              <a:buNone/>
            </a:pPr>
            <a:endParaRPr lang="en-ZA" sz="32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866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Looooooong</a:t>
            </a:r>
            <a:r>
              <a:rPr lang="en-US" sz="3200" dirty="0"/>
              <a:t> list of requirements (see documentation)</a:t>
            </a:r>
          </a:p>
          <a:p>
            <a:pPr marL="0" indent="0">
              <a:buNone/>
            </a:pPr>
            <a:r>
              <a:rPr lang="en-US" sz="3200" dirty="0"/>
              <a:t>Does not make the function as fast as if it was written as an inline expression</a:t>
            </a:r>
          </a:p>
        </p:txBody>
      </p:sp>
    </p:spTree>
    <p:extLst>
      <p:ext uri="{BB962C8B-B14F-4D97-AF65-F5344CB8AC3E}">
        <p14:creationId xmlns:p14="http://schemas.microsoft.com/office/powerpoint/2010/main" val="424097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E01E-369D-4F90-A596-D506FA4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Extended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2128-9879-46DF-92C0-1686DE93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 err="1"/>
              <a:t>adaptive_join_skipped</a:t>
            </a:r>
            <a:r>
              <a:rPr lang="en-ZA" sz="3200" dirty="0"/>
              <a:t> – not very useful</a:t>
            </a:r>
          </a:p>
          <a:p>
            <a:pPr marL="0" indent="0">
              <a:buNone/>
            </a:pPr>
            <a:r>
              <a:rPr lang="en-ZA" sz="3200" dirty="0" err="1"/>
              <a:t>interleaved_exec_disabled_reason</a:t>
            </a:r>
            <a:endParaRPr lang="en-ZA" sz="3200" dirty="0"/>
          </a:p>
          <a:p>
            <a:pPr marL="0" indent="0">
              <a:buNone/>
            </a:pPr>
            <a:r>
              <a:rPr lang="en-ZA" sz="3200" dirty="0" err="1"/>
              <a:t>memory_grant_updated_by_feedback</a:t>
            </a:r>
            <a:endParaRPr lang="en-ZA" sz="3200" dirty="0"/>
          </a:p>
          <a:p>
            <a:pPr marL="0" indent="0">
              <a:buNone/>
            </a:pPr>
            <a:r>
              <a:rPr lang="en-ZA" sz="3200" dirty="0" err="1"/>
              <a:t>spilling_report_to_memory_grant_feedback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7763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CD0-B87A-406C-8CDF-D24E8476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Because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2A73-1CA4-4638-8EE0-EF12438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Optimise -&gt; Execute is a linear process</a:t>
            </a:r>
          </a:p>
          <a:p>
            <a:pPr marL="0" indent="0">
              <a:buNone/>
            </a:pPr>
            <a:r>
              <a:rPr lang="en-ZA" sz="3200" dirty="0"/>
              <a:t>Recompiles only happen if the plan is deemed invalid</a:t>
            </a:r>
          </a:p>
          <a:p>
            <a:pPr marL="274320" lvl="1" indent="0">
              <a:buNone/>
            </a:pPr>
            <a:r>
              <a:rPr lang="en-ZA" sz="3200" dirty="0"/>
              <a:t>Stats changes</a:t>
            </a:r>
          </a:p>
          <a:p>
            <a:pPr marL="274320" lvl="1" indent="0">
              <a:buNone/>
            </a:pPr>
            <a:r>
              <a:rPr lang="en-ZA" sz="3200" dirty="0"/>
              <a:t>Schema changes</a:t>
            </a:r>
          </a:p>
          <a:p>
            <a:pPr marL="0" indent="0">
              <a:buNone/>
            </a:pPr>
            <a:r>
              <a:rPr lang="en-ZA" sz="3200" dirty="0"/>
              <a:t>Even then, recompiles are before execution starts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66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CD0-B87A-406C-8CDF-D24E8476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Because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4013" y="2345634"/>
            <a:ext cx="3010231" cy="3935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1304013" y="1924215"/>
            <a:ext cx="103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Optimise</a:t>
            </a:r>
          </a:p>
        </p:txBody>
      </p:sp>
      <p:sp>
        <p:nvSpPr>
          <p:cNvPr id="7" name="Rectangle 6"/>
          <p:cNvSpPr/>
          <p:nvPr/>
        </p:nvSpPr>
        <p:spPr>
          <a:xfrm>
            <a:off x="6664518" y="2345634"/>
            <a:ext cx="3010231" cy="39358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6664518" y="1924215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Execute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57368" y="4261899"/>
            <a:ext cx="199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B2421ED-900F-45F2-BFE1-949DFE645D6F}"/>
              </a:ext>
            </a:extLst>
          </p:cNvPr>
          <p:cNvSpPr/>
          <p:nvPr/>
        </p:nvSpPr>
        <p:spPr>
          <a:xfrm>
            <a:off x="1642606" y="2727297"/>
            <a:ext cx="2289976" cy="8030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0F3B30-286C-4C72-8188-4925E89E13EE}"/>
              </a:ext>
            </a:extLst>
          </p:cNvPr>
          <p:cNvSpPr/>
          <p:nvPr/>
        </p:nvSpPr>
        <p:spPr>
          <a:xfrm>
            <a:off x="1664140" y="5096785"/>
            <a:ext cx="2289976" cy="8030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5F934D-9EE1-45BA-936B-207B9D592680}"/>
              </a:ext>
            </a:extLst>
          </p:cNvPr>
          <p:cNvSpPr/>
          <p:nvPr/>
        </p:nvSpPr>
        <p:spPr>
          <a:xfrm>
            <a:off x="1642606" y="3912041"/>
            <a:ext cx="2289976" cy="8030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EC593-FB66-4CFA-904D-EA1ACC23EFC2}"/>
              </a:ext>
            </a:extLst>
          </p:cNvPr>
          <p:cNvSpPr txBox="1"/>
          <p:nvPr/>
        </p:nvSpPr>
        <p:spPr>
          <a:xfrm>
            <a:off x="2015812" y="2946362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Estimate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BD29B-00E0-43F3-8216-4232B0B8C10B}"/>
              </a:ext>
            </a:extLst>
          </p:cNvPr>
          <p:cNvSpPr txBox="1"/>
          <p:nvPr/>
        </p:nvSpPr>
        <p:spPr>
          <a:xfrm>
            <a:off x="2091730" y="412891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Choose Joins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E6A5C-A39B-42F8-884F-8A20D93BD912}"/>
              </a:ext>
            </a:extLst>
          </p:cNvPr>
          <p:cNvSpPr txBox="1"/>
          <p:nvPr/>
        </p:nvSpPr>
        <p:spPr>
          <a:xfrm>
            <a:off x="1888651" y="5313660"/>
            <a:ext cx="184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Estimate memory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C9B6CB-0A86-46C5-A595-0BB591785E86}"/>
              </a:ext>
            </a:extLst>
          </p:cNvPr>
          <p:cNvSpPr/>
          <p:nvPr/>
        </p:nvSpPr>
        <p:spPr>
          <a:xfrm>
            <a:off x="7024645" y="3133532"/>
            <a:ext cx="2289976" cy="8030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163FE7-8302-4252-BEF5-B80A230FC655}"/>
              </a:ext>
            </a:extLst>
          </p:cNvPr>
          <p:cNvSpPr/>
          <p:nvPr/>
        </p:nvSpPr>
        <p:spPr>
          <a:xfrm>
            <a:off x="7024645" y="4707531"/>
            <a:ext cx="2289976" cy="80308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47B45-12CF-4DFF-8832-6D8314B8B402}"/>
              </a:ext>
            </a:extLst>
          </p:cNvPr>
          <p:cNvSpPr txBox="1"/>
          <p:nvPr/>
        </p:nvSpPr>
        <p:spPr>
          <a:xfrm>
            <a:off x="7268905" y="3345712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Request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C925E-63CF-4B66-A8E8-38AC39BAAFED}"/>
              </a:ext>
            </a:extLst>
          </p:cNvPr>
          <p:cNvSpPr txBox="1"/>
          <p:nvPr/>
        </p:nvSpPr>
        <p:spPr>
          <a:xfrm>
            <a:off x="7483675" y="4912119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Execute Plan</a:t>
            </a:r>
          </a:p>
        </p:txBody>
      </p:sp>
    </p:spTree>
    <p:extLst>
      <p:ext uri="{BB962C8B-B14F-4D97-AF65-F5344CB8AC3E}">
        <p14:creationId xmlns:p14="http://schemas.microsoft.com/office/powerpoint/2010/main" val="36300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3" grpId="0" animBg="1"/>
      <p:bldP spid="11" grpId="0" animBg="1"/>
      <p:bldP spid="12" grpId="0" animBg="1"/>
      <p:bldP spid="4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6F45-C5DE-4590-A803-5A9E0AE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Four solutions for four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0A12-591A-4A0B-BD6D-59A6D7D5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Intelligent Query Processing</a:t>
            </a:r>
          </a:p>
          <a:p>
            <a:pPr marL="274320" lvl="1" indent="0">
              <a:buNone/>
            </a:pPr>
            <a:r>
              <a:rPr lang="en-ZA" sz="3200" dirty="0">
                <a:solidFill>
                  <a:schemeClr val="accent2"/>
                </a:solidFill>
              </a:rPr>
              <a:t>Adaptive joins</a:t>
            </a:r>
          </a:p>
          <a:p>
            <a:pPr marL="274320" lvl="1" indent="0">
              <a:buNone/>
            </a:pPr>
            <a:r>
              <a:rPr lang="en-ZA" sz="3200" dirty="0">
                <a:solidFill>
                  <a:schemeClr val="accent4"/>
                </a:solidFill>
              </a:rPr>
              <a:t>Interleaved execution</a:t>
            </a:r>
          </a:p>
          <a:p>
            <a:pPr marL="274320" lvl="1" indent="0">
              <a:buNone/>
            </a:pPr>
            <a:r>
              <a:rPr lang="en-ZA" sz="3200" dirty="0">
                <a:solidFill>
                  <a:schemeClr val="accent1"/>
                </a:solidFill>
              </a:rPr>
              <a:t>Memory grant feedback</a:t>
            </a:r>
          </a:p>
          <a:p>
            <a:pPr marL="274320" lvl="1" indent="0">
              <a:buNone/>
            </a:pPr>
            <a:r>
              <a:rPr lang="en-ZA" sz="3200" dirty="0">
                <a:solidFill>
                  <a:schemeClr val="accent5"/>
                </a:solidFill>
              </a:rPr>
              <a:t>Inline Scalar Functions</a:t>
            </a:r>
          </a:p>
        </p:txBody>
      </p:sp>
    </p:spTree>
    <p:extLst>
      <p:ext uri="{BB962C8B-B14F-4D97-AF65-F5344CB8AC3E}">
        <p14:creationId xmlns:p14="http://schemas.microsoft.com/office/powerpoint/2010/main" val="202754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61662-F2FB-4867-9AB8-74ADF847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Adaptive Joins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9A6FDB-BACE-4D1E-800D-2FB33B871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55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Adaptive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200" dirty="0"/>
              <a:t>Decision about join type deferred until 1</a:t>
            </a:r>
            <a:r>
              <a:rPr lang="en-ZA" sz="3200" baseline="30000" dirty="0"/>
              <a:t>st</a:t>
            </a:r>
            <a:r>
              <a:rPr lang="en-ZA" sz="3200" dirty="0"/>
              <a:t> input has been read</a:t>
            </a:r>
          </a:p>
          <a:p>
            <a:pPr marL="0" indent="0">
              <a:buNone/>
            </a:pPr>
            <a:r>
              <a:rPr lang="en-ZA" sz="3200" dirty="0"/>
              <a:t>Below a threshold, loop join is used</a:t>
            </a:r>
          </a:p>
          <a:p>
            <a:pPr marL="0" indent="0">
              <a:buNone/>
            </a:pPr>
            <a:r>
              <a:rPr lang="en-ZA" sz="3200" dirty="0"/>
              <a:t>Above, hash join is used</a:t>
            </a:r>
          </a:p>
        </p:txBody>
      </p:sp>
    </p:spTree>
    <p:extLst>
      <p:ext uri="{BB962C8B-B14F-4D97-AF65-F5344CB8AC3E}">
        <p14:creationId xmlns:p14="http://schemas.microsoft.com/office/powerpoint/2010/main" val="13506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Adaptive joins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3" y="2097088"/>
            <a:ext cx="699232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2ADE-7E66-4E68-8F1E-EFEB6CAC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410-6185-475E-BCF6-55FD95E4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200" dirty="0"/>
              <a:t>Batch mode</a:t>
            </a:r>
          </a:p>
          <a:p>
            <a:pPr marL="0" indent="0">
              <a:buNone/>
            </a:pPr>
            <a:r>
              <a:rPr lang="en-ZA" sz="3200" dirty="0"/>
              <a:t>Query can be executed with indexed nested loop &amp; hash join</a:t>
            </a:r>
          </a:p>
          <a:p>
            <a:pPr marL="0" indent="0">
              <a:buNone/>
            </a:pPr>
            <a:r>
              <a:rPr lang="en-ZA" sz="3200" dirty="0"/>
              <a:t>Query plan shape for loop &amp; hash joins must be otherwise identical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47548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9063</TotalTime>
  <Words>436</Words>
  <Application>Microsoft Office PowerPoint</Application>
  <PresentationFormat>Widescreen</PresentationFormat>
  <Paragraphs>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Segoe UI Light</vt:lpstr>
      <vt:lpstr>Wingdings 2</vt:lpstr>
      <vt:lpstr>View</vt:lpstr>
      <vt:lpstr>PowerPoint Presentation</vt:lpstr>
      <vt:lpstr>The problems</vt:lpstr>
      <vt:lpstr>Because</vt:lpstr>
      <vt:lpstr>Because</vt:lpstr>
      <vt:lpstr>Four solutions for four problems</vt:lpstr>
      <vt:lpstr>Adaptive Joins</vt:lpstr>
      <vt:lpstr>Adaptive joins</vt:lpstr>
      <vt:lpstr>Adaptive joins</vt:lpstr>
      <vt:lpstr>Requirements and limitations</vt:lpstr>
      <vt:lpstr>Interleaved Execution and Deferred Compilation</vt:lpstr>
      <vt:lpstr>Interleaved execution</vt:lpstr>
      <vt:lpstr>Deferred Compilation</vt:lpstr>
      <vt:lpstr>Interleaved execution</vt:lpstr>
      <vt:lpstr>Requirements and limitations</vt:lpstr>
      <vt:lpstr>Requirements and limitations</vt:lpstr>
      <vt:lpstr>Memory Grant  Feedback</vt:lpstr>
      <vt:lpstr>Memory grant feedback</vt:lpstr>
      <vt:lpstr>Memory grant feedback</vt:lpstr>
      <vt:lpstr>Memory Grant Feedback</vt:lpstr>
      <vt:lpstr>Requirements and limitations</vt:lpstr>
      <vt:lpstr>Inline scalar functions</vt:lpstr>
      <vt:lpstr>Scalar functions</vt:lpstr>
      <vt:lpstr>Requirements and limitations</vt:lpstr>
      <vt:lpstr>Extended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Query Plans</dc:title>
  <dc:creator>Gail Shaw</dc:creator>
  <cp:lastModifiedBy>Gail Shaw</cp:lastModifiedBy>
  <cp:revision>46</cp:revision>
  <dcterms:created xsi:type="dcterms:W3CDTF">2017-08-21T20:51:06Z</dcterms:created>
  <dcterms:modified xsi:type="dcterms:W3CDTF">2020-07-10T15:37:27Z</dcterms:modified>
</cp:coreProperties>
</file>