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gif" ContentType="image/gi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1"/>
  </p:notesMasterIdLst>
  <p:sldIdLst>
    <p:sldId id="423" r:id="rId2"/>
    <p:sldId id="441" r:id="rId3"/>
    <p:sldId id="280" r:id="rId4"/>
    <p:sldId id="422" r:id="rId5"/>
    <p:sldId id="403" r:id="rId6"/>
    <p:sldId id="290" r:id="rId7"/>
    <p:sldId id="382" r:id="rId8"/>
    <p:sldId id="348" r:id="rId9"/>
    <p:sldId id="346" r:id="rId10"/>
    <p:sldId id="347" r:id="rId11"/>
    <p:sldId id="387" r:id="rId12"/>
    <p:sldId id="428" r:id="rId13"/>
    <p:sldId id="292" r:id="rId14"/>
    <p:sldId id="404" r:id="rId15"/>
    <p:sldId id="386" r:id="rId16"/>
    <p:sldId id="412" r:id="rId17"/>
    <p:sldId id="304" r:id="rId18"/>
    <p:sldId id="300" r:id="rId19"/>
    <p:sldId id="308" r:id="rId20"/>
    <p:sldId id="316" r:id="rId21"/>
    <p:sldId id="429" r:id="rId22"/>
    <p:sldId id="318" r:id="rId23"/>
    <p:sldId id="315" r:id="rId24"/>
    <p:sldId id="340" r:id="rId25"/>
    <p:sldId id="342" r:id="rId26"/>
    <p:sldId id="440" r:id="rId27"/>
    <p:sldId id="388" r:id="rId28"/>
    <p:sldId id="434" r:id="rId29"/>
    <p:sldId id="433" r:id="rId30"/>
    <p:sldId id="435" r:id="rId31"/>
    <p:sldId id="431" r:id="rId32"/>
    <p:sldId id="432" r:id="rId33"/>
    <p:sldId id="436" r:id="rId34"/>
    <p:sldId id="437" r:id="rId35"/>
    <p:sldId id="438" r:id="rId36"/>
    <p:sldId id="320" r:id="rId37"/>
    <p:sldId id="322" r:id="rId38"/>
    <p:sldId id="323" r:id="rId39"/>
    <p:sldId id="321" r:id="rId40"/>
    <p:sldId id="398" r:id="rId41"/>
    <p:sldId id="325" r:id="rId42"/>
    <p:sldId id="324" r:id="rId43"/>
    <p:sldId id="328" r:id="rId44"/>
    <p:sldId id="326" r:id="rId45"/>
    <p:sldId id="327" r:id="rId46"/>
    <p:sldId id="329" r:id="rId47"/>
    <p:sldId id="331" r:id="rId48"/>
    <p:sldId id="401" r:id="rId49"/>
    <p:sldId id="425" r:id="rId50"/>
    <p:sldId id="332" r:id="rId51"/>
    <p:sldId id="426" r:id="rId52"/>
    <p:sldId id="333" r:id="rId53"/>
    <p:sldId id="334" r:id="rId54"/>
    <p:sldId id="335" r:id="rId55"/>
    <p:sldId id="380" r:id="rId56"/>
    <p:sldId id="381" r:id="rId57"/>
    <p:sldId id="336" r:id="rId58"/>
    <p:sldId id="337" r:id="rId59"/>
    <p:sldId id="338" r:id="rId60"/>
    <p:sldId id="369" r:id="rId61"/>
    <p:sldId id="439" r:id="rId62"/>
    <p:sldId id="370" r:id="rId63"/>
    <p:sldId id="371" r:id="rId64"/>
    <p:sldId id="355" r:id="rId65"/>
    <p:sldId id="356" r:id="rId66"/>
    <p:sldId id="357" r:id="rId67"/>
    <p:sldId id="359" r:id="rId68"/>
    <p:sldId id="360" r:id="rId69"/>
    <p:sldId id="397" r:id="rId70"/>
    <p:sldId id="361" r:id="rId71"/>
    <p:sldId id="362" r:id="rId72"/>
    <p:sldId id="363" r:id="rId73"/>
    <p:sldId id="392" r:id="rId74"/>
    <p:sldId id="394" r:id="rId75"/>
    <p:sldId id="275" r:id="rId76"/>
    <p:sldId id="373" r:id="rId77"/>
    <p:sldId id="372" r:id="rId78"/>
    <p:sldId id="374" r:id="rId79"/>
    <p:sldId id="419" r:id="rId80"/>
    <p:sldId id="376" r:id="rId81"/>
    <p:sldId id="375" r:id="rId82"/>
    <p:sldId id="389" r:id="rId83"/>
    <p:sldId id="405" r:id="rId84"/>
    <p:sldId id="390" r:id="rId85"/>
    <p:sldId id="399" r:id="rId86"/>
    <p:sldId id="278" r:id="rId87"/>
    <p:sldId id="385" r:id="rId88"/>
    <p:sldId id="384" r:id="rId89"/>
    <p:sldId id="343" r:id="rId9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DFF"/>
    <a:srgbClr val="0066FF"/>
    <a:srgbClr val="652199"/>
    <a:srgbClr val="252122"/>
    <a:srgbClr val="6DC52C"/>
    <a:srgbClr val="66FF66"/>
    <a:srgbClr val="99CCFF"/>
    <a:srgbClr val="0033CC"/>
    <a:srgbClr val="1B92C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0" autoAdjust="0"/>
    <p:restoredTop sz="99314" autoAdjust="0"/>
  </p:normalViewPr>
  <p:slideViewPr>
    <p:cSldViewPr snapToGrid="0" snapToObjects="1">
      <p:cViewPr>
        <p:scale>
          <a:sx n="100" d="100"/>
          <a:sy n="100" d="100"/>
        </p:scale>
        <p:origin x="870" y="408"/>
      </p:cViewPr>
      <p:guideLst>
        <p:guide orient="horz" pos="2160"/>
        <p:guide pos="3839"/>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1513D3-E0EF-4070-A224-D4F5AB8800BA}" type="datetimeFigureOut">
              <a:rPr lang="en-US" smtClean="0"/>
              <a:t>7/30/2021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4F2920-D26F-4BB9-B665-82BB5CE37D07}" type="slidenum">
              <a:rPr lang="en-US" smtClean="0"/>
              <a:t>‹#›</a:t>
            </a:fld>
            <a:endParaRPr lang="en-US"/>
          </a:p>
        </p:txBody>
      </p:sp>
    </p:spTree>
    <p:extLst>
      <p:ext uri="{BB962C8B-B14F-4D97-AF65-F5344CB8AC3E}">
        <p14:creationId xmlns:p14="http://schemas.microsoft.com/office/powerpoint/2010/main" val="3734990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4F2920-D26F-4BB9-B665-82BB5CE37D07}" type="slidenum">
              <a:rPr lang="en-US" smtClean="0"/>
              <a:t>3</a:t>
            </a:fld>
            <a:endParaRPr lang="en-US"/>
          </a:p>
        </p:txBody>
      </p:sp>
    </p:spTree>
    <p:extLst>
      <p:ext uri="{BB962C8B-B14F-4D97-AF65-F5344CB8AC3E}">
        <p14:creationId xmlns:p14="http://schemas.microsoft.com/office/powerpoint/2010/main" val="151663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4F2920-D26F-4BB9-B665-82BB5CE37D07}" type="slidenum">
              <a:rPr lang="en-US" smtClean="0"/>
              <a:t>75</a:t>
            </a:fld>
            <a:endParaRPr lang="en-US"/>
          </a:p>
        </p:txBody>
      </p:sp>
    </p:spTree>
    <p:extLst>
      <p:ext uri="{BB962C8B-B14F-4D97-AF65-F5344CB8AC3E}">
        <p14:creationId xmlns:p14="http://schemas.microsoft.com/office/powerpoint/2010/main" val="3714871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ssion Title Slide">
    <p:spTree>
      <p:nvGrpSpPr>
        <p:cNvPr id="1" name=""/>
        <p:cNvGrpSpPr/>
        <p:nvPr/>
      </p:nvGrpSpPr>
      <p:grpSpPr>
        <a:xfrm>
          <a:off x="0" y="0"/>
          <a:ext cx="0" cy="0"/>
          <a:chOff x="0" y="0"/>
          <a:chExt cx="0" cy="0"/>
        </a:xfrm>
      </p:grpSpPr>
      <p:pic>
        <p:nvPicPr>
          <p:cNvPr id="18" name="Picture 17"/>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a:xfrm>
            <a:off x="0" y="2057400"/>
            <a:ext cx="12188825" cy="3657600"/>
          </a:xfrm>
          <a:prstGeom prst="rect">
            <a:avLst/>
          </a:prstGeom>
          <a:ln>
            <a:solidFill>
              <a:schemeClr val="accent1">
                <a:lumMod val="75000"/>
              </a:schemeClr>
            </a:solidFill>
          </a:ln>
        </p:spPr>
      </p:pic>
      <p:sp>
        <p:nvSpPr>
          <p:cNvPr id="20" name="Title 1"/>
          <p:cNvSpPr>
            <a:spLocks noGrp="1"/>
          </p:cNvSpPr>
          <p:nvPr>
            <p:ph type="ctrTitle" hasCustomPrompt="1"/>
          </p:nvPr>
        </p:nvSpPr>
        <p:spPr>
          <a:xfrm>
            <a:off x="457200" y="228600"/>
            <a:ext cx="11274552" cy="1600200"/>
          </a:xfrm>
        </p:spPr>
        <p:txBody>
          <a:bodyPr lIns="0" rIns="0" anchor="b">
            <a:noAutofit/>
          </a:bodyPr>
          <a:lstStyle>
            <a:lvl1pPr algn="l">
              <a:lnSpc>
                <a:spcPct val="100000"/>
              </a:lnSpc>
              <a:defRPr sz="4400" baseline="0">
                <a:solidFill>
                  <a:schemeClr val="accent1"/>
                </a:solidFill>
                <a:latin typeface="Arial Black" pitchFamily="34" charset="0"/>
              </a:defRPr>
            </a:lvl1pPr>
          </a:lstStyle>
          <a:p>
            <a:r>
              <a:rPr lang="en-US" dirty="0"/>
              <a:t>Put </a:t>
            </a:r>
            <a:r>
              <a:rPr lang="en-US" dirty="0">
                <a:solidFill>
                  <a:srgbClr val="163764"/>
                </a:solidFill>
              </a:rPr>
              <a:t>Session Title Here</a:t>
            </a:r>
            <a:endParaRPr lang="en-US" dirty="0"/>
          </a:p>
        </p:txBody>
      </p:sp>
      <p:sp>
        <p:nvSpPr>
          <p:cNvPr id="19" name="Subtitle 2"/>
          <p:cNvSpPr>
            <a:spLocks noGrp="1"/>
          </p:cNvSpPr>
          <p:nvPr>
            <p:ph type="subTitle" idx="1" hasCustomPrompt="1"/>
          </p:nvPr>
        </p:nvSpPr>
        <p:spPr>
          <a:xfrm>
            <a:off x="457199" y="2286000"/>
            <a:ext cx="11274552" cy="1403461"/>
          </a:xfrm>
          <a:prstGeom prst="rect">
            <a:avLst/>
          </a:prstGeom>
          <a:noFill/>
          <a:ln>
            <a:noFill/>
          </a:ln>
        </p:spPr>
        <p:txBody>
          <a:bodyPr lIns="0" rIns="0">
            <a:spAutoFit/>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Wingdings" pitchFamily="2" charset="2"/>
              <a:buNone/>
              <a:tabLst/>
              <a:defRPr sz="3600" baseline="0">
                <a:ln w="3175">
                  <a:solidFill>
                    <a:srgbClr val="0033CC"/>
                  </a:solidFill>
                </a:ln>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Put Session Subtitle Here</a:t>
            </a:r>
          </a:p>
          <a:p>
            <a:r>
              <a:rPr lang="en-US" dirty="0"/>
              <a:t>by Put Author Name Here</a:t>
            </a:r>
          </a:p>
        </p:txBody>
      </p:sp>
      <p:sp>
        <p:nvSpPr>
          <p:cNvPr id="7" name="Text Placeholder 6"/>
          <p:cNvSpPr>
            <a:spLocks noGrp="1"/>
          </p:cNvSpPr>
          <p:nvPr>
            <p:ph type="body" sz="quarter" idx="10" hasCustomPrompt="1"/>
          </p:nvPr>
        </p:nvSpPr>
        <p:spPr>
          <a:xfrm>
            <a:off x="457200" y="4800600"/>
            <a:ext cx="11188700" cy="905256"/>
          </a:xfrm>
          <a:prstGeom prst="rect">
            <a:avLst/>
          </a:prstGeom>
          <a:noFill/>
          <a:ln>
            <a:noFill/>
          </a:ln>
        </p:spPr>
        <p:txBody>
          <a:bodyPr lIns="0" rIns="0" anchor="b">
            <a:noAutofit/>
          </a:bodyPr>
          <a:lstStyle>
            <a:lvl1pPr marL="0" indent="0">
              <a:buFontTx/>
              <a:buNone/>
              <a:defRPr sz="2800">
                <a:ln w="3175">
                  <a:solidFill>
                    <a:srgbClr val="0033CC"/>
                  </a:solidFill>
                </a:ln>
                <a:solidFill>
                  <a:schemeClr val="bg1"/>
                </a:solidFill>
                <a:effectLst>
                  <a:outerShdw blurRad="38100" dist="38100" dir="2700000" algn="tl">
                    <a:srgbClr val="000000">
                      <a:alpha val="43137"/>
                    </a:srgbClr>
                  </a:outerShdw>
                </a:effectLst>
              </a:defRPr>
            </a:lvl1pPr>
          </a:lstStyle>
          <a:p>
            <a:pPr lvl="0"/>
            <a:r>
              <a:rPr lang="en-US" dirty="0"/>
              <a:t>Event Name Here, #Event Number Here </a:t>
            </a:r>
            <a:br>
              <a:rPr lang="en-US" dirty="0"/>
            </a:br>
            <a:r>
              <a:rPr lang="en-US" dirty="0"/>
              <a:t>City, State and Date Here</a:t>
            </a:r>
          </a:p>
        </p:txBody>
      </p:sp>
      <p:pic>
        <p:nvPicPr>
          <p:cNvPr id="3" name="Picture 2">
            <a:extLst>
              <a:ext uri="{FF2B5EF4-FFF2-40B4-BE49-F238E27FC236}">
                <a16:creationId xmlns:a16="http://schemas.microsoft.com/office/drawing/2014/main" id="{8A5A59E4-C1BC-4023-A6C5-A3D6F32597B1}"/>
              </a:ext>
            </a:extLst>
          </p:cNvPr>
          <p:cNvPicPr>
            <a:picLocks noChangeAspect="1"/>
          </p:cNvPicPr>
          <p:nvPr userDrawn="1"/>
        </p:nvPicPr>
        <p:blipFill>
          <a:blip r:embed="rId3"/>
          <a:stretch>
            <a:fillRect/>
          </a:stretch>
        </p:blipFill>
        <p:spPr>
          <a:xfrm>
            <a:off x="457199" y="5875020"/>
            <a:ext cx="849020" cy="822960"/>
          </a:xfrm>
          <a:prstGeom prst="rect">
            <a:avLst/>
          </a:prstGeom>
        </p:spPr>
      </p:pic>
      <p:pic>
        <p:nvPicPr>
          <p:cNvPr id="6" name="Picture 5">
            <a:extLst>
              <a:ext uri="{FF2B5EF4-FFF2-40B4-BE49-F238E27FC236}">
                <a16:creationId xmlns:a16="http://schemas.microsoft.com/office/drawing/2014/main" id="{126341F8-C45F-4918-8D97-9D8A9446B380}"/>
              </a:ext>
            </a:extLst>
          </p:cNvPr>
          <p:cNvPicPr>
            <a:picLocks noChangeAspect="1"/>
          </p:cNvPicPr>
          <p:nvPr userDrawn="1"/>
        </p:nvPicPr>
        <p:blipFill>
          <a:blip r:embed="rId4"/>
          <a:stretch>
            <a:fillRect/>
          </a:stretch>
        </p:blipFill>
        <p:spPr>
          <a:xfrm>
            <a:off x="8035189" y="5966460"/>
            <a:ext cx="3610711" cy="640080"/>
          </a:xfrm>
          <a:prstGeom prst="rect">
            <a:avLst/>
          </a:prstGeom>
        </p:spPr>
      </p:pic>
    </p:spTree>
    <p:extLst>
      <p:ext uri="{BB962C8B-B14F-4D97-AF65-F5344CB8AC3E}">
        <p14:creationId xmlns:p14="http://schemas.microsoft.com/office/powerpoint/2010/main" val="80073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animEffect transition="in" filter="fade">
                                      <p:cBhvr>
                                        <p:cTn id="35"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9" grpId="0" uiExpand="1"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7" grpId="0" uiExpand="1" build="p">
        <p:tmplLst>
          <p:tmpl lvl="1">
            <p:tnLst>
              <p:par>
                <p:cTn presetID="26"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down)">
                      <p:cBhvr>
                        <p:cTn dur="580">
                          <p:stCondLst>
                            <p:cond delay="0"/>
                          </p:stCondLst>
                        </p:cTn>
                        <p:tgtEl>
                          <p:spTgt spid="7"/>
                        </p:tgtEl>
                      </p:cBhvr>
                    </p:animEffect>
                    <p:anim calcmode="lin" valueType="num">
                      <p:cBhvr>
                        <p:cTn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dur="26">
                          <p:stCondLst>
                            <p:cond delay="650"/>
                          </p:stCondLst>
                        </p:cTn>
                        <p:tgtEl>
                          <p:spTgt spid="7"/>
                        </p:tgtEl>
                      </p:cBhvr>
                      <p:to x="100000" y="60000"/>
                    </p:animScale>
                    <p:animScale>
                      <p:cBhvr>
                        <p:cTn dur="166" decel="50000">
                          <p:stCondLst>
                            <p:cond delay="676"/>
                          </p:stCondLst>
                        </p:cTn>
                        <p:tgtEl>
                          <p:spTgt spid="7"/>
                        </p:tgtEl>
                      </p:cBhvr>
                      <p:to x="100000" y="100000"/>
                    </p:animScale>
                    <p:animScale>
                      <p:cBhvr>
                        <p:cTn dur="26">
                          <p:stCondLst>
                            <p:cond delay="1312"/>
                          </p:stCondLst>
                        </p:cTn>
                        <p:tgtEl>
                          <p:spTgt spid="7"/>
                        </p:tgtEl>
                      </p:cBhvr>
                      <p:to x="100000" y="80000"/>
                    </p:animScale>
                    <p:animScale>
                      <p:cBhvr>
                        <p:cTn dur="166" decel="50000">
                          <p:stCondLst>
                            <p:cond delay="1338"/>
                          </p:stCondLst>
                        </p:cTn>
                        <p:tgtEl>
                          <p:spTgt spid="7"/>
                        </p:tgtEl>
                      </p:cBhvr>
                      <p:to x="100000" y="100000"/>
                    </p:animScale>
                    <p:animScale>
                      <p:cBhvr>
                        <p:cTn dur="26">
                          <p:stCondLst>
                            <p:cond delay="1642"/>
                          </p:stCondLst>
                        </p:cTn>
                        <p:tgtEl>
                          <p:spTgt spid="7"/>
                        </p:tgtEl>
                      </p:cBhvr>
                      <p:to x="100000" y="90000"/>
                    </p:animScale>
                    <p:animScale>
                      <p:cBhvr>
                        <p:cTn dur="166" decel="50000">
                          <p:stCondLst>
                            <p:cond delay="1668"/>
                          </p:stCondLst>
                        </p:cTn>
                        <p:tgtEl>
                          <p:spTgt spid="7"/>
                        </p:tgtEl>
                      </p:cBhvr>
                      <p:to x="100000" y="100000"/>
                    </p:animScale>
                    <p:animScale>
                      <p:cBhvr>
                        <p:cTn dur="26">
                          <p:stCondLst>
                            <p:cond delay="1808"/>
                          </p:stCondLst>
                        </p:cTn>
                        <p:tgtEl>
                          <p:spTgt spid="7"/>
                        </p:tgtEl>
                      </p:cBhvr>
                      <p:to x="100000" y="95000"/>
                    </p:animScale>
                    <p:animScale>
                      <p:cBhvr>
                        <p:cTn dur="166" decel="50000">
                          <p:stCondLst>
                            <p:cond delay="1834"/>
                          </p:stCondLst>
                        </p:cTn>
                        <p:tgtEl>
                          <p:spTgt spid="7"/>
                        </p:tgtEl>
                      </p:cBhvr>
                      <p:to x="100000" y="100000"/>
                    </p:animScale>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727575"/>
            <a:ext cx="7313295" cy="639766"/>
          </a:xfrm>
        </p:spPr>
        <p:txBody>
          <a:bodyPr anchor="t"/>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9"/>
            <a:ext cx="7313295"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6" name="Footer Placeholder 5"/>
          <p:cNvSpPr>
            <a:spLocks noGrp="1"/>
          </p:cNvSpPr>
          <p:nvPr>
            <p:ph type="ftr" sz="quarter" idx="11"/>
          </p:nvPr>
        </p:nvSpPr>
        <p:spPr/>
        <p:txBody>
          <a:bodyPr/>
          <a:lstStyle/>
          <a:p>
            <a:r>
              <a:rPr lang="en-US"/>
              <a:t>GUIDs v.s. Fragmentation -  They're not the problem... WE ARE!</a:t>
            </a:r>
            <a:endParaRPr lang="en-US" dirty="0"/>
          </a:p>
        </p:txBody>
      </p:sp>
      <p:sp>
        <p:nvSpPr>
          <p:cNvPr id="7" name="Slide Number Placeholder 6"/>
          <p:cNvSpPr>
            <a:spLocks noGrp="1"/>
          </p:cNvSpPr>
          <p:nvPr>
            <p:ph type="sldNum" sz="quarter" idx="12"/>
          </p:nvPr>
        </p:nvSpPr>
        <p:spPr/>
        <p:txBody>
          <a:bodyPr/>
          <a:lstStyle/>
          <a:p>
            <a:pPr algn="l"/>
            <a:fld id="{87FD5303-69AD-2E4D-B18B-E5EED0F0A60B}" type="slidenum">
              <a:rPr lang="en-US" smtClean="0"/>
              <a:pPr algn="l"/>
              <a:t>‹#›</a:t>
            </a:fld>
            <a:r>
              <a:rPr lang="en-US"/>
              <a:t>    </a:t>
            </a:r>
            <a:endParaRPr lang="en-US" dirty="0"/>
          </a:p>
        </p:txBody>
      </p:sp>
    </p:spTree>
    <p:extLst>
      <p:ext uri="{BB962C8B-B14F-4D97-AF65-F5344CB8AC3E}">
        <p14:creationId xmlns:p14="http://schemas.microsoft.com/office/powerpoint/2010/main" val="224124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0" y="1005839"/>
            <a:ext cx="12188825" cy="530352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5" name="Footer Placeholder 4"/>
          <p:cNvSpPr>
            <a:spLocks noGrp="1"/>
          </p:cNvSpPr>
          <p:nvPr>
            <p:ph type="ftr" sz="quarter" idx="11"/>
          </p:nvPr>
        </p:nvSpPr>
        <p:spPr/>
        <p:txBody>
          <a:bodyPr/>
          <a:lstStyle/>
          <a:p>
            <a:r>
              <a:rPr lang="en-US"/>
              <a:t>GUIDs v.s. Fragmentation -  They're not the problem... WE ARE!</a:t>
            </a:r>
            <a:endParaRPr lang="en-US" dirty="0"/>
          </a:p>
        </p:txBody>
      </p:sp>
      <p:sp>
        <p:nvSpPr>
          <p:cNvPr id="6" name="Slide Number Placeholder 5"/>
          <p:cNvSpPr>
            <a:spLocks noGrp="1"/>
          </p:cNvSpPr>
          <p:nvPr>
            <p:ph type="sldNum" sz="quarter" idx="12"/>
          </p:nvPr>
        </p:nvSpPr>
        <p:spPr/>
        <p:txBody>
          <a:bodyPr/>
          <a:lstStyle/>
          <a:p>
            <a:pPr algn="l"/>
            <a:fld id="{87FD5303-69AD-2E4D-B18B-E5EED0F0A60B}" type="slidenum">
              <a:rPr lang="en-US" smtClean="0"/>
              <a:pPr algn="l"/>
              <a:t>‹#›</a:t>
            </a:fld>
            <a:r>
              <a:rPr lang="en-US"/>
              <a:t>    </a:t>
            </a:r>
            <a:endParaRPr lang="en-US" dirty="0"/>
          </a:p>
        </p:txBody>
      </p:sp>
    </p:spTree>
    <p:extLst>
      <p:ext uri="{BB962C8B-B14F-4D97-AF65-F5344CB8AC3E}">
        <p14:creationId xmlns:p14="http://schemas.microsoft.com/office/powerpoint/2010/main" val="149173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0"/>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5" name="Footer Placeholder 4"/>
          <p:cNvSpPr>
            <a:spLocks noGrp="1"/>
          </p:cNvSpPr>
          <p:nvPr>
            <p:ph type="ftr" sz="quarter" idx="11"/>
          </p:nvPr>
        </p:nvSpPr>
        <p:spPr/>
        <p:txBody>
          <a:bodyPr/>
          <a:lstStyle/>
          <a:p>
            <a:r>
              <a:rPr lang="en-US"/>
              <a:t>GUIDs v.s. Fragmentation -  They're not the problem... WE ARE!</a:t>
            </a:r>
            <a:endParaRPr lang="en-US" dirty="0"/>
          </a:p>
        </p:txBody>
      </p:sp>
      <p:sp>
        <p:nvSpPr>
          <p:cNvPr id="6" name="Slide Number Placeholder 5"/>
          <p:cNvSpPr>
            <a:spLocks noGrp="1"/>
          </p:cNvSpPr>
          <p:nvPr>
            <p:ph type="sldNum" sz="quarter" idx="12"/>
          </p:nvPr>
        </p:nvSpPr>
        <p:spPr/>
        <p:txBody>
          <a:bodyPr/>
          <a:lstStyle/>
          <a:p>
            <a:pPr algn="l"/>
            <a:fld id="{87FD5303-69AD-2E4D-B18B-E5EED0F0A60B}" type="slidenum">
              <a:rPr lang="en-US" smtClean="0"/>
              <a:pPr algn="l"/>
              <a:t>‹#›</a:t>
            </a:fld>
            <a:r>
              <a:rPr lang="en-US"/>
              <a:t>    </a:t>
            </a:r>
            <a:endParaRPr lang="en-US" dirty="0"/>
          </a:p>
        </p:txBody>
      </p:sp>
    </p:spTree>
    <p:extLst>
      <p:ext uri="{BB962C8B-B14F-4D97-AF65-F5344CB8AC3E}">
        <p14:creationId xmlns:p14="http://schemas.microsoft.com/office/powerpoint/2010/main" val="407275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Slide">
    <p:spTree>
      <p:nvGrpSpPr>
        <p:cNvPr id="1" name=""/>
        <p:cNvGrpSpPr/>
        <p:nvPr/>
      </p:nvGrpSpPr>
      <p:grpSpPr>
        <a:xfrm>
          <a:off x="0" y="0"/>
          <a:ext cx="0" cy="0"/>
          <a:chOff x="0" y="0"/>
          <a:chExt cx="0" cy="0"/>
        </a:xfrm>
      </p:grpSpPr>
      <p:pic>
        <p:nvPicPr>
          <p:cNvPr id="11"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a:xfrm>
            <a:off x="1" y="2057400"/>
            <a:ext cx="12188825" cy="3657600"/>
          </a:xfrm>
          <a:prstGeom prst="rect">
            <a:avLst/>
          </a:prstGeom>
          <a:ln>
            <a:solidFill>
              <a:schemeClr val="accent1">
                <a:lumMod val="75000"/>
              </a:schemeClr>
            </a:solidFill>
          </a:ln>
        </p:spPr>
      </p:pic>
      <p:sp>
        <p:nvSpPr>
          <p:cNvPr id="17" name="Subtitle 2"/>
          <p:cNvSpPr>
            <a:spLocks noGrp="1"/>
          </p:cNvSpPr>
          <p:nvPr>
            <p:ph type="subTitle" idx="1" hasCustomPrompt="1"/>
          </p:nvPr>
        </p:nvSpPr>
        <p:spPr>
          <a:xfrm>
            <a:off x="457199" y="2286000"/>
            <a:ext cx="11274552" cy="738664"/>
          </a:xfrm>
          <a:prstGeom prst="rect">
            <a:avLst/>
          </a:prstGeom>
          <a:noFill/>
          <a:ln>
            <a:noFill/>
          </a:ln>
        </p:spPr>
        <p:txBody>
          <a:bodyPr lIns="0" rIns="0">
            <a:spAutoFit/>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Wingdings" pitchFamily="2" charset="2"/>
              <a:buNone/>
              <a:tabLst/>
              <a:defRPr sz="3600" baseline="0">
                <a:ln w="3175">
                  <a:solidFill>
                    <a:srgbClr val="0033CC"/>
                  </a:solidFill>
                </a:ln>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Put Section Subtitle Here</a:t>
            </a:r>
          </a:p>
        </p:txBody>
      </p:sp>
      <p:sp>
        <p:nvSpPr>
          <p:cNvPr id="18" name="Title 1"/>
          <p:cNvSpPr>
            <a:spLocks noGrp="1"/>
          </p:cNvSpPr>
          <p:nvPr>
            <p:ph type="ctrTitle" hasCustomPrompt="1"/>
          </p:nvPr>
        </p:nvSpPr>
        <p:spPr>
          <a:xfrm>
            <a:off x="457200" y="228600"/>
            <a:ext cx="11274552" cy="1600200"/>
          </a:xfrm>
        </p:spPr>
        <p:txBody>
          <a:bodyPr lIns="0" rIns="0" anchor="b">
            <a:noAutofit/>
          </a:bodyPr>
          <a:lstStyle>
            <a:lvl1pPr algn="l">
              <a:lnSpc>
                <a:spcPct val="100000"/>
              </a:lnSpc>
              <a:defRPr sz="4400" baseline="0">
                <a:solidFill>
                  <a:schemeClr val="accent1"/>
                </a:solidFill>
                <a:latin typeface="Arial Black" pitchFamily="34" charset="0"/>
              </a:defRPr>
            </a:lvl1pPr>
          </a:lstStyle>
          <a:p>
            <a:r>
              <a:rPr lang="en-US" dirty="0"/>
              <a:t>Put </a:t>
            </a:r>
            <a:r>
              <a:rPr lang="en-US" dirty="0">
                <a:solidFill>
                  <a:srgbClr val="163764"/>
                </a:solidFill>
              </a:rPr>
              <a:t>Section Title Here</a:t>
            </a:r>
            <a:endParaRPr lang="en-US" dirty="0"/>
          </a:p>
        </p:txBody>
      </p:sp>
      <p:pic>
        <p:nvPicPr>
          <p:cNvPr id="12" name="Picture 11">
            <a:extLst>
              <a:ext uri="{FF2B5EF4-FFF2-40B4-BE49-F238E27FC236}">
                <a16:creationId xmlns:a16="http://schemas.microsoft.com/office/drawing/2014/main" id="{5E5EF387-803A-4201-9FEF-9A4A2C0C8FE9}"/>
              </a:ext>
            </a:extLst>
          </p:cNvPr>
          <p:cNvPicPr>
            <a:picLocks noChangeAspect="1"/>
          </p:cNvPicPr>
          <p:nvPr userDrawn="1"/>
        </p:nvPicPr>
        <p:blipFill>
          <a:blip r:embed="rId3"/>
          <a:stretch>
            <a:fillRect/>
          </a:stretch>
        </p:blipFill>
        <p:spPr>
          <a:xfrm>
            <a:off x="457199" y="5875020"/>
            <a:ext cx="849020" cy="822960"/>
          </a:xfrm>
          <a:prstGeom prst="rect">
            <a:avLst/>
          </a:prstGeom>
        </p:spPr>
      </p:pic>
      <p:pic>
        <p:nvPicPr>
          <p:cNvPr id="6" name="Picture 5">
            <a:extLst>
              <a:ext uri="{FF2B5EF4-FFF2-40B4-BE49-F238E27FC236}">
                <a16:creationId xmlns:a16="http://schemas.microsoft.com/office/drawing/2014/main" id="{92A24688-856F-4FB6-AF9E-1BD55077B6F1}"/>
              </a:ext>
            </a:extLst>
          </p:cNvPr>
          <p:cNvPicPr>
            <a:picLocks noChangeAspect="1"/>
          </p:cNvPicPr>
          <p:nvPr userDrawn="1"/>
        </p:nvPicPr>
        <p:blipFill>
          <a:blip r:embed="rId4"/>
          <a:stretch>
            <a:fillRect/>
          </a:stretch>
        </p:blipFill>
        <p:spPr>
          <a:xfrm>
            <a:off x="8035189" y="5966460"/>
            <a:ext cx="3610711" cy="640080"/>
          </a:xfrm>
          <a:prstGeom prst="rect">
            <a:avLst/>
          </a:prstGeom>
        </p:spPr>
      </p:pic>
    </p:spTree>
    <p:extLst>
      <p:ext uri="{BB962C8B-B14F-4D97-AF65-F5344CB8AC3E}">
        <p14:creationId xmlns:p14="http://schemas.microsoft.com/office/powerpoint/2010/main" val="139924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941530" y="6624904"/>
            <a:ext cx="7819191" cy="181672"/>
          </a:xfrm>
          <a:prstGeom prst="rect">
            <a:avLst/>
          </a:prstGeom>
        </p:spPr>
        <p:txBody>
          <a:bodyPr vert="horz" lIns="91440" tIns="45720" rIns="91440" bIns="45720" rtlCol="0" anchor="ctr"/>
          <a:lstStyle>
            <a:lvl1pPr algn="l">
              <a:defRPr sz="1200" b="1">
                <a:solidFill>
                  <a:schemeClr val="tx1"/>
                </a:solidFill>
              </a:defRPr>
            </a:lvl1pPr>
          </a:lstStyle>
          <a:p>
            <a:r>
              <a:rPr lang="en-US"/>
              <a:t>12 Jan 2021 © Copyright by Jeff Moden - May be used freely for free educational purposes</a:t>
            </a:r>
            <a:endParaRPr lang="en-US" dirty="0"/>
          </a:p>
        </p:txBody>
      </p:sp>
      <p:sp>
        <p:nvSpPr>
          <p:cNvPr id="14" name="Footer Placeholder 4"/>
          <p:cNvSpPr>
            <a:spLocks noGrp="1"/>
          </p:cNvSpPr>
          <p:nvPr>
            <p:ph type="ftr" sz="quarter" idx="3"/>
          </p:nvPr>
        </p:nvSpPr>
        <p:spPr>
          <a:xfrm>
            <a:off x="304181" y="6352150"/>
            <a:ext cx="8456540" cy="272755"/>
          </a:xfrm>
          <a:prstGeom prst="rect">
            <a:avLst/>
          </a:prstGeom>
        </p:spPr>
        <p:txBody>
          <a:bodyPr vert="horz" lIns="91440" tIns="45720" rIns="91440" bIns="45720" rtlCol="0" anchor="ctr"/>
          <a:lstStyle>
            <a:lvl1pPr algn="l">
              <a:defRPr sz="1600" b="1">
                <a:solidFill>
                  <a:schemeClr val="tx1"/>
                </a:solidFill>
                <a:latin typeface="Arial Black" pitchFamily="34" charset="0"/>
              </a:defRPr>
            </a:lvl1pPr>
          </a:lstStyle>
          <a:p>
            <a:r>
              <a:rPr lang="en-US"/>
              <a:t>GUIDs v.s. Fragmentation -  They're not the problem... WE ARE!</a:t>
            </a:r>
            <a:endParaRPr lang="en-US" dirty="0"/>
          </a:p>
        </p:txBody>
      </p:sp>
      <p:sp>
        <p:nvSpPr>
          <p:cNvPr id="15" name="Slide Number Placeholder 5"/>
          <p:cNvSpPr>
            <a:spLocks noGrp="1"/>
          </p:cNvSpPr>
          <p:nvPr>
            <p:ph type="sldNum" sz="quarter" idx="4"/>
          </p:nvPr>
        </p:nvSpPr>
        <p:spPr>
          <a:xfrm>
            <a:off x="304178" y="6624904"/>
            <a:ext cx="703478" cy="181672"/>
          </a:xfrm>
          <a:prstGeom prst="rect">
            <a:avLst/>
          </a:prstGeom>
        </p:spPr>
        <p:txBody>
          <a:bodyPr vert="horz" lIns="91440" tIns="45720" rIns="91440" bIns="45720" rtlCol="0" anchor="ctr"/>
          <a:lstStyle>
            <a:lvl1pPr algn="l">
              <a:defRPr sz="1200" b="1">
                <a:solidFill>
                  <a:schemeClr val="tx1"/>
                </a:solidFill>
              </a:defRPr>
            </a:lvl1pPr>
          </a:lstStyle>
          <a:p>
            <a:fld id="{87FD5303-69AD-2E4D-B18B-E5EED0F0A60B}" type="slidenum">
              <a:rPr lang="en-US" smtClean="0"/>
              <a:pPr/>
              <a:t>‹#›</a:t>
            </a:fld>
            <a:r>
              <a:rPr lang="en-US"/>
              <a:t>    </a:t>
            </a:r>
            <a:endParaRPr lang="en-US" dirty="0"/>
          </a:p>
        </p:txBody>
      </p:sp>
      <p:sp>
        <p:nvSpPr>
          <p:cNvPr id="10" name="Title Placeholder 1"/>
          <p:cNvSpPr>
            <a:spLocks noGrp="1"/>
          </p:cNvSpPr>
          <p:nvPr>
            <p:ph type="title" hasCustomPrompt="1"/>
          </p:nvPr>
        </p:nvSpPr>
        <p:spPr>
          <a:xfrm>
            <a:off x="457199" y="91440"/>
            <a:ext cx="11274552" cy="914400"/>
          </a:xfrm>
          <a:prstGeom prst="rect">
            <a:avLst/>
          </a:prstGeom>
        </p:spPr>
        <p:txBody>
          <a:bodyPr vert="horz" lIns="0" tIns="0" rIns="0" bIns="0" rtlCol="0" anchor="ctr">
            <a:normAutofit/>
          </a:bodyPr>
          <a:lstStyle>
            <a:lvl1pPr>
              <a:defRPr/>
            </a:lvl1pPr>
          </a:lstStyle>
          <a:p>
            <a:r>
              <a:rPr lang="en-US" dirty="0"/>
              <a:t>Put Slide or Point Title Here</a:t>
            </a:r>
          </a:p>
        </p:txBody>
      </p:sp>
      <p:sp>
        <p:nvSpPr>
          <p:cNvPr id="3" name="Content Placeholder 2"/>
          <p:cNvSpPr>
            <a:spLocks noGrp="1"/>
          </p:cNvSpPr>
          <p:nvPr>
            <p:ph sz="quarter" idx="10"/>
          </p:nvPr>
        </p:nvSpPr>
        <p:spPr>
          <a:xfrm>
            <a:off x="0" y="1005840"/>
            <a:ext cx="12188952" cy="5303520"/>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tmplLst>
          <p:tmpl>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170131" y="6624904"/>
            <a:ext cx="7580169" cy="181672"/>
          </a:xfrm>
          <a:prstGeom prst="rect">
            <a:avLst/>
          </a:prstGeom>
        </p:spPr>
        <p:txBody>
          <a:bodyPr vert="horz" lIns="91440" tIns="45720" rIns="91440" bIns="45720" rtlCol="0" anchor="ctr"/>
          <a:lstStyle>
            <a:lvl1pPr algn="l">
              <a:defRPr sz="1200" b="1">
                <a:solidFill>
                  <a:schemeClr val="tx1"/>
                </a:solidFill>
              </a:defRPr>
            </a:lvl1pPr>
          </a:lstStyle>
          <a:p>
            <a:r>
              <a:rPr lang="en-US"/>
              <a:t>12 Jan 2021 © Copyright by Jeff Moden - May be used freely for free educational purposes</a:t>
            </a:r>
            <a:endParaRPr lang="en-US" dirty="0"/>
          </a:p>
        </p:txBody>
      </p:sp>
      <p:sp>
        <p:nvSpPr>
          <p:cNvPr id="14" name="Footer Placeholder 4"/>
          <p:cNvSpPr>
            <a:spLocks noGrp="1"/>
          </p:cNvSpPr>
          <p:nvPr>
            <p:ph type="ftr" sz="quarter" idx="3"/>
          </p:nvPr>
        </p:nvSpPr>
        <p:spPr>
          <a:xfrm>
            <a:off x="457200" y="6352150"/>
            <a:ext cx="8293100" cy="272755"/>
          </a:xfrm>
          <a:prstGeom prst="rect">
            <a:avLst/>
          </a:prstGeom>
        </p:spPr>
        <p:txBody>
          <a:bodyPr vert="horz" lIns="91440" tIns="45720" rIns="91440" bIns="45720" rtlCol="0" anchor="ctr"/>
          <a:lstStyle>
            <a:lvl1pPr algn="l">
              <a:defRPr sz="1600" b="1">
                <a:solidFill>
                  <a:schemeClr val="tx1"/>
                </a:solidFill>
                <a:latin typeface="Arial Black" pitchFamily="34" charset="0"/>
              </a:defRPr>
            </a:lvl1pPr>
          </a:lstStyle>
          <a:p>
            <a:r>
              <a:rPr lang="en-US"/>
              <a:t>GUIDs v.s. Fragmentation -  They're not the problem... WE ARE!</a:t>
            </a:r>
            <a:endParaRPr lang="en-US" dirty="0"/>
          </a:p>
        </p:txBody>
      </p:sp>
      <p:sp>
        <p:nvSpPr>
          <p:cNvPr id="15" name="Slide Number Placeholder 5"/>
          <p:cNvSpPr>
            <a:spLocks noGrp="1"/>
          </p:cNvSpPr>
          <p:nvPr>
            <p:ph type="sldNum" sz="quarter" idx="4"/>
          </p:nvPr>
        </p:nvSpPr>
        <p:spPr>
          <a:xfrm>
            <a:off x="457200" y="6624904"/>
            <a:ext cx="703478" cy="181672"/>
          </a:xfrm>
          <a:prstGeom prst="rect">
            <a:avLst/>
          </a:prstGeom>
        </p:spPr>
        <p:txBody>
          <a:bodyPr vert="horz" lIns="91440" tIns="45720" rIns="91440" bIns="45720" rtlCol="0" anchor="ctr"/>
          <a:lstStyle>
            <a:lvl1pPr algn="r">
              <a:defRPr sz="1200" b="1">
                <a:solidFill>
                  <a:schemeClr val="tx1"/>
                </a:solidFill>
              </a:defRPr>
            </a:lvl1pPr>
          </a:lstStyle>
          <a:p>
            <a:pPr algn="l"/>
            <a:fld id="{87FD5303-69AD-2E4D-B18B-E5EED0F0A60B}" type="slidenum">
              <a:rPr lang="en-US" smtClean="0"/>
              <a:pPr algn="l"/>
              <a:t>‹#›</a:t>
            </a:fld>
            <a:r>
              <a:rPr lang="en-US" dirty="0"/>
              <a:t>    </a:t>
            </a:r>
          </a:p>
        </p:txBody>
      </p:sp>
      <p:sp>
        <p:nvSpPr>
          <p:cNvPr id="10" name="Title Placeholder 1"/>
          <p:cNvSpPr>
            <a:spLocks noGrp="1"/>
          </p:cNvSpPr>
          <p:nvPr>
            <p:ph type="title" hasCustomPrompt="1"/>
          </p:nvPr>
        </p:nvSpPr>
        <p:spPr>
          <a:xfrm>
            <a:off x="457199" y="91440"/>
            <a:ext cx="11274552" cy="914400"/>
          </a:xfrm>
          <a:prstGeom prst="rect">
            <a:avLst/>
          </a:prstGeom>
        </p:spPr>
        <p:txBody>
          <a:bodyPr vert="horz" lIns="0" tIns="0" rIns="0" bIns="0" rtlCol="0" anchor="ctr">
            <a:normAutofit/>
          </a:bodyPr>
          <a:lstStyle>
            <a:lvl1pPr>
              <a:defRPr/>
            </a:lvl1pPr>
          </a:lstStyle>
          <a:p>
            <a:r>
              <a:rPr lang="en-US" dirty="0"/>
              <a:t>Put Slide or Code Title Here</a:t>
            </a:r>
          </a:p>
        </p:txBody>
      </p:sp>
      <p:sp>
        <p:nvSpPr>
          <p:cNvPr id="4" name="Text Placeholder 3"/>
          <p:cNvSpPr>
            <a:spLocks noGrp="1"/>
          </p:cNvSpPr>
          <p:nvPr>
            <p:ph type="body" sz="quarter" idx="10" hasCustomPrompt="1"/>
          </p:nvPr>
        </p:nvSpPr>
        <p:spPr>
          <a:xfrm>
            <a:off x="0" y="1005840"/>
            <a:ext cx="12188825" cy="5303520"/>
          </a:xfrm>
          <a:prstGeom prst="rect">
            <a:avLst/>
          </a:prstGeom>
        </p:spPr>
        <p:txBody>
          <a:bodyPr tIns="45720" rIns="365760" bIns="0">
            <a:noAutofit/>
          </a:bodyPr>
          <a:lstStyle>
            <a:lvl1pPr marL="0" indent="0">
              <a:spcBef>
                <a:spcPts val="0"/>
              </a:spcBef>
              <a:buFontTx/>
              <a:buNone/>
              <a:defRPr sz="1400" b="1" baseline="0">
                <a:latin typeface="Consolas" panose="020B0609020204030204" pitchFamily="49" charset="0"/>
                <a:cs typeface="Consolas" panose="020B0609020204030204" pitchFamily="49"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This is a "Code Slide" page.</a:t>
            </a:r>
            <a:br>
              <a:rPr lang="en-US" dirty="0"/>
            </a:br>
            <a:br>
              <a:rPr lang="en-US" dirty="0"/>
            </a:br>
            <a:r>
              <a:rPr lang="en-US" dirty="0"/>
              <a:t>Select your code in SSMS, click here (all this writing will disappear), and then use the </a:t>
            </a:r>
            <a:r>
              <a:rPr lang="en-US" dirty="0" err="1"/>
              <a:t>PasteCodeToCodeSlide</a:t>
            </a:r>
            <a:r>
              <a:rPr lang="en-US" dirty="0"/>
              <a:t> macro (the icon with square brackets and 1's and 0's in it) in the “Quick Access Toolbar” to paste the colored code here.  Of course, macros must be enabled to do that.  If not, just do a &lt;Paste&gt; &lt;Paste Special&gt; &lt;Formatted Text (RTF)&gt; here.</a:t>
            </a:r>
            <a:br>
              <a:rPr lang="en-US" dirty="0"/>
            </a:br>
            <a:br>
              <a:rPr lang="en-US" dirty="0"/>
            </a:br>
            <a:r>
              <a:rPr lang="en-US" dirty="0"/>
              <a:t>Note that the default size and font of the code is 14pt Consolas. You can change the default on the "Slide Master" or on this text box of each individual slide.</a:t>
            </a:r>
            <a:br>
              <a:rPr lang="en-US" dirty="0"/>
            </a:br>
            <a:br>
              <a:rPr lang="en-US" dirty="0"/>
            </a:br>
            <a:r>
              <a:rPr lang="en-US" dirty="0"/>
              <a:t>Here are the character and line maximums for various point sizes, including blank lines:</a:t>
            </a:r>
            <a:br>
              <a:rPr lang="en-US" dirty="0"/>
            </a:br>
            <a:r>
              <a:rPr lang="en-US" dirty="0"/>
              <a:t>18pt will provide  90 characters (stop typing at  91) and 19 lines.</a:t>
            </a:r>
            <a:br>
              <a:rPr lang="en-US" dirty="0"/>
            </a:br>
            <a:r>
              <a:rPr lang="en-US" dirty="0"/>
              <a:t>16pt will provide 102 characters (stop typing at 103) and 21 lines. </a:t>
            </a:r>
            <a:br>
              <a:rPr lang="en-US" dirty="0"/>
            </a:br>
            <a:r>
              <a:rPr lang="en-US" dirty="0"/>
              <a:t>14pt will provide 115 characters (stop typing at 116) and 24 lines. (default)</a:t>
            </a:r>
            <a:br>
              <a:rPr lang="en-US" dirty="0"/>
            </a:br>
            <a:r>
              <a:rPr lang="en-US" dirty="0"/>
              <a:t>12pt will provide 135 characters (stop typing at 136) and 28 lines.</a:t>
            </a:r>
            <a:br>
              <a:rPr lang="en-US" dirty="0"/>
            </a:br>
            <a:r>
              <a:rPr lang="en-US" dirty="0"/>
              <a:t>10pt will provide 162 characters (stop typing at 163) and 34 lines.</a:t>
            </a:r>
            <a:br>
              <a:rPr lang="en-US" dirty="0"/>
            </a:br>
            <a:br>
              <a:rPr lang="en-US" dirty="0"/>
            </a:br>
            <a:r>
              <a:rPr lang="en-US" dirty="0"/>
              <a:t>Last but not least, I recommend that you convert all tabs to spaces to preserve your exact indenting but, if you need to use tabs, know that the defaults (which you can change here or on the "Slide Master") are set to 0.5 inches (12.7mm).</a:t>
            </a:r>
          </a:p>
          <a:p>
            <a:pPr lvl="0"/>
            <a:endParaRPr lang="en-US" dirty="0"/>
          </a:p>
        </p:txBody>
      </p:sp>
    </p:spTree>
    <p:extLst>
      <p:ext uri="{BB962C8B-B14F-4D97-AF65-F5344CB8AC3E}">
        <p14:creationId xmlns:p14="http://schemas.microsoft.com/office/powerpoint/2010/main" val="41606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94123"/>
            <a:ext cx="11274552" cy="914400"/>
          </a:xfrm>
        </p:spPr>
        <p:txBody>
          <a:bodyPr anchor="ctr"/>
          <a:lstStyle/>
          <a:p>
            <a:r>
              <a:rPr lang="en-US"/>
              <a:t>Click to edit Master title style</a:t>
            </a:r>
          </a:p>
        </p:txBody>
      </p:sp>
      <p:sp>
        <p:nvSpPr>
          <p:cNvPr id="3" name="Content Placeholder 2"/>
          <p:cNvSpPr>
            <a:spLocks noGrp="1"/>
          </p:cNvSpPr>
          <p:nvPr>
            <p:ph sz="half" idx="1"/>
          </p:nvPr>
        </p:nvSpPr>
        <p:spPr>
          <a:xfrm>
            <a:off x="457199" y="1005840"/>
            <a:ext cx="5486400" cy="5303520"/>
          </a:xfrm>
          <a:prstGeom prst="rect">
            <a:avLst/>
          </a:prstGeom>
        </p:spPr>
        <p:txBody>
          <a:bodyPr lIns="118872" rIns="118872"/>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5351" y="1005840"/>
            <a:ext cx="5486400" cy="5303520"/>
          </a:xfrm>
          <a:prstGeom prst="rect">
            <a:avLst/>
          </a:prstGeom>
        </p:spPr>
        <p:txBody>
          <a:bodyPr lIns="118872" rIns="118872"/>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6" name="Footer Placeholder 5"/>
          <p:cNvSpPr>
            <a:spLocks noGrp="1"/>
          </p:cNvSpPr>
          <p:nvPr>
            <p:ph type="ftr" sz="quarter" idx="11"/>
          </p:nvPr>
        </p:nvSpPr>
        <p:spPr/>
        <p:txBody>
          <a:bodyPr/>
          <a:lstStyle/>
          <a:p>
            <a:r>
              <a:rPr lang="en-US"/>
              <a:t>GUIDs v.s. Fragmentation -  They're not the problem... WE ARE!</a:t>
            </a:r>
            <a:endParaRPr lang="en-US" dirty="0"/>
          </a:p>
        </p:txBody>
      </p:sp>
      <p:sp>
        <p:nvSpPr>
          <p:cNvPr id="7" name="Slide Number Placeholder 6"/>
          <p:cNvSpPr>
            <a:spLocks noGrp="1"/>
          </p:cNvSpPr>
          <p:nvPr>
            <p:ph type="sldNum" sz="quarter" idx="12"/>
          </p:nvPr>
        </p:nvSpPr>
        <p:spPr/>
        <p:txBody>
          <a:bodyPr/>
          <a:lstStyle/>
          <a:p>
            <a:pPr algn="l"/>
            <a:fld id="{87FD5303-69AD-2E4D-B18B-E5EED0F0A60B}" type="slidenum">
              <a:rPr lang="en-US" smtClean="0"/>
              <a:pPr algn="l"/>
              <a:t>‹#›</a:t>
            </a:fld>
            <a:r>
              <a:rPr lang="en-US"/>
              <a:t>    </a:t>
            </a:r>
            <a:endParaRPr lang="en-US" dirty="0"/>
          </a:p>
        </p:txBody>
      </p:sp>
    </p:spTree>
    <p:extLst>
      <p:ext uri="{BB962C8B-B14F-4D97-AF65-F5344CB8AC3E}">
        <p14:creationId xmlns:p14="http://schemas.microsoft.com/office/powerpoint/2010/main" val="206298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99" y="94123"/>
            <a:ext cx="11274552"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05840"/>
            <a:ext cx="5486400" cy="769441"/>
          </a:xfrm>
          <a:prstGeom prst="rect">
            <a:avLst/>
          </a:prstGeom>
        </p:spPr>
        <p:txBody>
          <a:bodyPr lIns="118872" tIns="45720" rIns="118872" bIns="45720" anchor="b">
            <a:normAutofit/>
          </a:bodyPr>
          <a:lstStyle>
            <a:lvl1pPr marL="0" indent="0">
              <a:spcBef>
                <a:spcPts val="0"/>
              </a:spcBef>
              <a:buNone/>
              <a:defRPr sz="22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5869"/>
            <a:ext cx="5486400" cy="4489704"/>
          </a:xfrm>
          <a:prstGeom prst="rect">
            <a:avLst/>
          </a:prstGeom>
        </p:spPr>
        <p:txBody>
          <a:bodyPr lIns="118872" rIns="118872"/>
          <a:lstStyle>
            <a:lvl1pPr>
              <a:spcBef>
                <a:spcPts val="0"/>
              </a:spcBef>
              <a:defRPr sz="2000"/>
            </a:lvl1pPr>
            <a:lvl2pPr>
              <a:spcBef>
                <a:spcPts val="0"/>
              </a:spcBef>
              <a:defRPr sz="1800"/>
            </a:lvl2pPr>
            <a:lvl3pPr>
              <a:spcBef>
                <a:spcPts val="0"/>
              </a:spcBef>
              <a:defRPr sz="1800"/>
            </a:lvl3pPr>
            <a:lvl4pPr>
              <a:spcBef>
                <a:spcPts val="0"/>
              </a:spcBef>
              <a:defRPr sz="1800"/>
            </a:lvl4pPr>
            <a:lvl5pPr>
              <a:spcBef>
                <a:spcPts val="0"/>
              </a:spcBef>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45351" y="1005840"/>
            <a:ext cx="5486400" cy="768096"/>
          </a:xfrm>
          <a:prstGeom prst="rect">
            <a:avLst/>
          </a:prstGeom>
        </p:spPr>
        <p:txBody>
          <a:bodyPr lIns="118872" tIns="45720" rIns="118872" bIns="45720" anchor="b">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5351" y="1815870"/>
            <a:ext cx="5486400" cy="4489679"/>
          </a:xfrm>
          <a:prstGeom prst="rect">
            <a:avLst/>
          </a:prstGeom>
        </p:spPr>
        <p:txBody>
          <a:bodyPr lIns="118872" rIns="118872"/>
          <a:lstStyle>
            <a:lvl1pPr>
              <a:spcBef>
                <a:spcPts val="0"/>
              </a:spcBef>
              <a:defRPr sz="2000"/>
            </a:lvl1pPr>
            <a:lvl2pPr>
              <a:spcBef>
                <a:spcPts val="0"/>
              </a:spcBef>
              <a:defRPr sz="1800"/>
            </a:lvl2pPr>
            <a:lvl3pPr>
              <a:spcBef>
                <a:spcPts val="0"/>
              </a:spcBef>
              <a:defRPr sz="1800"/>
            </a:lvl3pPr>
            <a:lvl4pPr>
              <a:spcBef>
                <a:spcPts val="0"/>
              </a:spcBef>
              <a:defRPr sz="1800"/>
            </a:lvl4pPr>
            <a:lvl5pPr>
              <a:spcBef>
                <a:spcPts val="0"/>
              </a:spcBef>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8" name="Footer Placeholder 7"/>
          <p:cNvSpPr>
            <a:spLocks noGrp="1"/>
          </p:cNvSpPr>
          <p:nvPr>
            <p:ph type="ftr" sz="quarter" idx="11"/>
          </p:nvPr>
        </p:nvSpPr>
        <p:spPr/>
        <p:txBody>
          <a:bodyPr/>
          <a:lstStyle/>
          <a:p>
            <a:r>
              <a:rPr lang="en-US"/>
              <a:t>GUIDs v.s. Fragmentation -  They're not the problem... WE ARE!</a:t>
            </a:r>
            <a:endParaRPr lang="en-US" dirty="0"/>
          </a:p>
        </p:txBody>
      </p:sp>
      <p:sp>
        <p:nvSpPr>
          <p:cNvPr id="9" name="Slide Number Placeholder 8"/>
          <p:cNvSpPr>
            <a:spLocks noGrp="1"/>
          </p:cNvSpPr>
          <p:nvPr>
            <p:ph type="sldNum" sz="quarter" idx="12"/>
          </p:nvPr>
        </p:nvSpPr>
        <p:spPr/>
        <p:txBody>
          <a:bodyPr/>
          <a:lstStyle/>
          <a:p>
            <a:pPr algn="l"/>
            <a:fld id="{87FD5303-69AD-2E4D-B18B-E5EED0F0A60B}" type="slidenum">
              <a:rPr lang="en-US" smtClean="0"/>
              <a:pPr algn="l"/>
              <a:t>‹#›</a:t>
            </a:fld>
            <a:r>
              <a:rPr lang="en-US"/>
              <a:t>    </a:t>
            </a:r>
            <a:endParaRPr lang="en-US" dirty="0"/>
          </a:p>
        </p:txBody>
      </p:sp>
    </p:spTree>
    <p:extLst>
      <p:ext uri="{BB962C8B-B14F-4D97-AF65-F5344CB8AC3E}">
        <p14:creationId xmlns:p14="http://schemas.microsoft.com/office/powerpoint/2010/main" val="315122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4" name="Footer Placeholder 3"/>
          <p:cNvSpPr>
            <a:spLocks noGrp="1"/>
          </p:cNvSpPr>
          <p:nvPr>
            <p:ph type="ftr" sz="quarter" idx="11"/>
          </p:nvPr>
        </p:nvSpPr>
        <p:spPr/>
        <p:txBody>
          <a:bodyPr/>
          <a:lstStyle/>
          <a:p>
            <a:r>
              <a:rPr lang="en-US"/>
              <a:t>GUIDs v.s. Fragmentation -  They're not the problem... WE ARE!</a:t>
            </a:r>
            <a:endParaRPr lang="en-US" dirty="0"/>
          </a:p>
        </p:txBody>
      </p:sp>
      <p:sp>
        <p:nvSpPr>
          <p:cNvPr id="5" name="Slide Number Placeholder 4"/>
          <p:cNvSpPr>
            <a:spLocks noGrp="1"/>
          </p:cNvSpPr>
          <p:nvPr>
            <p:ph type="sldNum" sz="quarter" idx="12"/>
          </p:nvPr>
        </p:nvSpPr>
        <p:spPr/>
        <p:txBody>
          <a:bodyPr/>
          <a:lstStyle/>
          <a:p>
            <a:pPr algn="l"/>
            <a:fld id="{87FD5303-69AD-2E4D-B18B-E5EED0F0A60B}" type="slidenum">
              <a:rPr lang="en-US" smtClean="0"/>
              <a:pPr algn="l"/>
              <a:t>‹#›</a:t>
            </a:fld>
            <a:r>
              <a:rPr lang="en-US"/>
              <a:t>    </a:t>
            </a:r>
            <a:endParaRPr lang="en-US" dirty="0"/>
          </a:p>
        </p:txBody>
      </p:sp>
    </p:spTree>
    <p:extLst>
      <p:ext uri="{BB962C8B-B14F-4D97-AF65-F5344CB8AC3E}">
        <p14:creationId xmlns:p14="http://schemas.microsoft.com/office/powerpoint/2010/main" val="172153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11"/>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12"/>
          </p:nvPr>
        </p:nvSpPr>
        <p:spPr/>
        <p:txBody>
          <a:bodyPr/>
          <a:lstStyle/>
          <a:p>
            <a:pPr algn="l"/>
            <a:fld id="{87FD5303-69AD-2E4D-B18B-E5EED0F0A60B}" type="slidenum">
              <a:rPr lang="en-US" smtClean="0"/>
              <a:pPr algn="l"/>
              <a:t>‹#›</a:t>
            </a:fld>
            <a:r>
              <a:rPr lang="en-US"/>
              <a:t>    </a:t>
            </a:r>
            <a:endParaRPr lang="en-US" dirty="0"/>
          </a:p>
        </p:txBody>
      </p:sp>
    </p:spTree>
    <p:extLst>
      <p:ext uri="{BB962C8B-B14F-4D97-AF65-F5344CB8AC3E}">
        <p14:creationId xmlns:p14="http://schemas.microsoft.com/office/powerpoint/2010/main" val="418698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86200" cy="1162051"/>
          </a:xfrm>
        </p:spPr>
        <p:txBody>
          <a:bodyPr anchor="b">
            <a:normAutofit/>
          </a:bodyPr>
          <a:lstStyle>
            <a:lvl1pPr algn="l">
              <a:lnSpc>
                <a:spcPts val="2800"/>
              </a:lnSpc>
              <a:defRPr sz="2800" b="1"/>
            </a:lvl1pPr>
          </a:lstStyle>
          <a:p>
            <a:r>
              <a:rPr lang="en-US" dirty="0"/>
              <a:t>Click to edit Master title style</a:t>
            </a:r>
          </a:p>
        </p:txBody>
      </p:sp>
      <p:sp>
        <p:nvSpPr>
          <p:cNvPr id="3" name="Content Placeholder 2"/>
          <p:cNvSpPr>
            <a:spLocks noGrp="1"/>
          </p:cNvSpPr>
          <p:nvPr>
            <p:ph idx="1"/>
          </p:nvPr>
        </p:nvSpPr>
        <p:spPr>
          <a:xfrm>
            <a:off x="4572000" y="273053"/>
            <a:ext cx="7159752" cy="5853113"/>
          </a:xfrm>
          <a:prstGeom prst="rect">
            <a:avLst/>
          </a:prstGeom>
        </p:spPr>
        <p:txBody>
          <a:bodyPr lIns="228600" rIns="228600"/>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3"/>
            <a:ext cx="3886200" cy="4691063"/>
          </a:xfrm>
          <a:prstGeom prst="rect">
            <a:avLst/>
          </a:prstGeom>
        </p:spPr>
        <p:txBody>
          <a:bodyPr lIns="228600" r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6" name="Footer Placeholder 5"/>
          <p:cNvSpPr>
            <a:spLocks noGrp="1"/>
          </p:cNvSpPr>
          <p:nvPr>
            <p:ph type="ftr" sz="quarter" idx="11"/>
          </p:nvPr>
        </p:nvSpPr>
        <p:spPr/>
        <p:txBody>
          <a:bodyPr/>
          <a:lstStyle/>
          <a:p>
            <a:r>
              <a:rPr lang="en-US"/>
              <a:t>GUIDs v.s. Fragmentation -  They're not the problem... WE ARE!</a:t>
            </a:r>
            <a:endParaRPr lang="en-US" dirty="0"/>
          </a:p>
        </p:txBody>
      </p:sp>
      <p:sp>
        <p:nvSpPr>
          <p:cNvPr id="7" name="Slide Number Placeholder 6"/>
          <p:cNvSpPr>
            <a:spLocks noGrp="1"/>
          </p:cNvSpPr>
          <p:nvPr>
            <p:ph type="sldNum" sz="quarter" idx="12"/>
          </p:nvPr>
        </p:nvSpPr>
        <p:spPr/>
        <p:txBody>
          <a:bodyPr/>
          <a:lstStyle/>
          <a:p>
            <a:pPr algn="l"/>
            <a:fld id="{87FD5303-69AD-2E4D-B18B-E5EED0F0A60B}" type="slidenum">
              <a:rPr lang="en-US" smtClean="0"/>
              <a:pPr algn="l"/>
              <a:t>‹#›</a:t>
            </a:fld>
            <a:r>
              <a:rPr lang="en-US"/>
              <a:t>    </a:t>
            </a:r>
            <a:endParaRPr lang="en-US" dirty="0"/>
          </a:p>
        </p:txBody>
      </p:sp>
    </p:spTree>
    <p:extLst>
      <p:ext uri="{BB962C8B-B14F-4D97-AF65-F5344CB8AC3E}">
        <p14:creationId xmlns:p14="http://schemas.microsoft.com/office/powerpoint/2010/main" val="255009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0" y="3702677"/>
            <a:ext cx="12188825" cy="3155324"/>
          </a:xfrm>
          <a:prstGeom prst="rect">
            <a:avLst/>
          </a:prstGeom>
          <a:solidFill>
            <a:schemeClr val="bg1"/>
          </a:solidFill>
        </p:spPr>
      </p:pic>
      <p:pic>
        <p:nvPicPr>
          <p:cNvPr id="16" name="Picture 15"/>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0" y="1"/>
            <a:ext cx="12188825" cy="3702676"/>
          </a:xfrm>
          <a:prstGeom prst="rect">
            <a:avLst/>
          </a:prstGeom>
          <a:blipFill dpi="0" rotWithShape="1">
            <a:blip r:embed="rId16">
              <a:alphaModFix amt="30000"/>
              <a:extLst>
                <a:ext uri="{28A0092B-C50C-407E-A947-70E740481C1C}">
                  <a14:useLocalDpi xmlns:a14="http://schemas.microsoft.com/office/drawing/2010/main"/>
                </a:ext>
              </a:extLst>
            </a:blip>
            <a:srcRect/>
            <a:tile tx="0" ty="0" sx="100000" sy="100000" flip="none" algn="tl"/>
          </a:blipFill>
          <a:scene3d>
            <a:camera prst="orthographicFront">
              <a:rot lat="0" lon="0" rev="10800000"/>
            </a:camera>
            <a:lightRig rig="threePt" dir="t"/>
          </a:scene3d>
        </p:spPr>
      </p:pic>
      <p:sp>
        <p:nvSpPr>
          <p:cNvPr id="2" name="Title Placeholder 1"/>
          <p:cNvSpPr>
            <a:spLocks noGrp="1"/>
          </p:cNvSpPr>
          <p:nvPr>
            <p:ph type="title"/>
          </p:nvPr>
        </p:nvSpPr>
        <p:spPr>
          <a:xfrm>
            <a:off x="457199" y="94123"/>
            <a:ext cx="11274552" cy="914400"/>
          </a:xfrm>
          <a:prstGeom prst="rect">
            <a:avLst/>
          </a:prstGeom>
        </p:spPr>
        <p:txBody>
          <a:bodyPr vert="horz" lIns="0" tIns="0" rIns="0" bIns="0" rtlCol="0" anchor="ctr">
            <a:normAutofit/>
          </a:bodyPr>
          <a:lstStyle/>
          <a:p>
            <a:r>
              <a:rPr lang="en-US" dirty="0"/>
              <a:t>Click to edit Master title style</a:t>
            </a:r>
          </a:p>
        </p:txBody>
      </p:sp>
      <p:sp>
        <p:nvSpPr>
          <p:cNvPr id="4" name="Date Placeholder 3"/>
          <p:cNvSpPr>
            <a:spLocks noGrp="1"/>
          </p:cNvSpPr>
          <p:nvPr>
            <p:ph type="dt" sz="half" idx="2"/>
          </p:nvPr>
        </p:nvSpPr>
        <p:spPr>
          <a:xfrm>
            <a:off x="1170131" y="6624904"/>
            <a:ext cx="7524290" cy="181672"/>
          </a:xfrm>
          <a:prstGeom prst="rect">
            <a:avLst/>
          </a:prstGeom>
        </p:spPr>
        <p:txBody>
          <a:bodyPr vert="horz" lIns="91440" tIns="45720" rIns="91440" bIns="45720" rtlCol="0" anchor="ctr"/>
          <a:lstStyle>
            <a:lvl1pPr algn="l">
              <a:defRPr sz="1200" b="1">
                <a:solidFill>
                  <a:schemeClr val="tx1"/>
                </a:solidFill>
              </a:defRPr>
            </a:lvl1pPr>
          </a:lstStyle>
          <a:p>
            <a:r>
              <a:rPr lang="en-US"/>
              <a:t>12 Jan 2021 © Copyright by Jeff Moden - May be used freely for free educational purposes</a:t>
            </a:r>
            <a:endParaRPr lang="en-US" dirty="0"/>
          </a:p>
        </p:txBody>
      </p:sp>
      <p:sp>
        <p:nvSpPr>
          <p:cNvPr id="5" name="Footer Placeholder 4"/>
          <p:cNvSpPr>
            <a:spLocks noGrp="1"/>
          </p:cNvSpPr>
          <p:nvPr>
            <p:ph type="ftr" sz="quarter" idx="3"/>
          </p:nvPr>
        </p:nvSpPr>
        <p:spPr>
          <a:xfrm>
            <a:off x="457200" y="6352150"/>
            <a:ext cx="8237220" cy="272755"/>
          </a:xfrm>
          <a:prstGeom prst="rect">
            <a:avLst/>
          </a:prstGeom>
        </p:spPr>
        <p:txBody>
          <a:bodyPr vert="horz" lIns="91440" tIns="45720" rIns="91440" bIns="45720" rtlCol="0" anchor="ctr"/>
          <a:lstStyle>
            <a:lvl1pPr algn="l">
              <a:defRPr sz="1600" b="1">
                <a:solidFill>
                  <a:schemeClr val="tx1"/>
                </a:solidFill>
                <a:latin typeface="Arial Black" pitchFamily="34" charset="0"/>
              </a:defRPr>
            </a:lvl1pPr>
          </a:lstStyle>
          <a:p>
            <a:r>
              <a:rPr lang="en-US"/>
              <a:t>GUIDs v.s. Fragmentation -  They're not the problem... WE ARE!</a:t>
            </a:r>
            <a:endParaRPr lang="en-US" dirty="0"/>
          </a:p>
        </p:txBody>
      </p:sp>
      <p:sp>
        <p:nvSpPr>
          <p:cNvPr id="6" name="Slide Number Placeholder 5"/>
          <p:cNvSpPr>
            <a:spLocks noGrp="1"/>
          </p:cNvSpPr>
          <p:nvPr>
            <p:ph type="sldNum" sz="quarter" idx="4"/>
          </p:nvPr>
        </p:nvSpPr>
        <p:spPr>
          <a:xfrm>
            <a:off x="457200" y="6624904"/>
            <a:ext cx="703478" cy="181672"/>
          </a:xfrm>
          <a:prstGeom prst="rect">
            <a:avLst/>
          </a:prstGeom>
        </p:spPr>
        <p:txBody>
          <a:bodyPr vert="horz" lIns="91440" tIns="45720" rIns="91440" bIns="45720" rtlCol="0" anchor="ctr"/>
          <a:lstStyle>
            <a:lvl1pPr algn="r">
              <a:defRPr sz="1200" b="1">
                <a:solidFill>
                  <a:schemeClr val="tx1"/>
                </a:solidFill>
              </a:defRPr>
            </a:lvl1pPr>
          </a:lstStyle>
          <a:p>
            <a:pPr algn="l"/>
            <a:fld id="{87FD5303-69AD-2E4D-B18B-E5EED0F0A60B}" type="slidenum">
              <a:rPr lang="en-US" smtClean="0"/>
              <a:pPr algn="l"/>
              <a:t>‹#›</a:t>
            </a:fld>
            <a:r>
              <a:rPr lang="en-US"/>
              <a:t>    </a:t>
            </a:r>
            <a:endParaRPr lang="en-US" dirty="0"/>
          </a:p>
        </p:txBody>
      </p:sp>
      <p:sp>
        <p:nvSpPr>
          <p:cNvPr id="8" name="Rectangle 7"/>
          <p:cNvSpPr/>
          <p:nvPr/>
        </p:nvSpPr>
        <p:spPr>
          <a:xfrm>
            <a:off x="8694420" y="6305885"/>
            <a:ext cx="3494405" cy="552115"/>
          </a:xfrm>
          <a:custGeom>
            <a:avLst/>
            <a:gdLst>
              <a:gd name="connsiteX0" fmla="*/ 0 w 2571750"/>
              <a:gd name="connsiteY0" fmla="*/ 0 h 547351"/>
              <a:gd name="connsiteX1" fmla="*/ 2571750 w 2571750"/>
              <a:gd name="connsiteY1" fmla="*/ 0 h 547351"/>
              <a:gd name="connsiteX2" fmla="*/ 2571750 w 2571750"/>
              <a:gd name="connsiteY2" fmla="*/ 547351 h 547351"/>
              <a:gd name="connsiteX3" fmla="*/ 0 w 2571750"/>
              <a:gd name="connsiteY3" fmla="*/ 547351 h 547351"/>
              <a:gd name="connsiteX4" fmla="*/ 0 w 2571750"/>
              <a:gd name="connsiteY4" fmla="*/ 0 h 547351"/>
              <a:gd name="connsiteX0" fmla="*/ 0 w 2571750"/>
              <a:gd name="connsiteY0" fmla="*/ 0 h 552114"/>
              <a:gd name="connsiteX1" fmla="*/ 2571750 w 2571750"/>
              <a:gd name="connsiteY1" fmla="*/ 0 h 552114"/>
              <a:gd name="connsiteX2" fmla="*/ 2571750 w 2571750"/>
              <a:gd name="connsiteY2" fmla="*/ 547351 h 552114"/>
              <a:gd name="connsiteX3" fmla="*/ 161925 w 2571750"/>
              <a:gd name="connsiteY3" fmla="*/ 552114 h 552114"/>
              <a:gd name="connsiteX4" fmla="*/ 0 w 2571750"/>
              <a:gd name="connsiteY4" fmla="*/ 0 h 55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0" h="552114">
                <a:moveTo>
                  <a:pt x="0" y="0"/>
                </a:moveTo>
                <a:lnTo>
                  <a:pt x="2571750" y="0"/>
                </a:lnTo>
                <a:lnTo>
                  <a:pt x="2571750" y="547351"/>
                </a:lnTo>
                <a:lnTo>
                  <a:pt x="161925" y="552114"/>
                </a:lnTo>
                <a:lnTo>
                  <a:pt x="0" y="0"/>
                </a:lnTo>
                <a:close/>
              </a:path>
            </a:pathLst>
          </a:custGeom>
          <a:solidFill>
            <a:schemeClr val="bg1"/>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Arial Black" panose="020B0A04020102020204" pitchFamily="34" charset="0"/>
            </a:endParaRPr>
          </a:p>
        </p:txBody>
      </p:sp>
      <p:sp>
        <p:nvSpPr>
          <p:cNvPr id="3" name="Text Placeholder 2"/>
          <p:cNvSpPr>
            <a:spLocks noGrp="1"/>
          </p:cNvSpPr>
          <p:nvPr>
            <p:ph type="body" idx="1"/>
          </p:nvPr>
        </p:nvSpPr>
        <p:spPr>
          <a:xfrm>
            <a:off x="0" y="1005839"/>
            <a:ext cx="12188825" cy="5303520"/>
          </a:xfrm>
          <a:prstGeom prst="rect">
            <a:avLst/>
          </a:prstGeom>
          <a:solidFill>
            <a:schemeClr val="bg1"/>
          </a:solidFill>
          <a:ln>
            <a:solidFill>
              <a:schemeClr val="accent1">
                <a:lumMod val="75000"/>
              </a:schemeClr>
            </a:solidFill>
          </a:ln>
        </p:spPr>
        <p:txBody>
          <a:bodyPr vert="horz" lIns="457200" tIns="91440" rIns="457200" bIns="9144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D95DD94B-49B3-4CFB-8721-7E148220C333}"/>
              </a:ext>
            </a:extLst>
          </p:cNvPr>
          <p:cNvPicPr>
            <a:picLocks noChangeAspect="1"/>
          </p:cNvPicPr>
          <p:nvPr userDrawn="1"/>
        </p:nvPicPr>
        <p:blipFill>
          <a:blip r:embed="rId17"/>
          <a:stretch>
            <a:fillRect/>
          </a:stretch>
        </p:blipFill>
        <p:spPr>
          <a:xfrm>
            <a:off x="9397898" y="6376202"/>
            <a:ext cx="2321171" cy="411480"/>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lnSpc>
          <a:spcPts val="3600"/>
        </a:lnSpc>
        <a:spcBef>
          <a:spcPct val="0"/>
        </a:spcBef>
        <a:buNone/>
        <a:defRPr sz="3600" kern="1200">
          <a:ln>
            <a:solidFill>
              <a:srgbClr val="0033CC"/>
            </a:solidFill>
          </a:ln>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457200" rtl="0" eaLnBrk="1" latinLnBrk="0" hangingPunct="1">
        <a:spcBef>
          <a:spcPct val="20000"/>
        </a:spcBef>
        <a:buClr>
          <a:schemeClr val="tx1"/>
        </a:buClr>
        <a:buFont typeface="Wingdings" pitchFamily="2" charset="2"/>
        <a:buChar char="Ø"/>
        <a:defRPr sz="3000" kern="1200">
          <a:ln w="3175">
            <a:noFill/>
          </a:ln>
          <a:solidFill>
            <a:srgbClr val="163764"/>
          </a:solidFill>
          <a:latin typeface="Arial Black" pitchFamily="34" charset="0"/>
          <a:ea typeface="+mn-ea"/>
          <a:cs typeface="+mn-cs"/>
        </a:defRPr>
      </a:lvl1pPr>
      <a:lvl2pPr marL="742950" indent="-285750" algn="l" defTabSz="457200" rtl="0" eaLnBrk="1" latinLnBrk="0" hangingPunct="1">
        <a:spcBef>
          <a:spcPct val="20000"/>
        </a:spcBef>
        <a:buClr>
          <a:schemeClr val="tx1"/>
        </a:buClr>
        <a:buFont typeface="Wingdings" pitchFamily="2" charset="2"/>
        <a:buChar char="Ø"/>
        <a:defRPr sz="2600" kern="1200">
          <a:ln w="3175">
            <a:noFill/>
          </a:ln>
          <a:solidFill>
            <a:srgbClr val="163764"/>
          </a:solidFill>
          <a:latin typeface="Arial Black" pitchFamily="34" charset="0"/>
          <a:ea typeface="+mn-ea"/>
          <a:cs typeface="+mn-cs"/>
        </a:defRPr>
      </a:lvl2pPr>
      <a:lvl3pPr marL="1143000" indent="-228600" algn="l" defTabSz="457200" rtl="0" eaLnBrk="1" latinLnBrk="0" hangingPunct="1">
        <a:spcBef>
          <a:spcPct val="20000"/>
        </a:spcBef>
        <a:buClr>
          <a:schemeClr val="tx1"/>
        </a:buClr>
        <a:buFont typeface="Wingdings" pitchFamily="2" charset="2"/>
        <a:buChar char="Ø"/>
        <a:defRPr sz="2200" kern="1200">
          <a:ln w="3175">
            <a:noFill/>
          </a:ln>
          <a:solidFill>
            <a:srgbClr val="163764"/>
          </a:solidFill>
          <a:latin typeface="Arial Black" pitchFamily="34" charset="0"/>
          <a:ea typeface="+mn-ea"/>
          <a:cs typeface="+mn-cs"/>
        </a:defRPr>
      </a:lvl3pPr>
      <a:lvl4pPr marL="1600200" indent="-228600" algn="l" defTabSz="457200" rtl="0" eaLnBrk="1" latinLnBrk="0" hangingPunct="1">
        <a:spcBef>
          <a:spcPct val="20000"/>
        </a:spcBef>
        <a:buClr>
          <a:schemeClr val="tx1"/>
        </a:buClr>
        <a:buFont typeface="Wingdings" pitchFamily="2" charset="2"/>
        <a:buChar char="Ø"/>
        <a:defRPr sz="2000" kern="1200">
          <a:ln w="3175">
            <a:noFill/>
          </a:ln>
          <a:solidFill>
            <a:srgbClr val="163764"/>
          </a:solidFill>
          <a:latin typeface="Arial Black" pitchFamily="34" charset="0"/>
          <a:ea typeface="+mn-ea"/>
          <a:cs typeface="+mn-cs"/>
        </a:defRPr>
      </a:lvl4pPr>
      <a:lvl5pPr marL="2057400" indent="-228600" algn="l" defTabSz="457200" rtl="0" eaLnBrk="1" latinLnBrk="0" hangingPunct="1">
        <a:spcBef>
          <a:spcPct val="20000"/>
        </a:spcBef>
        <a:buClr>
          <a:schemeClr val="tx1"/>
        </a:buClr>
        <a:buFont typeface="Wingdings" pitchFamily="2" charset="2"/>
        <a:buChar char="Ø"/>
        <a:defRPr sz="1800" kern="1200">
          <a:ln w="3175">
            <a:noFill/>
          </a:ln>
          <a:solidFill>
            <a:srgbClr val="163764"/>
          </a:solidFill>
          <a:latin typeface="Arial Black"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ightkb.onlin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ightkb.onlin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t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sqlskills.com/blogs/paul/where-do-the-books-online-index-fragmentation-thresholds-come-from/" TargetMode="External"/><Relationship Id="rId2" Type="http://schemas.openxmlformats.org/officeDocument/2006/relationships/hyperlink" Target="https://docs.microsoft.com/en-us/sql/relational-databases/indexes/reorganize-and-rebuild-indexes?view=sql-server-ver15"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sql/relational-databases/system-dynamic-management-views/sys-dm-db-index-physical-stats-transact-sql?view=sql-server-ver15"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ww.sqlservercentral.com/articles/the-numbers-or-tally-table-what-it-is-and-how-it-replaces-a-loop-1"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gif"/><Relationship Id="rId3" Type="http://schemas.openxmlformats.org/officeDocument/2006/relationships/image" Target="../media/image20.gif"/><Relationship Id="rId7" Type="http://schemas.openxmlformats.org/officeDocument/2006/relationships/image" Target="../media/image24.gif"/><Relationship Id="rId12" Type="http://schemas.openxmlformats.org/officeDocument/2006/relationships/image" Target="../media/image29.gif"/><Relationship Id="rId2" Type="http://schemas.openxmlformats.org/officeDocument/2006/relationships/image" Target="../media/image16.gif"/><Relationship Id="rId1" Type="http://schemas.openxmlformats.org/officeDocument/2006/relationships/slideLayout" Target="../slideLayouts/slideLayout3.xml"/><Relationship Id="rId6" Type="http://schemas.openxmlformats.org/officeDocument/2006/relationships/image" Target="../media/image23.gif"/><Relationship Id="rId11" Type="http://schemas.openxmlformats.org/officeDocument/2006/relationships/image" Target="../media/image28.gif"/><Relationship Id="rId5" Type="http://schemas.openxmlformats.org/officeDocument/2006/relationships/image" Target="../media/image22.gif"/><Relationship Id="rId10" Type="http://schemas.openxmlformats.org/officeDocument/2006/relationships/image" Target="../media/image27.gif"/><Relationship Id="rId4" Type="http://schemas.openxmlformats.org/officeDocument/2006/relationships/image" Target="../media/image21.gif"/><Relationship Id="rId9" Type="http://schemas.openxmlformats.org/officeDocument/2006/relationships/image" Target="../media/image26.gif"/></Relationships>
</file>

<file path=ppt/slides/_rels/slide3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29.gif"/><Relationship Id="rId1" Type="http://schemas.openxmlformats.org/officeDocument/2006/relationships/slideLayout" Target="../slideLayouts/slideLayout3.xml"/><Relationship Id="rId4" Type="http://schemas.openxmlformats.org/officeDocument/2006/relationships/image" Target="../media/image30.gif"/></Relationships>
</file>

<file path=ppt/slides/_rels/slide3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gi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3.xml"/><Relationship Id="rId4" Type="http://schemas.openxmlformats.org/officeDocument/2006/relationships/image" Target="../media/image38.gif"/></Relationships>
</file>

<file path=ppt/slides/_rels/slide48.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3.xml"/><Relationship Id="rId4" Type="http://schemas.openxmlformats.org/officeDocument/2006/relationships/image" Target="../media/image39.gif"/></Relationships>
</file>

<file path=ppt/slides/_rels/slide4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3.xml"/><Relationship Id="rId4" Type="http://schemas.openxmlformats.org/officeDocument/2006/relationships/image" Target="../media/image39.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7.gif"/><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1.gif"/><Relationship Id="rId5" Type="http://schemas.openxmlformats.org/officeDocument/2006/relationships/image" Target="../media/image37.gif"/><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42.gi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6.gif"/><Relationship Id="rId1" Type="http://schemas.openxmlformats.org/officeDocument/2006/relationships/slideLayout" Target="../slideLayouts/slideLayout3.xml"/><Relationship Id="rId4" Type="http://schemas.openxmlformats.org/officeDocument/2006/relationships/image" Target="../media/image48.gif"/></Relationships>
</file>

<file path=ppt/slides/_rels/slide58.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49.gif"/><Relationship Id="rId1" Type="http://schemas.openxmlformats.org/officeDocument/2006/relationships/slideLayout" Target="../slideLayouts/slideLayout3.xml"/><Relationship Id="rId4" Type="http://schemas.openxmlformats.org/officeDocument/2006/relationships/image" Target="../media/image5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image" Target="../media/image55.gif"/><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image" Target="../media/image56.gif"/><Relationship Id="rId1" Type="http://schemas.openxmlformats.org/officeDocument/2006/relationships/slideLayout" Target="../slideLayouts/slideLayout3.xml"/><Relationship Id="rId4" Type="http://schemas.openxmlformats.org/officeDocument/2006/relationships/image" Target="../media/image58.gif"/></Relationships>
</file>

<file path=ppt/slides/_rels/slide73.xml.rels><?xml version="1.0" encoding="UTF-8" standalone="yes"?>
<Relationships xmlns="http://schemas.openxmlformats.org/package/2006/relationships"><Relationship Id="rId3" Type="http://schemas.openxmlformats.org/officeDocument/2006/relationships/hyperlink" Target="https://docs.microsoft.com/en-US/troubleshoot/sql/performance/resolve-pagelatch-ex-contention" TargetMode="External"/><Relationship Id="rId2" Type="http://schemas.openxmlformats.org/officeDocument/2006/relationships/hyperlink" Target="https://techcommunity.microsoft.com/t5/sql-server/behind-the-scenes-on-optimize-for-sequential-key/ba-p/806888"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9" y="2296887"/>
            <a:ext cx="10817706" cy="1210588"/>
          </a:xfrm>
        </p:spPr>
        <p:txBody>
          <a:bodyPr/>
          <a:lstStyle/>
          <a:p>
            <a:pPr>
              <a:lnSpc>
                <a:spcPts val="4000"/>
              </a:lnSpc>
              <a:spcBef>
                <a:spcPts val="0"/>
              </a:spcBef>
            </a:pPr>
            <a:r>
              <a:rPr lang="en-US" dirty="0"/>
              <a:t>GUIDs </a:t>
            </a:r>
            <a:r>
              <a:rPr lang="en-US" dirty="0" err="1"/>
              <a:t>v.s</a:t>
            </a:r>
            <a:r>
              <a:rPr lang="en-US" dirty="0"/>
              <a:t>. Fragmentation</a:t>
            </a:r>
          </a:p>
          <a:p>
            <a:pPr>
              <a:lnSpc>
                <a:spcPts val="4000"/>
              </a:lnSpc>
              <a:spcBef>
                <a:spcPts val="0"/>
              </a:spcBef>
            </a:pPr>
            <a:r>
              <a:rPr lang="en-US" dirty="0"/>
              <a:t>They're not the problem... WE ARE!</a:t>
            </a:r>
          </a:p>
        </p:txBody>
      </p:sp>
      <p:sp>
        <p:nvSpPr>
          <p:cNvPr id="4" name="Text Placeholder 3"/>
          <p:cNvSpPr>
            <a:spLocks noGrp="1"/>
          </p:cNvSpPr>
          <p:nvPr>
            <p:ph type="body" sz="quarter" idx="10"/>
          </p:nvPr>
        </p:nvSpPr>
        <p:spPr>
          <a:xfrm>
            <a:off x="457199" y="4800600"/>
            <a:ext cx="11188700" cy="905256"/>
          </a:xfrm>
        </p:spPr>
        <p:txBody>
          <a:bodyPr/>
          <a:lstStyle/>
          <a:p>
            <a:pPr>
              <a:lnSpc>
                <a:spcPts val="3000"/>
              </a:lnSpc>
              <a:spcBef>
                <a:spcPts val="0"/>
              </a:spcBef>
            </a:pPr>
            <a:r>
              <a:rPr lang="en-US" dirty="0">
                <a:hlinkClick r:id="rId2">
                  <a:extLst>
                    <a:ext uri="{A12FA001-AC4F-418D-AE19-62706E023703}">
                      <ahyp:hlinkClr xmlns:ahyp="http://schemas.microsoft.com/office/drawing/2018/hyperlinkcolor" val="tx"/>
                    </a:ext>
                  </a:extLst>
                </a:hlinkClick>
              </a:rPr>
              <a:t>https://eightkb.online/</a:t>
            </a:r>
            <a:endParaRPr lang="en-US" dirty="0"/>
          </a:p>
          <a:p>
            <a:pPr>
              <a:lnSpc>
                <a:spcPts val="3000"/>
              </a:lnSpc>
              <a:spcBef>
                <a:spcPts val="0"/>
              </a:spcBef>
            </a:pPr>
            <a:r>
              <a:rPr lang="en-US" dirty="0"/>
              <a:t>28 July 2021</a:t>
            </a:r>
          </a:p>
        </p:txBody>
      </p:sp>
      <p:sp>
        <p:nvSpPr>
          <p:cNvPr id="7" name="Subtitle 2"/>
          <p:cNvSpPr txBox="1">
            <a:spLocks/>
          </p:cNvSpPr>
          <p:nvPr/>
        </p:nvSpPr>
        <p:spPr>
          <a:xfrm>
            <a:off x="528409" y="3436912"/>
            <a:ext cx="3090280" cy="646331"/>
          </a:xfrm>
          <a:prstGeom prst="rect">
            <a:avLst/>
          </a:prstGeom>
          <a:noFill/>
          <a:ln>
            <a:noFill/>
          </a:ln>
        </p:spPr>
        <p:txBody>
          <a:bodyPr vert="horz" wrap="square" lIns="0" tIns="91440" rIns="0" bIns="91440" rtlCol="0">
            <a:spAutoFit/>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Wingdings" pitchFamily="2" charset="2"/>
              <a:buNone/>
              <a:tabLst/>
              <a:defRPr sz="3600" kern="1200" baseline="0">
                <a:ln w="3175">
                  <a:solidFill>
                    <a:srgbClr val="0033CC"/>
                  </a:solidFill>
                </a:ln>
                <a:solidFill>
                  <a:schemeClr val="bg1"/>
                </a:solidFill>
                <a:effectLst>
                  <a:outerShdw blurRad="38100" dist="38100" dir="2700000" algn="tl">
                    <a:srgbClr val="000000">
                      <a:alpha val="43137"/>
                    </a:srgbClr>
                  </a:outerShdw>
                </a:effectLst>
                <a:latin typeface="Arial Black" pitchFamily="34" charset="0"/>
                <a:ea typeface="+mn-ea"/>
                <a:cs typeface="+mn-cs"/>
              </a:defRPr>
            </a:lvl1pPr>
            <a:lvl2pPr marL="457200" indent="0" algn="ctr" defTabSz="457200" rtl="0" eaLnBrk="1" latinLnBrk="0" hangingPunct="1">
              <a:spcBef>
                <a:spcPct val="20000"/>
              </a:spcBef>
              <a:buClr>
                <a:schemeClr val="tx1"/>
              </a:buClr>
              <a:buFont typeface="Wingdings" pitchFamily="2" charset="2"/>
              <a:buNone/>
              <a:defRPr sz="2600" kern="1200">
                <a:ln w="3175">
                  <a:noFill/>
                </a:ln>
                <a:solidFill>
                  <a:schemeClr val="tx1">
                    <a:tint val="75000"/>
                  </a:schemeClr>
                </a:solidFill>
                <a:latin typeface="Arial Black" pitchFamily="34" charset="0"/>
                <a:ea typeface="+mn-ea"/>
                <a:cs typeface="+mn-cs"/>
              </a:defRPr>
            </a:lvl2pPr>
            <a:lvl3pPr marL="914400" indent="0" algn="ctr" defTabSz="457200" rtl="0" eaLnBrk="1" latinLnBrk="0" hangingPunct="1">
              <a:spcBef>
                <a:spcPct val="20000"/>
              </a:spcBef>
              <a:buClr>
                <a:schemeClr val="tx1"/>
              </a:buClr>
              <a:buFont typeface="Wingdings" pitchFamily="2" charset="2"/>
              <a:buNone/>
              <a:defRPr sz="2200" kern="1200">
                <a:ln w="3175">
                  <a:noFill/>
                </a:ln>
                <a:solidFill>
                  <a:schemeClr val="tx1">
                    <a:tint val="75000"/>
                  </a:schemeClr>
                </a:solidFill>
                <a:latin typeface="Arial Black" pitchFamily="34" charset="0"/>
                <a:ea typeface="+mn-ea"/>
                <a:cs typeface="+mn-cs"/>
              </a:defRPr>
            </a:lvl3pPr>
            <a:lvl4pPr marL="1371600" indent="0" algn="ctr" defTabSz="457200" rtl="0" eaLnBrk="1" latinLnBrk="0" hangingPunct="1">
              <a:spcBef>
                <a:spcPct val="20000"/>
              </a:spcBef>
              <a:buClr>
                <a:schemeClr val="tx1"/>
              </a:buClr>
              <a:buFont typeface="Wingdings" pitchFamily="2" charset="2"/>
              <a:buNone/>
              <a:defRPr sz="2000" kern="1200">
                <a:ln w="3175">
                  <a:noFill/>
                </a:ln>
                <a:solidFill>
                  <a:schemeClr val="tx1">
                    <a:tint val="75000"/>
                  </a:schemeClr>
                </a:solidFill>
                <a:latin typeface="Arial Black" pitchFamily="34" charset="0"/>
                <a:ea typeface="+mn-ea"/>
                <a:cs typeface="+mn-cs"/>
              </a:defRPr>
            </a:lvl4pPr>
            <a:lvl5pPr marL="1828800" indent="0" algn="ctr" defTabSz="457200" rtl="0" eaLnBrk="1" latinLnBrk="0" hangingPunct="1">
              <a:spcBef>
                <a:spcPct val="20000"/>
              </a:spcBef>
              <a:buClr>
                <a:schemeClr val="tx1"/>
              </a:buClr>
              <a:buFont typeface="Wingdings" pitchFamily="2" charset="2"/>
              <a:buNone/>
              <a:defRPr sz="1800" kern="1200">
                <a:ln w="3175">
                  <a:noFill/>
                </a:ln>
                <a:solidFill>
                  <a:schemeClr val="tx1">
                    <a:tint val="75000"/>
                  </a:schemeClr>
                </a:solidFill>
                <a:latin typeface="Arial Black" pitchFamily="34"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ts val="3600"/>
              </a:lnSpc>
              <a:spcBef>
                <a:spcPts val="0"/>
              </a:spcBef>
            </a:pPr>
            <a:r>
              <a:rPr lang="en-US" sz="2800" dirty="0"/>
              <a:t>By Jeff </a:t>
            </a:r>
            <a:r>
              <a:rPr lang="en-US" sz="2800" dirty="0" err="1"/>
              <a:t>Moden</a:t>
            </a:r>
            <a:endParaRPr lang="en-US" sz="2800" dirty="0"/>
          </a:p>
        </p:txBody>
      </p:sp>
      <p:sp>
        <p:nvSpPr>
          <p:cNvPr id="10" name="Rectangle 9"/>
          <p:cNvSpPr/>
          <p:nvPr/>
        </p:nvSpPr>
        <p:spPr>
          <a:xfrm>
            <a:off x="457200" y="1353708"/>
            <a:ext cx="11381962" cy="677108"/>
          </a:xfrm>
          <a:prstGeom prst="rect">
            <a:avLst/>
          </a:prstGeom>
        </p:spPr>
        <p:txBody>
          <a:bodyPr wrap="none" lIns="0" tIns="0" rIns="0" bIns="0" anchor="b" anchorCtr="0">
            <a:spAutoFit/>
          </a:bodyPr>
          <a:lstStyle/>
          <a:p>
            <a:r>
              <a:rPr lang="en-US" sz="4400" b="1" dirty="0">
                <a:ln>
                  <a:solidFill>
                    <a:srgbClr val="0033CC"/>
                  </a:solidFill>
                </a:ln>
                <a:solidFill>
                  <a:schemeClr val="accent1"/>
                </a:solidFill>
                <a:effectLst>
                  <a:outerShdw blurRad="38100" dist="38100" dir="2700000" algn="tl">
                    <a:srgbClr val="000000">
                      <a:alpha val="43137"/>
                    </a:srgbClr>
                  </a:outerShdw>
                </a:effectLst>
                <a:latin typeface="Arial Black" panose="020B0A04020102020204" pitchFamily="34" charset="0"/>
              </a:rPr>
              <a:t>“Black Arts” Index Maintenance #1.2</a:t>
            </a:r>
          </a:p>
        </p:txBody>
      </p:sp>
    </p:spTree>
    <p:extLst>
      <p:ext uri="{BB962C8B-B14F-4D97-AF65-F5344CB8AC3E}">
        <p14:creationId xmlns:p14="http://schemas.microsoft.com/office/powerpoint/2010/main" val="306749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C7F34-2D44-4FDB-BC45-E9056C9281DF}"/>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BF895D9D-0CCC-48A1-8144-5632CD9AEB0A}"/>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162F948D-91BE-49D3-82AA-5A1203F72F26}"/>
              </a:ext>
            </a:extLst>
          </p:cNvPr>
          <p:cNvSpPr>
            <a:spLocks noGrp="1"/>
          </p:cNvSpPr>
          <p:nvPr>
            <p:ph type="sldNum" sz="quarter" idx="4"/>
          </p:nvPr>
        </p:nvSpPr>
        <p:spPr/>
        <p:txBody>
          <a:bodyPr/>
          <a:lstStyle/>
          <a:p>
            <a:fld id="{87FD5303-69AD-2E4D-B18B-E5EED0F0A60B}" type="slidenum">
              <a:rPr lang="en-US" smtClean="0"/>
              <a:pPr/>
              <a:t>10</a:t>
            </a:fld>
            <a:r>
              <a:rPr lang="en-US"/>
              <a:t>    </a:t>
            </a:r>
            <a:endParaRPr lang="en-US" dirty="0"/>
          </a:p>
        </p:txBody>
      </p:sp>
      <p:sp>
        <p:nvSpPr>
          <p:cNvPr id="5" name="Title 4">
            <a:extLst>
              <a:ext uri="{FF2B5EF4-FFF2-40B4-BE49-F238E27FC236}">
                <a16:creationId xmlns:a16="http://schemas.microsoft.com/office/drawing/2014/main" id="{47796EBA-52FA-4BB3-9B83-00C06371F73E}"/>
              </a:ext>
            </a:extLst>
          </p:cNvPr>
          <p:cNvSpPr>
            <a:spLocks noGrp="1"/>
          </p:cNvSpPr>
          <p:nvPr>
            <p:ph type="title"/>
          </p:nvPr>
        </p:nvSpPr>
        <p:spPr/>
        <p:txBody>
          <a:bodyPr/>
          <a:lstStyle/>
          <a:p>
            <a:r>
              <a:rPr lang="en-US" dirty="0"/>
              <a:t>Critical Thinking</a:t>
            </a:r>
          </a:p>
        </p:txBody>
      </p:sp>
      <p:sp>
        <p:nvSpPr>
          <p:cNvPr id="6" name="Content Placeholder 5">
            <a:extLst>
              <a:ext uri="{FF2B5EF4-FFF2-40B4-BE49-F238E27FC236}">
                <a16:creationId xmlns:a16="http://schemas.microsoft.com/office/drawing/2014/main" id="{CF2E2D6E-F8A9-4F38-8B56-6CA4C63AB617}"/>
              </a:ext>
            </a:extLst>
          </p:cNvPr>
          <p:cNvSpPr>
            <a:spLocks noGrp="1"/>
          </p:cNvSpPr>
          <p:nvPr>
            <p:ph sz="quarter" idx="10"/>
          </p:nvPr>
        </p:nvSpPr>
        <p:spPr/>
        <p:txBody>
          <a:bodyPr bIns="0">
            <a:normAutofit/>
          </a:bodyPr>
          <a:lstStyle/>
          <a:p>
            <a:r>
              <a:rPr lang="en-US" dirty="0"/>
              <a:t>What’s missing from that test?</a:t>
            </a:r>
          </a:p>
          <a:p>
            <a:pPr lvl="1"/>
            <a:r>
              <a:rPr lang="en-US" dirty="0"/>
              <a:t>Reality.  It’s NOT like real life.</a:t>
            </a:r>
          </a:p>
          <a:p>
            <a:pPr lvl="2"/>
            <a:r>
              <a:rPr lang="en-US" dirty="0"/>
              <a:t>Single highly RBAR batch on empty table.</a:t>
            </a:r>
          </a:p>
          <a:p>
            <a:pPr lvl="2"/>
            <a:r>
              <a:rPr lang="en-US" dirty="0"/>
              <a:t>No Index Maintenance.</a:t>
            </a:r>
          </a:p>
          <a:p>
            <a:pPr lvl="2"/>
            <a:r>
              <a:rPr lang="en-US" dirty="0"/>
              <a:t>Size.  Neither test even qualifies for Index Maintenance.</a:t>
            </a:r>
            <a:br>
              <a:rPr lang="en-US" dirty="0"/>
            </a:br>
            <a:r>
              <a:rPr lang="en-US" dirty="0"/>
              <a:t>          Both tests &lt; 1000 pages (474/161)</a:t>
            </a:r>
          </a:p>
          <a:p>
            <a:pPr lvl="1"/>
            <a:r>
              <a:rPr lang="en-US" dirty="0"/>
              <a:t>No mention that other types of indexes suffer the same fate.  For example…</a:t>
            </a:r>
          </a:p>
          <a:p>
            <a:pPr lvl="2"/>
            <a:r>
              <a:rPr lang="en-US" dirty="0"/>
              <a:t>Phone number</a:t>
            </a:r>
          </a:p>
          <a:p>
            <a:pPr lvl="2"/>
            <a:r>
              <a:rPr lang="en-US" dirty="0"/>
              <a:t>Zip Code</a:t>
            </a:r>
          </a:p>
          <a:p>
            <a:pPr lvl="2"/>
            <a:r>
              <a:rPr lang="en-US" dirty="0"/>
              <a:t>Names</a:t>
            </a:r>
          </a:p>
          <a:p>
            <a:pPr lvl="2"/>
            <a:r>
              <a:rPr lang="en-US" dirty="0"/>
              <a:t>Hash-Codes</a:t>
            </a:r>
          </a:p>
          <a:p>
            <a:pPr lvl="2"/>
            <a:r>
              <a:rPr lang="en-US" dirty="0"/>
              <a:t>Etc. Etc.</a:t>
            </a:r>
          </a:p>
          <a:p>
            <a:endParaRPr lang="en-US" dirty="0"/>
          </a:p>
        </p:txBody>
      </p:sp>
      <p:sp>
        <p:nvSpPr>
          <p:cNvPr id="7" name="Oval 6">
            <a:extLst>
              <a:ext uri="{FF2B5EF4-FFF2-40B4-BE49-F238E27FC236}">
                <a16:creationId xmlns:a16="http://schemas.microsoft.com/office/drawing/2014/main" id="{84D1E6C3-9821-4E84-A2AF-A30E8F73BDB6}"/>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21385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100"/>
                                        <p:tgtEl>
                                          <p:spTgt spid="6">
                                            <p:txEl>
                                              <p:pRg st="6" end="6"/>
                                            </p:txEl>
                                          </p:spTgt>
                                        </p:tgtEl>
                                      </p:cBhvr>
                                    </p:animEffect>
                                  </p:childTnLst>
                                </p:cTn>
                              </p:par>
                            </p:childTnLst>
                          </p:cTn>
                        </p:par>
                        <p:par>
                          <p:cTn id="38" fill="hold">
                            <p:stCondLst>
                              <p:cond delay="100"/>
                            </p:stCondLst>
                            <p:childTnLst>
                              <p:par>
                                <p:cTn id="39" presetID="10" presetClass="entr" presetSubtype="0" fill="hold" grpId="0" nodeType="after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100"/>
                                        <p:tgtEl>
                                          <p:spTgt spid="6">
                                            <p:txEl>
                                              <p:pRg st="7" end="7"/>
                                            </p:txEl>
                                          </p:spTgt>
                                        </p:tgtEl>
                                      </p:cBhvr>
                                    </p:animEffect>
                                  </p:childTnLst>
                                </p:cTn>
                              </p:par>
                            </p:childTnLst>
                          </p:cTn>
                        </p:par>
                        <p:par>
                          <p:cTn id="42" fill="hold">
                            <p:stCondLst>
                              <p:cond delay="200"/>
                            </p:stCondLst>
                            <p:childTnLst>
                              <p:par>
                                <p:cTn id="43" presetID="10" presetClass="entr" presetSubtype="0" fill="hold" grpId="0" nodeType="after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100"/>
                                        <p:tgtEl>
                                          <p:spTgt spid="6">
                                            <p:txEl>
                                              <p:pRg st="8" end="8"/>
                                            </p:txEl>
                                          </p:spTgt>
                                        </p:tgtEl>
                                      </p:cBhvr>
                                    </p:animEffect>
                                  </p:childTnLst>
                                </p:cTn>
                              </p:par>
                            </p:childTnLst>
                          </p:cTn>
                        </p:par>
                        <p:par>
                          <p:cTn id="46" fill="hold">
                            <p:stCondLst>
                              <p:cond delay="300"/>
                            </p:stCondLst>
                            <p:childTnLst>
                              <p:par>
                                <p:cTn id="47" presetID="10" presetClass="entr" presetSubtype="0" fill="hold" grpId="0" nodeType="after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Effect transition="in" filter="fade">
                                      <p:cBhvr>
                                        <p:cTn id="49" dur="100"/>
                                        <p:tgtEl>
                                          <p:spTgt spid="6">
                                            <p:txEl>
                                              <p:pRg st="9" end="9"/>
                                            </p:txEl>
                                          </p:spTgt>
                                        </p:tgtEl>
                                      </p:cBhvr>
                                    </p:animEffect>
                                  </p:childTnLst>
                                </p:cTn>
                              </p:par>
                            </p:childTnLst>
                          </p:cTn>
                        </p:par>
                        <p:par>
                          <p:cTn id="50" fill="hold">
                            <p:stCondLst>
                              <p:cond delay="400"/>
                            </p:stCondLst>
                            <p:childTnLst>
                              <p:par>
                                <p:cTn id="51" presetID="10" presetClass="entr" presetSubtype="0" fill="hold" grpId="0" nodeType="after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Effect transition="in" filter="fade">
                                      <p:cBhvr>
                                        <p:cTn id="53" dur="1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93803-9694-4637-8C8B-96568CC6BBBD}"/>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3AB75C77-255F-47B7-B7CF-05777B5127EA}"/>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083690D6-2DBE-475F-9CD2-E6922C84F394}"/>
              </a:ext>
            </a:extLst>
          </p:cNvPr>
          <p:cNvSpPr>
            <a:spLocks noGrp="1"/>
          </p:cNvSpPr>
          <p:nvPr>
            <p:ph type="sldNum" sz="quarter" idx="4"/>
          </p:nvPr>
        </p:nvSpPr>
        <p:spPr/>
        <p:txBody>
          <a:bodyPr/>
          <a:lstStyle/>
          <a:p>
            <a:fld id="{87FD5303-69AD-2E4D-B18B-E5EED0F0A60B}" type="slidenum">
              <a:rPr lang="en-US" smtClean="0"/>
              <a:pPr/>
              <a:t>11</a:t>
            </a:fld>
            <a:r>
              <a:rPr lang="en-US"/>
              <a:t>    </a:t>
            </a:r>
            <a:endParaRPr lang="en-US" dirty="0"/>
          </a:p>
        </p:txBody>
      </p:sp>
      <p:sp>
        <p:nvSpPr>
          <p:cNvPr id="5" name="Title 4">
            <a:extLst>
              <a:ext uri="{FF2B5EF4-FFF2-40B4-BE49-F238E27FC236}">
                <a16:creationId xmlns:a16="http://schemas.microsoft.com/office/drawing/2014/main" id="{DC1B291F-867D-4F20-A5C4-09E6E96FF8BA}"/>
              </a:ext>
            </a:extLst>
          </p:cNvPr>
          <p:cNvSpPr>
            <a:spLocks noGrp="1"/>
          </p:cNvSpPr>
          <p:nvPr>
            <p:ph type="title"/>
          </p:nvPr>
        </p:nvSpPr>
        <p:spPr/>
        <p:txBody>
          <a:bodyPr/>
          <a:lstStyle/>
          <a:p>
            <a:r>
              <a:rPr lang="en-US" dirty="0"/>
              <a:t>Myth Continued by “Misinformation”</a:t>
            </a:r>
          </a:p>
        </p:txBody>
      </p:sp>
      <p:sp>
        <p:nvSpPr>
          <p:cNvPr id="6" name="Content Placeholder 5">
            <a:extLst>
              <a:ext uri="{FF2B5EF4-FFF2-40B4-BE49-F238E27FC236}">
                <a16:creationId xmlns:a16="http://schemas.microsoft.com/office/drawing/2014/main" id="{4F85E2BC-27F4-4322-9306-F34D1D9998A7}"/>
              </a:ext>
            </a:extLst>
          </p:cNvPr>
          <p:cNvSpPr>
            <a:spLocks noGrp="1"/>
          </p:cNvSpPr>
          <p:nvPr>
            <p:ph sz="quarter" idx="10"/>
          </p:nvPr>
        </p:nvSpPr>
        <p:spPr/>
        <p:txBody>
          <a:bodyPr>
            <a:normAutofit/>
          </a:bodyPr>
          <a:lstStyle/>
          <a:p>
            <a:r>
              <a:rPr lang="en-US" dirty="0"/>
              <a:t>What would “Best Practice” Index Maintenance do?</a:t>
            </a:r>
          </a:p>
          <a:p>
            <a:pPr lvl="1"/>
            <a:r>
              <a:rPr lang="en-US" dirty="0"/>
              <a:t>Everything Expected, Right?</a:t>
            </a:r>
          </a:p>
          <a:p>
            <a:pPr lvl="2"/>
            <a:r>
              <a:rPr lang="en-US" dirty="0"/>
              <a:t>It will reduce fragmentation to well below 1%.</a:t>
            </a:r>
          </a:p>
          <a:p>
            <a:pPr lvl="2"/>
            <a:r>
              <a:rPr lang="en-US" dirty="0"/>
              <a:t>The GUID index will very quickly fragment again.</a:t>
            </a:r>
          </a:p>
          <a:p>
            <a:pPr lvl="2"/>
            <a:r>
              <a:rPr lang="en-US" dirty="0"/>
              <a:t>We all “KNOW” this!  RIGHT?</a:t>
            </a:r>
          </a:p>
          <a:p>
            <a:r>
              <a:rPr lang="en-US" dirty="0"/>
              <a:t>How is that “Misinformation”?</a:t>
            </a:r>
          </a:p>
          <a:p>
            <a:pPr lvl="1"/>
            <a:r>
              <a:rPr lang="en-US" b="1" dirty="0"/>
              <a:t>Because they never correctly identify the true cause!</a:t>
            </a:r>
          </a:p>
          <a:p>
            <a:r>
              <a:rPr lang="en-US" b="1" dirty="0"/>
              <a:t>What is the true cause of the fragmentation?</a:t>
            </a:r>
          </a:p>
          <a:p>
            <a:r>
              <a:rPr lang="en-US" b="1" dirty="0"/>
              <a:t>It’s totally US and we’re going to see why that is!</a:t>
            </a:r>
          </a:p>
        </p:txBody>
      </p:sp>
      <p:sp>
        <p:nvSpPr>
          <p:cNvPr id="7" name="Oval 6">
            <a:extLst>
              <a:ext uri="{FF2B5EF4-FFF2-40B4-BE49-F238E27FC236}">
                <a16:creationId xmlns:a16="http://schemas.microsoft.com/office/drawing/2014/main" id="{844F8E2F-F364-41BD-BF4C-365D25A27FD5}"/>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18076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DA3ADC-7948-4C59-9C33-71FF5603006D}"/>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CE56E05A-A284-4464-9AD7-1E52F59A9763}"/>
              </a:ext>
            </a:extLst>
          </p:cNvPr>
          <p:cNvSpPr>
            <a:spLocks noGrp="1"/>
          </p:cNvSpPr>
          <p:nvPr>
            <p:ph type="ctrTitle"/>
          </p:nvPr>
        </p:nvSpPr>
        <p:spPr/>
        <p:txBody>
          <a:bodyPr/>
          <a:lstStyle/>
          <a:p>
            <a:r>
              <a:rPr lang="en-US" dirty="0"/>
              <a:t>Session Objectives</a:t>
            </a:r>
          </a:p>
        </p:txBody>
      </p:sp>
    </p:spTree>
    <p:extLst>
      <p:ext uri="{BB962C8B-B14F-4D97-AF65-F5344CB8AC3E}">
        <p14:creationId xmlns:p14="http://schemas.microsoft.com/office/powerpoint/2010/main" val="226894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13</a:t>
            </a:fld>
            <a:r>
              <a:rPr lang="en-US"/>
              <a:t>    </a:t>
            </a:r>
            <a:endParaRPr lang="en-US" dirty="0"/>
          </a:p>
        </p:txBody>
      </p:sp>
      <p:sp>
        <p:nvSpPr>
          <p:cNvPr id="5" name="Title 4"/>
          <p:cNvSpPr>
            <a:spLocks noGrp="1"/>
          </p:cNvSpPr>
          <p:nvPr>
            <p:ph type="title"/>
          </p:nvPr>
        </p:nvSpPr>
        <p:spPr/>
        <p:txBody>
          <a:bodyPr/>
          <a:lstStyle/>
          <a:p>
            <a:r>
              <a:rPr lang="en-US" dirty="0"/>
              <a:t>Not for Rank Beginners</a:t>
            </a:r>
          </a:p>
        </p:txBody>
      </p:sp>
      <p:sp>
        <p:nvSpPr>
          <p:cNvPr id="6" name="Content Placeholder 5"/>
          <p:cNvSpPr>
            <a:spLocks noGrp="1"/>
          </p:cNvSpPr>
          <p:nvPr>
            <p:ph sz="quarter" idx="10"/>
          </p:nvPr>
        </p:nvSpPr>
        <p:spPr/>
        <p:txBody>
          <a:bodyPr rIns="0">
            <a:normAutofit lnSpcReduction="10000"/>
          </a:bodyPr>
          <a:lstStyle/>
          <a:p>
            <a:pPr>
              <a:lnSpc>
                <a:spcPct val="120000"/>
              </a:lnSpc>
            </a:pPr>
            <a:r>
              <a:rPr lang="en-US" dirty="0"/>
              <a:t>We’ve got a 60 minute time constraint…</a:t>
            </a:r>
          </a:p>
          <a:p>
            <a:pPr lvl="1">
              <a:lnSpc>
                <a:spcPct val="120000"/>
              </a:lnSpc>
            </a:pPr>
            <a:r>
              <a:rPr lang="en-US" dirty="0"/>
              <a:t>Can’t cover it all about GUIDs and SQL Server so…</a:t>
            </a:r>
          </a:p>
          <a:p>
            <a:pPr>
              <a:lnSpc>
                <a:spcPct val="120000"/>
              </a:lnSpc>
            </a:pPr>
            <a:r>
              <a:rPr lang="en-US" dirty="0"/>
              <a:t>I have to assume that you already know a fair bit about…</a:t>
            </a:r>
          </a:p>
          <a:p>
            <a:pPr lvl="1">
              <a:lnSpc>
                <a:spcPct val="120000"/>
              </a:lnSpc>
            </a:pPr>
            <a:r>
              <a:rPr lang="en-US" dirty="0"/>
              <a:t>GUIDs</a:t>
            </a:r>
          </a:p>
          <a:p>
            <a:pPr lvl="1">
              <a:lnSpc>
                <a:spcPct val="120000"/>
              </a:lnSpc>
            </a:pPr>
            <a:r>
              <a:rPr lang="en-US" dirty="0"/>
              <a:t>Indexes</a:t>
            </a:r>
          </a:p>
          <a:p>
            <a:pPr lvl="1">
              <a:lnSpc>
                <a:spcPct val="120000"/>
              </a:lnSpc>
            </a:pPr>
            <a:r>
              <a:rPr lang="en-US" dirty="0"/>
              <a:t>Index Maintenance</a:t>
            </a:r>
          </a:p>
          <a:p>
            <a:pPr lvl="1">
              <a:lnSpc>
                <a:spcPct val="120000"/>
              </a:lnSpc>
            </a:pPr>
            <a:r>
              <a:rPr lang="en-US" dirty="0"/>
              <a:t>SQL Server in general</a:t>
            </a:r>
          </a:p>
          <a:p>
            <a:pPr lvl="2">
              <a:lnSpc>
                <a:spcPct val="120000"/>
              </a:lnSpc>
            </a:pPr>
            <a:r>
              <a:rPr lang="en-US" dirty="0"/>
              <a:t>Log Files</a:t>
            </a:r>
          </a:p>
          <a:p>
            <a:pPr lvl="2">
              <a:lnSpc>
                <a:spcPct val="120000"/>
              </a:lnSpc>
            </a:pPr>
            <a:r>
              <a:rPr lang="en-US" dirty="0"/>
              <a:t>Recovery Models</a:t>
            </a:r>
          </a:p>
          <a:p>
            <a:pPr lvl="2">
              <a:lnSpc>
                <a:spcPct val="120000"/>
              </a:lnSpc>
            </a:pPr>
            <a:r>
              <a:rPr lang="en-US" dirty="0"/>
              <a:t>Etc.</a:t>
            </a:r>
          </a:p>
        </p:txBody>
      </p:sp>
      <p:sp>
        <p:nvSpPr>
          <p:cNvPr id="7" name="Oval 6">
            <a:extLst>
              <a:ext uri="{FF2B5EF4-FFF2-40B4-BE49-F238E27FC236}">
                <a16:creationId xmlns:a16="http://schemas.microsoft.com/office/drawing/2014/main" id="{88B9723E-F396-42D8-8BBC-9A6C50687DCC}"/>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39257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4FDDB-7738-4E94-872D-3503EE073E70}"/>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B196BFAE-C0EE-4C06-A78B-CD3C82B0DCA1}"/>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959137C8-9942-43E1-AF09-D419AA320B47}"/>
              </a:ext>
            </a:extLst>
          </p:cNvPr>
          <p:cNvSpPr>
            <a:spLocks noGrp="1"/>
          </p:cNvSpPr>
          <p:nvPr>
            <p:ph type="sldNum" sz="quarter" idx="4"/>
          </p:nvPr>
        </p:nvSpPr>
        <p:spPr/>
        <p:txBody>
          <a:bodyPr/>
          <a:lstStyle/>
          <a:p>
            <a:fld id="{87FD5303-69AD-2E4D-B18B-E5EED0F0A60B}" type="slidenum">
              <a:rPr lang="en-US" smtClean="0"/>
              <a:pPr/>
              <a:t>14</a:t>
            </a:fld>
            <a:r>
              <a:rPr lang="en-US"/>
              <a:t>    </a:t>
            </a:r>
            <a:endParaRPr lang="en-US" dirty="0"/>
          </a:p>
        </p:txBody>
      </p:sp>
      <p:sp>
        <p:nvSpPr>
          <p:cNvPr id="5" name="Title 4">
            <a:extLst>
              <a:ext uri="{FF2B5EF4-FFF2-40B4-BE49-F238E27FC236}">
                <a16:creationId xmlns:a16="http://schemas.microsoft.com/office/drawing/2014/main" id="{7104B166-F9D6-4AB1-9682-97C34AE7A33C}"/>
              </a:ext>
            </a:extLst>
          </p:cNvPr>
          <p:cNvSpPr>
            <a:spLocks noGrp="1"/>
          </p:cNvSpPr>
          <p:nvPr>
            <p:ph type="title"/>
          </p:nvPr>
        </p:nvSpPr>
        <p:spPr/>
        <p:txBody>
          <a:bodyPr>
            <a:normAutofit/>
          </a:bodyPr>
          <a:lstStyle/>
          <a:p>
            <a:r>
              <a:rPr lang="en-US" dirty="0"/>
              <a:t>3 Primary Objectives in this session…</a:t>
            </a:r>
          </a:p>
        </p:txBody>
      </p:sp>
      <p:sp>
        <p:nvSpPr>
          <p:cNvPr id="6" name="Content Placeholder 5">
            <a:extLst>
              <a:ext uri="{FF2B5EF4-FFF2-40B4-BE49-F238E27FC236}">
                <a16:creationId xmlns:a16="http://schemas.microsoft.com/office/drawing/2014/main" id="{A715FBA9-36B1-409C-BD64-29ACF64537C6}"/>
              </a:ext>
            </a:extLst>
          </p:cNvPr>
          <p:cNvSpPr>
            <a:spLocks noGrp="1"/>
          </p:cNvSpPr>
          <p:nvPr>
            <p:ph sz="quarter" idx="10"/>
          </p:nvPr>
        </p:nvSpPr>
        <p:spPr/>
        <p:txBody>
          <a:bodyPr>
            <a:normAutofit lnSpcReduction="10000"/>
          </a:bodyPr>
          <a:lstStyle/>
          <a:p>
            <a:r>
              <a:rPr lang="en-US" dirty="0"/>
              <a:t>1. Destroy the Myth of GUID Fragmentation.</a:t>
            </a:r>
          </a:p>
          <a:p>
            <a:pPr lvl="1"/>
            <a:r>
              <a:rPr lang="en-US" dirty="0"/>
              <a:t>“Poster child” for fragmentation.</a:t>
            </a:r>
          </a:p>
          <a:p>
            <a:pPr lvl="1"/>
            <a:r>
              <a:rPr lang="en-US" dirty="0"/>
              <a:t>Insert Millions of rows into GUID CI with…</a:t>
            </a:r>
          </a:p>
          <a:p>
            <a:pPr lvl="2"/>
            <a:r>
              <a:rPr lang="en-US" dirty="0"/>
              <a:t>&lt;1% Fragmentation</a:t>
            </a:r>
          </a:p>
          <a:p>
            <a:pPr lvl="2"/>
            <a:r>
              <a:rPr lang="en-US" dirty="0"/>
              <a:t>No Index Maintenance for MONTHS!</a:t>
            </a:r>
          </a:p>
          <a:p>
            <a:endParaRPr lang="en-US" dirty="0"/>
          </a:p>
          <a:p>
            <a:r>
              <a:rPr lang="en-US" dirty="0"/>
              <a:t>2. Lay Waste to “Best Practice” Index Maintenance</a:t>
            </a:r>
          </a:p>
          <a:p>
            <a:pPr lvl="1"/>
            <a:r>
              <a:rPr lang="en-US" dirty="0"/>
              <a:t>Prove it’s NOT a “Best Practice”.</a:t>
            </a:r>
          </a:p>
          <a:p>
            <a:pPr lvl="1"/>
            <a:r>
              <a:rPr lang="en-US" dirty="0"/>
              <a:t>Prove it was never meant to be a “Best Practice”.</a:t>
            </a:r>
          </a:p>
          <a:p>
            <a:pPr lvl="1"/>
            <a:r>
              <a:rPr lang="en-US" dirty="0"/>
              <a:t>Demonstrate the incredible damage it causes.</a:t>
            </a:r>
          </a:p>
          <a:p>
            <a:pPr lvl="1"/>
            <a:r>
              <a:rPr lang="en-US" dirty="0"/>
              <a:t>Why?</a:t>
            </a:r>
          </a:p>
          <a:p>
            <a:pPr lvl="1"/>
            <a:r>
              <a:rPr lang="en-US" dirty="0"/>
              <a:t>Because it’s what makes GUIDs fragment!</a:t>
            </a:r>
          </a:p>
          <a:p>
            <a:pPr lvl="1"/>
            <a:endParaRPr lang="en-US" dirty="0"/>
          </a:p>
          <a:p>
            <a:r>
              <a:rPr lang="en-US" dirty="0"/>
              <a:t>3. Learn a MUCH better way!</a:t>
            </a:r>
          </a:p>
          <a:p>
            <a:pPr lvl="1"/>
            <a:endParaRPr lang="en-US" dirty="0"/>
          </a:p>
          <a:p>
            <a:pPr lvl="1"/>
            <a:endParaRPr lang="en-US" dirty="0"/>
          </a:p>
        </p:txBody>
      </p:sp>
      <p:sp>
        <p:nvSpPr>
          <p:cNvPr id="7" name="Oval 6">
            <a:extLst>
              <a:ext uri="{FF2B5EF4-FFF2-40B4-BE49-F238E27FC236}">
                <a16:creationId xmlns:a16="http://schemas.microsoft.com/office/drawing/2014/main" id="{4214CA4F-4C99-4C34-9656-08A36FFAD7E9}"/>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181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fade">
                                      <p:cBhvr>
                                        <p:cTn id="40" dur="500"/>
                                        <p:tgtEl>
                                          <p:spTgt spid="6">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Effect transition="in" filter="fade">
                                      <p:cBhvr>
                                        <p:cTn id="45" dur="500"/>
                                        <p:tgtEl>
                                          <p:spTgt spid="6">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Effect transition="in" filter="fade">
                                      <p:cBhvr>
                                        <p:cTn id="50" dur="500"/>
                                        <p:tgtEl>
                                          <p:spTgt spid="6">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Effect transition="in" filter="fade">
                                      <p:cBhvr>
                                        <p:cTn id="55" dur="500"/>
                                        <p:tgtEl>
                                          <p:spTgt spid="6">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
                                            <p:txEl>
                                              <p:pRg st="13" end="13"/>
                                            </p:txEl>
                                          </p:spTgt>
                                        </p:tgtEl>
                                        <p:attrNameLst>
                                          <p:attrName>style.visibility</p:attrName>
                                        </p:attrNameLst>
                                      </p:cBhvr>
                                      <p:to>
                                        <p:strVal val="visible"/>
                                      </p:to>
                                    </p:set>
                                    <p:animEffect transition="in" filter="fade">
                                      <p:cBhvr>
                                        <p:cTn id="6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15</a:t>
            </a:fld>
            <a:r>
              <a:rPr lang="en-US"/>
              <a:t>    </a:t>
            </a:r>
            <a:endParaRPr lang="en-US" dirty="0"/>
          </a:p>
        </p:txBody>
      </p:sp>
      <p:sp>
        <p:nvSpPr>
          <p:cNvPr id="5" name="Title 4"/>
          <p:cNvSpPr>
            <a:spLocks noGrp="1"/>
          </p:cNvSpPr>
          <p:nvPr>
            <p:ph type="title"/>
          </p:nvPr>
        </p:nvSpPr>
        <p:spPr/>
        <p:txBody>
          <a:bodyPr/>
          <a:lstStyle/>
          <a:p>
            <a:r>
              <a:rPr lang="en-US" dirty="0"/>
              <a:t>Agenda (More Things!)</a:t>
            </a:r>
          </a:p>
        </p:txBody>
      </p:sp>
      <p:sp>
        <p:nvSpPr>
          <p:cNvPr id="6" name="Content Placeholder 5"/>
          <p:cNvSpPr>
            <a:spLocks noGrp="1"/>
          </p:cNvSpPr>
          <p:nvPr>
            <p:ph sz="quarter" idx="10"/>
          </p:nvPr>
        </p:nvSpPr>
        <p:spPr/>
        <p:txBody>
          <a:bodyPr>
            <a:normAutofit/>
          </a:bodyPr>
          <a:lstStyle/>
          <a:p>
            <a:pPr>
              <a:lnSpc>
                <a:spcPct val="120000"/>
              </a:lnSpc>
            </a:pPr>
            <a:r>
              <a:rPr lang="en-US" dirty="0"/>
              <a:t>Demonstrate the simple fix for GUID fragmentation.</a:t>
            </a:r>
          </a:p>
          <a:p>
            <a:pPr>
              <a:lnSpc>
                <a:spcPct val="120000"/>
              </a:lnSpc>
            </a:pPr>
            <a:r>
              <a:rPr lang="en-US" dirty="0"/>
              <a:t>Bust Index Maintenance Log File Myths</a:t>
            </a:r>
          </a:p>
          <a:p>
            <a:pPr lvl="1">
              <a:lnSpc>
                <a:spcPct val="120000"/>
              </a:lnSpc>
            </a:pPr>
            <a:r>
              <a:rPr lang="en-US" dirty="0"/>
              <a:t>Reorganize is NOT your friend.</a:t>
            </a:r>
          </a:p>
          <a:p>
            <a:pPr>
              <a:lnSpc>
                <a:spcPct val="120000"/>
              </a:lnSpc>
            </a:pPr>
            <a:r>
              <a:rPr lang="en-US" dirty="0"/>
              <a:t>Why NEWSEQUENTIALID() might not be the fix.</a:t>
            </a:r>
          </a:p>
          <a:p>
            <a:pPr>
              <a:lnSpc>
                <a:spcPct val="120000"/>
              </a:lnSpc>
            </a:pPr>
            <a:r>
              <a:rPr lang="en-US" dirty="0"/>
              <a:t>Introduce “</a:t>
            </a:r>
            <a:r>
              <a:rPr lang="en-US" dirty="0" err="1"/>
              <a:t>Exp</a:t>
            </a:r>
            <a:r>
              <a:rPr lang="en-US" u="sng" dirty="0" err="1">
                <a:solidFill>
                  <a:srgbClr val="FF0000"/>
                </a:solidFill>
              </a:rPr>
              <a:t>A</a:t>
            </a:r>
            <a:r>
              <a:rPr lang="en-US" dirty="0" err="1"/>
              <a:t>nsive</a:t>
            </a:r>
            <a:r>
              <a:rPr lang="en-US" dirty="0"/>
              <a:t> Updates”</a:t>
            </a:r>
          </a:p>
          <a:p>
            <a:pPr lvl="1">
              <a:lnSpc>
                <a:spcPct val="120000"/>
              </a:lnSpc>
            </a:pPr>
            <a:r>
              <a:rPr lang="en-US" dirty="0"/>
              <a:t>“Ever-Increasing” &amp; </a:t>
            </a:r>
            <a:r>
              <a:rPr lang="en-US" dirty="0" err="1"/>
              <a:t>NewSequentialID</a:t>
            </a:r>
            <a:r>
              <a:rPr lang="en-US" dirty="0"/>
              <a:t>() indexes die here.</a:t>
            </a:r>
          </a:p>
          <a:p>
            <a:pPr lvl="1">
              <a:lnSpc>
                <a:spcPct val="120000"/>
              </a:lnSpc>
            </a:pPr>
            <a:r>
              <a:rPr lang="en-US" dirty="0"/>
              <a:t>Random GUIDS prevent fragmentation here!</a:t>
            </a:r>
          </a:p>
          <a:p>
            <a:pPr>
              <a:lnSpc>
                <a:spcPct val="120000"/>
              </a:lnSpc>
            </a:pPr>
            <a:r>
              <a:rPr lang="en-US" dirty="0"/>
              <a:t>Tons of ancillary information</a:t>
            </a:r>
          </a:p>
          <a:p>
            <a:pPr lvl="1">
              <a:lnSpc>
                <a:spcPct val="120000"/>
              </a:lnSpc>
            </a:pPr>
            <a:r>
              <a:rPr lang="en-US" dirty="0"/>
              <a:t>Including a new tool to actually see an index.</a:t>
            </a:r>
            <a:br>
              <a:rPr lang="en-US" dirty="0"/>
            </a:br>
            <a:r>
              <a:rPr lang="en-US" dirty="0"/>
              <a:t>(Included in ZIP file)</a:t>
            </a:r>
          </a:p>
        </p:txBody>
      </p:sp>
      <p:sp>
        <p:nvSpPr>
          <p:cNvPr id="7" name="Oval 6">
            <a:extLst>
              <a:ext uri="{FF2B5EF4-FFF2-40B4-BE49-F238E27FC236}">
                <a16:creationId xmlns:a16="http://schemas.microsoft.com/office/drawing/2014/main" id="{4780CF6F-3016-48D1-BA48-03AA1539426E}"/>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66610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98AA40E-6636-4806-B510-1860365186C1}"/>
              </a:ext>
            </a:extLst>
          </p:cNvPr>
          <p:cNvSpPr>
            <a:spLocks noGrp="1"/>
          </p:cNvSpPr>
          <p:nvPr>
            <p:ph type="subTitle" idx="1"/>
          </p:nvPr>
        </p:nvSpPr>
        <p:spPr/>
        <p:txBody>
          <a:bodyPr/>
          <a:lstStyle/>
          <a:p>
            <a:r>
              <a:rPr lang="en-US" dirty="0"/>
              <a:t>Quick Review</a:t>
            </a:r>
          </a:p>
        </p:txBody>
      </p:sp>
      <p:sp>
        <p:nvSpPr>
          <p:cNvPr id="3" name="Title 2">
            <a:extLst>
              <a:ext uri="{FF2B5EF4-FFF2-40B4-BE49-F238E27FC236}">
                <a16:creationId xmlns:a16="http://schemas.microsoft.com/office/drawing/2014/main" id="{0BACF07C-7043-4EC9-81B4-670271EEBE00}"/>
              </a:ext>
            </a:extLst>
          </p:cNvPr>
          <p:cNvSpPr>
            <a:spLocks noGrp="1"/>
          </p:cNvSpPr>
          <p:nvPr>
            <p:ph type="ctrTitle"/>
          </p:nvPr>
        </p:nvSpPr>
        <p:spPr/>
        <p:txBody>
          <a:bodyPr/>
          <a:lstStyle/>
          <a:p>
            <a:r>
              <a:rPr lang="en-US" dirty="0"/>
              <a:t>IDENTITY </a:t>
            </a:r>
            <a:r>
              <a:rPr lang="en-US" dirty="0" err="1"/>
              <a:t>v.s</a:t>
            </a:r>
            <a:r>
              <a:rPr lang="en-US" dirty="0"/>
              <a:t>. Random GUIDs</a:t>
            </a:r>
          </a:p>
        </p:txBody>
      </p:sp>
    </p:spTree>
    <p:extLst>
      <p:ext uri="{BB962C8B-B14F-4D97-AF65-F5344CB8AC3E}">
        <p14:creationId xmlns:p14="http://schemas.microsoft.com/office/powerpoint/2010/main" val="7389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17</a:t>
            </a:fld>
            <a:r>
              <a:rPr lang="en-US"/>
              <a:t>    </a:t>
            </a:r>
            <a:endParaRPr lang="en-US" dirty="0"/>
          </a:p>
        </p:txBody>
      </p:sp>
      <p:sp>
        <p:nvSpPr>
          <p:cNvPr id="5" name="Title 4"/>
          <p:cNvSpPr>
            <a:spLocks noGrp="1"/>
          </p:cNvSpPr>
          <p:nvPr>
            <p:ph type="title"/>
          </p:nvPr>
        </p:nvSpPr>
        <p:spPr/>
        <p:txBody>
          <a:bodyPr/>
          <a:lstStyle/>
          <a:p>
            <a:r>
              <a:rPr lang="en-US" dirty="0"/>
              <a:t>Why People Think Random GUIDs Are Bad!</a:t>
            </a:r>
          </a:p>
        </p:txBody>
      </p:sp>
      <p:sp>
        <p:nvSpPr>
          <p:cNvPr id="6" name="Content Placeholder 5"/>
          <p:cNvSpPr>
            <a:spLocks noGrp="1"/>
          </p:cNvSpPr>
          <p:nvPr>
            <p:ph sz="quarter" idx="10"/>
          </p:nvPr>
        </p:nvSpPr>
        <p:spPr>
          <a:xfrm>
            <a:off x="0" y="1005840"/>
            <a:ext cx="12188952" cy="5303520"/>
          </a:xfrm>
        </p:spPr>
        <p:txBody>
          <a:bodyPr/>
          <a:lstStyle/>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66145" y="3625446"/>
            <a:ext cx="53435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1410927"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946785"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482643"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018501"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554359"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090217"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26075"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161933"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697791"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233649" y="3055481"/>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112280" y="3096332"/>
            <a:ext cx="3318537" cy="2215991"/>
          </a:xfrm>
          <a:prstGeom prst="rect">
            <a:avLst/>
          </a:prstGeom>
          <a:noFill/>
          <a:ln w="38100">
            <a:solidFill>
              <a:srgbClr val="FF0000"/>
            </a:solidFill>
          </a:ln>
          <a:effectLst/>
        </p:spPr>
        <p:txBody>
          <a:bodyPr wrap="none" lIns="91440" tIns="0" rIns="91440" bIns="0" rtlCol="0">
            <a:spAutoFit/>
          </a:bodyPr>
          <a:lstStyle/>
          <a:p>
            <a:pPr algn="ctr"/>
            <a:r>
              <a:rPr lang="en-US" sz="1600" b="1" u="sng" dirty="0">
                <a:solidFill>
                  <a:schemeClr val="accent1">
                    <a:lumMod val="75000"/>
                  </a:schemeClr>
                </a:solidFill>
              </a:rPr>
              <a:t>Random GUIDs</a:t>
            </a:r>
          </a:p>
          <a:p>
            <a:pPr algn="ctr"/>
            <a:r>
              <a:rPr lang="en-US" sz="1600" b="1" dirty="0">
                <a:solidFill>
                  <a:schemeClr val="accent1">
                    <a:lumMod val="75000"/>
                  </a:schemeClr>
                </a:solidFill>
              </a:rPr>
              <a:t>For Inserts, possibly ALL pages</a:t>
            </a:r>
          </a:p>
          <a:p>
            <a:pPr algn="ctr"/>
            <a:r>
              <a:rPr lang="en-US" sz="1600" b="1" dirty="0">
                <a:solidFill>
                  <a:schemeClr val="accent1">
                    <a:lumMod val="75000"/>
                  </a:schemeClr>
                </a:solidFill>
              </a:rPr>
              <a:t>will be in memory.</a:t>
            </a:r>
          </a:p>
          <a:p>
            <a:pPr algn="ctr"/>
            <a:r>
              <a:rPr lang="en-US" sz="1600" b="1" u="sng" dirty="0">
                <a:solidFill>
                  <a:schemeClr val="accent1">
                    <a:lumMod val="75000"/>
                  </a:schemeClr>
                </a:solidFill>
                <a:latin typeface="Arial Black" panose="020B0A04020102020204" pitchFamily="34" charset="0"/>
              </a:rPr>
              <a:t>If</a:t>
            </a:r>
            <a:r>
              <a:rPr lang="en-US" sz="1600" b="1" dirty="0">
                <a:solidFill>
                  <a:schemeClr val="accent1">
                    <a:lumMod val="75000"/>
                  </a:schemeClr>
                </a:solidFill>
                <a:latin typeface="Arial Black" panose="020B0A04020102020204" pitchFamily="34" charset="0"/>
              </a:rPr>
              <a:t> the pages are full</a:t>
            </a:r>
            <a:r>
              <a:rPr lang="en-US" sz="1600" b="1" dirty="0">
                <a:solidFill>
                  <a:schemeClr val="accent1">
                    <a:lumMod val="75000"/>
                  </a:schemeClr>
                </a:solidFill>
              </a:rPr>
              <a:t>,</a:t>
            </a:r>
          </a:p>
          <a:p>
            <a:pPr algn="ctr"/>
            <a:r>
              <a:rPr lang="en-US" sz="1600" b="1" dirty="0">
                <a:solidFill>
                  <a:schemeClr val="accent1">
                    <a:lumMod val="75000"/>
                  </a:schemeClr>
                </a:solidFill>
              </a:rPr>
              <a:t>then Inserts/</a:t>
            </a:r>
            <a:r>
              <a:rPr lang="en-US" sz="1600" b="1" dirty="0" err="1">
                <a:solidFill>
                  <a:schemeClr val="accent1">
                    <a:lumMod val="75000"/>
                  </a:schemeClr>
                </a:solidFill>
              </a:rPr>
              <a:t>ExpAnsive</a:t>
            </a:r>
            <a:r>
              <a:rPr lang="en-US" sz="1600" b="1" dirty="0">
                <a:solidFill>
                  <a:schemeClr val="accent1">
                    <a:lumMod val="75000"/>
                  </a:schemeClr>
                </a:solidFill>
              </a:rPr>
              <a:t> Updates</a:t>
            </a:r>
            <a:br>
              <a:rPr lang="en-US" sz="1600" b="1" dirty="0">
                <a:solidFill>
                  <a:schemeClr val="accent1">
                    <a:lumMod val="75000"/>
                  </a:schemeClr>
                </a:solidFill>
              </a:rPr>
            </a:br>
            <a:r>
              <a:rPr lang="en-US" sz="1600" b="1" dirty="0">
                <a:solidFill>
                  <a:schemeClr val="accent1">
                    <a:lumMod val="75000"/>
                  </a:schemeClr>
                </a:solidFill>
              </a:rPr>
              <a:t>will cause</a:t>
            </a:r>
          </a:p>
          <a:p>
            <a:pPr algn="ctr"/>
            <a:r>
              <a:rPr lang="en-US" sz="1600" b="1" dirty="0">
                <a:solidFill>
                  <a:schemeClr val="accent1">
                    <a:lumMod val="75000"/>
                  </a:schemeClr>
                </a:solidFill>
              </a:rPr>
              <a:t>massive “Bad” Page-Splits</a:t>
            </a:r>
          </a:p>
          <a:p>
            <a:pPr algn="ctr"/>
            <a:r>
              <a:rPr lang="en-US" sz="1600" b="1" dirty="0">
                <a:solidFill>
                  <a:schemeClr val="accent1">
                    <a:lumMod val="75000"/>
                  </a:schemeClr>
                </a:solidFill>
              </a:rPr>
              <a:t>and Fragmentation.</a:t>
            </a:r>
          </a:p>
          <a:p>
            <a:pPr algn="ctr"/>
            <a:r>
              <a:rPr lang="en-US" sz="1600" b="1" dirty="0">
                <a:solidFill>
                  <a:schemeClr val="accent1">
                    <a:lumMod val="75000"/>
                  </a:schemeClr>
                </a:solidFill>
              </a:rPr>
              <a:t>Instant doubling of space used.</a:t>
            </a: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66145" y="1739053"/>
            <a:ext cx="53435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a:off x="6120575"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263142"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405708"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6548274"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690840"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833406"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6975972"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118538"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7261104"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7403670" y="1178920"/>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pic>
        <p:nvPicPr>
          <p:cNvPr id="30"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504752" y="1739053"/>
            <a:ext cx="542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037845" y="1739053"/>
            <a:ext cx="542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8007032" y="1393484"/>
            <a:ext cx="3209532" cy="1477328"/>
          </a:xfrm>
          <a:prstGeom prst="rect">
            <a:avLst/>
          </a:prstGeom>
          <a:noFill/>
          <a:ln w="38100">
            <a:solidFill>
              <a:srgbClr val="FF0000"/>
            </a:solidFill>
          </a:ln>
          <a:effectLst/>
        </p:spPr>
        <p:txBody>
          <a:bodyPr wrap="none" lIns="91440" tIns="0" rIns="91440" bIns="0" rtlCol="0">
            <a:spAutoFit/>
          </a:bodyPr>
          <a:lstStyle/>
          <a:p>
            <a:pPr algn="ctr"/>
            <a:r>
              <a:rPr lang="en-US" sz="1600" b="1" u="sng" dirty="0">
                <a:solidFill>
                  <a:schemeClr val="accent1">
                    <a:lumMod val="75000"/>
                  </a:schemeClr>
                </a:solidFill>
              </a:rPr>
              <a:t>Ever Increasing Index.</a:t>
            </a:r>
          </a:p>
          <a:p>
            <a:pPr algn="ctr"/>
            <a:r>
              <a:rPr lang="en-US" sz="1600" b="1" dirty="0">
                <a:solidFill>
                  <a:schemeClr val="accent1">
                    <a:lumMod val="75000"/>
                  </a:schemeClr>
                </a:solidFill>
              </a:rPr>
              <a:t>For Inserts, only the last pages</a:t>
            </a:r>
          </a:p>
          <a:p>
            <a:pPr algn="ctr"/>
            <a:r>
              <a:rPr lang="en-US" sz="1600" b="1" dirty="0">
                <a:solidFill>
                  <a:schemeClr val="accent1">
                    <a:lumMod val="75000"/>
                  </a:schemeClr>
                </a:solidFill>
              </a:rPr>
              <a:t>will be in memory.</a:t>
            </a:r>
          </a:p>
          <a:p>
            <a:pPr algn="ctr"/>
            <a:r>
              <a:rPr lang="en-US" sz="1600" b="1" dirty="0">
                <a:solidFill>
                  <a:schemeClr val="accent1">
                    <a:lumMod val="75000"/>
                  </a:schemeClr>
                </a:solidFill>
              </a:rPr>
              <a:t>No “Bad” Page-Splits.</a:t>
            </a:r>
          </a:p>
          <a:p>
            <a:pPr algn="ctr"/>
            <a:r>
              <a:rPr lang="en-US" sz="1600" dirty="0">
                <a:ln>
                  <a:solidFill>
                    <a:schemeClr val="tx1"/>
                  </a:solidFill>
                </a:ln>
                <a:solidFill>
                  <a:srgbClr val="66FF66"/>
                </a:solidFill>
                <a:effectLst>
                  <a:outerShdw blurRad="38100" dist="50800" dir="2700000" algn="tl">
                    <a:srgbClr val="000000"/>
                  </a:outerShdw>
                </a:effectLst>
                <a:latin typeface="Arial Black" panose="020B0A04020102020204" pitchFamily="34" charset="0"/>
              </a:rPr>
              <a:t>NO FRAGMENTATION.</a:t>
            </a:r>
          </a:p>
          <a:p>
            <a:pPr algn="ctr"/>
            <a:r>
              <a:rPr lang="en-US" sz="1600" dirty="0">
                <a:ln>
                  <a:solidFill>
                    <a:schemeClr val="tx1"/>
                  </a:solidFill>
                </a:ln>
                <a:solidFill>
                  <a:srgbClr val="66FF66"/>
                </a:solidFill>
                <a:effectLst>
                  <a:outerShdw blurRad="38100" dist="50800" dir="2700000" algn="tl">
                    <a:srgbClr val="000000"/>
                  </a:outerShdw>
                </a:effectLst>
                <a:latin typeface="Arial Black" panose="020B0A04020102020204" pitchFamily="34" charset="0"/>
              </a:rPr>
              <a:t>NO INDEX MAINTENANCE!</a:t>
            </a:r>
          </a:p>
        </p:txBody>
      </p:sp>
      <p:sp>
        <p:nvSpPr>
          <p:cNvPr id="45" name="TextBox 44"/>
          <p:cNvSpPr txBox="1"/>
          <p:nvPr/>
        </p:nvSpPr>
        <p:spPr>
          <a:xfrm>
            <a:off x="908369" y="4965700"/>
            <a:ext cx="5872890" cy="1231106"/>
          </a:xfrm>
          <a:prstGeom prst="rect">
            <a:avLst/>
          </a:prstGeom>
          <a:noFill/>
          <a:ln w="38100">
            <a:solidFill>
              <a:srgbClr val="FF0000"/>
            </a:solidFill>
          </a:ln>
          <a:effectLst/>
        </p:spPr>
        <p:txBody>
          <a:bodyPr wrap="none" lIns="91440" tIns="0" rIns="91440" bIns="0" rtlCol="0">
            <a:spAutoFit/>
          </a:bodyPr>
          <a:lstStyle/>
          <a:p>
            <a:pPr algn="ctr"/>
            <a:r>
              <a:rPr lang="en-US" sz="1600" b="1" u="sng" dirty="0">
                <a:solidFill>
                  <a:schemeClr val="accent1">
                    <a:lumMod val="75000"/>
                  </a:schemeClr>
                </a:solidFill>
              </a:rPr>
              <a:t>Start Thinking…</a:t>
            </a:r>
          </a:p>
          <a:p>
            <a:pPr algn="ctr"/>
            <a:r>
              <a:rPr lang="en-US" sz="1600" b="1" dirty="0">
                <a:solidFill>
                  <a:schemeClr val="accent1">
                    <a:lumMod val="75000"/>
                  </a:schemeClr>
                </a:solidFill>
              </a:rPr>
              <a:t>What would make these pages FULL?</a:t>
            </a:r>
          </a:p>
          <a:p>
            <a:pPr algn="ctr"/>
            <a:r>
              <a:rPr lang="en-US" sz="1600" b="1" dirty="0">
                <a:solidFill>
                  <a:srgbClr val="FF0000"/>
                </a:solidFill>
                <a:effectLst>
                  <a:outerShdw blurRad="38100" dist="50800" dir="2700000" algn="tl">
                    <a:srgbClr val="000000"/>
                  </a:outerShdw>
                </a:effectLst>
                <a:latin typeface="Arial Black" panose="020B0A04020102020204" pitchFamily="34" charset="0"/>
              </a:rPr>
              <a:t>COULD INDEX MAINTENANCE MAKE THEM FULL?</a:t>
            </a:r>
          </a:p>
          <a:p>
            <a:pPr algn="ctr"/>
            <a:r>
              <a:rPr lang="en-US" sz="1600" b="1" dirty="0">
                <a:solidFill>
                  <a:srgbClr val="FF0000"/>
                </a:solidFill>
                <a:effectLst>
                  <a:outerShdw blurRad="38100" dist="50800" dir="2700000" algn="tl">
                    <a:srgbClr val="000000"/>
                  </a:outerShdw>
                </a:effectLst>
                <a:latin typeface="Arial Black" panose="020B0A04020102020204" pitchFamily="34" charset="0"/>
              </a:rPr>
              <a:t>WHAT HAPPENS IF WE INSERT MORE ROWS NOW?</a:t>
            </a:r>
          </a:p>
          <a:p>
            <a:pPr algn="ctr"/>
            <a:r>
              <a:rPr lang="en-US" sz="1600" b="1" dirty="0">
                <a:solidFill>
                  <a:srgbClr val="FF0000"/>
                </a:solidFill>
                <a:effectLst>
                  <a:outerShdw blurRad="38100" dist="50800" dir="2700000" algn="tl">
                    <a:srgbClr val="000000"/>
                  </a:outerShdw>
                </a:effectLst>
                <a:latin typeface="Arial Black" panose="020B0A04020102020204" pitchFamily="34" charset="0"/>
              </a:rPr>
              <a:t>WOULD WE GET MORE PAGE SPLITS?</a:t>
            </a:r>
          </a:p>
        </p:txBody>
      </p:sp>
      <p:pic>
        <p:nvPicPr>
          <p:cNvPr id="55"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971658" y="4508547"/>
            <a:ext cx="539082"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6" name="Straight Arrow Connector 55"/>
          <p:cNvCxnSpPr/>
          <p:nvPr/>
        </p:nvCxnSpPr>
        <p:spPr>
          <a:xfrm>
            <a:off x="1415843"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1951701"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487559"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3417"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3559275"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4095133"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4630991"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5166849"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5702707"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6238565" y="39492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18982387-E89B-4504-AA75-30B706B72B19}"/>
              </a:ext>
            </a:extLst>
          </p:cNvPr>
          <p:cNvSpPr/>
          <p:nvPr/>
        </p:nvSpPr>
        <p:spPr>
          <a:xfrm>
            <a:off x="1179522" y="3641746"/>
            <a:ext cx="5318383" cy="307549"/>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8" name="Rectangle 67">
            <a:extLst>
              <a:ext uri="{FF2B5EF4-FFF2-40B4-BE49-F238E27FC236}">
                <a16:creationId xmlns:a16="http://schemas.microsoft.com/office/drawing/2014/main" id="{6657DEC1-E8F5-4A07-8460-01D1E3506EFE}"/>
              </a:ext>
            </a:extLst>
          </p:cNvPr>
          <p:cNvSpPr/>
          <p:nvPr/>
        </p:nvSpPr>
        <p:spPr>
          <a:xfrm>
            <a:off x="1179522" y="3784703"/>
            <a:ext cx="5330148" cy="164592"/>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6" name="TextBox 65">
            <a:extLst>
              <a:ext uri="{FF2B5EF4-FFF2-40B4-BE49-F238E27FC236}">
                <a16:creationId xmlns:a16="http://schemas.microsoft.com/office/drawing/2014/main" id="{1AFF743B-8D86-472B-A687-D61FEB74F0A5}"/>
              </a:ext>
            </a:extLst>
          </p:cNvPr>
          <p:cNvSpPr txBox="1"/>
          <p:nvPr/>
        </p:nvSpPr>
        <p:spPr>
          <a:xfrm>
            <a:off x="6504751" y="2061196"/>
            <a:ext cx="1055317" cy="471646"/>
          </a:xfrm>
          <a:prstGeom prst="rect">
            <a:avLst/>
          </a:prstGeom>
          <a:noFill/>
          <a:ln w="38100">
            <a:solidFill>
              <a:srgbClr val="FF0000"/>
            </a:solidFill>
          </a:ln>
          <a:effectLst/>
        </p:spPr>
        <p:txBody>
          <a:bodyPr wrap="none" lIns="91440" tIns="0" rIns="91440" bIns="0" rtlCol="0" anchor="ctr">
            <a:noAutofit/>
          </a:bodyPr>
          <a:lstStyle/>
          <a:p>
            <a:pPr algn="ctr"/>
            <a:r>
              <a:rPr lang="en-US" sz="1400" b="1" dirty="0">
                <a:solidFill>
                  <a:schemeClr val="accent1">
                    <a:lumMod val="75000"/>
                  </a:schemeClr>
                </a:solidFill>
              </a:rPr>
              <a:t>“Good”</a:t>
            </a:r>
            <a:br>
              <a:rPr lang="en-US" sz="1400" b="1" dirty="0">
                <a:solidFill>
                  <a:schemeClr val="accent1">
                    <a:lumMod val="75000"/>
                  </a:schemeClr>
                </a:solidFill>
              </a:rPr>
            </a:br>
            <a:r>
              <a:rPr lang="en-US" sz="1400" b="1" dirty="0">
                <a:solidFill>
                  <a:schemeClr val="accent1">
                    <a:lumMod val="75000"/>
                  </a:schemeClr>
                </a:solidFill>
              </a:rPr>
              <a:t>Page Splits</a:t>
            </a:r>
          </a:p>
        </p:txBody>
      </p:sp>
      <p:sp>
        <p:nvSpPr>
          <p:cNvPr id="67" name="Rectangle 66">
            <a:extLst>
              <a:ext uri="{FF2B5EF4-FFF2-40B4-BE49-F238E27FC236}">
                <a16:creationId xmlns:a16="http://schemas.microsoft.com/office/drawing/2014/main" id="{474FBA33-B19E-4749-BEFD-E9C80BF1B3FE}"/>
              </a:ext>
            </a:extLst>
          </p:cNvPr>
          <p:cNvSpPr/>
          <p:nvPr/>
        </p:nvSpPr>
        <p:spPr>
          <a:xfrm>
            <a:off x="1185447" y="1752602"/>
            <a:ext cx="4786211" cy="310301"/>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0" name="Rectangle 69">
            <a:extLst>
              <a:ext uri="{FF2B5EF4-FFF2-40B4-BE49-F238E27FC236}">
                <a16:creationId xmlns:a16="http://schemas.microsoft.com/office/drawing/2014/main" id="{ABCE0368-55D1-4EF3-B361-ECDF4AA2960F}"/>
              </a:ext>
            </a:extLst>
          </p:cNvPr>
          <p:cNvSpPr/>
          <p:nvPr/>
        </p:nvSpPr>
        <p:spPr>
          <a:xfrm>
            <a:off x="5969730" y="1979000"/>
            <a:ext cx="528175" cy="83903"/>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3" name="Rectangle 72">
            <a:extLst>
              <a:ext uri="{FF2B5EF4-FFF2-40B4-BE49-F238E27FC236}">
                <a16:creationId xmlns:a16="http://schemas.microsoft.com/office/drawing/2014/main" id="{C57F991C-FF98-49F6-8D3C-D9BAAD8DC1DB}"/>
              </a:ext>
            </a:extLst>
          </p:cNvPr>
          <p:cNvSpPr/>
          <p:nvPr/>
        </p:nvSpPr>
        <p:spPr>
          <a:xfrm>
            <a:off x="5974777" y="1748885"/>
            <a:ext cx="528175" cy="230115"/>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4" name="Rectangle 73">
            <a:extLst>
              <a:ext uri="{FF2B5EF4-FFF2-40B4-BE49-F238E27FC236}">
                <a16:creationId xmlns:a16="http://schemas.microsoft.com/office/drawing/2014/main" id="{D9CB8D6F-CB85-4F20-B8A7-7DFE39255AD6}"/>
              </a:ext>
            </a:extLst>
          </p:cNvPr>
          <p:cNvSpPr/>
          <p:nvPr/>
        </p:nvSpPr>
        <p:spPr>
          <a:xfrm>
            <a:off x="6501918" y="1746407"/>
            <a:ext cx="528175" cy="316496"/>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5" name="Rectangle 74">
            <a:extLst>
              <a:ext uri="{FF2B5EF4-FFF2-40B4-BE49-F238E27FC236}">
                <a16:creationId xmlns:a16="http://schemas.microsoft.com/office/drawing/2014/main" id="{0C2BDA21-A4A4-4672-8C54-E9A9789C471B}"/>
              </a:ext>
            </a:extLst>
          </p:cNvPr>
          <p:cNvSpPr/>
          <p:nvPr/>
        </p:nvSpPr>
        <p:spPr>
          <a:xfrm>
            <a:off x="7031893" y="1831081"/>
            <a:ext cx="528175" cy="231822"/>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6" name="TextBox 75">
            <a:extLst>
              <a:ext uri="{FF2B5EF4-FFF2-40B4-BE49-F238E27FC236}">
                <a16:creationId xmlns:a16="http://schemas.microsoft.com/office/drawing/2014/main" id="{42EB7A5F-8CBC-469D-A045-EEBF6F028484}"/>
              </a:ext>
            </a:extLst>
          </p:cNvPr>
          <p:cNvSpPr txBox="1"/>
          <p:nvPr/>
        </p:nvSpPr>
        <p:spPr>
          <a:xfrm>
            <a:off x="1185448" y="2061196"/>
            <a:ext cx="4783377" cy="471646"/>
          </a:xfrm>
          <a:prstGeom prst="rect">
            <a:avLst/>
          </a:prstGeom>
          <a:noFill/>
          <a:ln w="38100">
            <a:solidFill>
              <a:srgbClr val="FF0000"/>
            </a:solidFill>
          </a:ln>
          <a:effectLst/>
        </p:spPr>
        <p:txBody>
          <a:bodyPr wrap="none" lIns="91440" tIns="0" rIns="91440" bIns="0" rtlCol="0" anchor="ctr">
            <a:noAutofit/>
          </a:bodyPr>
          <a:lstStyle/>
          <a:p>
            <a:pPr algn="ctr"/>
            <a:r>
              <a:rPr lang="en-US" sz="1400" b="1" dirty="0">
                <a:solidFill>
                  <a:schemeClr val="accent1">
                    <a:lumMod val="75000"/>
                  </a:schemeClr>
                </a:solidFill>
              </a:rPr>
              <a:t>All Pages “Naturally” Filled to 100%</a:t>
            </a:r>
          </a:p>
        </p:txBody>
      </p:sp>
      <p:pic>
        <p:nvPicPr>
          <p:cNvPr id="54"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43588" y="4508547"/>
            <a:ext cx="546409"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07730" y="4508547"/>
            <a:ext cx="545248"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371872" y="4508547"/>
            <a:ext cx="544524"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36014" y="4508547"/>
            <a:ext cx="546537"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09072" y="4508547"/>
            <a:ext cx="546537"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770797" y="4508547"/>
            <a:ext cx="546537"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38063" y="4508547"/>
            <a:ext cx="543538"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09874" y="4508547"/>
            <a:ext cx="538868"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77015" y="4508547"/>
            <a:ext cx="547582" cy="3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a:extLst>
              <a:ext uri="{FF2B5EF4-FFF2-40B4-BE49-F238E27FC236}">
                <a16:creationId xmlns:a16="http://schemas.microsoft.com/office/drawing/2014/main" id="{45ED92E1-FB5B-437A-80A3-AB6104437BB4}"/>
              </a:ext>
            </a:extLst>
          </p:cNvPr>
          <p:cNvSpPr/>
          <p:nvPr/>
        </p:nvSpPr>
        <p:spPr>
          <a:xfrm>
            <a:off x="1179523" y="4660305"/>
            <a:ext cx="5322395" cy="164592"/>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7" name="TextBox 76">
            <a:extLst>
              <a:ext uri="{FF2B5EF4-FFF2-40B4-BE49-F238E27FC236}">
                <a16:creationId xmlns:a16="http://schemas.microsoft.com/office/drawing/2014/main" id="{C0F047E2-1ECD-4065-99EC-356FF285331A}"/>
              </a:ext>
            </a:extLst>
          </p:cNvPr>
          <p:cNvSpPr txBox="1"/>
          <p:nvPr/>
        </p:nvSpPr>
        <p:spPr>
          <a:xfrm>
            <a:off x="1185448" y="2061196"/>
            <a:ext cx="6374620" cy="471646"/>
          </a:xfrm>
          <a:prstGeom prst="rect">
            <a:avLst/>
          </a:prstGeom>
          <a:noFill/>
          <a:ln w="38100">
            <a:solidFill>
              <a:srgbClr val="FF0000"/>
            </a:solidFill>
          </a:ln>
          <a:effectLst/>
        </p:spPr>
        <p:txBody>
          <a:bodyPr wrap="none" lIns="91440" tIns="0" rIns="91440" bIns="0" rtlCol="0" anchor="ctr">
            <a:noAutofit/>
          </a:bodyPr>
          <a:lstStyle/>
          <a:p>
            <a:pPr algn="ctr"/>
            <a:r>
              <a:rPr lang="en-US" sz="1400" b="1" dirty="0">
                <a:solidFill>
                  <a:schemeClr val="accent1">
                    <a:lumMod val="75000"/>
                  </a:schemeClr>
                </a:solidFill>
              </a:rPr>
              <a:t>All Pages “Naturally” Filled to 100%</a:t>
            </a:r>
          </a:p>
        </p:txBody>
      </p:sp>
    </p:spTree>
    <p:extLst>
      <p:ext uri="{BB962C8B-B14F-4D97-AF65-F5344CB8AC3E}">
        <p14:creationId xmlns:p14="http://schemas.microsoft.com/office/powerpoint/2010/main" val="179441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outVertical)">
                                      <p:cBhvr>
                                        <p:cTn id="12" dur="500"/>
                                        <p:tgtEl>
                                          <p:spTgt spid="32"/>
                                        </p:tgtEl>
                                      </p:cBhvr>
                                    </p:animEffect>
                                  </p:childTnLst>
                                </p:cTn>
                              </p:par>
                              <p:par>
                                <p:cTn id="13" presetID="16" presetClass="entr" presetSubtype="37" fill="hold" nodeType="with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barn(outVertical)">
                                      <p:cBhvr>
                                        <p:cTn id="15" dur="500"/>
                                        <p:tgtEl>
                                          <p:spTgt spid="3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10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down)">
                                      <p:cBhvr>
                                        <p:cTn id="25" dur="500"/>
                                        <p:tgtEl>
                                          <p:spTgt spid="67"/>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barn(outVertical)">
                                      <p:cBhvr>
                                        <p:cTn id="28" dur="500"/>
                                        <p:tgtEl>
                                          <p:spTgt spid="7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down)">
                                      <p:cBhvr>
                                        <p:cTn id="33" dur="5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down)">
                                      <p:cBhvr>
                                        <p:cTn id="38" dur="1500"/>
                                        <p:tgtEl>
                                          <p:spTgt spid="73"/>
                                        </p:tgtEl>
                                      </p:cBhvr>
                                    </p:animEffect>
                                  </p:childTnLst>
                                </p:cTn>
                              </p:par>
                              <p:par>
                                <p:cTn id="39" presetID="22" presetClass="entr" presetSubtype="1"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par>
                                <p:cTn id="42" presetID="22" presetClass="entr" presetSubtype="1" fill="hold" nodeType="withEffect">
                                  <p:stCondLst>
                                    <p:cond delay="50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par>
                                <p:cTn id="45" presetID="22" presetClass="entr" presetSubtype="1" fill="hold" nodeType="withEffect">
                                  <p:stCondLst>
                                    <p:cond delay="100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down)">
                                      <p:cBhvr>
                                        <p:cTn id="57" dur="2000"/>
                                        <p:tgtEl>
                                          <p:spTgt spid="74"/>
                                        </p:tgtEl>
                                      </p:cBhvr>
                                    </p:animEffect>
                                  </p:childTnLst>
                                </p:cTn>
                              </p:par>
                              <p:par>
                                <p:cTn id="58" presetID="22" presetClass="entr" presetSubtype="1"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par>
                                <p:cTn id="61" presetID="22" presetClass="entr" presetSubtype="1" fill="hold" nodeType="withEffect">
                                  <p:stCondLst>
                                    <p:cond delay="50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par>
                                <p:cTn id="64" presetID="22" presetClass="entr" presetSubtype="1" fill="hold" nodeType="withEffect">
                                  <p:stCondLst>
                                    <p:cond delay="100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par>
                                <p:cTn id="67" presetID="22" presetClass="entr" presetSubtype="1" fill="hold" nodeType="withEffect">
                                  <p:stCondLst>
                                    <p:cond delay="1500"/>
                                  </p:stCondLst>
                                  <p:childTnLst>
                                    <p:set>
                                      <p:cBhvr>
                                        <p:cTn id="68" dur="1" fill="hold">
                                          <p:stCondLst>
                                            <p:cond delay="0"/>
                                          </p:stCondLst>
                                        </p:cTn>
                                        <p:tgtEl>
                                          <p:spTgt spid="26"/>
                                        </p:tgtEl>
                                        <p:attrNameLst>
                                          <p:attrName>style.visibility</p:attrName>
                                        </p:attrNameLst>
                                      </p:cBhvr>
                                      <p:to>
                                        <p:strVal val="visible"/>
                                      </p:to>
                                    </p:set>
                                    <p:animEffect transition="in" filter="wipe(up)">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left)">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wipe(down)">
                                      <p:cBhvr>
                                        <p:cTn id="79" dur="1500"/>
                                        <p:tgtEl>
                                          <p:spTgt spid="75"/>
                                        </p:tgtEl>
                                      </p:cBhvr>
                                    </p:animEffect>
                                  </p:childTnLst>
                                </p:cTn>
                              </p:par>
                              <p:par>
                                <p:cTn id="80" presetID="22" presetClass="entr" presetSubtype="1" fill="hold"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up)">
                                      <p:cBhvr>
                                        <p:cTn id="82" dur="500"/>
                                        <p:tgtEl>
                                          <p:spTgt spid="27"/>
                                        </p:tgtEl>
                                      </p:cBhvr>
                                    </p:animEffect>
                                  </p:childTnLst>
                                </p:cTn>
                              </p:par>
                              <p:par>
                                <p:cTn id="83" presetID="22" presetClass="entr" presetSubtype="1" fill="hold" nodeType="withEffect">
                                  <p:stCondLst>
                                    <p:cond delay="500"/>
                                  </p:stCondLst>
                                  <p:childTnLst>
                                    <p:set>
                                      <p:cBhvr>
                                        <p:cTn id="84" dur="1" fill="hold">
                                          <p:stCondLst>
                                            <p:cond delay="0"/>
                                          </p:stCondLst>
                                        </p:cTn>
                                        <p:tgtEl>
                                          <p:spTgt spid="28"/>
                                        </p:tgtEl>
                                        <p:attrNameLst>
                                          <p:attrName>style.visibility</p:attrName>
                                        </p:attrNameLst>
                                      </p:cBhvr>
                                      <p:to>
                                        <p:strVal val="visible"/>
                                      </p:to>
                                    </p:set>
                                    <p:animEffect transition="in" filter="wipe(up)">
                                      <p:cBhvr>
                                        <p:cTn id="85" dur="500"/>
                                        <p:tgtEl>
                                          <p:spTgt spid="28"/>
                                        </p:tgtEl>
                                      </p:cBhvr>
                                    </p:animEffect>
                                  </p:childTnLst>
                                </p:cTn>
                              </p:par>
                              <p:par>
                                <p:cTn id="86" presetID="22" presetClass="entr" presetSubtype="1" fill="hold" nodeType="withEffect">
                                  <p:stCondLst>
                                    <p:cond delay="1000"/>
                                  </p:stCondLst>
                                  <p:childTnLst>
                                    <p:set>
                                      <p:cBhvr>
                                        <p:cTn id="87" dur="1" fill="hold">
                                          <p:stCondLst>
                                            <p:cond delay="0"/>
                                          </p:stCondLst>
                                        </p:cTn>
                                        <p:tgtEl>
                                          <p:spTgt spid="29"/>
                                        </p:tgtEl>
                                        <p:attrNameLst>
                                          <p:attrName>style.visibility</p:attrName>
                                        </p:attrNameLst>
                                      </p:cBhvr>
                                      <p:to>
                                        <p:strVal val="visible"/>
                                      </p:to>
                                    </p:set>
                                    <p:animEffect transition="in" filter="wipe(up)">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37" fill="hold" grpId="0" nodeType="click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barn(outVertical)">
                                      <p:cBhvr>
                                        <p:cTn id="93" dur="500"/>
                                        <p:tgtEl>
                                          <p:spTgt spid="66"/>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37" fill="hold" nodeType="clickEffect">
                                  <p:stCondLst>
                                    <p:cond delay="0"/>
                                  </p:stCondLst>
                                  <p:childTnLst>
                                    <p:set>
                                      <p:cBhvr>
                                        <p:cTn id="97" dur="1" fill="hold">
                                          <p:stCondLst>
                                            <p:cond delay="0"/>
                                          </p:stCondLst>
                                        </p:cTn>
                                        <p:tgtEl>
                                          <p:spTgt spid="32">
                                            <p:txEl>
                                              <p:pRg st="1" end="1"/>
                                            </p:txEl>
                                          </p:spTgt>
                                        </p:tgtEl>
                                        <p:attrNameLst>
                                          <p:attrName>style.visibility</p:attrName>
                                        </p:attrNameLst>
                                      </p:cBhvr>
                                      <p:to>
                                        <p:strVal val="visible"/>
                                      </p:to>
                                    </p:set>
                                    <p:animEffect transition="in" filter="barn(outVertical)">
                                      <p:cBhvr>
                                        <p:cTn id="98" dur="500"/>
                                        <p:tgtEl>
                                          <p:spTgt spid="32">
                                            <p:txEl>
                                              <p:pRg st="1" end="1"/>
                                            </p:txEl>
                                          </p:spTgt>
                                        </p:tgtEl>
                                      </p:cBhvr>
                                    </p:animEffect>
                                  </p:childTnLst>
                                </p:cTn>
                              </p:par>
                            </p:childTnLst>
                          </p:cTn>
                        </p:par>
                        <p:par>
                          <p:cTn id="99" fill="hold">
                            <p:stCondLst>
                              <p:cond delay="500"/>
                            </p:stCondLst>
                            <p:childTnLst>
                              <p:par>
                                <p:cTn id="100" presetID="16" presetClass="entr" presetSubtype="37" fill="hold" nodeType="afterEffect">
                                  <p:stCondLst>
                                    <p:cond delay="0"/>
                                  </p:stCondLst>
                                  <p:childTnLst>
                                    <p:set>
                                      <p:cBhvr>
                                        <p:cTn id="101" dur="1" fill="hold">
                                          <p:stCondLst>
                                            <p:cond delay="0"/>
                                          </p:stCondLst>
                                        </p:cTn>
                                        <p:tgtEl>
                                          <p:spTgt spid="32">
                                            <p:txEl>
                                              <p:pRg st="2" end="2"/>
                                            </p:txEl>
                                          </p:spTgt>
                                        </p:tgtEl>
                                        <p:attrNameLst>
                                          <p:attrName>style.visibility</p:attrName>
                                        </p:attrNameLst>
                                      </p:cBhvr>
                                      <p:to>
                                        <p:strVal val="visible"/>
                                      </p:to>
                                    </p:set>
                                    <p:animEffect transition="in" filter="barn(outVertical)">
                                      <p:cBhvr>
                                        <p:cTn id="102" dur="500"/>
                                        <p:tgtEl>
                                          <p:spTgt spid="32">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37" fill="hold" nodeType="clickEffect">
                                  <p:stCondLst>
                                    <p:cond delay="0"/>
                                  </p:stCondLst>
                                  <p:childTnLst>
                                    <p:set>
                                      <p:cBhvr>
                                        <p:cTn id="106" dur="1" fill="hold">
                                          <p:stCondLst>
                                            <p:cond delay="0"/>
                                          </p:stCondLst>
                                        </p:cTn>
                                        <p:tgtEl>
                                          <p:spTgt spid="32">
                                            <p:txEl>
                                              <p:pRg st="3" end="3"/>
                                            </p:txEl>
                                          </p:spTgt>
                                        </p:tgtEl>
                                        <p:attrNameLst>
                                          <p:attrName>style.visibility</p:attrName>
                                        </p:attrNameLst>
                                      </p:cBhvr>
                                      <p:to>
                                        <p:strVal val="visible"/>
                                      </p:to>
                                    </p:set>
                                    <p:animEffect transition="in" filter="barn(outVertical)">
                                      <p:cBhvr>
                                        <p:cTn id="107" dur="500"/>
                                        <p:tgtEl>
                                          <p:spTgt spid="32">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37" fill="hold" nodeType="clickEffect">
                                  <p:stCondLst>
                                    <p:cond delay="0"/>
                                  </p:stCondLst>
                                  <p:childTnLst>
                                    <p:set>
                                      <p:cBhvr>
                                        <p:cTn id="111" dur="1" fill="hold">
                                          <p:stCondLst>
                                            <p:cond delay="0"/>
                                          </p:stCondLst>
                                        </p:cTn>
                                        <p:tgtEl>
                                          <p:spTgt spid="32">
                                            <p:txEl>
                                              <p:pRg st="4" end="4"/>
                                            </p:txEl>
                                          </p:spTgt>
                                        </p:tgtEl>
                                        <p:attrNameLst>
                                          <p:attrName>style.visibility</p:attrName>
                                        </p:attrNameLst>
                                      </p:cBhvr>
                                      <p:to>
                                        <p:strVal val="visible"/>
                                      </p:to>
                                    </p:set>
                                    <p:animEffect transition="in" filter="barn(outVertical)">
                                      <p:cBhvr>
                                        <p:cTn id="112" dur="500"/>
                                        <p:tgtEl>
                                          <p:spTgt spid="32">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76"/>
                                        </p:tgtEl>
                                      </p:cBhvr>
                                    </p:animEffect>
                                    <p:set>
                                      <p:cBhvr>
                                        <p:cTn id="117" dur="1" fill="hold">
                                          <p:stCondLst>
                                            <p:cond delay="499"/>
                                          </p:stCondLst>
                                        </p:cTn>
                                        <p:tgtEl>
                                          <p:spTgt spid="76"/>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66"/>
                                        </p:tgtEl>
                                      </p:cBhvr>
                                    </p:animEffect>
                                    <p:set>
                                      <p:cBhvr>
                                        <p:cTn id="120" dur="1" fill="hold">
                                          <p:stCondLst>
                                            <p:cond delay="499"/>
                                          </p:stCondLst>
                                        </p:cTn>
                                        <p:tgtEl>
                                          <p:spTgt spid="66"/>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Effect transition="in" filter="fade">
                                      <p:cBhvr>
                                        <p:cTn id="123" dur="500"/>
                                        <p:tgtEl>
                                          <p:spTgt spid="77"/>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37" fill="hold" nodeType="clickEffect">
                                  <p:stCondLst>
                                    <p:cond delay="0"/>
                                  </p:stCondLst>
                                  <p:childTnLst>
                                    <p:set>
                                      <p:cBhvr>
                                        <p:cTn id="127" dur="1" fill="hold">
                                          <p:stCondLst>
                                            <p:cond delay="0"/>
                                          </p:stCondLst>
                                        </p:cTn>
                                        <p:tgtEl>
                                          <p:spTgt spid="32">
                                            <p:txEl>
                                              <p:pRg st="5" end="5"/>
                                            </p:txEl>
                                          </p:spTgt>
                                        </p:tgtEl>
                                        <p:attrNameLst>
                                          <p:attrName>style.visibility</p:attrName>
                                        </p:attrNameLst>
                                      </p:cBhvr>
                                      <p:to>
                                        <p:strVal val="visible"/>
                                      </p:to>
                                    </p:set>
                                    <p:animEffect transition="in" filter="barn(outVertical)">
                                      <p:cBhvr>
                                        <p:cTn id="128" dur="500"/>
                                        <p:tgtEl>
                                          <p:spTgt spid="32">
                                            <p:txEl>
                                              <p:pRg st="5" end="5"/>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6" presetClass="entr" presetSubtype="37" fill="hold" grpId="0" nodeType="clickEffect">
                                  <p:stCondLst>
                                    <p:cond delay="0"/>
                                  </p:stCondLst>
                                  <p:childTnLst>
                                    <p:set>
                                      <p:cBhvr>
                                        <p:cTn id="132" dur="1" fill="hold">
                                          <p:stCondLst>
                                            <p:cond delay="0"/>
                                          </p:stCondLst>
                                        </p:cTn>
                                        <p:tgtEl>
                                          <p:spTgt spid="18"/>
                                        </p:tgtEl>
                                        <p:attrNameLst>
                                          <p:attrName>style.visibility</p:attrName>
                                        </p:attrNameLst>
                                      </p:cBhvr>
                                      <p:to>
                                        <p:strVal val="visible"/>
                                      </p:to>
                                    </p:set>
                                    <p:animEffect transition="in" filter="barn(outVertical)">
                                      <p:cBhvr>
                                        <p:cTn id="133" dur="500"/>
                                        <p:tgtEl>
                                          <p:spTgt spid="18"/>
                                        </p:tgtEl>
                                      </p:cBhvr>
                                    </p:animEffect>
                                  </p:childTnLst>
                                </p:cTn>
                              </p:par>
                              <p:par>
                                <p:cTn id="134" presetID="16" presetClass="entr" presetSubtype="37" fill="hold" nodeType="withEffect">
                                  <p:stCondLst>
                                    <p:cond delay="0"/>
                                  </p:stCondLst>
                                  <p:childTnLst>
                                    <p:set>
                                      <p:cBhvr>
                                        <p:cTn id="135" dur="1" fill="hold">
                                          <p:stCondLst>
                                            <p:cond delay="0"/>
                                          </p:stCondLst>
                                        </p:cTn>
                                        <p:tgtEl>
                                          <p:spTgt spid="18">
                                            <p:txEl>
                                              <p:pRg st="0" end="0"/>
                                            </p:txEl>
                                          </p:spTgt>
                                        </p:tgtEl>
                                        <p:attrNameLst>
                                          <p:attrName>style.visibility</p:attrName>
                                        </p:attrNameLst>
                                      </p:cBhvr>
                                      <p:to>
                                        <p:strVal val="visible"/>
                                      </p:to>
                                    </p:set>
                                    <p:animEffect transition="in" filter="barn(outVertical)">
                                      <p:cBhvr>
                                        <p:cTn id="136" dur="500"/>
                                        <p:tgtEl>
                                          <p:spTgt spid="18">
                                            <p:txEl>
                                              <p:pRg st="0" end="0"/>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6" presetClass="entr" presetSubtype="37" fill="hold" nodeType="clickEffect">
                                  <p:stCondLst>
                                    <p:cond delay="0"/>
                                  </p:stCondLst>
                                  <p:childTnLst>
                                    <p:set>
                                      <p:cBhvr>
                                        <p:cTn id="140" dur="1" fill="hold">
                                          <p:stCondLst>
                                            <p:cond delay="0"/>
                                          </p:stCondLst>
                                        </p:cTn>
                                        <p:tgtEl>
                                          <p:spTgt spid="18">
                                            <p:txEl>
                                              <p:pRg st="1" end="1"/>
                                            </p:txEl>
                                          </p:spTgt>
                                        </p:tgtEl>
                                        <p:attrNameLst>
                                          <p:attrName>style.visibility</p:attrName>
                                        </p:attrNameLst>
                                      </p:cBhvr>
                                      <p:to>
                                        <p:strVal val="visible"/>
                                      </p:to>
                                    </p:set>
                                    <p:animEffect transition="in" filter="barn(outVertical)">
                                      <p:cBhvr>
                                        <p:cTn id="141" dur="500"/>
                                        <p:tgtEl>
                                          <p:spTgt spid="18">
                                            <p:txEl>
                                              <p:pRg st="1" end="1"/>
                                            </p:txEl>
                                          </p:spTgt>
                                        </p:tgtEl>
                                      </p:cBhvr>
                                    </p:animEffect>
                                  </p:childTnLst>
                                </p:cTn>
                              </p:par>
                            </p:childTnLst>
                          </p:cTn>
                        </p:par>
                        <p:par>
                          <p:cTn id="142" fill="hold">
                            <p:stCondLst>
                              <p:cond delay="500"/>
                            </p:stCondLst>
                            <p:childTnLst>
                              <p:par>
                                <p:cTn id="143" presetID="16" presetClass="entr" presetSubtype="37" fill="hold" nodeType="afterEffect">
                                  <p:stCondLst>
                                    <p:cond delay="0"/>
                                  </p:stCondLst>
                                  <p:childTnLst>
                                    <p:set>
                                      <p:cBhvr>
                                        <p:cTn id="144" dur="1" fill="hold">
                                          <p:stCondLst>
                                            <p:cond delay="0"/>
                                          </p:stCondLst>
                                        </p:cTn>
                                        <p:tgtEl>
                                          <p:spTgt spid="18">
                                            <p:txEl>
                                              <p:pRg st="2" end="2"/>
                                            </p:txEl>
                                          </p:spTgt>
                                        </p:tgtEl>
                                        <p:attrNameLst>
                                          <p:attrName>style.visibility</p:attrName>
                                        </p:attrNameLst>
                                      </p:cBhvr>
                                      <p:to>
                                        <p:strVal val="visible"/>
                                      </p:to>
                                    </p:set>
                                    <p:animEffect transition="in" filter="barn(outVertical)">
                                      <p:cBhvr>
                                        <p:cTn id="145" dur="500"/>
                                        <p:tgtEl>
                                          <p:spTgt spid="18">
                                            <p:txEl>
                                              <p:pRg st="2" end="2"/>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7"/>
                                        </p:tgtEl>
                                        <p:attrNameLst>
                                          <p:attrName>style.visibility</p:attrName>
                                        </p:attrNameLst>
                                      </p:cBhvr>
                                      <p:to>
                                        <p:strVal val="visible"/>
                                      </p:to>
                                    </p:set>
                                    <p:animEffect transition="in" filter="wipe(left)">
                                      <p:cBhvr>
                                        <p:cTn id="150" dur="1000"/>
                                        <p:tgtEl>
                                          <p:spTgt spid="7"/>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wipe(down)">
                                      <p:cBhvr>
                                        <p:cTn id="155" dur="500"/>
                                        <p:tgtEl>
                                          <p:spTgt spid="33"/>
                                        </p:tgtEl>
                                      </p:cBhvr>
                                    </p:animEffect>
                                  </p:childTnLst>
                                </p:cTn>
                              </p:par>
                              <p:par>
                                <p:cTn id="156" presetID="16" presetClass="entr" presetSubtype="37" fill="hold" nodeType="withEffect">
                                  <p:stCondLst>
                                    <p:cond delay="0"/>
                                  </p:stCondLst>
                                  <p:childTnLst>
                                    <p:set>
                                      <p:cBhvr>
                                        <p:cTn id="157" dur="1" fill="hold">
                                          <p:stCondLst>
                                            <p:cond delay="0"/>
                                          </p:stCondLst>
                                        </p:cTn>
                                        <p:tgtEl>
                                          <p:spTgt spid="18">
                                            <p:txEl>
                                              <p:pRg st="3" end="3"/>
                                            </p:txEl>
                                          </p:spTgt>
                                        </p:tgtEl>
                                        <p:attrNameLst>
                                          <p:attrName>style.visibility</p:attrName>
                                        </p:attrNameLst>
                                      </p:cBhvr>
                                      <p:to>
                                        <p:strVal val="visible"/>
                                      </p:to>
                                    </p:set>
                                    <p:animEffect transition="in" filter="barn(outVertical)">
                                      <p:cBhvr>
                                        <p:cTn id="158" dur="500"/>
                                        <p:tgtEl>
                                          <p:spTgt spid="18">
                                            <p:txEl>
                                              <p:pRg st="3" end="3"/>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nodeType="clickEffect">
                                  <p:stCondLst>
                                    <p:cond delay="0"/>
                                  </p:stCondLst>
                                  <p:childTnLst>
                                    <p:set>
                                      <p:cBhvr>
                                        <p:cTn id="162" dur="1" fill="hold">
                                          <p:stCondLst>
                                            <p:cond delay="0"/>
                                          </p:stCondLst>
                                        </p:cTn>
                                        <p:tgtEl>
                                          <p:spTgt spid="8"/>
                                        </p:tgtEl>
                                        <p:attrNameLst>
                                          <p:attrName>style.visibility</p:attrName>
                                        </p:attrNameLst>
                                      </p:cBhvr>
                                      <p:to>
                                        <p:strVal val="visible"/>
                                      </p:to>
                                    </p:set>
                                    <p:animEffect transition="in" filter="wipe(up)">
                                      <p:cBhvr>
                                        <p:cTn id="163" dur="500"/>
                                        <p:tgtEl>
                                          <p:spTgt spid="8"/>
                                        </p:tgtEl>
                                      </p:cBhvr>
                                    </p:animEffect>
                                  </p:childTnLst>
                                </p:cTn>
                              </p:par>
                              <p:par>
                                <p:cTn id="164" presetID="22" presetClass="entr" presetSubtype="1" fill="hold" nodeType="withEffect">
                                  <p:stCondLst>
                                    <p:cond delay="0"/>
                                  </p:stCondLst>
                                  <p:childTnLst>
                                    <p:set>
                                      <p:cBhvr>
                                        <p:cTn id="165" dur="1" fill="hold">
                                          <p:stCondLst>
                                            <p:cond delay="0"/>
                                          </p:stCondLst>
                                        </p:cTn>
                                        <p:tgtEl>
                                          <p:spTgt spid="16"/>
                                        </p:tgtEl>
                                        <p:attrNameLst>
                                          <p:attrName>style.visibility</p:attrName>
                                        </p:attrNameLst>
                                      </p:cBhvr>
                                      <p:to>
                                        <p:strVal val="visible"/>
                                      </p:to>
                                    </p:set>
                                    <p:animEffect transition="in" filter="wipe(up)">
                                      <p:cBhvr>
                                        <p:cTn id="166" dur="500"/>
                                        <p:tgtEl>
                                          <p:spTgt spid="16"/>
                                        </p:tgtEl>
                                      </p:cBhvr>
                                    </p:animEffect>
                                  </p:childTnLst>
                                </p:cTn>
                              </p:par>
                              <p:par>
                                <p:cTn id="167" presetID="22" presetClass="entr" presetSubtype="1" fill="hold" nodeType="withEffect">
                                  <p:stCondLst>
                                    <p:cond delay="0"/>
                                  </p:stCondLst>
                                  <p:childTnLst>
                                    <p:set>
                                      <p:cBhvr>
                                        <p:cTn id="168" dur="1" fill="hold">
                                          <p:stCondLst>
                                            <p:cond delay="0"/>
                                          </p:stCondLst>
                                        </p:cTn>
                                        <p:tgtEl>
                                          <p:spTgt spid="11"/>
                                        </p:tgtEl>
                                        <p:attrNameLst>
                                          <p:attrName>style.visibility</p:attrName>
                                        </p:attrNameLst>
                                      </p:cBhvr>
                                      <p:to>
                                        <p:strVal val="visible"/>
                                      </p:to>
                                    </p:set>
                                    <p:animEffect transition="in" filter="wipe(up)">
                                      <p:cBhvr>
                                        <p:cTn id="169" dur="500"/>
                                        <p:tgtEl>
                                          <p:spTgt spid="11"/>
                                        </p:tgtEl>
                                      </p:cBhvr>
                                    </p:animEffect>
                                  </p:childTnLst>
                                </p:cTn>
                              </p:par>
                              <p:par>
                                <p:cTn id="170" presetID="22" presetClass="entr" presetSubtype="1" fill="hold" nodeType="withEffect">
                                  <p:stCondLst>
                                    <p:cond delay="0"/>
                                  </p:stCondLst>
                                  <p:childTnLst>
                                    <p:set>
                                      <p:cBhvr>
                                        <p:cTn id="171" dur="1" fill="hold">
                                          <p:stCondLst>
                                            <p:cond delay="0"/>
                                          </p:stCondLst>
                                        </p:cTn>
                                        <p:tgtEl>
                                          <p:spTgt spid="12"/>
                                        </p:tgtEl>
                                        <p:attrNameLst>
                                          <p:attrName>style.visibility</p:attrName>
                                        </p:attrNameLst>
                                      </p:cBhvr>
                                      <p:to>
                                        <p:strVal val="visible"/>
                                      </p:to>
                                    </p:set>
                                    <p:animEffect transition="in" filter="wipe(up)">
                                      <p:cBhvr>
                                        <p:cTn id="172" dur="500"/>
                                        <p:tgtEl>
                                          <p:spTgt spid="12"/>
                                        </p:tgtEl>
                                      </p:cBhvr>
                                    </p:animEffect>
                                  </p:childTnLst>
                                </p:cTn>
                              </p:par>
                              <p:par>
                                <p:cTn id="173" presetID="22" presetClass="entr" presetSubtype="1" fill="hold" nodeType="withEffect">
                                  <p:stCondLst>
                                    <p:cond delay="0"/>
                                  </p:stCondLst>
                                  <p:childTnLst>
                                    <p:set>
                                      <p:cBhvr>
                                        <p:cTn id="174" dur="1" fill="hold">
                                          <p:stCondLst>
                                            <p:cond delay="0"/>
                                          </p:stCondLst>
                                        </p:cTn>
                                        <p:tgtEl>
                                          <p:spTgt spid="17"/>
                                        </p:tgtEl>
                                        <p:attrNameLst>
                                          <p:attrName>style.visibility</p:attrName>
                                        </p:attrNameLst>
                                      </p:cBhvr>
                                      <p:to>
                                        <p:strVal val="visible"/>
                                      </p:to>
                                    </p:set>
                                    <p:animEffect transition="in" filter="wipe(up)">
                                      <p:cBhvr>
                                        <p:cTn id="175" dur="500"/>
                                        <p:tgtEl>
                                          <p:spTgt spid="17"/>
                                        </p:tgtEl>
                                      </p:cBhvr>
                                    </p:animEffect>
                                  </p:childTnLst>
                                </p:cTn>
                              </p:par>
                              <p:par>
                                <p:cTn id="176" presetID="22" presetClass="entr" presetSubtype="1" fill="hold" nodeType="withEffect">
                                  <p:stCondLst>
                                    <p:cond delay="0"/>
                                  </p:stCondLst>
                                  <p:childTnLst>
                                    <p:set>
                                      <p:cBhvr>
                                        <p:cTn id="177" dur="1" fill="hold">
                                          <p:stCondLst>
                                            <p:cond delay="0"/>
                                          </p:stCondLst>
                                        </p:cTn>
                                        <p:tgtEl>
                                          <p:spTgt spid="13"/>
                                        </p:tgtEl>
                                        <p:attrNameLst>
                                          <p:attrName>style.visibility</p:attrName>
                                        </p:attrNameLst>
                                      </p:cBhvr>
                                      <p:to>
                                        <p:strVal val="visible"/>
                                      </p:to>
                                    </p:set>
                                    <p:animEffect transition="in" filter="wipe(up)">
                                      <p:cBhvr>
                                        <p:cTn id="178" dur="500"/>
                                        <p:tgtEl>
                                          <p:spTgt spid="13"/>
                                        </p:tgtEl>
                                      </p:cBhvr>
                                    </p:animEffect>
                                  </p:childTnLst>
                                </p:cTn>
                              </p:par>
                              <p:par>
                                <p:cTn id="179" presetID="22" presetClass="entr" presetSubtype="1" fill="hold" nodeType="withEffect">
                                  <p:stCondLst>
                                    <p:cond delay="0"/>
                                  </p:stCondLst>
                                  <p:childTnLst>
                                    <p:set>
                                      <p:cBhvr>
                                        <p:cTn id="180" dur="1" fill="hold">
                                          <p:stCondLst>
                                            <p:cond delay="0"/>
                                          </p:stCondLst>
                                        </p:cTn>
                                        <p:tgtEl>
                                          <p:spTgt spid="14"/>
                                        </p:tgtEl>
                                        <p:attrNameLst>
                                          <p:attrName>style.visibility</p:attrName>
                                        </p:attrNameLst>
                                      </p:cBhvr>
                                      <p:to>
                                        <p:strVal val="visible"/>
                                      </p:to>
                                    </p:set>
                                    <p:animEffect transition="in" filter="wipe(up)">
                                      <p:cBhvr>
                                        <p:cTn id="181" dur="500"/>
                                        <p:tgtEl>
                                          <p:spTgt spid="14"/>
                                        </p:tgtEl>
                                      </p:cBhvr>
                                    </p:animEffect>
                                  </p:childTnLst>
                                </p:cTn>
                              </p:par>
                              <p:par>
                                <p:cTn id="182" presetID="22" presetClass="entr" presetSubtype="1" fill="hold" nodeType="withEffect">
                                  <p:stCondLst>
                                    <p:cond delay="0"/>
                                  </p:stCondLst>
                                  <p:childTnLst>
                                    <p:set>
                                      <p:cBhvr>
                                        <p:cTn id="183" dur="1" fill="hold">
                                          <p:stCondLst>
                                            <p:cond delay="0"/>
                                          </p:stCondLst>
                                        </p:cTn>
                                        <p:tgtEl>
                                          <p:spTgt spid="9"/>
                                        </p:tgtEl>
                                        <p:attrNameLst>
                                          <p:attrName>style.visibility</p:attrName>
                                        </p:attrNameLst>
                                      </p:cBhvr>
                                      <p:to>
                                        <p:strVal val="visible"/>
                                      </p:to>
                                    </p:set>
                                    <p:animEffect transition="in" filter="wipe(up)">
                                      <p:cBhvr>
                                        <p:cTn id="184" dur="500"/>
                                        <p:tgtEl>
                                          <p:spTgt spid="9"/>
                                        </p:tgtEl>
                                      </p:cBhvr>
                                    </p:animEffect>
                                  </p:childTnLst>
                                </p:cTn>
                              </p:par>
                              <p:par>
                                <p:cTn id="185" presetID="22" presetClass="entr" presetSubtype="1" fill="hold" nodeType="withEffect">
                                  <p:stCondLst>
                                    <p:cond delay="0"/>
                                  </p:stCondLst>
                                  <p:childTnLst>
                                    <p:set>
                                      <p:cBhvr>
                                        <p:cTn id="186" dur="1" fill="hold">
                                          <p:stCondLst>
                                            <p:cond delay="0"/>
                                          </p:stCondLst>
                                        </p:cTn>
                                        <p:tgtEl>
                                          <p:spTgt spid="15"/>
                                        </p:tgtEl>
                                        <p:attrNameLst>
                                          <p:attrName>style.visibility</p:attrName>
                                        </p:attrNameLst>
                                      </p:cBhvr>
                                      <p:to>
                                        <p:strVal val="visible"/>
                                      </p:to>
                                    </p:set>
                                    <p:animEffect transition="in" filter="wipe(up)">
                                      <p:cBhvr>
                                        <p:cTn id="187" dur="500"/>
                                        <p:tgtEl>
                                          <p:spTgt spid="15"/>
                                        </p:tgtEl>
                                      </p:cBhvr>
                                    </p:animEffect>
                                  </p:childTnLst>
                                </p:cTn>
                              </p:par>
                              <p:par>
                                <p:cTn id="188" presetID="22" presetClass="entr" presetSubtype="1" fill="hold" nodeType="withEffect">
                                  <p:stCondLst>
                                    <p:cond delay="0"/>
                                  </p:stCondLst>
                                  <p:childTnLst>
                                    <p:set>
                                      <p:cBhvr>
                                        <p:cTn id="189" dur="1" fill="hold">
                                          <p:stCondLst>
                                            <p:cond delay="0"/>
                                          </p:stCondLst>
                                        </p:cTn>
                                        <p:tgtEl>
                                          <p:spTgt spid="10"/>
                                        </p:tgtEl>
                                        <p:attrNameLst>
                                          <p:attrName>style.visibility</p:attrName>
                                        </p:attrNameLst>
                                      </p:cBhvr>
                                      <p:to>
                                        <p:strVal val="visible"/>
                                      </p:to>
                                    </p:set>
                                    <p:animEffect transition="in" filter="wipe(up)">
                                      <p:cBhvr>
                                        <p:cTn id="190" dur="500"/>
                                        <p:tgtEl>
                                          <p:spTgt spid="10"/>
                                        </p:tgtEl>
                                      </p:cBhvr>
                                    </p:animEffect>
                                  </p:childTnLst>
                                </p:cTn>
                              </p:par>
                              <p:par>
                                <p:cTn id="191" presetID="16" presetClass="entr" presetSubtype="37" fill="hold" nodeType="withEffect">
                                  <p:stCondLst>
                                    <p:cond delay="0"/>
                                  </p:stCondLst>
                                  <p:childTnLst>
                                    <p:set>
                                      <p:cBhvr>
                                        <p:cTn id="192" dur="1" fill="hold">
                                          <p:stCondLst>
                                            <p:cond delay="0"/>
                                          </p:stCondLst>
                                        </p:cTn>
                                        <p:tgtEl>
                                          <p:spTgt spid="18">
                                            <p:txEl>
                                              <p:pRg st="4" end="4"/>
                                            </p:txEl>
                                          </p:spTgt>
                                        </p:tgtEl>
                                        <p:attrNameLst>
                                          <p:attrName>style.visibility</p:attrName>
                                        </p:attrNameLst>
                                      </p:cBhvr>
                                      <p:to>
                                        <p:strVal val="visible"/>
                                      </p:to>
                                    </p:set>
                                    <p:animEffect transition="in" filter="barn(outVertical)">
                                      <p:cBhvr>
                                        <p:cTn id="193" dur="500"/>
                                        <p:tgtEl>
                                          <p:spTgt spid="18">
                                            <p:txEl>
                                              <p:pRg st="4" end="4"/>
                                            </p:txEl>
                                          </p:spTgt>
                                        </p:tgtEl>
                                      </p:cBhvr>
                                    </p:animEffect>
                                  </p:childTnLst>
                                </p:cTn>
                              </p:par>
                            </p:childTnLst>
                          </p:cTn>
                        </p:par>
                      </p:childTnLst>
                    </p:cTn>
                  </p:par>
                  <p:par>
                    <p:cTn id="194" fill="hold">
                      <p:stCondLst>
                        <p:cond delay="indefinite"/>
                      </p:stCondLst>
                      <p:childTnLst>
                        <p:par>
                          <p:cTn id="195" fill="hold">
                            <p:stCondLst>
                              <p:cond delay="0"/>
                            </p:stCondLst>
                            <p:childTnLst>
                              <p:par>
                                <p:cTn id="196" presetID="16" presetClass="entr" presetSubtype="37" fill="hold" nodeType="clickEffect">
                                  <p:stCondLst>
                                    <p:cond delay="0"/>
                                  </p:stCondLst>
                                  <p:childTnLst>
                                    <p:set>
                                      <p:cBhvr>
                                        <p:cTn id="197" dur="1" fill="hold">
                                          <p:stCondLst>
                                            <p:cond delay="0"/>
                                          </p:stCondLst>
                                        </p:cTn>
                                        <p:tgtEl>
                                          <p:spTgt spid="18">
                                            <p:txEl>
                                              <p:pRg st="5" end="5"/>
                                            </p:txEl>
                                          </p:spTgt>
                                        </p:tgtEl>
                                        <p:attrNameLst>
                                          <p:attrName>style.visibility</p:attrName>
                                        </p:attrNameLst>
                                      </p:cBhvr>
                                      <p:to>
                                        <p:strVal val="visible"/>
                                      </p:to>
                                    </p:set>
                                    <p:animEffect transition="in" filter="barn(outVertical)">
                                      <p:cBhvr>
                                        <p:cTn id="198" dur="500"/>
                                        <p:tgtEl>
                                          <p:spTgt spid="18">
                                            <p:txEl>
                                              <p:pRg st="5" end="5"/>
                                            </p:txEl>
                                          </p:spTgt>
                                        </p:tgtEl>
                                      </p:cBhvr>
                                    </p:animEffect>
                                  </p:childTnLst>
                                </p:cTn>
                              </p:par>
                              <p:par>
                                <p:cTn id="199" presetID="22" presetClass="exit" presetSubtype="1" fill="hold" grpId="1" nodeType="withEffect">
                                  <p:stCondLst>
                                    <p:cond delay="0"/>
                                  </p:stCondLst>
                                  <p:childTnLst>
                                    <p:animEffect transition="out" filter="wipe(up)">
                                      <p:cBhvr>
                                        <p:cTn id="200" dur="500"/>
                                        <p:tgtEl>
                                          <p:spTgt spid="33"/>
                                        </p:tgtEl>
                                      </p:cBhvr>
                                    </p:animEffect>
                                    <p:set>
                                      <p:cBhvr>
                                        <p:cTn id="201" dur="1" fill="hold">
                                          <p:stCondLst>
                                            <p:cond delay="499"/>
                                          </p:stCondLst>
                                        </p:cTn>
                                        <p:tgtEl>
                                          <p:spTgt spid="33"/>
                                        </p:tgtEl>
                                        <p:attrNameLst>
                                          <p:attrName>style.visibility</p:attrName>
                                        </p:attrNameLst>
                                      </p:cBhvr>
                                      <p:to>
                                        <p:strVal val="hidden"/>
                                      </p:to>
                                    </p:set>
                                  </p:childTnLst>
                                </p:cTn>
                              </p:par>
                            </p:childTnLst>
                          </p:cTn>
                        </p:par>
                        <p:par>
                          <p:cTn id="202" fill="hold">
                            <p:stCondLst>
                              <p:cond delay="500"/>
                            </p:stCondLst>
                            <p:childTnLst>
                              <p:par>
                                <p:cTn id="203" presetID="16" presetClass="entr" presetSubtype="37" fill="hold" nodeType="afterEffect">
                                  <p:stCondLst>
                                    <p:cond delay="0"/>
                                  </p:stCondLst>
                                  <p:childTnLst>
                                    <p:set>
                                      <p:cBhvr>
                                        <p:cTn id="204" dur="1" fill="hold">
                                          <p:stCondLst>
                                            <p:cond delay="0"/>
                                          </p:stCondLst>
                                        </p:cTn>
                                        <p:tgtEl>
                                          <p:spTgt spid="18">
                                            <p:txEl>
                                              <p:pRg st="6" end="6"/>
                                            </p:txEl>
                                          </p:spTgt>
                                        </p:tgtEl>
                                        <p:attrNameLst>
                                          <p:attrName>style.visibility</p:attrName>
                                        </p:attrNameLst>
                                      </p:cBhvr>
                                      <p:to>
                                        <p:strVal val="visible"/>
                                      </p:to>
                                    </p:set>
                                    <p:animEffect transition="in" filter="barn(outVertical)">
                                      <p:cBhvr>
                                        <p:cTn id="205" dur="500"/>
                                        <p:tgtEl>
                                          <p:spTgt spid="18">
                                            <p:txEl>
                                              <p:pRg st="6" end="6"/>
                                            </p:txEl>
                                          </p:spTgt>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68"/>
                                        </p:tgtEl>
                                        <p:attrNameLst>
                                          <p:attrName>style.visibility</p:attrName>
                                        </p:attrNameLst>
                                      </p:cBhvr>
                                      <p:to>
                                        <p:strVal val="visible"/>
                                      </p:to>
                                    </p:set>
                                    <p:animEffect transition="in" filter="wipe(down)">
                                      <p:cBhvr>
                                        <p:cTn id="208" dur="500"/>
                                        <p:tgtEl>
                                          <p:spTgt spid="68"/>
                                        </p:tgtEl>
                                      </p:cBhvr>
                                    </p:animEffect>
                                  </p:childTnLst>
                                </p:cTn>
                              </p:par>
                            </p:childTnLst>
                          </p:cTn>
                        </p:par>
                        <p:par>
                          <p:cTn id="209" fill="hold">
                            <p:stCondLst>
                              <p:cond delay="1000"/>
                            </p:stCondLst>
                            <p:childTnLst>
                              <p:par>
                                <p:cTn id="210" presetID="22" presetClass="entr" presetSubtype="1" fill="hold" nodeType="afterEffect">
                                  <p:stCondLst>
                                    <p:cond delay="0"/>
                                  </p:stCondLst>
                                  <p:childTnLst>
                                    <p:set>
                                      <p:cBhvr>
                                        <p:cTn id="211" dur="1" fill="hold">
                                          <p:stCondLst>
                                            <p:cond delay="0"/>
                                          </p:stCondLst>
                                        </p:cTn>
                                        <p:tgtEl>
                                          <p:spTgt spid="56"/>
                                        </p:tgtEl>
                                        <p:attrNameLst>
                                          <p:attrName>style.visibility</p:attrName>
                                        </p:attrNameLst>
                                      </p:cBhvr>
                                      <p:to>
                                        <p:strVal val="visible"/>
                                      </p:to>
                                    </p:set>
                                    <p:animEffect transition="in" filter="wipe(up)">
                                      <p:cBhvr>
                                        <p:cTn id="212" dur="500"/>
                                        <p:tgtEl>
                                          <p:spTgt spid="56"/>
                                        </p:tgtEl>
                                      </p:cBhvr>
                                    </p:animEffect>
                                  </p:childTnLst>
                                </p:cTn>
                              </p:par>
                              <p:par>
                                <p:cTn id="213" presetID="22" presetClass="entr" presetSubtype="1" fill="hold" nodeType="withEffect">
                                  <p:stCondLst>
                                    <p:cond delay="0"/>
                                  </p:stCondLst>
                                  <p:childTnLst>
                                    <p:set>
                                      <p:cBhvr>
                                        <p:cTn id="214" dur="1" fill="hold">
                                          <p:stCondLst>
                                            <p:cond delay="0"/>
                                          </p:stCondLst>
                                        </p:cTn>
                                        <p:tgtEl>
                                          <p:spTgt spid="64"/>
                                        </p:tgtEl>
                                        <p:attrNameLst>
                                          <p:attrName>style.visibility</p:attrName>
                                        </p:attrNameLst>
                                      </p:cBhvr>
                                      <p:to>
                                        <p:strVal val="visible"/>
                                      </p:to>
                                    </p:set>
                                    <p:animEffect transition="in" filter="wipe(up)">
                                      <p:cBhvr>
                                        <p:cTn id="215" dur="500"/>
                                        <p:tgtEl>
                                          <p:spTgt spid="64"/>
                                        </p:tgtEl>
                                      </p:cBhvr>
                                    </p:animEffect>
                                  </p:childTnLst>
                                </p:cTn>
                              </p:par>
                              <p:par>
                                <p:cTn id="216" presetID="22" presetClass="entr" presetSubtype="1" fill="hold" nodeType="withEffect">
                                  <p:stCondLst>
                                    <p:cond delay="0"/>
                                  </p:stCondLst>
                                  <p:childTnLst>
                                    <p:set>
                                      <p:cBhvr>
                                        <p:cTn id="217" dur="1" fill="hold">
                                          <p:stCondLst>
                                            <p:cond delay="0"/>
                                          </p:stCondLst>
                                        </p:cTn>
                                        <p:tgtEl>
                                          <p:spTgt spid="59"/>
                                        </p:tgtEl>
                                        <p:attrNameLst>
                                          <p:attrName>style.visibility</p:attrName>
                                        </p:attrNameLst>
                                      </p:cBhvr>
                                      <p:to>
                                        <p:strVal val="visible"/>
                                      </p:to>
                                    </p:set>
                                    <p:animEffect transition="in" filter="wipe(up)">
                                      <p:cBhvr>
                                        <p:cTn id="218" dur="500"/>
                                        <p:tgtEl>
                                          <p:spTgt spid="59"/>
                                        </p:tgtEl>
                                      </p:cBhvr>
                                    </p:animEffect>
                                  </p:childTnLst>
                                </p:cTn>
                              </p:par>
                              <p:par>
                                <p:cTn id="219" presetID="22" presetClass="entr" presetSubtype="1" fill="hold" nodeType="withEffect">
                                  <p:stCondLst>
                                    <p:cond delay="0"/>
                                  </p:stCondLst>
                                  <p:childTnLst>
                                    <p:set>
                                      <p:cBhvr>
                                        <p:cTn id="220" dur="1" fill="hold">
                                          <p:stCondLst>
                                            <p:cond delay="0"/>
                                          </p:stCondLst>
                                        </p:cTn>
                                        <p:tgtEl>
                                          <p:spTgt spid="60"/>
                                        </p:tgtEl>
                                        <p:attrNameLst>
                                          <p:attrName>style.visibility</p:attrName>
                                        </p:attrNameLst>
                                      </p:cBhvr>
                                      <p:to>
                                        <p:strVal val="visible"/>
                                      </p:to>
                                    </p:set>
                                    <p:animEffect transition="in" filter="wipe(up)">
                                      <p:cBhvr>
                                        <p:cTn id="221" dur="500"/>
                                        <p:tgtEl>
                                          <p:spTgt spid="60"/>
                                        </p:tgtEl>
                                      </p:cBhvr>
                                    </p:animEffect>
                                  </p:childTnLst>
                                </p:cTn>
                              </p:par>
                              <p:par>
                                <p:cTn id="222" presetID="22" presetClass="entr" presetSubtype="1" fill="hold" nodeType="withEffect">
                                  <p:stCondLst>
                                    <p:cond delay="0"/>
                                  </p:stCondLst>
                                  <p:childTnLst>
                                    <p:set>
                                      <p:cBhvr>
                                        <p:cTn id="223" dur="1" fill="hold">
                                          <p:stCondLst>
                                            <p:cond delay="0"/>
                                          </p:stCondLst>
                                        </p:cTn>
                                        <p:tgtEl>
                                          <p:spTgt spid="65"/>
                                        </p:tgtEl>
                                        <p:attrNameLst>
                                          <p:attrName>style.visibility</p:attrName>
                                        </p:attrNameLst>
                                      </p:cBhvr>
                                      <p:to>
                                        <p:strVal val="visible"/>
                                      </p:to>
                                    </p:set>
                                    <p:animEffect transition="in" filter="wipe(up)">
                                      <p:cBhvr>
                                        <p:cTn id="224" dur="500"/>
                                        <p:tgtEl>
                                          <p:spTgt spid="65"/>
                                        </p:tgtEl>
                                      </p:cBhvr>
                                    </p:animEffect>
                                  </p:childTnLst>
                                </p:cTn>
                              </p:par>
                              <p:par>
                                <p:cTn id="225" presetID="22" presetClass="entr" presetSubtype="1" fill="hold" nodeType="with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wipe(up)">
                                      <p:cBhvr>
                                        <p:cTn id="227" dur="500"/>
                                        <p:tgtEl>
                                          <p:spTgt spid="61"/>
                                        </p:tgtEl>
                                      </p:cBhvr>
                                    </p:animEffect>
                                  </p:childTnLst>
                                </p:cTn>
                              </p:par>
                              <p:par>
                                <p:cTn id="228" presetID="22" presetClass="entr" presetSubtype="1" fill="hold" nodeType="withEffect">
                                  <p:stCondLst>
                                    <p:cond delay="0"/>
                                  </p:stCondLst>
                                  <p:childTnLst>
                                    <p:set>
                                      <p:cBhvr>
                                        <p:cTn id="229" dur="1" fill="hold">
                                          <p:stCondLst>
                                            <p:cond delay="0"/>
                                          </p:stCondLst>
                                        </p:cTn>
                                        <p:tgtEl>
                                          <p:spTgt spid="62"/>
                                        </p:tgtEl>
                                        <p:attrNameLst>
                                          <p:attrName>style.visibility</p:attrName>
                                        </p:attrNameLst>
                                      </p:cBhvr>
                                      <p:to>
                                        <p:strVal val="visible"/>
                                      </p:to>
                                    </p:set>
                                    <p:animEffect transition="in" filter="wipe(up)">
                                      <p:cBhvr>
                                        <p:cTn id="230" dur="500"/>
                                        <p:tgtEl>
                                          <p:spTgt spid="62"/>
                                        </p:tgtEl>
                                      </p:cBhvr>
                                    </p:animEffect>
                                  </p:childTnLst>
                                </p:cTn>
                              </p:par>
                              <p:par>
                                <p:cTn id="231" presetID="22" presetClass="entr" presetSubtype="1" fill="hold" nodeType="withEffect">
                                  <p:stCondLst>
                                    <p:cond delay="0"/>
                                  </p:stCondLst>
                                  <p:childTnLst>
                                    <p:set>
                                      <p:cBhvr>
                                        <p:cTn id="232" dur="1" fill="hold">
                                          <p:stCondLst>
                                            <p:cond delay="0"/>
                                          </p:stCondLst>
                                        </p:cTn>
                                        <p:tgtEl>
                                          <p:spTgt spid="57"/>
                                        </p:tgtEl>
                                        <p:attrNameLst>
                                          <p:attrName>style.visibility</p:attrName>
                                        </p:attrNameLst>
                                      </p:cBhvr>
                                      <p:to>
                                        <p:strVal val="visible"/>
                                      </p:to>
                                    </p:set>
                                    <p:animEffect transition="in" filter="wipe(up)">
                                      <p:cBhvr>
                                        <p:cTn id="233" dur="500"/>
                                        <p:tgtEl>
                                          <p:spTgt spid="57"/>
                                        </p:tgtEl>
                                      </p:cBhvr>
                                    </p:animEffect>
                                  </p:childTnLst>
                                </p:cTn>
                              </p:par>
                              <p:par>
                                <p:cTn id="234" presetID="22" presetClass="entr" presetSubtype="1" fill="hold" nodeType="withEffect">
                                  <p:stCondLst>
                                    <p:cond delay="0"/>
                                  </p:stCondLst>
                                  <p:childTnLst>
                                    <p:set>
                                      <p:cBhvr>
                                        <p:cTn id="235" dur="1" fill="hold">
                                          <p:stCondLst>
                                            <p:cond delay="0"/>
                                          </p:stCondLst>
                                        </p:cTn>
                                        <p:tgtEl>
                                          <p:spTgt spid="63"/>
                                        </p:tgtEl>
                                        <p:attrNameLst>
                                          <p:attrName>style.visibility</p:attrName>
                                        </p:attrNameLst>
                                      </p:cBhvr>
                                      <p:to>
                                        <p:strVal val="visible"/>
                                      </p:to>
                                    </p:set>
                                    <p:animEffect transition="in" filter="wipe(up)">
                                      <p:cBhvr>
                                        <p:cTn id="236" dur="500"/>
                                        <p:tgtEl>
                                          <p:spTgt spid="63"/>
                                        </p:tgtEl>
                                      </p:cBhvr>
                                    </p:animEffect>
                                  </p:childTnLst>
                                </p:cTn>
                              </p:par>
                              <p:par>
                                <p:cTn id="237" presetID="22" presetClass="entr" presetSubtype="1" fill="hold" nodeType="withEffect">
                                  <p:stCondLst>
                                    <p:cond delay="0"/>
                                  </p:stCondLst>
                                  <p:childTnLst>
                                    <p:set>
                                      <p:cBhvr>
                                        <p:cTn id="238" dur="1" fill="hold">
                                          <p:stCondLst>
                                            <p:cond delay="0"/>
                                          </p:stCondLst>
                                        </p:cTn>
                                        <p:tgtEl>
                                          <p:spTgt spid="58"/>
                                        </p:tgtEl>
                                        <p:attrNameLst>
                                          <p:attrName>style.visibility</p:attrName>
                                        </p:attrNameLst>
                                      </p:cBhvr>
                                      <p:to>
                                        <p:strVal val="visible"/>
                                      </p:to>
                                    </p:set>
                                    <p:animEffect transition="in" filter="wipe(up)">
                                      <p:cBhvr>
                                        <p:cTn id="239" dur="500"/>
                                        <p:tgtEl>
                                          <p:spTgt spid="58"/>
                                        </p:tgtEl>
                                      </p:cBhvr>
                                    </p:animEffect>
                                  </p:childTnLst>
                                </p:cTn>
                              </p:par>
                              <p:par>
                                <p:cTn id="240" presetID="22" presetClass="entr" presetSubtype="8" fill="hold" nodeType="withEffect">
                                  <p:stCondLst>
                                    <p:cond delay="0"/>
                                  </p:stCondLst>
                                  <p:childTnLst>
                                    <p:set>
                                      <p:cBhvr>
                                        <p:cTn id="241" dur="1" fill="hold">
                                          <p:stCondLst>
                                            <p:cond delay="0"/>
                                          </p:stCondLst>
                                        </p:cTn>
                                        <p:tgtEl>
                                          <p:spTgt spid="46"/>
                                        </p:tgtEl>
                                        <p:attrNameLst>
                                          <p:attrName>style.visibility</p:attrName>
                                        </p:attrNameLst>
                                      </p:cBhvr>
                                      <p:to>
                                        <p:strVal val="visible"/>
                                      </p:to>
                                    </p:set>
                                    <p:animEffect transition="in" filter="wipe(left)">
                                      <p:cBhvr>
                                        <p:cTn id="242" dur="500"/>
                                        <p:tgtEl>
                                          <p:spTgt spid="46"/>
                                        </p:tgtEl>
                                      </p:cBhvr>
                                    </p:animEffect>
                                  </p:childTnLst>
                                </p:cTn>
                              </p:par>
                              <p:par>
                                <p:cTn id="243" presetID="22" presetClass="entr" presetSubtype="8" fill="hold" nodeType="withEffect">
                                  <p:stCondLst>
                                    <p:cond delay="0"/>
                                  </p:stCondLst>
                                  <p:childTnLst>
                                    <p:set>
                                      <p:cBhvr>
                                        <p:cTn id="244" dur="1" fill="hold">
                                          <p:stCondLst>
                                            <p:cond delay="0"/>
                                          </p:stCondLst>
                                        </p:cTn>
                                        <p:tgtEl>
                                          <p:spTgt spid="47"/>
                                        </p:tgtEl>
                                        <p:attrNameLst>
                                          <p:attrName>style.visibility</p:attrName>
                                        </p:attrNameLst>
                                      </p:cBhvr>
                                      <p:to>
                                        <p:strVal val="visible"/>
                                      </p:to>
                                    </p:set>
                                    <p:animEffect transition="in" filter="wipe(left)">
                                      <p:cBhvr>
                                        <p:cTn id="245" dur="500"/>
                                        <p:tgtEl>
                                          <p:spTgt spid="47"/>
                                        </p:tgtEl>
                                      </p:cBhvr>
                                    </p:animEffect>
                                  </p:childTnLst>
                                </p:cTn>
                              </p:par>
                              <p:par>
                                <p:cTn id="246" presetID="22" presetClass="entr" presetSubtype="8" fill="hold" nodeType="withEffect">
                                  <p:stCondLst>
                                    <p:cond delay="0"/>
                                  </p:stCondLst>
                                  <p:childTnLst>
                                    <p:set>
                                      <p:cBhvr>
                                        <p:cTn id="247" dur="1" fill="hold">
                                          <p:stCondLst>
                                            <p:cond delay="0"/>
                                          </p:stCondLst>
                                        </p:cTn>
                                        <p:tgtEl>
                                          <p:spTgt spid="48"/>
                                        </p:tgtEl>
                                        <p:attrNameLst>
                                          <p:attrName>style.visibility</p:attrName>
                                        </p:attrNameLst>
                                      </p:cBhvr>
                                      <p:to>
                                        <p:strVal val="visible"/>
                                      </p:to>
                                    </p:set>
                                    <p:animEffect transition="in" filter="wipe(left)">
                                      <p:cBhvr>
                                        <p:cTn id="248" dur="500"/>
                                        <p:tgtEl>
                                          <p:spTgt spid="48"/>
                                        </p:tgtEl>
                                      </p:cBhvr>
                                    </p:animEffect>
                                  </p:childTnLst>
                                </p:cTn>
                              </p:par>
                              <p:par>
                                <p:cTn id="249" presetID="22" presetClass="entr" presetSubtype="8" fill="hold" nodeType="withEffect">
                                  <p:stCondLst>
                                    <p:cond delay="0"/>
                                  </p:stCondLst>
                                  <p:childTnLst>
                                    <p:set>
                                      <p:cBhvr>
                                        <p:cTn id="250" dur="1" fill="hold">
                                          <p:stCondLst>
                                            <p:cond delay="0"/>
                                          </p:stCondLst>
                                        </p:cTn>
                                        <p:tgtEl>
                                          <p:spTgt spid="49"/>
                                        </p:tgtEl>
                                        <p:attrNameLst>
                                          <p:attrName>style.visibility</p:attrName>
                                        </p:attrNameLst>
                                      </p:cBhvr>
                                      <p:to>
                                        <p:strVal val="visible"/>
                                      </p:to>
                                    </p:set>
                                    <p:animEffect transition="in" filter="wipe(left)">
                                      <p:cBhvr>
                                        <p:cTn id="251" dur="500"/>
                                        <p:tgtEl>
                                          <p:spTgt spid="49"/>
                                        </p:tgtEl>
                                      </p:cBhvr>
                                    </p:animEffect>
                                  </p:childTnLst>
                                </p:cTn>
                              </p:par>
                              <p:par>
                                <p:cTn id="252" presetID="22" presetClass="entr" presetSubtype="8" fill="hold" nodeType="withEffect">
                                  <p:stCondLst>
                                    <p:cond delay="0"/>
                                  </p:stCondLst>
                                  <p:childTnLst>
                                    <p:set>
                                      <p:cBhvr>
                                        <p:cTn id="253" dur="1" fill="hold">
                                          <p:stCondLst>
                                            <p:cond delay="0"/>
                                          </p:stCondLst>
                                        </p:cTn>
                                        <p:tgtEl>
                                          <p:spTgt spid="50"/>
                                        </p:tgtEl>
                                        <p:attrNameLst>
                                          <p:attrName>style.visibility</p:attrName>
                                        </p:attrNameLst>
                                      </p:cBhvr>
                                      <p:to>
                                        <p:strVal val="visible"/>
                                      </p:to>
                                    </p:set>
                                    <p:animEffect transition="in" filter="wipe(left)">
                                      <p:cBhvr>
                                        <p:cTn id="254" dur="500"/>
                                        <p:tgtEl>
                                          <p:spTgt spid="50"/>
                                        </p:tgtEl>
                                      </p:cBhvr>
                                    </p:animEffect>
                                  </p:childTnLst>
                                </p:cTn>
                              </p:par>
                              <p:par>
                                <p:cTn id="255" presetID="22" presetClass="entr" presetSubtype="8" fill="hold" nodeType="withEffect">
                                  <p:stCondLst>
                                    <p:cond delay="0"/>
                                  </p:stCondLst>
                                  <p:childTnLst>
                                    <p:set>
                                      <p:cBhvr>
                                        <p:cTn id="256" dur="1" fill="hold">
                                          <p:stCondLst>
                                            <p:cond delay="0"/>
                                          </p:stCondLst>
                                        </p:cTn>
                                        <p:tgtEl>
                                          <p:spTgt spid="51"/>
                                        </p:tgtEl>
                                        <p:attrNameLst>
                                          <p:attrName>style.visibility</p:attrName>
                                        </p:attrNameLst>
                                      </p:cBhvr>
                                      <p:to>
                                        <p:strVal val="visible"/>
                                      </p:to>
                                    </p:set>
                                    <p:animEffect transition="in" filter="wipe(left)">
                                      <p:cBhvr>
                                        <p:cTn id="257" dur="500"/>
                                        <p:tgtEl>
                                          <p:spTgt spid="51"/>
                                        </p:tgtEl>
                                      </p:cBhvr>
                                    </p:animEffect>
                                  </p:childTnLst>
                                </p:cTn>
                              </p:par>
                              <p:par>
                                <p:cTn id="258" presetID="22" presetClass="entr" presetSubtype="8" fill="hold" nodeType="withEffect">
                                  <p:stCondLst>
                                    <p:cond delay="0"/>
                                  </p:stCondLst>
                                  <p:childTnLst>
                                    <p:set>
                                      <p:cBhvr>
                                        <p:cTn id="259" dur="1" fill="hold">
                                          <p:stCondLst>
                                            <p:cond delay="0"/>
                                          </p:stCondLst>
                                        </p:cTn>
                                        <p:tgtEl>
                                          <p:spTgt spid="52"/>
                                        </p:tgtEl>
                                        <p:attrNameLst>
                                          <p:attrName>style.visibility</p:attrName>
                                        </p:attrNameLst>
                                      </p:cBhvr>
                                      <p:to>
                                        <p:strVal val="visible"/>
                                      </p:to>
                                    </p:set>
                                    <p:animEffect transition="in" filter="wipe(left)">
                                      <p:cBhvr>
                                        <p:cTn id="260" dur="500"/>
                                        <p:tgtEl>
                                          <p:spTgt spid="52"/>
                                        </p:tgtEl>
                                      </p:cBhvr>
                                    </p:animEffect>
                                  </p:childTnLst>
                                </p:cTn>
                              </p:par>
                              <p:par>
                                <p:cTn id="261" presetID="22" presetClass="entr" presetSubtype="8" fill="hold" nodeType="withEffect">
                                  <p:stCondLst>
                                    <p:cond delay="0"/>
                                  </p:stCondLst>
                                  <p:childTnLst>
                                    <p:set>
                                      <p:cBhvr>
                                        <p:cTn id="262" dur="1" fill="hold">
                                          <p:stCondLst>
                                            <p:cond delay="0"/>
                                          </p:stCondLst>
                                        </p:cTn>
                                        <p:tgtEl>
                                          <p:spTgt spid="53"/>
                                        </p:tgtEl>
                                        <p:attrNameLst>
                                          <p:attrName>style.visibility</p:attrName>
                                        </p:attrNameLst>
                                      </p:cBhvr>
                                      <p:to>
                                        <p:strVal val="visible"/>
                                      </p:to>
                                    </p:set>
                                    <p:animEffect transition="in" filter="wipe(left)">
                                      <p:cBhvr>
                                        <p:cTn id="263" dur="500"/>
                                        <p:tgtEl>
                                          <p:spTgt spid="53"/>
                                        </p:tgtEl>
                                      </p:cBhvr>
                                    </p:animEffect>
                                  </p:childTnLst>
                                </p:cTn>
                              </p:par>
                              <p:par>
                                <p:cTn id="264" presetID="22" presetClass="entr" presetSubtype="8" fill="hold" nodeType="withEffect">
                                  <p:stCondLst>
                                    <p:cond delay="0"/>
                                  </p:stCondLst>
                                  <p:childTnLst>
                                    <p:set>
                                      <p:cBhvr>
                                        <p:cTn id="265" dur="1" fill="hold">
                                          <p:stCondLst>
                                            <p:cond delay="0"/>
                                          </p:stCondLst>
                                        </p:cTn>
                                        <p:tgtEl>
                                          <p:spTgt spid="54"/>
                                        </p:tgtEl>
                                        <p:attrNameLst>
                                          <p:attrName>style.visibility</p:attrName>
                                        </p:attrNameLst>
                                      </p:cBhvr>
                                      <p:to>
                                        <p:strVal val="visible"/>
                                      </p:to>
                                    </p:set>
                                    <p:animEffect transition="in" filter="wipe(left)">
                                      <p:cBhvr>
                                        <p:cTn id="266" dur="500"/>
                                        <p:tgtEl>
                                          <p:spTgt spid="54"/>
                                        </p:tgtEl>
                                      </p:cBhvr>
                                    </p:animEffect>
                                  </p:childTnLst>
                                </p:cTn>
                              </p:par>
                              <p:par>
                                <p:cTn id="267" presetID="22" presetClass="entr" presetSubtype="8" fill="hold" nodeType="withEffect">
                                  <p:stCondLst>
                                    <p:cond delay="0"/>
                                  </p:stCondLst>
                                  <p:childTnLst>
                                    <p:set>
                                      <p:cBhvr>
                                        <p:cTn id="268" dur="1" fill="hold">
                                          <p:stCondLst>
                                            <p:cond delay="0"/>
                                          </p:stCondLst>
                                        </p:cTn>
                                        <p:tgtEl>
                                          <p:spTgt spid="55"/>
                                        </p:tgtEl>
                                        <p:attrNameLst>
                                          <p:attrName>style.visibility</p:attrName>
                                        </p:attrNameLst>
                                      </p:cBhvr>
                                      <p:to>
                                        <p:strVal val="visible"/>
                                      </p:to>
                                    </p:set>
                                    <p:animEffect transition="in" filter="wipe(left)">
                                      <p:cBhvr>
                                        <p:cTn id="269" dur="500"/>
                                        <p:tgtEl>
                                          <p:spTgt spid="55"/>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69"/>
                                        </p:tgtEl>
                                        <p:attrNameLst>
                                          <p:attrName>style.visibility</p:attrName>
                                        </p:attrNameLst>
                                      </p:cBhvr>
                                      <p:to>
                                        <p:strVal val="visible"/>
                                      </p:to>
                                    </p:set>
                                    <p:animEffect transition="in" filter="wipe(down)">
                                      <p:cBhvr>
                                        <p:cTn id="272" dur="500"/>
                                        <p:tgtEl>
                                          <p:spTgt spid="69"/>
                                        </p:tgtEl>
                                      </p:cBhvr>
                                    </p:animEffect>
                                  </p:childTnLst>
                                </p:cTn>
                              </p:par>
                            </p:childTnLst>
                          </p:cTn>
                        </p:par>
                      </p:childTnLst>
                    </p:cTn>
                  </p:par>
                  <p:par>
                    <p:cTn id="273" fill="hold">
                      <p:stCondLst>
                        <p:cond delay="indefinite"/>
                      </p:stCondLst>
                      <p:childTnLst>
                        <p:par>
                          <p:cTn id="274" fill="hold">
                            <p:stCondLst>
                              <p:cond delay="0"/>
                            </p:stCondLst>
                            <p:childTnLst>
                              <p:par>
                                <p:cTn id="275" presetID="16" presetClass="entr" presetSubtype="37" fill="hold" nodeType="clickEffect">
                                  <p:stCondLst>
                                    <p:cond delay="0"/>
                                  </p:stCondLst>
                                  <p:childTnLst>
                                    <p:set>
                                      <p:cBhvr>
                                        <p:cTn id="276" dur="1" fill="hold">
                                          <p:stCondLst>
                                            <p:cond delay="0"/>
                                          </p:stCondLst>
                                        </p:cTn>
                                        <p:tgtEl>
                                          <p:spTgt spid="18">
                                            <p:txEl>
                                              <p:pRg st="7" end="7"/>
                                            </p:txEl>
                                          </p:spTgt>
                                        </p:tgtEl>
                                        <p:attrNameLst>
                                          <p:attrName>style.visibility</p:attrName>
                                        </p:attrNameLst>
                                      </p:cBhvr>
                                      <p:to>
                                        <p:strVal val="visible"/>
                                      </p:to>
                                    </p:set>
                                    <p:animEffect transition="in" filter="barn(outVertical)">
                                      <p:cBhvr>
                                        <p:cTn id="277" dur="500"/>
                                        <p:tgtEl>
                                          <p:spTgt spid="18">
                                            <p:txEl>
                                              <p:pRg st="7" end="7"/>
                                            </p:txEl>
                                          </p:spTgt>
                                        </p:tgtEl>
                                      </p:cBhvr>
                                    </p:animEffect>
                                  </p:childTnLst>
                                </p:cTn>
                              </p:par>
                            </p:childTnLst>
                          </p:cTn>
                        </p:par>
                      </p:childTnLst>
                    </p:cTn>
                  </p:par>
                  <p:par>
                    <p:cTn id="278" fill="hold">
                      <p:stCondLst>
                        <p:cond delay="indefinite"/>
                      </p:stCondLst>
                      <p:childTnLst>
                        <p:par>
                          <p:cTn id="279" fill="hold">
                            <p:stCondLst>
                              <p:cond delay="0"/>
                            </p:stCondLst>
                            <p:childTnLst>
                              <p:par>
                                <p:cTn id="280" presetID="16" presetClass="entr" presetSubtype="37" fill="hold" grpId="0" nodeType="clickEffect">
                                  <p:stCondLst>
                                    <p:cond delay="0"/>
                                  </p:stCondLst>
                                  <p:childTnLst>
                                    <p:set>
                                      <p:cBhvr>
                                        <p:cTn id="281" dur="1" fill="hold">
                                          <p:stCondLst>
                                            <p:cond delay="0"/>
                                          </p:stCondLst>
                                        </p:cTn>
                                        <p:tgtEl>
                                          <p:spTgt spid="45"/>
                                        </p:tgtEl>
                                        <p:attrNameLst>
                                          <p:attrName>style.visibility</p:attrName>
                                        </p:attrNameLst>
                                      </p:cBhvr>
                                      <p:to>
                                        <p:strVal val="visible"/>
                                      </p:to>
                                    </p:set>
                                    <p:animEffect transition="in" filter="barn(outVertical)">
                                      <p:cBhvr>
                                        <p:cTn id="282" dur="500"/>
                                        <p:tgtEl>
                                          <p:spTgt spid="45"/>
                                        </p:tgtEl>
                                      </p:cBhvr>
                                    </p:animEffect>
                                  </p:childTnLst>
                                </p:cTn>
                              </p:par>
                              <p:par>
                                <p:cTn id="283" presetID="16" presetClass="entr" presetSubtype="37" fill="hold" nodeType="withEffect">
                                  <p:stCondLst>
                                    <p:cond delay="0"/>
                                  </p:stCondLst>
                                  <p:childTnLst>
                                    <p:set>
                                      <p:cBhvr>
                                        <p:cTn id="284" dur="1" fill="hold">
                                          <p:stCondLst>
                                            <p:cond delay="0"/>
                                          </p:stCondLst>
                                        </p:cTn>
                                        <p:tgtEl>
                                          <p:spTgt spid="45">
                                            <p:txEl>
                                              <p:pRg st="0" end="0"/>
                                            </p:txEl>
                                          </p:spTgt>
                                        </p:tgtEl>
                                        <p:attrNameLst>
                                          <p:attrName>style.visibility</p:attrName>
                                        </p:attrNameLst>
                                      </p:cBhvr>
                                      <p:to>
                                        <p:strVal val="visible"/>
                                      </p:to>
                                    </p:set>
                                    <p:animEffect transition="in" filter="barn(outVertical)">
                                      <p:cBhvr>
                                        <p:cTn id="285" dur="500"/>
                                        <p:tgtEl>
                                          <p:spTgt spid="45">
                                            <p:txEl>
                                              <p:pRg st="0" end="0"/>
                                            </p:txEl>
                                          </p:spTgt>
                                        </p:tgtEl>
                                      </p:cBhvr>
                                    </p:animEffect>
                                  </p:childTnLst>
                                </p:cTn>
                              </p:par>
                            </p:childTnLst>
                          </p:cTn>
                        </p:par>
                      </p:childTnLst>
                    </p:cTn>
                  </p:par>
                  <p:par>
                    <p:cTn id="286" fill="hold">
                      <p:stCondLst>
                        <p:cond delay="indefinite"/>
                      </p:stCondLst>
                      <p:childTnLst>
                        <p:par>
                          <p:cTn id="287" fill="hold">
                            <p:stCondLst>
                              <p:cond delay="0"/>
                            </p:stCondLst>
                            <p:childTnLst>
                              <p:par>
                                <p:cTn id="288" presetID="16" presetClass="entr" presetSubtype="37" fill="hold" nodeType="clickEffect">
                                  <p:stCondLst>
                                    <p:cond delay="0"/>
                                  </p:stCondLst>
                                  <p:childTnLst>
                                    <p:set>
                                      <p:cBhvr>
                                        <p:cTn id="289" dur="1" fill="hold">
                                          <p:stCondLst>
                                            <p:cond delay="0"/>
                                          </p:stCondLst>
                                        </p:cTn>
                                        <p:tgtEl>
                                          <p:spTgt spid="45">
                                            <p:txEl>
                                              <p:pRg st="1" end="1"/>
                                            </p:txEl>
                                          </p:spTgt>
                                        </p:tgtEl>
                                        <p:attrNameLst>
                                          <p:attrName>style.visibility</p:attrName>
                                        </p:attrNameLst>
                                      </p:cBhvr>
                                      <p:to>
                                        <p:strVal val="visible"/>
                                      </p:to>
                                    </p:set>
                                    <p:animEffect transition="in" filter="barn(outVertical)">
                                      <p:cBhvr>
                                        <p:cTn id="290" dur="500"/>
                                        <p:tgtEl>
                                          <p:spTgt spid="45">
                                            <p:txEl>
                                              <p:pRg st="1" end="1"/>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16" presetClass="entr" presetSubtype="37" fill="hold" nodeType="clickEffect">
                                  <p:stCondLst>
                                    <p:cond delay="0"/>
                                  </p:stCondLst>
                                  <p:childTnLst>
                                    <p:set>
                                      <p:cBhvr>
                                        <p:cTn id="294" dur="1" fill="hold">
                                          <p:stCondLst>
                                            <p:cond delay="0"/>
                                          </p:stCondLst>
                                        </p:cTn>
                                        <p:tgtEl>
                                          <p:spTgt spid="45">
                                            <p:txEl>
                                              <p:pRg st="2" end="2"/>
                                            </p:txEl>
                                          </p:spTgt>
                                        </p:tgtEl>
                                        <p:attrNameLst>
                                          <p:attrName>style.visibility</p:attrName>
                                        </p:attrNameLst>
                                      </p:cBhvr>
                                      <p:to>
                                        <p:strVal val="visible"/>
                                      </p:to>
                                    </p:set>
                                    <p:animEffect transition="in" filter="barn(outVertical)">
                                      <p:cBhvr>
                                        <p:cTn id="295" dur="500"/>
                                        <p:tgtEl>
                                          <p:spTgt spid="45">
                                            <p:txEl>
                                              <p:pRg st="2" end="2"/>
                                            </p:txEl>
                                          </p:spTgt>
                                        </p:tgtEl>
                                      </p:cBhvr>
                                    </p:animEffect>
                                  </p:childTnLst>
                                </p:cTn>
                              </p:par>
                            </p:childTnLst>
                          </p:cTn>
                        </p:par>
                      </p:childTnLst>
                    </p:cTn>
                  </p:par>
                  <p:par>
                    <p:cTn id="296" fill="hold">
                      <p:stCondLst>
                        <p:cond delay="indefinite"/>
                      </p:stCondLst>
                      <p:childTnLst>
                        <p:par>
                          <p:cTn id="297" fill="hold">
                            <p:stCondLst>
                              <p:cond delay="0"/>
                            </p:stCondLst>
                            <p:childTnLst>
                              <p:par>
                                <p:cTn id="298" presetID="16" presetClass="entr" presetSubtype="37" fill="hold" nodeType="clickEffect">
                                  <p:stCondLst>
                                    <p:cond delay="0"/>
                                  </p:stCondLst>
                                  <p:childTnLst>
                                    <p:set>
                                      <p:cBhvr>
                                        <p:cTn id="299" dur="1" fill="hold">
                                          <p:stCondLst>
                                            <p:cond delay="0"/>
                                          </p:stCondLst>
                                        </p:cTn>
                                        <p:tgtEl>
                                          <p:spTgt spid="45">
                                            <p:txEl>
                                              <p:pRg st="3" end="3"/>
                                            </p:txEl>
                                          </p:spTgt>
                                        </p:tgtEl>
                                        <p:attrNameLst>
                                          <p:attrName>style.visibility</p:attrName>
                                        </p:attrNameLst>
                                      </p:cBhvr>
                                      <p:to>
                                        <p:strVal val="visible"/>
                                      </p:to>
                                    </p:set>
                                    <p:animEffect transition="in" filter="barn(outVertical)">
                                      <p:cBhvr>
                                        <p:cTn id="300" dur="500"/>
                                        <p:tgtEl>
                                          <p:spTgt spid="45">
                                            <p:txEl>
                                              <p:pRg st="3" end="3"/>
                                            </p:txEl>
                                          </p:spTgt>
                                        </p:tgtEl>
                                      </p:cBhvr>
                                    </p:animEffect>
                                  </p:childTnLst>
                                </p:cTn>
                              </p:par>
                            </p:childTnLst>
                          </p:cTn>
                        </p:par>
                      </p:childTnLst>
                    </p:cTn>
                  </p:par>
                  <p:par>
                    <p:cTn id="301" fill="hold">
                      <p:stCondLst>
                        <p:cond delay="indefinite"/>
                      </p:stCondLst>
                      <p:childTnLst>
                        <p:par>
                          <p:cTn id="302" fill="hold">
                            <p:stCondLst>
                              <p:cond delay="0"/>
                            </p:stCondLst>
                            <p:childTnLst>
                              <p:par>
                                <p:cTn id="303" presetID="16" presetClass="entr" presetSubtype="37" fill="hold" nodeType="clickEffect">
                                  <p:stCondLst>
                                    <p:cond delay="0"/>
                                  </p:stCondLst>
                                  <p:childTnLst>
                                    <p:set>
                                      <p:cBhvr>
                                        <p:cTn id="304" dur="1" fill="hold">
                                          <p:stCondLst>
                                            <p:cond delay="0"/>
                                          </p:stCondLst>
                                        </p:cTn>
                                        <p:tgtEl>
                                          <p:spTgt spid="45">
                                            <p:txEl>
                                              <p:pRg st="4" end="4"/>
                                            </p:txEl>
                                          </p:spTgt>
                                        </p:tgtEl>
                                        <p:attrNameLst>
                                          <p:attrName>style.visibility</p:attrName>
                                        </p:attrNameLst>
                                      </p:cBhvr>
                                      <p:to>
                                        <p:strVal val="visible"/>
                                      </p:to>
                                    </p:set>
                                    <p:animEffect transition="in" filter="barn(outVertical)">
                                      <p:cBhvr>
                                        <p:cTn id="305" dur="500"/>
                                        <p:tgtEl>
                                          <p:spTgt spid="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18" grpId="0" animBg="1"/>
      <p:bldP spid="32" grpId="0" animBg="1"/>
      <p:bldP spid="45" grpId="0" animBg="1"/>
      <p:bldP spid="33" grpId="0" animBg="1"/>
      <p:bldP spid="33" grpId="1" animBg="1"/>
      <p:bldP spid="68" grpId="0" animBg="1"/>
      <p:bldP spid="66" grpId="0" animBg="1"/>
      <p:bldP spid="66" grpId="1" animBg="1"/>
      <p:bldP spid="67" grpId="0" animBg="1"/>
      <p:bldP spid="70" grpId="0" animBg="1"/>
      <p:bldP spid="73" grpId="0" animBg="1"/>
      <p:bldP spid="74" grpId="0" animBg="1"/>
      <p:bldP spid="75" grpId="0" animBg="1"/>
      <p:bldP spid="76" grpId="0" animBg="1"/>
      <p:bldP spid="76" grpId="1" animBg="1"/>
      <p:bldP spid="69"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18</a:t>
            </a:fld>
            <a:r>
              <a:rPr lang="en-US"/>
              <a:t>    </a:t>
            </a:r>
            <a:endParaRPr lang="en-US" dirty="0"/>
          </a:p>
        </p:txBody>
      </p:sp>
      <p:sp>
        <p:nvSpPr>
          <p:cNvPr id="5" name="Title 4"/>
          <p:cNvSpPr>
            <a:spLocks noGrp="1"/>
          </p:cNvSpPr>
          <p:nvPr>
            <p:ph type="title"/>
          </p:nvPr>
        </p:nvSpPr>
        <p:spPr/>
        <p:txBody>
          <a:bodyPr/>
          <a:lstStyle/>
          <a:p>
            <a:r>
              <a:rPr lang="en-US" dirty="0"/>
              <a:t>Good Things About GUIDs</a:t>
            </a:r>
          </a:p>
        </p:txBody>
      </p:sp>
      <p:sp>
        <p:nvSpPr>
          <p:cNvPr id="6" name="Content Placeholder 5"/>
          <p:cNvSpPr>
            <a:spLocks noGrp="1"/>
          </p:cNvSpPr>
          <p:nvPr>
            <p:ph sz="quarter" idx="10"/>
          </p:nvPr>
        </p:nvSpPr>
        <p:spPr>
          <a:xfrm>
            <a:off x="4593" y="1005840"/>
            <a:ext cx="12188952" cy="5303520"/>
          </a:xfrm>
        </p:spPr>
        <p:txBody>
          <a:bodyPr/>
          <a:lstStyle/>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66145" y="4418361"/>
            <a:ext cx="53435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1410927"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946785"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482643"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018501"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554359"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090217"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26075"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161933"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697791"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233649" y="3848396"/>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653730" y="3756892"/>
            <a:ext cx="3914037" cy="1969770"/>
          </a:xfrm>
          <a:prstGeom prst="rect">
            <a:avLst/>
          </a:prstGeom>
          <a:noFill/>
          <a:ln w="38100">
            <a:solidFill>
              <a:srgbClr val="FF0000"/>
            </a:solidFill>
          </a:ln>
          <a:effectLst/>
        </p:spPr>
        <p:txBody>
          <a:bodyPr wrap="square" lIns="91440" tIns="0" rIns="91440" bIns="0" rtlCol="0">
            <a:spAutoFit/>
          </a:bodyPr>
          <a:lstStyle/>
          <a:p>
            <a:pPr algn="ctr"/>
            <a:r>
              <a:rPr lang="en-US" sz="1600" b="1" u="sng" dirty="0">
                <a:solidFill>
                  <a:schemeClr val="accent1">
                    <a:lumMod val="75000"/>
                  </a:schemeClr>
                </a:solidFill>
              </a:rPr>
              <a:t>Random GUID</a:t>
            </a:r>
            <a:endParaRPr lang="en-US" sz="1600" b="1" dirty="0">
              <a:solidFill>
                <a:schemeClr val="accent1">
                  <a:lumMod val="75000"/>
                </a:schemeClr>
              </a:solidFill>
            </a:endParaRPr>
          </a:p>
          <a:p>
            <a:pPr algn="ctr"/>
            <a:r>
              <a:rPr lang="en-US" sz="1600" b="1" dirty="0">
                <a:solidFill>
                  <a:srgbClr val="00B050"/>
                </a:solidFill>
                <a:effectLst>
                  <a:outerShdw blurRad="38100" dist="50800" dir="2700000" algn="tl">
                    <a:srgbClr val="000000"/>
                  </a:outerShdw>
                </a:effectLst>
                <a:latin typeface="Arial Black" panose="020B0A04020102020204" pitchFamily="34" charset="0"/>
              </a:rPr>
              <a:t>NO END-OF-INDEX HOT SPOT.</a:t>
            </a:r>
          </a:p>
          <a:p>
            <a:pPr algn="ctr"/>
            <a:r>
              <a:rPr lang="en-US" sz="1600" b="1" dirty="0">
                <a:solidFill>
                  <a:schemeClr val="accent1">
                    <a:lumMod val="75000"/>
                  </a:schemeClr>
                </a:solidFill>
              </a:rPr>
              <a:t>No waiting on INSERTs or UPDATEs.</a:t>
            </a:r>
          </a:p>
          <a:p>
            <a:pPr algn="ctr"/>
            <a:r>
              <a:rPr lang="en-US" sz="1600" b="1" dirty="0">
                <a:solidFill>
                  <a:schemeClr val="accent1">
                    <a:lumMod val="75000"/>
                  </a:schemeClr>
                </a:solidFill>
              </a:rPr>
              <a:t>(no contention for 1 page)</a:t>
            </a:r>
          </a:p>
          <a:p>
            <a:pPr algn="ctr"/>
            <a:r>
              <a:rPr lang="en-US" sz="1600" b="1" dirty="0">
                <a:solidFill>
                  <a:schemeClr val="accent1">
                    <a:lumMod val="75000"/>
                  </a:schemeClr>
                </a:solidFill>
              </a:rPr>
              <a:t>Weathers “</a:t>
            </a:r>
            <a:r>
              <a:rPr lang="en-US" sz="1600" b="1" dirty="0" err="1">
                <a:solidFill>
                  <a:schemeClr val="accent1">
                    <a:lumMod val="75000"/>
                  </a:schemeClr>
                </a:solidFill>
              </a:rPr>
              <a:t>Exp</a:t>
            </a:r>
            <a:r>
              <a:rPr lang="en-US" sz="1600" b="1" u="sng" dirty="0" err="1">
                <a:solidFill>
                  <a:srgbClr val="FF0000"/>
                </a:solidFill>
              </a:rPr>
              <a:t>A</a:t>
            </a:r>
            <a:r>
              <a:rPr lang="en-US" sz="1600" b="1" dirty="0" err="1">
                <a:solidFill>
                  <a:schemeClr val="accent1">
                    <a:lumMod val="75000"/>
                  </a:schemeClr>
                </a:solidFill>
              </a:rPr>
              <a:t>nsive</a:t>
            </a:r>
            <a:r>
              <a:rPr lang="en-US" sz="1600" b="1" dirty="0">
                <a:solidFill>
                  <a:schemeClr val="accent1">
                    <a:lumMod val="75000"/>
                  </a:schemeClr>
                </a:solidFill>
              </a:rPr>
              <a:t> Updates”</a:t>
            </a:r>
          </a:p>
          <a:p>
            <a:pPr algn="ctr"/>
            <a:r>
              <a:rPr lang="en-US" sz="1600" b="1" dirty="0">
                <a:solidFill>
                  <a:schemeClr val="accent1">
                    <a:lumMod val="75000"/>
                  </a:schemeClr>
                </a:solidFill>
              </a:rPr>
              <a:t>No page-splits!</a:t>
            </a:r>
          </a:p>
          <a:p>
            <a:pPr algn="ctr"/>
            <a:r>
              <a:rPr lang="en-US" sz="1600" b="1" dirty="0">
                <a:solidFill>
                  <a:srgbClr val="00B050"/>
                </a:solidFill>
                <a:effectLst>
                  <a:outerShdw blurRad="38100" dist="50800" dir="2700000" algn="tl">
                    <a:srgbClr val="000000"/>
                  </a:outerShdw>
                </a:effectLst>
                <a:latin typeface="Arial Black" panose="020B0A04020102020204" pitchFamily="34" charset="0"/>
              </a:rPr>
              <a:t>Also means,</a:t>
            </a:r>
          </a:p>
          <a:p>
            <a:pPr algn="ctr"/>
            <a:r>
              <a:rPr lang="en-US" sz="1600" b="1" dirty="0">
                <a:solidFill>
                  <a:srgbClr val="00B050"/>
                </a:solidFill>
                <a:effectLst>
                  <a:outerShdw blurRad="38100" dist="50800" dir="2700000" algn="tl">
                    <a:srgbClr val="000000"/>
                  </a:outerShdw>
                </a:effectLst>
                <a:latin typeface="Arial Black" panose="020B0A04020102020204" pitchFamily="34" charset="0"/>
              </a:rPr>
              <a:t>“NO FRAGMENTATION”</a:t>
            </a:r>
          </a:p>
        </p:txBody>
      </p:sp>
      <p:sp>
        <p:nvSpPr>
          <p:cNvPr id="32" name="TextBox 31"/>
          <p:cNvSpPr txBox="1"/>
          <p:nvPr/>
        </p:nvSpPr>
        <p:spPr>
          <a:xfrm>
            <a:off x="7651631" y="1161385"/>
            <a:ext cx="3916137" cy="2462213"/>
          </a:xfrm>
          <a:prstGeom prst="rect">
            <a:avLst/>
          </a:prstGeom>
          <a:noFill/>
          <a:ln w="38100">
            <a:solidFill>
              <a:srgbClr val="FF0000"/>
            </a:solidFill>
          </a:ln>
          <a:effectLst/>
        </p:spPr>
        <p:txBody>
          <a:bodyPr wrap="none" lIns="91440" tIns="0" rIns="91440" bIns="0" rtlCol="0">
            <a:spAutoFit/>
          </a:bodyPr>
          <a:lstStyle/>
          <a:p>
            <a:pPr algn="ctr"/>
            <a:r>
              <a:rPr lang="en-US" sz="1600" b="1" u="sng" dirty="0">
                <a:solidFill>
                  <a:schemeClr val="accent1">
                    <a:lumMod val="75000"/>
                  </a:schemeClr>
                </a:solidFill>
              </a:rPr>
              <a:t>Ever Increasing Index.</a:t>
            </a:r>
          </a:p>
          <a:p>
            <a:pPr algn="ctr"/>
            <a:r>
              <a:rPr lang="en-US" sz="1600" b="1" dirty="0">
                <a:solidFill>
                  <a:schemeClr val="accent1">
                    <a:lumMod val="75000"/>
                  </a:schemeClr>
                </a:solidFill>
              </a:rPr>
              <a:t>“No Fragmentation” and</a:t>
            </a:r>
          </a:p>
          <a:p>
            <a:pPr algn="ctr"/>
            <a:r>
              <a:rPr lang="en-US" sz="1600" b="1" dirty="0">
                <a:solidFill>
                  <a:schemeClr val="accent1">
                    <a:lumMod val="75000"/>
                  </a:schemeClr>
                </a:solidFill>
              </a:rPr>
              <a:t>“No Index Maintenance”</a:t>
            </a:r>
          </a:p>
          <a:p>
            <a:pPr algn="ctr"/>
            <a:r>
              <a:rPr lang="en-US" sz="1600" b="1" dirty="0">
                <a:solidFill>
                  <a:schemeClr val="accent1">
                    <a:lumMod val="75000"/>
                  </a:schemeClr>
                </a:solidFill>
              </a:rPr>
              <a:t>but…</a:t>
            </a:r>
          </a:p>
          <a:p>
            <a:pPr algn="ctr"/>
            <a:r>
              <a:rPr lang="en-US" sz="1600" b="1" dirty="0">
                <a:solidFill>
                  <a:schemeClr val="accent1">
                    <a:lumMod val="75000"/>
                  </a:schemeClr>
                </a:solidFill>
              </a:rPr>
              <a:t>“</a:t>
            </a:r>
            <a:r>
              <a:rPr lang="en-US" sz="1600" b="1" dirty="0">
                <a:solidFill>
                  <a:schemeClr val="accent1">
                    <a:lumMod val="75000"/>
                  </a:schemeClr>
                </a:solidFill>
                <a:latin typeface="Arial Black" panose="020B0A04020102020204" pitchFamily="34" charset="0"/>
              </a:rPr>
              <a:t>Hot Spot</a:t>
            </a:r>
            <a:r>
              <a:rPr lang="en-US" sz="1600" b="1" dirty="0">
                <a:solidFill>
                  <a:schemeClr val="accent1">
                    <a:lumMod val="75000"/>
                  </a:schemeClr>
                </a:solidFill>
              </a:rPr>
              <a:t>” at “end” of Index.</a:t>
            </a:r>
          </a:p>
          <a:p>
            <a:pPr algn="ctr"/>
            <a:r>
              <a:rPr lang="en-US" sz="1600" b="1" dirty="0">
                <a:solidFill>
                  <a:srgbClr val="FF0000"/>
                </a:solidFill>
                <a:effectLst>
                  <a:outerShdw blurRad="38100" dist="50800" dir="2700000" algn="tl">
                    <a:srgbClr val="000000"/>
                  </a:outerShdw>
                </a:effectLst>
              </a:rPr>
              <a:t>Each session waits its turn to INSERT.</a:t>
            </a:r>
          </a:p>
          <a:p>
            <a:pPr algn="ctr"/>
            <a:r>
              <a:rPr lang="en-US" sz="1600" b="1" dirty="0">
                <a:solidFill>
                  <a:srgbClr val="FF0000"/>
                </a:solidFill>
                <a:effectLst>
                  <a:outerShdw blurRad="38100" dist="50800" dir="2700000" algn="tl">
                    <a:srgbClr val="000000"/>
                  </a:outerShdw>
                </a:effectLst>
              </a:rPr>
              <a:t>Extra wait for “good” page-splits.</a:t>
            </a:r>
          </a:p>
          <a:p>
            <a:pPr algn="ctr"/>
            <a:r>
              <a:rPr lang="en-US" sz="1600" b="1" dirty="0">
                <a:solidFill>
                  <a:srgbClr val="FF0000"/>
                </a:solidFill>
                <a:effectLst>
                  <a:outerShdw blurRad="38100" dist="50800" dir="2700000" algn="tl">
                    <a:srgbClr val="000000"/>
                  </a:outerShdw>
                </a:effectLst>
                <a:latin typeface="Arial Black" panose="020B0A04020102020204" pitchFamily="34" charset="0"/>
              </a:rPr>
              <a:t>WICKED SLOW OLTP CODE!</a:t>
            </a:r>
          </a:p>
          <a:p>
            <a:pPr algn="ctr"/>
            <a:r>
              <a:rPr lang="en-US" sz="1600" b="1" dirty="0" err="1">
                <a:solidFill>
                  <a:srgbClr val="FF0000"/>
                </a:solidFill>
                <a:effectLst>
                  <a:outerShdw blurRad="38100" dist="50800" dir="2700000" algn="tl">
                    <a:srgbClr val="000000"/>
                  </a:outerShdw>
                </a:effectLst>
                <a:latin typeface="Arial Black" panose="020B0A04020102020204" pitchFamily="34" charset="0"/>
              </a:rPr>
              <a:t>ExpAnsive</a:t>
            </a:r>
            <a:r>
              <a:rPr lang="en-US" sz="1600" b="1" dirty="0">
                <a:solidFill>
                  <a:srgbClr val="FF0000"/>
                </a:solidFill>
                <a:effectLst>
                  <a:outerShdw blurRad="38100" dist="50800" dir="2700000" algn="tl">
                    <a:srgbClr val="000000"/>
                  </a:outerShdw>
                </a:effectLst>
                <a:latin typeface="Arial Black" panose="020B0A04020102020204" pitchFamily="34" charset="0"/>
              </a:rPr>
              <a:t> Updates KILL!</a:t>
            </a:r>
          </a:p>
          <a:p>
            <a:pPr algn="ctr"/>
            <a:r>
              <a:rPr lang="en-US" sz="1600" b="1" dirty="0">
                <a:solidFill>
                  <a:srgbClr val="FF0000"/>
                </a:solidFill>
                <a:effectLst>
                  <a:outerShdw blurRad="38100" dist="50800" dir="2700000" algn="tl">
                    <a:srgbClr val="000000"/>
                  </a:outerShdw>
                </a:effectLst>
                <a:latin typeface="Arial Black" panose="020B0A04020102020204" pitchFamily="34" charset="0"/>
              </a:rPr>
              <a:t>IT ALL BLOCKS SELECTS!</a:t>
            </a:r>
          </a:p>
        </p:txBody>
      </p:sp>
      <p:sp>
        <p:nvSpPr>
          <p:cNvPr id="33" name="TextBox 32"/>
          <p:cNvSpPr txBox="1"/>
          <p:nvPr/>
        </p:nvSpPr>
        <p:spPr>
          <a:xfrm>
            <a:off x="7297316" y="5718085"/>
            <a:ext cx="4582088" cy="553998"/>
          </a:xfrm>
          <a:prstGeom prst="rect">
            <a:avLst/>
          </a:prstGeom>
          <a:noFill/>
          <a:ln w="38100">
            <a:noFill/>
          </a:ln>
          <a:effectLst/>
        </p:spPr>
        <p:txBody>
          <a:bodyPr wrap="none" lIns="91440" tIns="0" rIns="91440" bIns="0" rtlCol="0">
            <a:spAutoFit/>
          </a:bodyPr>
          <a:lstStyle/>
          <a:p>
            <a:pPr algn="ctr"/>
            <a:r>
              <a:rPr lang="en-US" sz="3600" dirty="0">
                <a:ln>
                  <a:solidFill>
                    <a:schemeClr val="tx1"/>
                  </a:solidFill>
                </a:ln>
                <a:solidFill>
                  <a:srgbClr val="FF0000"/>
                </a:solidFill>
                <a:latin typeface="Arial Black" panose="020B0A04020102020204" pitchFamily="34" charset="0"/>
              </a:rPr>
              <a:t>Wait!  WHAT!!!???</a:t>
            </a:r>
          </a:p>
        </p:txBody>
      </p:sp>
      <p:sp>
        <p:nvSpPr>
          <p:cNvPr id="34" name="Rectangle 33"/>
          <p:cNvSpPr/>
          <p:nvPr/>
        </p:nvSpPr>
        <p:spPr>
          <a:xfrm>
            <a:off x="1190626" y="4481797"/>
            <a:ext cx="511968" cy="238894"/>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5" name="Rectangle 34"/>
          <p:cNvSpPr/>
          <p:nvPr/>
        </p:nvSpPr>
        <p:spPr>
          <a:xfrm>
            <a:off x="1716885" y="4542511"/>
            <a:ext cx="511968" cy="178180"/>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6" name="Rectangle 35"/>
          <p:cNvSpPr/>
          <p:nvPr/>
        </p:nvSpPr>
        <p:spPr>
          <a:xfrm>
            <a:off x="2247906" y="4603225"/>
            <a:ext cx="511968" cy="117466"/>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7" name="Rectangle 36"/>
          <p:cNvSpPr/>
          <p:nvPr/>
        </p:nvSpPr>
        <p:spPr>
          <a:xfrm>
            <a:off x="2778927" y="4602033"/>
            <a:ext cx="511968" cy="117466"/>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8" name="Rectangle 37"/>
          <p:cNvSpPr/>
          <p:nvPr/>
        </p:nvSpPr>
        <p:spPr>
          <a:xfrm>
            <a:off x="3317423" y="4478313"/>
            <a:ext cx="511968" cy="238894"/>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9" name="Rectangle 38"/>
          <p:cNvSpPr/>
          <p:nvPr/>
        </p:nvSpPr>
        <p:spPr>
          <a:xfrm>
            <a:off x="3848827" y="4604814"/>
            <a:ext cx="511968" cy="117466"/>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0" name="Rectangle 39"/>
          <p:cNvSpPr/>
          <p:nvPr/>
        </p:nvSpPr>
        <p:spPr>
          <a:xfrm>
            <a:off x="4379923" y="4478313"/>
            <a:ext cx="511968" cy="238894"/>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1" name="Rectangle 40"/>
          <p:cNvSpPr/>
          <p:nvPr/>
        </p:nvSpPr>
        <p:spPr>
          <a:xfrm>
            <a:off x="4915781" y="4483386"/>
            <a:ext cx="511968" cy="238894"/>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2" name="Rectangle 41"/>
          <p:cNvSpPr/>
          <p:nvPr/>
        </p:nvSpPr>
        <p:spPr>
          <a:xfrm>
            <a:off x="5449104" y="4600141"/>
            <a:ext cx="511968" cy="117466"/>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3" name="Rectangle 42"/>
          <p:cNvSpPr/>
          <p:nvPr/>
        </p:nvSpPr>
        <p:spPr>
          <a:xfrm>
            <a:off x="5987497" y="4542512"/>
            <a:ext cx="511968" cy="177788"/>
          </a:xfrm>
          <a:prstGeom prst="rect">
            <a:avLst/>
          </a:prstGeom>
          <a:solidFill>
            <a:schemeClr val="accent1">
              <a:lumMod val="60000"/>
              <a:lumOff val="40000"/>
              <a:alpha val="5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4" name="TextBox 43"/>
          <p:cNvSpPr txBox="1"/>
          <p:nvPr/>
        </p:nvSpPr>
        <p:spPr>
          <a:xfrm>
            <a:off x="927345" y="4837165"/>
            <a:ext cx="5835124" cy="830997"/>
          </a:xfrm>
          <a:prstGeom prst="rect">
            <a:avLst/>
          </a:prstGeom>
          <a:noFill/>
          <a:ln w="38100">
            <a:solidFill>
              <a:srgbClr val="FF0000"/>
            </a:solidFill>
          </a:ln>
          <a:effectLst/>
        </p:spPr>
        <p:txBody>
          <a:bodyPr wrap="none" lIns="91440" tIns="0" rIns="91440" bIns="0" rtlCol="0">
            <a:spAutoFit/>
          </a:bodyPr>
          <a:lstStyle/>
          <a:p>
            <a:pPr algn="ctr"/>
            <a:r>
              <a:rPr lang="en-US" dirty="0">
                <a:solidFill>
                  <a:schemeClr val="accent1">
                    <a:lumMod val="75000"/>
                  </a:schemeClr>
                </a:solidFill>
                <a:latin typeface="Arial Black" panose="020B0A04020102020204" pitchFamily="34" charset="0"/>
              </a:rPr>
              <a:t>As long as there’s enough room on a page,</a:t>
            </a:r>
          </a:p>
          <a:p>
            <a:pPr algn="ctr"/>
            <a:r>
              <a:rPr lang="en-US" dirty="0">
                <a:solidFill>
                  <a:schemeClr val="accent1">
                    <a:lumMod val="75000"/>
                  </a:schemeClr>
                </a:solidFill>
                <a:latin typeface="Arial Black" panose="020B0A04020102020204" pitchFamily="34" charset="0"/>
              </a:rPr>
              <a:t>an </a:t>
            </a:r>
            <a:r>
              <a:rPr lang="en-US" dirty="0">
                <a:solidFill>
                  <a:srgbClr val="FF0000"/>
                </a:solidFill>
                <a:latin typeface="Arial Black" panose="020B0A04020102020204" pitchFamily="34" charset="0"/>
              </a:rPr>
              <a:t>out of order Insert or “</a:t>
            </a:r>
            <a:r>
              <a:rPr lang="en-US" dirty="0" err="1">
                <a:solidFill>
                  <a:srgbClr val="FF0000"/>
                </a:solidFill>
                <a:latin typeface="Arial Black" panose="020B0A04020102020204" pitchFamily="34" charset="0"/>
              </a:rPr>
              <a:t>Exp</a:t>
            </a:r>
            <a:r>
              <a:rPr lang="en-US" u="sng" dirty="0" err="1">
                <a:solidFill>
                  <a:srgbClr val="FF0000"/>
                </a:solidFill>
                <a:latin typeface="Arial Black" panose="020B0A04020102020204" pitchFamily="34" charset="0"/>
              </a:rPr>
              <a:t>A</a:t>
            </a:r>
            <a:r>
              <a:rPr lang="en-US" dirty="0" err="1">
                <a:solidFill>
                  <a:srgbClr val="FF0000"/>
                </a:solidFill>
                <a:latin typeface="Arial Black" panose="020B0A04020102020204" pitchFamily="34" charset="0"/>
              </a:rPr>
              <a:t>nsive</a:t>
            </a:r>
            <a:r>
              <a:rPr lang="en-US" dirty="0">
                <a:solidFill>
                  <a:srgbClr val="FF0000"/>
                </a:solidFill>
                <a:latin typeface="Arial Black" panose="020B0A04020102020204" pitchFamily="34" charset="0"/>
              </a:rPr>
              <a:t> Update”</a:t>
            </a:r>
          </a:p>
          <a:p>
            <a:pPr algn="ctr"/>
            <a:r>
              <a:rPr lang="en-US" dirty="0">
                <a:solidFill>
                  <a:srgbClr val="FF0000"/>
                </a:solidFill>
                <a:latin typeface="Arial Black" panose="020B0A04020102020204" pitchFamily="34" charset="0"/>
              </a:rPr>
              <a:t>will </a:t>
            </a:r>
            <a:r>
              <a:rPr lang="en-US" dirty="0">
                <a:solidFill>
                  <a:srgbClr val="FF0000"/>
                </a:solidFill>
                <a:effectLst>
                  <a:outerShdw blurRad="38100" dist="50800" dir="2700000" algn="tl">
                    <a:srgbClr val="000000"/>
                  </a:outerShdw>
                </a:effectLst>
                <a:latin typeface="Arial Black" panose="020B0A04020102020204" pitchFamily="34" charset="0"/>
              </a:rPr>
              <a:t>NOT</a:t>
            </a:r>
            <a:r>
              <a:rPr lang="en-US" dirty="0">
                <a:solidFill>
                  <a:srgbClr val="FF0000"/>
                </a:solidFill>
                <a:latin typeface="Arial Black" panose="020B0A04020102020204" pitchFamily="34" charset="0"/>
              </a:rPr>
              <a:t> cause a PAGE-SPLIT!</a:t>
            </a:r>
          </a:p>
        </p:txBody>
      </p:sp>
      <p:sp>
        <p:nvSpPr>
          <p:cNvPr id="46" name="TextBox 45">
            <a:extLst>
              <a:ext uri="{FF2B5EF4-FFF2-40B4-BE49-F238E27FC236}">
                <a16:creationId xmlns:a16="http://schemas.microsoft.com/office/drawing/2014/main" id="{4D37A0B6-B0B8-40C1-B51B-9448169243E0}"/>
              </a:ext>
            </a:extLst>
          </p:cNvPr>
          <p:cNvSpPr txBox="1"/>
          <p:nvPr/>
        </p:nvSpPr>
        <p:spPr>
          <a:xfrm>
            <a:off x="1190626" y="3756892"/>
            <a:ext cx="5319043" cy="246221"/>
          </a:xfrm>
          <a:prstGeom prst="rect">
            <a:avLst/>
          </a:prstGeom>
          <a:solidFill>
            <a:schemeClr val="bg1"/>
          </a:solidFill>
          <a:ln w="38100">
            <a:solidFill>
              <a:srgbClr val="FF0000"/>
            </a:solidFill>
          </a:ln>
          <a:effectLst/>
        </p:spPr>
        <p:txBody>
          <a:bodyPr wrap="none" lIns="91440" tIns="0" rIns="91440" bIns="0" rtlCol="0">
            <a:noAutofit/>
          </a:bodyPr>
          <a:lstStyle/>
          <a:p>
            <a:pPr algn="ctr"/>
            <a:r>
              <a:rPr lang="en-US" sz="1600" b="1" dirty="0">
                <a:solidFill>
                  <a:schemeClr val="accent1">
                    <a:lumMod val="75000"/>
                  </a:schemeClr>
                </a:solidFill>
              </a:rPr>
              <a:t>Out of order INSERTs and/or “</a:t>
            </a:r>
            <a:r>
              <a:rPr lang="en-US" sz="1600" b="1" dirty="0" err="1">
                <a:solidFill>
                  <a:schemeClr val="accent1">
                    <a:lumMod val="75000"/>
                  </a:schemeClr>
                </a:solidFill>
              </a:rPr>
              <a:t>Exp</a:t>
            </a:r>
            <a:r>
              <a:rPr lang="en-US" sz="1600" b="1" u="sng" dirty="0" err="1">
                <a:solidFill>
                  <a:srgbClr val="FF0000"/>
                </a:solidFill>
              </a:rPr>
              <a:t>A</a:t>
            </a:r>
            <a:r>
              <a:rPr lang="en-US" sz="1600" b="1" dirty="0" err="1">
                <a:solidFill>
                  <a:schemeClr val="accent1">
                    <a:lumMod val="75000"/>
                  </a:schemeClr>
                </a:solidFill>
              </a:rPr>
              <a:t>nsive</a:t>
            </a:r>
            <a:r>
              <a:rPr lang="en-US" sz="1600" b="1" dirty="0">
                <a:solidFill>
                  <a:schemeClr val="accent1">
                    <a:lumMod val="75000"/>
                  </a:schemeClr>
                </a:solidFill>
              </a:rPr>
              <a:t> Updates”</a:t>
            </a:r>
          </a:p>
        </p:txBody>
      </p:sp>
      <p:sp>
        <p:nvSpPr>
          <p:cNvPr id="47" name="TextBox 46">
            <a:extLst>
              <a:ext uri="{FF2B5EF4-FFF2-40B4-BE49-F238E27FC236}">
                <a16:creationId xmlns:a16="http://schemas.microsoft.com/office/drawing/2014/main" id="{E6E5E536-F816-4046-9FE0-C4F45F62732A}"/>
              </a:ext>
            </a:extLst>
          </p:cNvPr>
          <p:cNvSpPr txBox="1"/>
          <p:nvPr/>
        </p:nvSpPr>
        <p:spPr>
          <a:xfrm>
            <a:off x="1180422" y="3756892"/>
            <a:ext cx="5319043" cy="246221"/>
          </a:xfrm>
          <a:prstGeom prst="rect">
            <a:avLst/>
          </a:prstGeom>
          <a:solidFill>
            <a:schemeClr val="bg1"/>
          </a:solidFill>
          <a:ln w="38100">
            <a:solidFill>
              <a:srgbClr val="FF0000"/>
            </a:solidFill>
          </a:ln>
          <a:effectLst/>
        </p:spPr>
        <p:txBody>
          <a:bodyPr wrap="none" lIns="91440" tIns="0" rIns="91440" bIns="0" rtlCol="0">
            <a:noAutofit/>
          </a:bodyPr>
          <a:lstStyle/>
          <a:p>
            <a:pPr algn="ctr"/>
            <a:r>
              <a:rPr lang="en-US" sz="1600" b="1" dirty="0">
                <a:solidFill>
                  <a:schemeClr val="accent1">
                    <a:lumMod val="75000"/>
                  </a:schemeClr>
                </a:solidFill>
              </a:rPr>
              <a:t>“All at once” batch inserts work just as well!</a:t>
            </a:r>
          </a:p>
        </p:txBody>
      </p:sp>
      <p:pic>
        <p:nvPicPr>
          <p:cNvPr id="48" name="Picture 2">
            <a:extLst>
              <a:ext uri="{FF2B5EF4-FFF2-40B4-BE49-F238E27FC236}">
                <a16:creationId xmlns:a16="http://schemas.microsoft.com/office/drawing/2014/main" id="{5D063BAB-F498-4276-B5B4-6007E53AA02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66145" y="1634278"/>
            <a:ext cx="53435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9" name="Straight Arrow Connector 48">
            <a:extLst>
              <a:ext uri="{FF2B5EF4-FFF2-40B4-BE49-F238E27FC236}">
                <a16:creationId xmlns:a16="http://schemas.microsoft.com/office/drawing/2014/main" id="{3D8DD969-CCE5-49F4-B667-C60BBF86CC86}"/>
              </a:ext>
            </a:extLst>
          </p:cNvPr>
          <p:cNvCxnSpPr/>
          <p:nvPr/>
        </p:nvCxnSpPr>
        <p:spPr>
          <a:xfrm>
            <a:off x="6120575"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89139869-4705-4410-A7DB-2E18BF9312A5}"/>
              </a:ext>
            </a:extLst>
          </p:cNvPr>
          <p:cNvCxnSpPr/>
          <p:nvPr/>
        </p:nvCxnSpPr>
        <p:spPr>
          <a:xfrm>
            <a:off x="6263142"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8C7EFEB-5D3F-4D7A-99AB-23527F331502}"/>
              </a:ext>
            </a:extLst>
          </p:cNvPr>
          <p:cNvCxnSpPr/>
          <p:nvPr/>
        </p:nvCxnSpPr>
        <p:spPr>
          <a:xfrm>
            <a:off x="6405708"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CE9D9B3F-9B91-49B0-A8B3-5487865FF13E}"/>
              </a:ext>
            </a:extLst>
          </p:cNvPr>
          <p:cNvCxnSpPr/>
          <p:nvPr/>
        </p:nvCxnSpPr>
        <p:spPr>
          <a:xfrm>
            <a:off x="6548274"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DEECB1E9-2D08-4BE4-9ECE-21C7E346FEA6}"/>
              </a:ext>
            </a:extLst>
          </p:cNvPr>
          <p:cNvCxnSpPr/>
          <p:nvPr/>
        </p:nvCxnSpPr>
        <p:spPr>
          <a:xfrm>
            <a:off x="6690840"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72BEF73E-F496-4CAA-941B-861504AAAEEA}"/>
              </a:ext>
            </a:extLst>
          </p:cNvPr>
          <p:cNvCxnSpPr/>
          <p:nvPr/>
        </p:nvCxnSpPr>
        <p:spPr>
          <a:xfrm>
            <a:off x="6833406"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FC2710B4-04C2-4126-BFD5-8295E557A36C}"/>
              </a:ext>
            </a:extLst>
          </p:cNvPr>
          <p:cNvCxnSpPr/>
          <p:nvPr/>
        </p:nvCxnSpPr>
        <p:spPr>
          <a:xfrm>
            <a:off x="6975972"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AA8FC785-F0C3-4862-BB48-4B4330392293}"/>
              </a:ext>
            </a:extLst>
          </p:cNvPr>
          <p:cNvCxnSpPr/>
          <p:nvPr/>
        </p:nvCxnSpPr>
        <p:spPr>
          <a:xfrm>
            <a:off x="7118538"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2C3D71C5-5DA7-424C-A99E-7372BEF20CD6}"/>
              </a:ext>
            </a:extLst>
          </p:cNvPr>
          <p:cNvCxnSpPr/>
          <p:nvPr/>
        </p:nvCxnSpPr>
        <p:spPr>
          <a:xfrm>
            <a:off x="7261104"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6D8EFED6-9FE3-4BA0-9E29-37D392F03914}"/>
              </a:ext>
            </a:extLst>
          </p:cNvPr>
          <p:cNvCxnSpPr/>
          <p:nvPr/>
        </p:nvCxnSpPr>
        <p:spPr>
          <a:xfrm>
            <a:off x="7403670" y="1074145"/>
            <a:ext cx="9832" cy="5699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pic>
        <p:nvPicPr>
          <p:cNvPr id="59" name="Picture 4">
            <a:extLst>
              <a:ext uri="{FF2B5EF4-FFF2-40B4-BE49-F238E27FC236}">
                <a16:creationId xmlns:a16="http://schemas.microsoft.com/office/drawing/2014/main" id="{97D80761-0B74-41D1-B519-3195D9B61AD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504752" y="1634278"/>
            <a:ext cx="542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4">
            <a:extLst>
              <a:ext uri="{FF2B5EF4-FFF2-40B4-BE49-F238E27FC236}">
                <a16:creationId xmlns:a16="http://schemas.microsoft.com/office/drawing/2014/main" id="{8A4D1841-BCB8-4736-84FC-F7D66A7BBE1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037845" y="1634278"/>
            <a:ext cx="5429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Rectangle 61">
            <a:extLst>
              <a:ext uri="{FF2B5EF4-FFF2-40B4-BE49-F238E27FC236}">
                <a16:creationId xmlns:a16="http://schemas.microsoft.com/office/drawing/2014/main" id="{A62861F5-EA7C-412D-8A45-E7CBD69B6211}"/>
              </a:ext>
            </a:extLst>
          </p:cNvPr>
          <p:cNvSpPr/>
          <p:nvPr/>
        </p:nvSpPr>
        <p:spPr>
          <a:xfrm>
            <a:off x="1185447" y="1647827"/>
            <a:ext cx="4786211" cy="310301"/>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3" name="Rectangle 62">
            <a:extLst>
              <a:ext uri="{FF2B5EF4-FFF2-40B4-BE49-F238E27FC236}">
                <a16:creationId xmlns:a16="http://schemas.microsoft.com/office/drawing/2014/main" id="{88C662F1-1E0E-4C0D-A27C-662E034D60E9}"/>
              </a:ext>
            </a:extLst>
          </p:cNvPr>
          <p:cNvSpPr/>
          <p:nvPr/>
        </p:nvSpPr>
        <p:spPr>
          <a:xfrm>
            <a:off x="5969730" y="1874225"/>
            <a:ext cx="528175" cy="83903"/>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4" name="Rectangle 63">
            <a:extLst>
              <a:ext uri="{FF2B5EF4-FFF2-40B4-BE49-F238E27FC236}">
                <a16:creationId xmlns:a16="http://schemas.microsoft.com/office/drawing/2014/main" id="{5E50FD49-D884-4F40-9413-6A804678901F}"/>
              </a:ext>
            </a:extLst>
          </p:cNvPr>
          <p:cNvSpPr/>
          <p:nvPr/>
        </p:nvSpPr>
        <p:spPr>
          <a:xfrm>
            <a:off x="5974777" y="1644110"/>
            <a:ext cx="528175" cy="230115"/>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5" name="Rectangle 64">
            <a:extLst>
              <a:ext uri="{FF2B5EF4-FFF2-40B4-BE49-F238E27FC236}">
                <a16:creationId xmlns:a16="http://schemas.microsoft.com/office/drawing/2014/main" id="{265B9D21-17C4-4D50-9C50-0F98D9AE2209}"/>
              </a:ext>
            </a:extLst>
          </p:cNvPr>
          <p:cNvSpPr/>
          <p:nvPr/>
        </p:nvSpPr>
        <p:spPr>
          <a:xfrm>
            <a:off x="6501918" y="1641632"/>
            <a:ext cx="528175" cy="316496"/>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6" name="Rectangle 65">
            <a:extLst>
              <a:ext uri="{FF2B5EF4-FFF2-40B4-BE49-F238E27FC236}">
                <a16:creationId xmlns:a16="http://schemas.microsoft.com/office/drawing/2014/main" id="{DDF37E47-7AC1-4943-80E2-AEFDC156B898}"/>
              </a:ext>
            </a:extLst>
          </p:cNvPr>
          <p:cNvSpPr/>
          <p:nvPr/>
        </p:nvSpPr>
        <p:spPr>
          <a:xfrm>
            <a:off x="7031893" y="1726306"/>
            <a:ext cx="528175" cy="231822"/>
          </a:xfrm>
          <a:prstGeom prst="rect">
            <a:avLst/>
          </a:prstGeom>
          <a:solidFill>
            <a:schemeClr val="tx1">
              <a:alpha val="30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9" name="TextBox 68">
            <a:extLst>
              <a:ext uri="{FF2B5EF4-FFF2-40B4-BE49-F238E27FC236}">
                <a16:creationId xmlns:a16="http://schemas.microsoft.com/office/drawing/2014/main" id="{52123392-3561-4035-AD8C-FCA3FF5D9FA0}"/>
              </a:ext>
            </a:extLst>
          </p:cNvPr>
          <p:cNvSpPr txBox="1"/>
          <p:nvPr/>
        </p:nvSpPr>
        <p:spPr>
          <a:xfrm>
            <a:off x="1286363" y="2147731"/>
            <a:ext cx="6148863" cy="984885"/>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3200" b="1" dirty="0">
                <a:solidFill>
                  <a:srgbClr val="FF0000"/>
                </a:solidFill>
                <a:effectLst>
                  <a:outerShdw blurRad="38100" dist="50800" dir="2700000" algn="tl">
                    <a:srgbClr val="000000"/>
                  </a:outerShdw>
                </a:effectLst>
                <a:latin typeface="Arial Black" panose="020B0A04020102020204" pitchFamily="34" charset="0"/>
              </a:rPr>
              <a:t>NEWSEQUENTIALID()</a:t>
            </a:r>
          </a:p>
          <a:p>
            <a:pPr algn="ctr"/>
            <a:r>
              <a:rPr lang="en-US" sz="3200" b="1" dirty="0">
                <a:solidFill>
                  <a:srgbClr val="FF0000"/>
                </a:solidFill>
                <a:effectLst>
                  <a:outerShdw blurRad="38100" dist="50800" dir="2700000" algn="tl">
                    <a:srgbClr val="000000"/>
                  </a:outerShdw>
                </a:effectLst>
                <a:latin typeface="Arial Black" panose="020B0A04020102020204" pitchFamily="34" charset="0"/>
              </a:rPr>
              <a:t>HAS THE SAME PROBLEM!</a:t>
            </a:r>
            <a:endParaRPr lang="en-US" sz="3200" dirty="0">
              <a:latin typeface="Arial Black" panose="020B0A04020102020204" pitchFamily="34" charset="0"/>
            </a:endParaRPr>
          </a:p>
        </p:txBody>
      </p:sp>
    </p:spTree>
    <p:extLst>
      <p:ext uri="{BB962C8B-B14F-4D97-AF65-F5344CB8AC3E}">
        <p14:creationId xmlns:p14="http://schemas.microsoft.com/office/powerpoint/2010/main" val="327385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outVertical)">
                                          <p:cBhvr>
                                            <p:cTn id="10" dur="500"/>
                                            <p:tgtEl>
                                              <p:spTgt spid="32"/>
                                            </p:tgtEl>
                                          </p:cBhvr>
                                        </p:animEffect>
                                      </p:childTnLst>
                                    </p:cTn>
                                  </p:par>
                                  <p:par>
                                    <p:cTn id="11" presetID="16" presetClass="entr" presetSubtype="37" fill="hold"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barn(outVertical)">
                                          <p:cBhvr>
                                            <p:cTn id="13" dur="500"/>
                                            <p:tgtEl>
                                              <p:spTgt spid="3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10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down)">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down)">
                                          <p:cBhvr>
                                            <p:cTn id="28" dur="500"/>
                                            <p:tgtEl>
                                              <p:spTgt spid="6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32">
                                                <p:txEl>
                                                  <p:pRg st="1" end="1"/>
                                                </p:txEl>
                                              </p:spTgt>
                                            </p:tgtEl>
                                            <p:attrNameLst>
                                              <p:attrName>style.visibility</p:attrName>
                                            </p:attrNameLst>
                                          </p:cBhvr>
                                          <p:to>
                                            <p:strVal val="visible"/>
                                          </p:to>
                                        </p:set>
                                        <p:animEffect transition="in" filter="barn(outVertical)">
                                          <p:cBhvr>
                                            <p:cTn id="33" dur="500"/>
                                            <p:tgtEl>
                                              <p:spTgt spid="32">
                                                <p:txEl>
                                                  <p:pRg st="1" end="1"/>
                                                </p:txEl>
                                              </p:spTgt>
                                            </p:tgtEl>
                                          </p:cBhvr>
                                        </p:animEffect>
                                      </p:childTnLst>
                                    </p:cTn>
                                  </p:par>
                                </p:childTnLst>
                              </p:cTn>
                            </p:par>
                            <p:par>
                              <p:cTn id="34" fill="hold">
                                <p:stCondLst>
                                  <p:cond delay="500"/>
                                </p:stCondLst>
                                <p:childTnLst>
                                  <p:par>
                                    <p:cTn id="35" presetID="16" presetClass="entr" presetSubtype="37" fill="hold" nodeType="afterEffect">
                                      <p:stCondLst>
                                        <p:cond delay="0"/>
                                      </p:stCondLst>
                                      <p:childTnLst>
                                        <p:set>
                                          <p:cBhvr>
                                            <p:cTn id="36" dur="1" fill="hold">
                                              <p:stCondLst>
                                                <p:cond delay="0"/>
                                              </p:stCondLst>
                                            </p:cTn>
                                            <p:tgtEl>
                                              <p:spTgt spid="32">
                                                <p:txEl>
                                                  <p:pRg st="2" end="2"/>
                                                </p:txEl>
                                              </p:spTgt>
                                            </p:tgtEl>
                                            <p:attrNameLst>
                                              <p:attrName>style.visibility</p:attrName>
                                            </p:attrNameLst>
                                          </p:cBhvr>
                                          <p:to>
                                            <p:strVal val="visible"/>
                                          </p:to>
                                        </p:set>
                                        <p:animEffect transition="in" filter="barn(outVertical)">
                                          <p:cBhvr>
                                            <p:cTn id="37" dur="500"/>
                                            <p:tgtEl>
                                              <p:spTgt spid="32">
                                                <p:txEl>
                                                  <p:pRg st="2" end="2"/>
                                                </p:txEl>
                                              </p:spTgt>
                                            </p:tgtEl>
                                          </p:cBhvr>
                                        </p:animEffect>
                                      </p:childTnLst>
                                    </p:cTn>
                                  </p:par>
                                </p:childTnLst>
                              </p:cTn>
                            </p:par>
                            <p:par>
                              <p:cTn id="38" fill="hold">
                                <p:stCondLst>
                                  <p:cond delay="1000"/>
                                </p:stCondLst>
                                <p:childTnLst>
                                  <p:par>
                                    <p:cTn id="39" presetID="16" presetClass="entr" presetSubtype="37" fill="hold" nodeType="afterEffect">
                                      <p:stCondLst>
                                        <p:cond delay="0"/>
                                      </p:stCondLst>
                                      <p:childTnLst>
                                        <p:set>
                                          <p:cBhvr>
                                            <p:cTn id="40" dur="1" fill="hold">
                                              <p:stCondLst>
                                                <p:cond delay="0"/>
                                              </p:stCondLst>
                                            </p:cTn>
                                            <p:tgtEl>
                                              <p:spTgt spid="32">
                                                <p:txEl>
                                                  <p:pRg st="3" end="3"/>
                                                </p:txEl>
                                              </p:spTgt>
                                            </p:tgtEl>
                                            <p:attrNameLst>
                                              <p:attrName>style.visibility</p:attrName>
                                            </p:attrNameLst>
                                          </p:cBhvr>
                                          <p:to>
                                            <p:strVal val="visible"/>
                                          </p:to>
                                        </p:set>
                                        <p:animEffect transition="in" filter="barn(outVertical)">
                                          <p:cBhvr>
                                            <p:cTn id="41" dur="500"/>
                                            <p:tgtEl>
                                              <p:spTgt spid="3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32">
                                                <p:txEl>
                                                  <p:pRg st="4" end="4"/>
                                                </p:txEl>
                                              </p:spTgt>
                                            </p:tgtEl>
                                            <p:attrNameLst>
                                              <p:attrName>style.visibility</p:attrName>
                                            </p:attrNameLst>
                                          </p:cBhvr>
                                          <p:to>
                                            <p:strVal val="visible"/>
                                          </p:to>
                                        </p:set>
                                        <p:animEffect transition="in" filter="barn(outVertical)">
                                          <p:cBhvr>
                                            <p:cTn id="46" dur="500"/>
                                            <p:tgtEl>
                                              <p:spTgt spid="32">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down)">
                                          <p:cBhvr>
                                            <p:cTn id="51" dur="1500"/>
                                            <p:tgtEl>
                                              <p:spTgt spid="64"/>
                                            </p:tgtEl>
                                          </p:cBhvr>
                                        </p:animEffect>
                                      </p:childTnLst>
                                    </p:cTn>
                                  </p:par>
                                  <p:par>
                                    <p:cTn id="52" presetID="22" presetClass="entr" presetSubtype="1"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up)">
                                          <p:cBhvr>
                                            <p:cTn id="54" dur="500"/>
                                            <p:tgtEl>
                                              <p:spTgt spid="49"/>
                                            </p:tgtEl>
                                          </p:cBhvr>
                                        </p:animEffect>
                                      </p:childTnLst>
                                    </p:cTn>
                                  </p:par>
                                  <p:par>
                                    <p:cTn id="55" presetID="22" presetClass="entr" presetSubtype="1" fill="hold" nodeType="withEffect">
                                      <p:stCondLst>
                                        <p:cond delay="500"/>
                                      </p:stCondLst>
                                      <p:childTnLst>
                                        <p:set>
                                          <p:cBhvr>
                                            <p:cTn id="56" dur="1" fill="hold">
                                              <p:stCondLst>
                                                <p:cond delay="0"/>
                                              </p:stCondLst>
                                            </p:cTn>
                                            <p:tgtEl>
                                              <p:spTgt spid="50"/>
                                            </p:tgtEl>
                                            <p:attrNameLst>
                                              <p:attrName>style.visibility</p:attrName>
                                            </p:attrNameLst>
                                          </p:cBhvr>
                                          <p:to>
                                            <p:strVal val="visible"/>
                                          </p:to>
                                        </p:set>
                                        <p:animEffect transition="in" filter="wipe(up)">
                                          <p:cBhvr>
                                            <p:cTn id="57" dur="500"/>
                                            <p:tgtEl>
                                              <p:spTgt spid="50"/>
                                            </p:tgtEl>
                                          </p:cBhvr>
                                        </p:animEffect>
                                      </p:childTnLst>
                                    </p:cTn>
                                  </p:par>
                                  <p:par>
                                    <p:cTn id="58" presetID="22" presetClass="entr" presetSubtype="1" fill="hold" nodeType="withEffect">
                                      <p:stCondLst>
                                        <p:cond delay="1000"/>
                                      </p:stCondLst>
                                      <p:childTnLst>
                                        <p:set>
                                          <p:cBhvr>
                                            <p:cTn id="59" dur="1" fill="hold">
                                              <p:stCondLst>
                                                <p:cond delay="0"/>
                                              </p:stCondLst>
                                            </p:cTn>
                                            <p:tgtEl>
                                              <p:spTgt spid="51"/>
                                            </p:tgtEl>
                                            <p:attrNameLst>
                                              <p:attrName>style.visibility</p:attrName>
                                            </p:attrNameLst>
                                          </p:cBhvr>
                                          <p:to>
                                            <p:strVal val="visible"/>
                                          </p:to>
                                        </p:set>
                                        <p:animEffect transition="in" filter="wipe(up)">
                                          <p:cBhvr>
                                            <p:cTn id="60" dur="500"/>
                                            <p:tgtEl>
                                              <p:spTgt spid="51"/>
                                            </p:tgtEl>
                                          </p:cBhvr>
                                        </p:animEffect>
                                      </p:childTnLst>
                                    </p:cTn>
                                  </p:par>
                                  <p:par>
                                    <p:cTn id="61" presetID="16" presetClass="entr" presetSubtype="37" fill="hold" nodeType="withEffect">
                                      <p:stCondLst>
                                        <p:cond delay="1000"/>
                                      </p:stCondLst>
                                      <p:childTnLst>
                                        <p:set>
                                          <p:cBhvr>
                                            <p:cTn id="62" dur="1" fill="hold">
                                              <p:stCondLst>
                                                <p:cond delay="0"/>
                                              </p:stCondLst>
                                            </p:cTn>
                                            <p:tgtEl>
                                              <p:spTgt spid="32">
                                                <p:txEl>
                                                  <p:pRg st="5" end="5"/>
                                                </p:txEl>
                                              </p:spTgt>
                                            </p:tgtEl>
                                            <p:attrNameLst>
                                              <p:attrName>style.visibility</p:attrName>
                                            </p:attrNameLst>
                                          </p:cBhvr>
                                          <p:to>
                                            <p:strVal val="visible"/>
                                          </p:to>
                                        </p:set>
                                        <p:animEffect transition="in" filter="barn(outVertical)">
                                          <p:cBhvr>
                                            <p:cTn id="63" dur="500"/>
                                            <p:tgtEl>
                                              <p:spTgt spid="32">
                                                <p:txEl>
                                                  <p:pRg st="5" end="5"/>
                                                </p:txEl>
                                              </p:spTgt>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left)">
                                          <p:cBhvr>
                                            <p:cTn id="67" dur="500"/>
                                            <p:tgtEl>
                                              <p:spTgt spid="59"/>
                                            </p:tgtEl>
                                          </p:cBhvr>
                                        </p:animEffect>
                                      </p:childTnLst>
                                    </p:cTn>
                                  </p:par>
                                  <p:par>
                                    <p:cTn id="68" presetID="16" presetClass="entr" presetSubtype="37" fill="hold" nodeType="withEffect">
                                      <p:stCondLst>
                                        <p:cond delay="0"/>
                                      </p:stCondLst>
                                      <p:childTnLst>
                                        <p:set>
                                          <p:cBhvr>
                                            <p:cTn id="69" dur="1" fill="hold">
                                              <p:stCondLst>
                                                <p:cond delay="0"/>
                                              </p:stCondLst>
                                            </p:cTn>
                                            <p:tgtEl>
                                              <p:spTgt spid="32">
                                                <p:txEl>
                                                  <p:pRg st="6" end="6"/>
                                                </p:txEl>
                                              </p:spTgt>
                                            </p:tgtEl>
                                            <p:attrNameLst>
                                              <p:attrName>style.visibility</p:attrName>
                                            </p:attrNameLst>
                                          </p:cBhvr>
                                          <p:to>
                                            <p:strVal val="visible"/>
                                          </p:to>
                                        </p:set>
                                        <p:animEffect transition="in" filter="barn(outVertical)">
                                          <p:cBhvr>
                                            <p:cTn id="70" dur="500"/>
                                            <p:tgtEl>
                                              <p:spTgt spid="32">
                                                <p:txEl>
                                                  <p:pRg st="6" end="6"/>
                                                </p:txEl>
                                              </p:spTgt>
                                            </p:tgtEl>
                                          </p:cBhvr>
                                        </p:animEffect>
                                      </p:childTnLst>
                                    </p:cTn>
                                  </p:par>
                                </p:childTnLst>
                              </p:cTn>
                            </p:par>
                            <p:par>
                              <p:cTn id="71" fill="hold">
                                <p:stCondLst>
                                  <p:cond delay="2000"/>
                                </p:stCondLst>
                                <p:childTnLst>
                                  <p:par>
                                    <p:cTn id="72" presetID="22" presetClass="entr" presetSubtype="4" fill="hold" grpId="0" nodeType="after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2000"/>
                                            <p:tgtEl>
                                              <p:spTgt spid="65"/>
                                            </p:tgtEl>
                                          </p:cBhvr>
                                        </p:animEffect>
                                      </p:childTnLst>
                                    </p:cTn>
                                  </p:par>
                                  <p:par>
                                    <p:cTn id="75" presetID="22" presetClass="entr" presetSubtype="1"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up)">
                                          <p:cBhvr>
                                            <p:cTn id="77" dur="500"/>
                                            <p:tgtEl>
                                              <p:spTgt spid="52"/>
                                            </p:tgtEl>
                                          </p:cBhvr>
                                        </p:animEffect>
                                      </p:childTnLst>
                                    </p:cTn>
                                  </p:par>
                                  <p:par>
                                    <p:cTn id="78" presetID="22" presetClass="entr" presetSubtype="1" fill="hold" nodeType="withEffect">
                                      <p:stCondLst>
                                        <p:cond delay="500"/>
                                      </p:stCondLst>
                                      <p:childTnLst>
                                        <p:set>
                                          <p:cBhvr>
                                            <p:cTn id="79" dur="1" fill="hold">
                                              <p:stCondLst>
                                                <p:cond delay="0"/>
                                              </p:stCondLst>
                                            </p:cTn>
                                            <p:tgtEl>
                                              <p:spTgt spid="53"/>
                                            </p:tgtEl>
                                            <p:attrNameLst>
                                              <p:attrName>style.visibility</p:attrName>
                                            </p:attrNameLst>
                                          </p:cBhvr>
                                          <p:to>
                                            <p:strVal val="visible"/>
                                          </p:to>
                                        </p:set>
                                        <p:animEffect transition="in" filter="wipe(up)">
                                          <p:cBhvr>
                                            <p:cTn id="80" dur="500"/>
                                            <p:tgtEl>
                                              <p:spTgt spid="53"/>
                                            </p:tgtEl>
                                          </p:cBhvr>
                                        </p:animEffect>
                                      </p:childTnLst>
                                    </p:cTn>
                                  </p:par>
                                  <p:par>
                                    <p:cTn id="81" presetID="22" presetClass="entr" presetSubtype="1" fill="hold" nodeType="withEffect">
                                      <p:stCondLst>
                                        <p:cond delay="1000"/>
                                      </p:stCondLst>
                                      <p:childTnLst>
                                        <p:set>
                                          <p:cBhvr>
                                            <p:cTn id="82" dur="1" fill="hold">
                                              <p:stCondLst>
                                                <p:cond delay="0"/>
                                              </p:stCondLst>
                                            </p:cTn>
                                            <p:tgtEl>
                                              <p:spTgt spid="54"/>
                                            </p:tgtEl>
                                            <p:attrNameLst>
                                              <p:attrName>style.visibility</p:attrName>
                                            </p:attrNameLst>
                                          </p:cBhvr>
                                          <p:to>
                                            <p:strVal val="visible"/>
                                          </p:to>
                                        </p:set>
                                        <p:animEffect transition="in" filter="wipe(up)">
                                          <p:cBhvr>
                                            <p:cTn id="83" dur="500"/>
                                            <p:tgtEl>
                                              <p:spTgt spid="54"/>
                                            </p:tgtEl>
                                          </p:cBhvr>
                                        </p:animEffect>
                                      </p:childTnLst>
                                    </p:cTn>
                                  </p:par>
                                  <p:par>
                                    <p:cTn id="84" presetID="22" presetClass="entr" presetSubtype="1" fill="hold" nodeType="withEffect">
                                      <p:stCondLst>
                                        <p:cond delay="1500"/>
                                      </p:stCondLst>
                                      <p:childTnLst>
                                        <p:set>
                                          <p:cBhvr>
                                            <p:cTn id="85" dur="1" fill="hold">
                                              <p:stCondLst>
                                                <p:cond delay="0"/>
                                              </p:stCondLst>
                                            </p:cTn>
                                            <p:tgtEl>
                                              <p:spTgt spid="55"/>
                                            </p:tgtEl>
                                            <p:attrNameLst>
                                              <p:attrName>style.visibility</p:attrName>
                                            </p:attrNameLst>
                                          </p:cBhvr>
                                          <p:to>
                                            <p:strVal val="visible"/>
                                          </p:to>
                                        </p:set>
                                        <p:animEffect transition="in" filter="wipe(up)">
                                          <p:cBhvr>
                                            <p:cTn id="86" dur="500"/>
                                            <p:tgtEl>
                                              <p:spTgt spid="55"/>
                                            </p:tgtEl>
                                          </p:cBhvr>
                                        </p:animEffect>
                                      </p:childTnLst>
                                    </p:cTn>
                                  </p:par>
                                </p:childTnLst>
                              </p:cTn>
                            </p:par>
                            <p:par>
                              <p:cTn id="87" fill="hold">
                                <p:stCondLst>
                                  <p:cond delay="4000"/>
                                </p:stCondLst>
                                <p:childTnLst>
                                  <p:par>
                                    <p:cTn id="88" presetID="22" presetClass="entr" presetSubtype="8" fill="hold" nodeType="after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wipe(left)">
                                          <p:cBhvr>
                                            <p:cTn id="90" dur="500"/>
                                            <p:tgtEl>
                                              <p:spTgt spid="60"/>
                                            </p:tgtEl>
                                          </p:cBhvr>
                                        </p:animEffect>
                                      </p:childTnLst>
                                    </p:cTn>
                                  </p:par>
                                </p:childTnLst>
                              </p:cTn>
                            </p:par>
                            <p:par>
                              <p:cTn id="91" fill="hold">
                                <p:stCondLst>
                                  <p:cond delay="4500"/>
                                </p:stCondLst>
                                <p:childTnLst>
                                  <p:par>
                                    <p:cTn id="92" presetID="22" presetClass="entr" presetSubtype="4" fill="hold" grpId="0" nodeType="after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wipe(down)">
                                          <p:cBhvr>
                                            <p:cTn id="94" dur="1500"/>
                                            <p:tgtEl>
                                              <p:spTgt spid="66"/>
                                            </p:tgtEl>
                                          </p:cBhvr>
                                        </p:animEffect>
                                      </p:childTnLst>
                                    </p:cTn>
                                  </p:par>
                                  <p:par>
                                    <p:cTn id="95" presetID="22" presetClass="entr" presetSubtype="1" fill="hold"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up)">
                                          <p:cBhvr>
                                            <p:cTn id="97" dur="500"/>
                                            <p:tgtEl>
                                              <p:spTgt spid="56"/>
                                            </p:tgtEl>
                                          </p:cBhvr>
                                        </p:animEffect>
                                      </p:childTnLst>
                                    </p:cTn>
                                  </p:par>
                                  <p:par>
                                    <p:cTn id="98" presetID="22" presetClass="entr" presetSubtype="1" fill="hold" nodeType="withEffect">
                                      <p:stCondLst>
                                        <p:cond delay="500"/>
                                      </p:stCondLst>
                                      <p:childTnLst>
                                        <p:set>
                                          <p:cBhvr>
                                            <p:cTn id="99" dur="1" fill="hold">
                                              <p:stCondLst>
                                                <p:cond delay="0"/>
                                              </p:stCondLst>
                                            </p:cTn>
                                            <p:tgtEl>
                                              <p:spTgt spid="57"/>
                                            </p:tgtEl>
                                            <p:attrNameLst>
                                              <p:attrName>style.visibility</p:attrName>
                                            </p:attrNameLst>
                                          </p:cBhvr>
                                          <p:to>
                                            <p:strVal val="visible"/>
                                          </p:to>
                                        </p:set>
                                        <p:animEffect transition="in" filter="wipe(up)">
                                          <p:cBhvr>
                                            <p:cTn id="100" dur="500"/>
                                            <p:tgtEl>
                                              <p:spTgt spid="57"/>
                                            </p:tgtEl>
                                          </p:cBhvr>
                                        </p:animEffect>
                                      </p:childTnLst>
                                    </p:cTn>
                                  </p:par>
                                  <p:par>
                                    <p:cTn id="101" presetID="22" presetClass="entr" presetSubtype="1" fill="hold" nodeType="withEffect">
                                      <p:stCondLst>
                                        <p:cond delay="1000"/>
                                      </p:stCondLst>
                                      <p:childTnLst>
                                        <p:set>
                                          <p:cBhvr>
                                            <p:cTn id="102" dur="1" fill="hold">
                                              <p:stCondLst>
                                                <p:cond delay="0"/>
                                              </p:stCondLst>
                                            </p:cTn>
                                            <p:tgtEl>
                                              <p:spTgt spid="58"/>
                                            </p:tgtEl>
                                            <p:attrNameLst>
                                              <p:attrName>style.visibility</p:attrName>
                                            </p:attrNameLst>
                                          </p:cBhvr>
                                          <p:to>
                                            <p:strVal val="visible"/>
                                          </p:to>
                                        </p:set>
                                        <p:animEffect transition="in" filter="wipe(up)">
                                          <p:cBhvr>
                                            <p:cTn id="103" dur="500"/>
                                            <p:tgtEl>
                                              <p:spTgt spid="58"/>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37" fill="hold" nodeType="clickEffect">
                                      <p:stCondLst>
                                        <p:cond delay="0"/>
                                      </p:stCondLst>
                                      <p:childTnLst>
                                        <p:set>
                                          <p:cBhvr>
                                            <p:cTn id="107" dur="1" fill="hold">
                                              <p:stCondLst>
                                                <p:cond delay="0"/>
                                              </p:stCondLst>
                                            </p:cTn>
                                            <p:tgtEl>
                                              <p:spTgt spid="32">
                                                <p:txEl>
                                                  <p:pRg st="7" end="7"/>
                                                </p:txEl>
                                              </p:spTgt>
                                            </p:tgtEl>
                                            <p:attrNameLst>
                                              <p:attrName>style.visibility</p:attrName>
                                            </p:attrNameLst>
                                          </p:cBhvr>
                                          <p:to>
                                            <p:strVal val="visible"/>
                                          </p:to>
                                        </p:set>
                                        <p:animEffect transition="in" filter="barn(outVertical)">
                                          <p:cBhvr>
                                            <p:cTn id="108" dur="500"/>
                                            <p:tgtEl>
                                              <p:spTgt spid="32">
                                                <p:txEl>
                                                  <p:pRg st="7" end="7"/>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37" fill="hold" nodeType="clickEffect">
                                      <p:stCondLst>
                                        <p:cond delay="0"/>
                                      </p:stCondLst>
                                      <p:childTnLst>
                                        <p:set>
                                          <p:cBhvr>
                                            <p:cTn id="112" dur="1" fill="hold">
                                              <p:stCondLst>
                                                <p:cond delay="0"/>
                                              </p:stCondLst>
                                            </p:cTn>
                                            <p:tgtEl>
                                              <p:spTgt spid="32">
                                                <p:txEl>
                                                  <p:pRg st="8" end="8"/>
                                                </p:txEl>
                                              </p:spTgt>
                                            </p:tgtEl>
                                            <p:attrNameLst>
                                              <p:attrName>style.visibility</p:attrName>
                                            </p:attrNameLst>
                                          </p:cBhvr>
                                          <p:to>
                                            <p:strVal val="visible"/>
                                          </p:to>
                                        </p:set>
                                        <p:animEffect transition="in" filter="barn(outVertical)">
                                          <p:cBhvr>
                                            <p:cTn id="113" dur="500"/>
                                            <p:tgtEl>
                                              <p:spTgt spid="32">
                                                <p:txEl>
                                                  <p:pRg st="8" end="8"/>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37" fill="hold" nodeType="clickEffect">
                                      <p:stCondLst>
                                        <p:cond delay="0"/>
                                      </p:stCondLst>
                                      <p:childTnLst>
                                        <p:set>
                                          <p:cBhvr>
                                            <p:cTn id="117" dur="1" fill="hold">
                                              <p:stCondLst>
                                                <p:cond delay="0"/>
                                              </p:stCondLst>
                                            </p:cTn>
                                            <p:tgtEl>
                                              <p:spTgt spid="32">
                                                <p:txEl>
                                                  <p:pRg st="9" end="9"/>
                                                </p:txEl>
                                              </p:spTgt>
                                            </p:tgtEl>
                                            <p:attrNameLst>
                                              <p:attrName>style.visibility</p:attrName>
                                            </p:attrNameLst>
                                          </p:cBhvr>
                                          <p:to>
                                            <p:strVal val="visible"/>
                                          </p:to>
                                        </p:set>
                                        <p:animEffect transition="in" filter="barn(outVertical)">
                                          <p:cBhvr>
                                            <p:cTn id="118" dur="500"/>
                                            <p:tgtEl>
                                              <p:spTgt spid="32">
                                                <p:txEl>
                                                  <p:pRg st="9" end="9"/>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3" presetClass="entr" presetSubtype="32" fill="hold" grpId="0" nodeType="clickEffect">
                                      <p:stCondLst>
                                        <p:cond delay="0"/>
                                      </p:stCondLst>
                                      <p:childTnLst>
                                        <p:set>
                                          <p:cBhvr>
                                            <p:cTn id="122" dur="1" fill="hold">
                                              <p:stCondLst>
                                                <p:cond delay="0"/>
                                              </p:stCondLst>
                                            </p:cTn>
                                            <p:tgtEl>
                                              <p:spTgt spid="69"/>
                                            </p:tgtEl>
                                            <p:attrNameLst>
                                              <p:attrName>style.visibility</p:attrName>
                                            </p:attrNameLst>
                                          </p:cBhvr>
                                          <p:to>
                                            <p:strVal val="visible"/>
                                          </p:to>
                                        </p:set>
                                        <p:anim calcmode="lin" valueType="num">
                                          <p:cBhvr>
                                            <p:cTn id="123" dur="500" fill="hold"/>
                                            <p:tgtEl>
                                              <p:spTgt spid="69"/>
                                            </p:tgtEl>
                                            <p:attrNameLst>
                                              <p:attrName>ppt_w</p:attrName>
                                            </p:attrNameLst>
                                          </p:cBhvr>
                                          <p:tavLst>
                                            <p:tav tm="0">
                                              <p:val>
                                                <p:strVal val="4*#ppt_w"/>
                                              </p:val>
                                            </p:tav>
                                            <p:tav tm="100000">
                                              <p:val>
                                                <p:strVal val="#ppt_w"/>
                                              </p:val>
                                            </p:tav>
                                          </p:tavLst>
                                        </p:anim>
                                        <p:anim calcmode="lin" valueType="num">
                                          <p:cBhvr>
                                            <p:cTn id="124" dur="500" fill="hold"/>
                                            <p:tgtEl>
                                              <p:spTgt spid="69"/>
                                            </p:tgtEl>
                                            <p:attrNameLst>
                                              <p:attrName>ppt_h</p:attrName>
                                            </p:attrNameLst>
                                          </p:cBhvr>
                                          <p:tavLst>
                                            <p:tav tm="0">
                                              <p:val>
                                                <p:strVal val="4*#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6" presetClass="entr" presetSubtype="37" fill="hold" grpId="0" nodeType="click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barn(outVertical)">
                                          <p:cBhvr>
                                            <p:cTn id="129" dur="500"/>
                                            <p:tgtEl>
                                              <p:spTgt spid="18"/>
                                            </p:tgtEl>
                                          </p:cBhvr>
                                        </p:animEffect>
                                      </p:childTnLst>
                                    </p:cTn>
                                  </p:par>
                                  <p:par>
                                    <p:cTn id="130" presetID="16" presetClass="entr" presetSubtype="37" fill="hold" nodeType="withEffect">
                                      <p:stCondLst>
                                        <p:cond delay="0"/>
                                      </p:stCondLst>
                                      <p:childTnLst>
                                        <p:set>
                                          <p:cBhvr>
                                            <p:cTn id="131" dur="1" fill="hold">
                                              <p:stCondLst>
                                                <p:cond delay="0"/>
                                              </p:stCondLst>
                                            </p:cTn>
                                            <p:tgtEl>
                                              <p:spTgt spid="18">
                                                <p:txEl>
                                                  <p:pRg st="0" end="0"/>
                                                </p:txEl>
                                              </p:spTgt>
                                            </p:tgtEl>
                                            <p:attrNameLst>
                                              <p:attrName>style.visibility</p:attrName>
                                            </p:attrNameLst>
                                          </p:cBhvr>
                                          <p:to>
                                            <p:strVal val="visible"/>
                                          </p:to>
                                        </p:set>
                                        <p:animEffect transition="in" filter="barn(outVertical)">
                                          <p:cBhvr>
                                            <p:cTn id="132" dur="500"/>
                                            <p:tgtEl>
                                              <p:spTgt spid="18">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nodeType="clickEffect">
                                      <p:stCondLst>
                                        <p:cond delay="0"/>
                                      </p:stCondLst>
                                      <p:childTnLst>
                                        <p:set>
                                          <p:cBhvr>
                                            <p:cTn id="136" dur="1" fill="hold">
                                              <p:stCondLst>
                                                <p:cond delay="0"/>
                                              </p:stCondLst>
                                            </p:cTn>
                                            <p:tgtEl>
                                              <p:spTgt spid="18">
                                                <p:txEl>
                                                  <p:pRg st="1" end="1"/>
                                                </p:txEl>
                                              </p:spTgt>
                                            </p:tgtEl>
                                            <p:attrNameLst>
                                              <p:attrName>style.visibility</p:attrName>
                                            </p:attrNameLst>
                                          </p:cBhvr>
                                          <p:to>
                                            <p:strVal val="visible"/>
                                          </p:to>
                                        </p:set>
                                        <p:animEffect transition="in" filter="barn(outVertical)">
                                          <p:cBhvr>
                                            <p:cTn id="137" dur="500"/>
                                            <p:tgtEl>
                                              <p:spTgt spid="18">
                                                <p:txEl>
                                                  <p:pRg st="1" end="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nodeType="clickEffect">
                                      <p:stCondLst>
                                        <p:cond delay="0"/>
                                      </p:stCondLst>
                                      <p:childTnLst>
                                        <p:set>
                                          <p:cBhvr>
                                            <p:cTn id="141" dur="1" fill="hold">
                                              <p:stCondLst>
                                                <p:cond delay="0"/>
                                              </p:stCondLst>
                                            </p:cTn>
                                            <p:tgtEl>
                                              <p:spTgt spid="18">
                                                <p:txEl>
                                                  <p:pRg st="2" end="2"/>
                                                </p:txEl>
                                              </p:spTgt>
                                            </p:tgtEl>
                                            <p:attrNameLst>
                                              <p:attrName>style.visibility</p:attrName>
                                            </p:attrNameLst>
                                          </p:cBhvr>
                                          <p:to>
                                            <p:strVal val="visible"/>
                                          </p:to>
                                        </p:set>
                                        <p:animEffect transition="in" filter="barn(outVertical)">
                                          <p:cBhvr>
                                            <p:cTn id="142" dur="500"/>
                                            <p:tgtEl>
                                              <p:spTgt spid="18">
                                                <p:txEl>
                                                  <p:pRg st="2" end="2"/>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37" fill="hold" nodeType="clickEffect">
                                      <p:stCondLst>
                                        <p:cond delay="0"/>
                                      </p:stCondLst>
                                      <p:childTnLst>
                                        <p:set>
                                          <p:cBhvr>
                                            <p:cTn id="146" dur="1" fill="hold">
                                              <p:stCondLst>
                                                <p:cond delay="0"/>
                                              </p:stCondLst>
                                            </p:cTn>
                                            <p:tgtEl>
                                              <p:spTgt spid="18">
                                                <p:txEl>
                                                  <p:pRg st="3" end="3"/>
                                                </p:txEl>
                                              </p:spTgt>
                                            </p:tgtEl>
                                            <p:attrNameLst>
                                              <p:attrName>style.visibility</p:attrName>
                                            </p:attrNameLst>
                                          </p:cBhvr>
                                          <p:to>
                                            <p:strVal val="visible"/>
                                          </p:to>
                                        </p:set>
                                        <p:animEffect transition="in" filter="barn(outVertical)">
                                          <p:cBhvr>
                                            <p:cTn id="147" dur="500"/>
                                            <p:tgtEl>
                                              <p:spTgt spid="18">
                                                <p:txEl>
                                                  <p:pRg st="3" end="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37" fill="hold" nodeType="clickEffect">
                                      <p:stCondLst>
                                        <p:cond delay="0"/>
                                      </p:stCondLst>
                                      <p:childTnLst>
                                        <p:set>
                                          <p:cBhvr>
                                            <p:cTn id="151" dur="1" fill="hold">
                                              <p:stCondLst>
                                                <p:cond delay="0"/>
                                              </p:stCondLst>
                                            </p:cTn>
                                            <p:tgtEl>
                                              <p:spTgt spid="18">
                                                <p:txEl>
                                                  <p:pRg st="4" end="4"/>
                                                </p:txEl>
                                              </p:spTgt>
                                            </p:tgtEl>
                                            <p:attrNameLst>
                                              <p:attrName>style.visibility</p:attrName>
                                            </p:attrNameLst>
                                          </p:cBhvr>
                                          <p:to>
                                            <p:strVal val="visible"/>
                                          </p:to>
                                        </p:set>
                                        <p:animEffect transition="in" filter="barn(outVertical)">
                                          <p:cBhvr>
                                            <p:cTn id="152" dur="500"/>
                                            <p:tgtEl>
                                              <p:spTgt spid="18">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37" fill="hold" nodeType="clickEffect">
                                      <p:stCondLst>
                                        <p:cond delay="0"/>
                                      </p:stCondLst>
                                      <p:childTnLst>
                                        <p:set>
                                          <p:cBhvr>
                                            <p:cTn id="156" dur="1" fill="hold">
                                              <p:stCondLst>
                                                <p:cond delay="0"/>
                                              </p:stCondLst>
                                            </p:cTn>
                                            <p:tgtEl>
                                              <p:spTgt spid="18">
                                                <p:txEl>
                                                  <p:pRg st="5" end="5"/>
                                                </p:txEl>
                                              </p:spTgt>
                                            </p:tgtEl>
                                            <p:attrNameLst>
                                              <p:attrName>style.visibility</p:attrName>
                                            </p:attrNameLst>
                                          </p:cBhvr>
                                          <p:to>
                                            <p:strVal val="visible"/>
                                          </p:to>
                                        </p:set>
                                        <p:animEffect transition="in" filter="barn(outVertical)">
                                          <p:cBhvr>
                                            <p:cTn id="157" dur="500"/>
                                            <p:tgtEl>
                                              <p:spTgt spid="18">
                                                <p:txEl>
                                                  <p:pRg st="5" end="5"/>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37" fill="hold" nodeType="clickEffect">
                                      <p:stCondLst>
                                        <p:cond delay="0"/>
                                      </p:stCondLst>
                                      <p:childTnLst>
                                        <p:set>
                                          <p:cBhvr>
                                            <p:cTn id="161" dur="1" fill="hold">
                                              <p:stCondLst>
                                                <p:cond delay="0"/>
                                              </p:stCondLst>
                                            </p:cTn>
                                            <p:tgtEl>
                                              <p:spTgt spid="18">
                                                <p:txEl>
                                                  <p:pRg st="6" end="6"/>
                                                </p:txEl>
                                              </p:spTgt>
                                            </p:tgtEl>
                                            <p:attrNameLst>
                                              <p:attrName>style.visibility</p:attrName>
                                            </p:attrNameLst>
                                          </p:cBhvr>
                                          <p:to>
                                            <p:strVal val="visible"/>
                                          </p:to>
                                        </p:set>
                                        <p:animEffect transition="in" filter="barn(outVertical)">
                                          <p:cBhvr>
                                            <p:cTn id="162" dur="500"/>
                                            <p:tgtEl>
                                              <p:spTgt spid="18">
                                                <p:txEl>
                                                  <p:pRg st="6" end="6"/>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ntr" presetSubtype="37" fill="hold" nodeType="clickEffect">
                                      <p:stCondLst>
                                        <p:cond delay="0"/>
                                      </p:stCondLst>
                                      <p:childTnLst>
                                        <p:set>
                                          <p:cBhvr>
                                            <p:cTn id="166" dur="1" fill="hold">
                                              <p:stCondLst>
                                                <p:cond delay="0"/>
                                              </p:stCondLst>
                                            </p:cTn>
                                            <p:tgtEl>
                                              <p:spTgt spid="18">
                                                <p:txEl>
                                                  <p:pRg st="7" end="7"/>
                                                </p:txEl>
                                              </p:spTgt>
                                            </p:tgtEl>
                                            <p:attrNameLst>
                                              <p:attrName>style.visibility</p:attrName>
                                            </p:attrNameLst>
                                          </p:cBhvr>
                                          <p:to>
                                            <p:strVal val="visible"/>
                                          </p:to>
                                        </p:set>
                                        <p:animEffect transition="in" filter="barn(outVertical)">
                                          <p:cBhvr>
                                            <p:cTn id="167" dur="500"/>
                                            <p:tgtEl>
                                              <p:spTgt spid="18">
                                                <p:txEl>
                                                  <p:pRg st="7" end="7"/>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14:presetBounceEnd="50000">
                                      <p:stCondLst>
                                        <p:cond delay="0"/>
                                      </p:stCondLst>
                                      <p:childTnLst>
                                        <p:set>
                                          <p:cBhvr>
                                            <p:cTn id="171" dur="1" fill="hold">
                                              <p:stCondLst>
                                                <p:cond delay="0"/>
                                              </p:stCondLst>
                                            </p:cTn>
                                            <p:tgtEl>
                                              <p:spTgt spid="33"/>
                                            </p:tgtEl>
                                            <p:attrNameLst>
                                              <p:attrName>style.visibility</p:attrName>
                                            </p:attrNameLst>
                                          </p:cBhvr>
                                          <p:to>
                                            <p:strVal val="visible"/>
                                          </p:to>
                                        </p:set>
                                        <p:anim calcmode="lin" valueType="num" p14:bounceEnd="50000">
                                          <p:cBhvr additive="base">
                                            <p:cTn id="172" dur="750" fill="hold"/>
                                            <p:tgtEl>
                                              <p:spTgt spid="33"/>
                                            </p:tgtEl>
                                            <p:attrNameLst>
                                              <p:attrName>ppt_x</p:attrName>
                                            </p:attrNameLst>
                                          </p:cBhvr>
                                          <p:tavLst>
                                            <p:tav tm="0">
                                              <p:val>
                                                <p:strVal val="0-#ppt_w/2"/>
                                              </p:val>
                                            </p:tav>
                                            <p:tav tm="100000">
                                              <p:val>
                                                <p:strVal val="#ppt_x"/>
                                              </p:val>
                                            </p:tav>
                                          </p:tavLst>
                                        </p:anim>
                                        <p:anim calcmode="lin" valueType="num" p14:bounceEnd="50000">
                                          <p:cBhvr additive="base">
                                            <p:cTn id="173" dur="75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6" presetClass="entr" presetSubtype="37" fill="hold" grpId="0"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barn(outVertical)">
                                          <p:cBhvr>
                                            <p:cTn id="178" dur="500"/>
                                            <p:tgtEl>
                                              <p:spTgt spid="44"/>
                                            </p:tgtEl>
                                          </p:cBhvr>
                                        </p:animEffect>
                                      </p:childTnLst>
                                    </p:cTn>
                                  </p:par>
                                  <p:par>
                                    <p:cTn id="179" presetID="22" presetClass="entr" presetSubtype="8" fill="hold" nodeType="withEffect">
                                      <p:stCondLst>
                                        <p:cond delay="0"/>
                                      </p:stCondLst>
                                      <p:childTnLst>
                                        <p:set>
                                          <p:cBhvr>
                                            <p:cTn id="180" dur="1" fill="hold">
                                              <p:stCondLst>
                                                <p:cond delay="0"/>
                                              </p:stCondLst>
                                            </p:cTn>
                                            <p:tgtEl>
                                              <p:spTgt spid="7"/>
                                            </p:tgtEl>
                                            <p:attrNameLst>
                                              <p:attrName>style.visibility</p:attrName>
                                            </p:attrNameLst>
                                          </p:cBhvr>
                                          <p:to>
                                            <p:strVal val="visible"/>
                                          </p:to>
                                        </p:set>
                                        <p:animEffect transition="in" filter="wipe(left)">
                                          <p:cBhvr>
                                            <p:cTn id="181" dur="500"/>
                                            <p:tgtEl>
                                              <p:spTgt spid="7"/>
                                            </p:tgtEl>
                                          </p:cBhvr>
                                        </p:animEffect>
                                      </p:childTnLst>
                                    </p:cTn>
                                  </p:par>
                                </p:childTnLst>
                              </p:cTn>
                            </p:par>
                            <p:par>
                              <p:cTn id="182" fill="hold">
                                <p:stCondLst>
                                  <p:cond delay="500"/>
                                </p:stCondLst>
                                <p:childTnLst>
                                  <p:par>
                                    <p:cTn id="183" presetID="22" presetClass="entr" presetSubtype="4" fill="hold" grpId="0" nodeType="afterEffect">
                                      <p:stCondLst>
                                        <p:cond delay="0"/>
                                      </p:stCondLst>
                                      <p:childTnLst>
                                        <p:set>
                                          <p:cBhvr>
                                            <p:cTn id="184" dur="1" fill="hold">
                                              <p:stCondLst>
                                                <p:cond delay="0"/>
                                              </p:stCondLst>
                                            </p:cTn>
                                            <p:tgtEl>
                                              <p:spTgt spid="34"/>
                                            </p:tgtEl>
                                            <p:attrNameLst>
                                              <p:attrName>style.visibility</p:attrName>
                                            </p:attrNameLst>
                                          </p:cBhvr>
                                          <p:to>
                                            <p:strVal val="visible"/>
                                          </p:to>
                                        </p:set>
                                        <p:animEffect transition="in" filter="wipe(down)">
                                          <p:cBhvr>
                                            <p:cTn id="185" dur="500"/>
                                            <p:tgtEl>
                                              <p:spTgt spid="34"/>
                                            </p:tgtEl>
                                          </p:cBhvr>
                                        </p:animEffect>
                                      </p:childTnLst>
                                    </p:cTn>
                                  </p:par>
                                </p:childTnLst>
                              </p:cTn>
                            </p:par>
                            <p:par>
                              <p:cTn id="186" fill="hold">
                                <p:stCondLst>
                                  <p:cond delay="1000"/>
                                </p:stCondLst>
                                <p:childTnLst>
                                  <p:par>
                                    <p:cTn id="187" presetID="22" presetClass="entr" presetSubtype="4" fill="hold" grpId="0" nodeType="afterEffect">
                                      <p:stCondLst>
                                        <p:cond delay="0"/>
                                      </p:stCondLst>
                                      <p:childTnLst>
                                        <p:set>
                                          <p:cBhvr>
                                            <p:cTn id="188" dur="1" fill="hold">
                                              <p:stCondLst>
                                                <p:cond delay="0"/>
                                              </p:stCondLst>
                                            </p:cTn>
                                            <p:tgtEl>
                                              <p:spTgt spid="35"/>
                                            </p:tgtEl>
                                            <p:attrNameLst>
                                              <p:attrName>style.visibility</p:attrName>
                                            </p:attrNameLst>
                                          </p:cBhvr>
                                          <p:to>
                                            <p:strVal val="visible"/>
                                          </p:to>
                                        </p:set>
                                        <p:animEffect transition="in" filter="wipe(down)">
                                          <p:cBhvr>
                                            <p:cTn id="189" dur="500"/>
                                            <p:tgtEl>
                                              <p:spTgt spid="35"/>
                                            </p:tgtEl>
                                          </p:cBhvr>
                                        </p:animEffect>
                                      </p:childTnLst>
                                    </p:cTn>
                                  </p:par>
                                </p:childTnLst>
                              </p:cTn>
                            </p:par>
                            <p:par>
                              <p:cTn id="190" fill="hold">
                                <p:stCondLst>
                                  <p:cond delay="1500"/>
                                </p:stCondLst>
                                <p:childTnLst>
                                  <p:par>
                                    <p:cTn id="191" presetID="22" presetClass="entr" presetSubtype="4" fill="hold" grpId="0" nodeType="after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wipe(down)">
                                          <p:cBhvr>
                                            <p:cTn id="193" dur="500"/>
                                            <p:tgtEl>
                                              <p:spTgt spid="36"/>
                                            </p:tgtEl>
                                          </p:cBhvr>
                                        </p:animEffect>
                                      </p:childTnLst>
                                    </p:cTn>
                                  </p:par>
                                </p:childTnLst>
                              </p:cTn>
                            </p:par>
                            <p:par>
                              <p:cTn id="194" fill="hold">
                                <p:stCondLst>
                                  <p:cond delay="2000"/>
                                </p:stCondLst>
                                <p:childTnLst>
                                  <p:par>
                                    <p:cTn id="195" presetID="22" presetClass="entr" presetSubtype="4" fill="hold" grpId="0" nodeType="afterEffect">
                                      <p:stCondLst>
                                        <p:cond delay="0"/>
                                      </p:stCondLst>
                                      <p:childTnLst>
                                        <p:set>
                                          <p:cBhvr>
                                            <p:cTn id="196" dur="1" fill="hold">
                                              <p:stCondLst>
                                                <p:cond delay="0"/>
                                              </p:stCondLst>
                                            </p:cTn>
                                            <p:tgtEl>
                                              <p:spTgt spid="37"/>
                                            </p:tgtEl>
                                            <p:attrNameLst>
                                              <p:attrName>style.visibility</p:attrName>
                                            </p:attrNameLst>
                                          </p:cBhvr>
                                          <p:to>
                                            <p:strVal val="visible"/>
                                          </p:to>
                                        </p:set>
                                        <p:animEffect transition="in" filter="wipe(down)">
                                          <p:cBhvr>
                                            <p:cTn id="197" dur="500"/>
                                            <p:tgtEl>
                                              <p:spTgt spid="37"/>
                                            </p:tgtEl>
                                          </p:cBhvr>
                                        </p:animEffect>
                                      </p:childTnLst>
                                    </p:cTn>
                                  </p:par>
                                </p:childTnLst>
                              </p:cTn>
                            </p:par>
                            <p:par>
                              <p:cTn id="198" fill="hold">
                                <p:stCondLst>
                                  <p:cond delay="2500"/>
                                </p:stCondLst>
                                <p:childTnLst>
                                  <p:par>
                                    <p:cTn id="199" presetID="22" presetClass="entr" presetSubtype="4" fill="hold" grpId="0" nodeType="afterEffect">
                                      <p:stCondLst>
                                        <p:cond delay="0"/>
                                      </p:stCondLst>
                                      <p:childTnLst>
                                        <p:set>
                                          <p:cBhvr>
                                            <p:cTn id="200" dur="1" fill="hold">
                                              <p:stCondLst>
                                                <p:cond delay="0"/>
                                              </p:stCondLst>
                                            </p:cTn>
                                            <p:tgtEl>
                                              <p:spTgt spid="38"/>
                                            </p:tgtEl>
                                            <p:attrNameLst>
                                              <p:attrName>style.visibility</p:attrName>
                                            </p:attrNameLst>
                                          </p:cBhvr>
                                          <p:to>
                                            <p:strVal val="visible"/>
                                          </p:to>
                                        </p:set>
                                        <p:animEffect transition="in" filter="wipe(down)">
                                          <p:cBhvr>
                                            <p:cTn id="201" dur="500"/>
                                            <p:tgtEl>
                                              <p:spTgt spid="38"/>
                                            </p:tgtEl>
                                          </p:cBhvr>
                                        </p:animEffect>
                                      </p:childTnLst>
                                    </p:cTn>
                                  </p:par>
                                </p:childTnLst>
                              </p:cTn>
                            </p:par>
                            <p:par>
                              <p:cTn id="202" fill="hold">
                                <p:stCondLst>
                                  <p:cond delay="3000"/>
                                </p:stCondLst>
                                <p:childTnLst>
                                  <p:par>
                                    <p:cTn id="203" presetID="22" presetClass="entr" presetSubtype="4" fill="hold" grpId="0" nodeType="afterEffect">
                                      <p:stCondLst>
                                        <p:cond delay="0"/>
                                      </p:stCondLst>
                                      <p:childTnLst>
                                        <p:set>
                                          <p:cBhvr>
                                            <p:cTn id="204" dur="1" fill="hold">
                                              <p:stCondLst>
                                                <p:cond delay="0"/>
                                              </p:stCondLst>
                                            </p:cTn>
                                            <p:tgtEl>
                                              <p:spTgt spid="39"/>
                                            </p:tgtEl>
                                            <p:attrNameLst>
                                              <p:attrName>style.visibility</p:attrName>
                                            </p:attrNameLst>
                                          </p:cBhvr>
                                          <p:to>
                                            <p:strVal val="visible"/>
                                          </p:to>
                                        </p:set>
                                        <p:animEffect transition="in" filter="wipe(down)">
                                          <p:cBhvr>
                                            <p:cTn id="205" dur="500"/>
                                            <p:tgtEl>
                                              <p:spTgt spid="39"/>
                                            </p:tgtEl>
                                          </p:cBhvr>
                                        </p:animEffect>
                                      </p:childTnLst>
                                    </p:cTn>
                                  </p:par>
                                </p:childTnLst>
                              </p:cTn>
                            </p:par>
                            <p:par>
                              <p:cTn id="206" fill="hold">
                                <p:stCondLst>
                                  <p:cond delay="3500"/>
                                </p:stCondLst>
                                <p:childTnLst>
                                  <p:par>
                                    <p:cTn id="207" presetID="22" presetClass="entr" presetSubtype="4" fill="hold" grpId="0" nodeType="afterEffect">
                                      <p:stCondLst>
                                        <p:cond delay="0"/>
                                      </p:stCondLst>
                                      <p:childTnLst>
                                        <p:set>
                                          <p:cBhvr>
                                            <p:cTn id="208" dur="1" fill="hold">
                                              <p:stCondLst>
                                                <p:cond delay="0"/>
                                              </p:stCondLst>
                                            </p:cTn>
                                            <p:tgtEl>
                                              <p:spTgt spid="40"/>
                                            </p:tgtEl>
                                            <p:attrNameLst>
                                              <p:attrName>style.visibility</p:attrName>
                                            </p:attrNameLst>
                                          </p:cBhvr>
                                          <p:to>
                                            <p:strVal val="visible"/>
                                          </p:to>
                                        </p:set>
                                        <p:animEffect transition="in" filter="wipe(down)">
                                          <p:cBhvr>
                                            <p:cTn id="209" dur="500"/>
                                            <p:tgtEl>
                                              <p:spTgt spid="40"/>
                                            </p:tgtEl>
                                          </p:cBhvr>
                                        </p:animEffect>
                                      </p:childTnLst>
                                    </p:cTn>
                                  </p:par>
                                </p:childTnLst>
                              </p:cTn>
                            </p:par>
                            <p:par>
                              <p:cTn id="210" fill="hold">
                                <p:stCondLst>
                                  <p:cond delay="4000"/>
                                </p:stCondLst>
                                <p:childTnLst>
                                  <p:par>
                                    <p:cTn id="211" presetID="22" presetClass="entr" presetSubtype="4" fill="hold" grpId="0" nodeType="afterEffect">
                                      <p:stCondLst>
                                        <p:cond delay="0"/>
                                      </p:stCondLst>
                                      <p:childTnLst>
                                        <p:set>
                                          <p:cBhvr>
                                            <p:cTn id="212" dur="1" fill="hold">
                                              <p:stCondLst>
                                                <p:cond delay="0"/>
                                              </p:stCondLst>
                                            </p:cTn>
                                            <p:tgtEl>
                                              <p:spTgt spid="41"/>
                                            </p:tgtEl>
                                            <p:attrNameLst>
                                              <p:attrName>style.visibility</p:attrName>
                                            </p:attrNameLst>
                                          </p:cBhvr>
                                          <p:to>
                                            <p:strVal val="visible"/>
                                          </p:to>
                                        </p:set>
                                        <p:animEffect transition="in" filter="wipe(down)">
                                          <p:cBhvr>
                                            <p:cTn id="213" dur="500"/>
                                            <p:tgtEl>
                                              <p:spTgt spid="41"/>
                                            </p:tgtEl>
                                          </p:cBhvr>
                                        </p:animEffect>
                                      </p:childTnLst>
                                    </p:cTn>
                                  </p:par>
                                </p:childTnLst>
                              </p:cTn>
                            </p:par>
                            <p:par>
                              <p:cTn id="214" fill="hold">
                                <p:stCondLst>
                                  <p:cond delay="4500"/>
                                </p:stCondLst>
                                <p:childTnLst>
                                  <p:par>
                                    <p:cTn id="215" presetID="22" presetClass="entr" presetSubtype="4" fill="hold" grpId="0" nodeType="afterEffect">
                                      <p:stCondLst>
                                        <p:cond delay="0"/>
                                      </p:stCondLst>
                                      <p:childTnLst>
                                        <p:set>
                                          <p:cBhvr>
                                            <p:cTn id="216" dur="1" fill="hold">
                                              <p:stCondLst>
                                                <p:cond delay="0"/>
                                              </p:stCondLst>
                                            </p:cTn>
                                            <p:tgtEl>
                                              <p:spTgt spid="42"/>
                                            </p:tgtEl>
                                            <p:attrNameLst>
                                              <p:attrName>style.visibility</p:attrName>
                                            </p:attrNameLst>
                                          </p:cBhvr>
                                          <p:to>
                                            <p:strVal val="visible"/>
                                          </p:to>
                                        </p:set>
                                        <p:animEffect transition="in" filter="wipe(down)">
                                          <p:cBhvr>
                                            <p:cTn id="217" dur="500"/>
                                            <p:tgtEl>
                                              <p:spTgt spid="42"/>
                                            </p:tgtEl>
                                          </p:cBhvr>
                                        </p:animEffect>
                                      </p:childTnLst>
                                    </p:cTn>
                                  </p:par>
                                </p:childTnLst>
                              </p:cTn>
                            </p:par>
                            <p:par>
                              <p:cTn id="218" fill="hold">
                                <p:stCondLst>
                                  <p:cond delay="5000"/>
                                </p:stCondLst>
                                <p:childTnLst>
                                  <p:par>
                                    <p:cTn id="219" presetID="22" presetClass="entr" presetSubtype="4" fill="hold" grpId="0" nodeType="afterEffect">
                                      <p:stCondLst>
                                        <p:cond delay="0"/>
                                      </p:stCondLst>
                                      <p:childTnLst>
                                        <p:set>
                                          <p:cBhvr>
                                            <p:cTn id="220" dur="1" fill="hold">
                                              <p:stCondLst>
                                                <p:cond delay="0"/>
                                              </p:stCondLst>
                                            </p:cTn>
                                            <p:tgtEl>
                                              <p:spTgt spid="43"/>
                                            </p:tgtEl>
                                            <p:attrNameLst>
                                              <p:attrName>style.visibility</p:attrName>
                                            </p:attrNameLst>
                                          </p:cBhvr>
                                          <p:to>
                                            <p:strVal val="visible"/>
                                          </p:to>
                                        </p:set>
                                        <p:animEffect transition="in" filter="wipe(down)">
                                          <p:cBhvr>
                                            <p:cTn id="221" dur="500"/>
                                            <p:tgtEl>
                                              <p:spTgt spid="43"/>
                                            </p:tgtEl>
                                          </p:cBhvr>
                                        </p:animEffect>
                                      </p:childTnLst>
                                    </p:cTn>
                                  </p:par>
                                </p:childTnLst>
                              </p:cTn>
                            </p:par>
                          </p:childTnLst>
                        </p:cTn>
                      </p:par>
                      <p:par>
                        <p:cTn id="222" fill="hold">
                          <p:stCondLst>
                            <p:cond delay="indefinite"/>
                          </p:stCondLst>
                          <p:childTnLst>
                            <p:par>
                              <p:cTn id="223" fill="hold">
                                <p:stCondLst>
                                  <p:cond delay="0"/>
                                </p:stCondLst>
                                <p:childTnLst>
                                  <p:par>
                                    <p:cTn id="224" presetID="16" presetClass="entr" presetSubtype="37" fill="hold" grpId="0" nodeType="clickEffect">
                                      <p:stCondLst>
                                        <p:cond delay="0"/>
                                      </p:stCondLst>
                                      <p:childTnLst>
                                        <p:set>
                                          <p:cBhvr>
                                            <p:cTn id="225" dur="1" fill="hold">
                                              <p:stCondLst>
                                                <p:cond delay="0"/>
                                              </p:stCondLst>
                                            </p:cTn>
                                            <p:tgtEl>
                                              <p:spTgt spid="46"/>
                                            </p:tgtEl>
                                            <p:attrNameLst>
                                              <p:attrName>style.visibility</p:attrName>
                                            </p:attrNameLst>
                                          </p:cBhvr>
                                          <p:to>
                                            <p:strVal val="visible"/>
                                          </p:to>
                                        </p:set>
                                        <p:animEffect transition="in" filter="barn(outVertical)">
                                          <p:cBhvr>
                                            <p:cTn id="226" dur="250"/>
                                            <p:tgtEl>
                                              <p:spTgt spid="46"/>
                                            </p:tgtEl>
                                          </p:cBhvr>
                                        </p:animEffect>
                                      </p:childTnLst>
                                    </p:cTn>
                                  </p:par>
                                </p:childTnLst>
                              </p:cTn>
                            </p:par>
                            <p:par>
                              <p:cTn id="227" fill="hold">
                                <p:stCondLst>
                                  <p:cond delay="250"/>
                                </p:stCondLst>
                                <p:childTnLst>
                                  <p:par>
                                    <p:cTn id="228" presetID="22" presetClass="entr" presetSubtype="1" fill="hold" nodeType="afterEffect">
                                      <p:stCondLst>
                                        <p:cond delay="0"/>
                                      </p:stCondLst>
                                      <p:childTnLst>
                                        <p:set>
                                          <p:cBhvr>
                                            <p:cTn id="229" dur="1" fill="hold">
                                              <p:stCondLst>
                                                <p:cond delay="0"/>
                                              </p:stCondLst>
                                            </p:cTn>
                                            <p:tgtEl>
                                              <p:spTgt spid="10"/>
                                            </p:tgtEl>
                                            <p:attrNameLst>
                                              <p:attrName>style.visibility</p:attrName>
                                            </p:attrNameLst>
                                          </p:cBhvr>
                                          <p:to>
                                            <p:strVal val="visible"/>
                                          </p:to>
                                        </p:set>
                                        <p:animEffect transition="in" filter="wipe(up)">
                                          <p:cBhvr>
                                            <p:cTn id="230" dur="250"/>
                                            <p:tgtEl>
                                              <p:spTgt spid="10"/>
                                            </p:tgtEl>
                                          </p:cBhvr>
                                        </p:animEffect>
                                      </p:childTnLst>
                                    </p:cTn>
                                  </p:par>
                                </p:childTnLst>
                              </p:cTn>
                            </p:par>
                            <p:par>
                              <p:cTn id="231" fill="hold">
                                <p:stCondLst>
                                  <p:cond delay="500"/>
                                </p:stCondLst>
                                <p:childTnLst>
                                  <p:par>
                                    <p:cTn id="232" presetID="22" presetClass="entr" presetSubtype="1" fill="hold" nodeType="afterEffect">
                                      <p:stCondLst>
                                        <p:cond delay="0"/>
                                      </p:stCondLst>
                                      <p:childTnLst>
                                        <p:set>
                                          <p:cBhvr>
                                            <p:cTn id="233" dur="1" fill="hold">
                                              <p:stCondLst>
                                                <p:cond delay="0"/>
                                              </p:stCondLst>
                                            </p:cTn>
                                            <p:tgtEl>
                                              <p:spTgt spid="8"/>
                                            </p:tgtEl>
                                            <p:attrNameLst>
                                              <p:attrName>style.visibility</p:attrName>
                                            </p:attrNameLst>
                                          </p:cBhvr>
                                          <p:to>
                                            <p:strVal val="visible"/>
                                          </p:to>
                                        </p:set>
                                        <p:animEffect transition="in" filter="wipe(up)">
                                          <p:cBhvr>
                                            <p:cTn id="234" dur="250"/>
                                            <p:tgtEl>
                                              <p:spTgt spid="8"/>
                                            </p:tgtEl>
                                          </p:cBhvr>
                                        </p:animEffect>
                                      </p:childTnLst>
                                    </p:cTn>
                                  </p:par>
                                </p:childTnLst>
                              </p:cTn>
                            </p:par>
                            <p:par>
                              <p:cTn id="235" fill="hold">
                                <p:stCondLst>
                                  <p:cond delay="750"/>
                                </p:stCondLst>
                                <p:childTnLst>
                                  <p:par>
                                    <p:cTn id="236" presetID="22" presetClass="entr" presetSubtype="1" fill="hold" nodeType="afterEffect">
                                      <p:stCondLst>
                                        <p:cond delay="0"/>
                                      </p:stCondLst>
                                      <p:childTnLst>
                                        <p:set>
                                          <p:cBhvr>
                                            <p:cTn id="237" dur="1" fill="hold">
                                              <p:stCondLst>
                                                <p:cond delay="0"/>
                                              </p:stCondLst>
                                            </p:cTn>
                                            <p:tgtEl>
                                              <p:spTgt spid="15"/>
                                            </p:tgtEl>
                                            <p:attrNameLst>
                                              <p:attrName>style.visibility</p:attrName>
                                            </p:attrNameLst>
                                          </p:cBhvr>
                                          <p:to>
                                            <p:strVal val="visible"/>
                                          </p:to>
                                        </p:set>
                                        <p:animEffect transition="in" filter="wipe(up)">
                                          <p:cBhvr>
                                            <p:cTn id="238" dur="250"/>
                                            <p:tgtEl>
                                              <p:spTgt spid="15"/>
                                            </p:tgtEl>
                                          </p:cBhvr>
                                        </p:animEffect>
                                      </p:childTnLst>
                                    </p:cTn>
                                  </p:par>
                                </p:childTnLst>
                              </p:cTn>
                            </p:par>
                            <p:par>
                              <p:cTn id="239" fill="hold">
                                <p:stCondLst>
                                  <p:cond delay="1000"/>
                                </p:stCondLst>
                                <p:childTnLst>
                                  <p:par>
                                    <p:cTn id="240" presetID="22" presetClass="entr" presetSubtype="1" fill="hold" nodeType="afterEffect">
                                      <p:stCondLst>
                                        <p:cond delay="0"/>
                                      </p:stCondLst>
                                      <p:childTnLst>
                                        <p:set>
                                          <p:cBhvr>
                                            <p:cTn id="241" dur="1" fill="hold">
                                              <p:stCondLst>
                                                <p:cond delay="0"/>
                                              </p:stCondLst>
                                            </p:cTn>
                                            <p:tgtEl>
                                              <p:spTgt spid="11"/>
                                            </p:tgtEl>
                                            <p:attrNameLst>
                                              <p:attrName>style.visibility</p:attrName>
                                            </p:attrNameLst>
                                          </p:cBhvr>
                                          <p:to>
                                            <p:strVal val="visible"/>
                                          </p:to>
                                        </p:set>
                                        <p:animEffect transition="in" filter="wipe(up)">
                                          <p:cBhvr>
                                            <p:cTn id="242" dur="250"/>
                                            <p:tgtEl>
                                              <p:spTgt spid="11"/>
                                            </p:tgtEl>
                                          </p:cBhvr>
                                        </p:animEffect>
                                      </p:childTnLst>
                                    </p:cTn>
                                  </p:par>
                                </p:childTnLst>
                              </p:cTn>
                            </p:par>
                            <p:par>
                              <p:cTn id="243" fill="hold">
                                <p:stCondLst>
                                  <p:cond delay="1250"/>
                                </p:stCondLst>
                                <p:childTnLst>
                                  <p:par>
                                    <p:cTn id="244" presetID="22" presetClass="entr" presetSubtype="1" fill="hold" nodeType="afterEffect">
                                      <p:stCondLst>
                                        <p:cond delay="0"/>
                                      </p:stCondLst>
                                      <p:childTnLst>
                                        <p:set>
                                          <p:cBhvr>
                                            <p:cTn id="245" dur="1" fill="hold">
                                              <p:stCondLst>
                                                <p:cond delay="0"/>
                                              </p:stCondLst>
                                            </p:cTn>
                                            <p:tgtEl>
                                              <p:spTgt spid="17"/>
                                            </p:tgtEl>
                                            <p:attrNameLst>
                                              <p:attrName>style.visibility</p:attrName>
                                            </p:attrNameLst>
                                          </p:cBhvr>
                                          <p:to>
                                            <p:strVal val="visible"/>
                                          </p:to>
                                        </p:set>
                                        <p:animEffect transition="in" filter="wipe(up)">
                                          <p:cBhvr>
                                            <p:cTn id="246" dur="250"/>
                                            <p:tgtEl>
                                              <p:spTgt spid="17"/>
                                            </p:tgtEl>
                                          </p:cBhvr>
                                        </p:animEffect>
                                      </p:childTnLst>
                                    </p:cTn>
                                  </p:par>
                                </p:childTnLst>
                              </p:cTn>
                            </p:par>
                            <p:par>
                              <p:cTn id="247" fill="hold">
                                <p:stCondLst>
                                  <p:cond delay="1500"/>
                                </p:stCondLst>
                                <p:childTnLst>
                                  <p:par>
                                    <p:cTn id="248" presetID="22" presetClass="entr" presetSubtype="1" fill="hold" nodeType="afterEffect">
                                      <p:stCondLst>
                                        <p:cond delay="0"/>
                                      </p:stCondLst>
                                      <p:childTnLst>
                                        <p:set>
                                          <p:cBhvr>
                                            <p:cTn id="249" dur="1" fill="hold">
                                              <p:stCondLst>
                                                <p:cond delay="0"/>
                                              </p:stCondLst>
                                            </p:cTn>
                                            <p:tgtEl>
                                              <p:spTgt spid="16"/>
                                            </p:tgtEl>
                                            <p:attrNameLst>
                                              <p:attrName>style.visibility</p:attrName>
                                            </p:attrNameLst>
                                          </p:cBhvr>
                                          <p:to>
                                            <p:strVal val="visible"/>
                                          </p:to>
                                        </p:set>
                                        <p:animEffect transition="in" filter="wipe(up)">
                                          <p:cBhvr>
                                            <p:cTn id="250" dur="250"/>
                                            <p:tgtEl>
                                              <p:spTgt spid="16"/>
                                            </p:tgtEl>
                                          </p:cBhvr>
                                        </p:animEffect>
                                      </p:childTnLst>
                                    </p:cTn>
                                  </p:par>
                                </p:childTnLst>
                              </p:cTn>
                            </p:par>
                            <p:par>
                              <p:cTn id="251" fill="hold">
                                <p:stCondLst>
                                  <p:cond delay="1750"/>
                                </p:stCondLst>
                                <p:childTnLst>
                                  <p:par>
                                    <p:cTn id="252" presetID="22" presetClass="entr" presetSubtype="1" fill="hold" nodeType="afterEffect">
                                      <p:stCondLst>
                                        <p:cond delay="0"/>
                                      </p:stCondLst>
                                      <p:childTnLst>
                                        <p:set>
                                          <p:cBhvr>
                                            <p:cTn id="253" dur="1" fill="hold">
                                              <p:stCondLst>
                                                <p:cond delay="0"/>
                                              </p:stCondLst>
                                            </p:cTn>
                                            <p:tgtEl>
                                              <p:spTgt spid="13"/>
                                            </p:tgtEl>
                                            <p:attrNameLst>
                                              <p:attrName>style.visibility</p:attrName>
                                            </p:attrNameLst>
                                          </p:cBhvr>
                                          <p:to>
                                            <p:strVal val="visible"/>
                                          </p:to>
                                        </p:set>
                                        <p:animEffect transition="in" filter="wipe(up)">
                                          <p:cBhvr>
                                            <p:cTn id="254" dur="250"/>
                                            <p:tgtEl>
                                              <p:spTgt spid="13"/>
                                            </p:tgtEl>
                                          </p:cBhvr>
                                        </p:animEffect>
                                      </p:childTnLst>
                                    </p:cTn>
                                  </p:par>
                                </p:childTnLst>
                              </p:cTn>
                            </p:par>
                            <p:par>
                              <p:cTn id="255" fill="hold">
                                <p:stCondLst>
                                  <p:cond delay="2000"/>
                                </p:stCondLst>
                                <p:childTnLst>
                                  <p:par>
                                    <p:cTn id="256" presetID="22" presetClass="entr" presetSubtype="1" fill="hold" nodeType="afterEffect">
                                      <p:stCondLst>
                                        <p:cond delay="0"/>
                                      </p:stCondLst>
                                      <p:childTnLst>
                                        <p:set>
                                          <p:cBhvr>
                                            <p:cTn id="257" dur="1" fill="hold">
                                              <p:stCondLst>
                                                <p:cond delay="0"/>
                                              </p:stCondLst>
                                            </p:cTn>
                                            <p:tgtEl>
                                              <p:spTgt spid="12"/>
                                            </p:tgtEl>
                                            <p:attrNameLst>
                                              <p:attrName>style.visibility</p:attrName>
                                            </p:attrNameLst>
                                          </p:cBhvr>
                                          <p:to>
                                            <p:strVal val="visible"/>
                                          </p:to>
                                        </p:set>
                                        <p:animEffect transition="in" filter="wipe(up)">
                                          <p:cBhvr>
                                            <p:cTn id="258" dur="250"/>
                                            <p:tgtEl>
                                              <p:spTgt spid="12"/>
                                            </p:tgtEl>
                                          </p:cBhvr>
                                        </p:animEffect>
                                      </p:childTnLst>
                                    </p:cTn>
                                  </p:par>
                                </p:childTnLst>
                              </p:cTn>
                            </p:par>
                            <p:par>
                              <p:cTn id="259" fill="hold">
                                <p:stCondLst>
                                  <p:cond delay="2250"/>
                                </p:stCondLst>
                                <p:childTnLst>
                                  <p:par>
                                    <p:cTn id="260" presetID="22" presetClass="entr" presetSubtype="1" fill="hold" nodeType="afterEffect">
                                      <p:stCondLst>
                                        <p:cond delay="0"/>
                                      </p:stCondLst>
                                      <p:childTnLst>
                                        <p:set>
                                          <p:cBhvr>
                                            <p:cTn id="261" dur="1" fill="hold">
                                              <p:stCondLst>
                                                <p:cond delay="0"/>
                                              </p:stCondLst>
                                            </p:cTn>
                                            <p:tgtEl>
                                              <p:spTgt spid="14"/>
                                            </p:tgtEl>
                                            <p:attrNameLst>
                                              <p:attrName>style.visibility</p:attrName>
                                            </p:attrNameLst>
                                          </p:cBhvr>
                                          <p:to>
                                            <p:strVal val="visible"/>
                                          </p:to>
                                        </p:set>
                                        <p:animEffect transition="in" filter="wipe(up)">
                                          <p:cBhvr>
                                            <p:cTn id="262" dur="250"/>
                                            <p:tgtEl>
                                              <p:spTgt spid="14"/>
                                            </p:tgtEl>
                                          </p:cBhvr>
                                        </p:animEffect>
                                      </p:childTnLst>
                                    </p:cTn>
                                  </p:par>
                                </p:childTnLst>
                              </p:cTn>
                            </p:par>
                            <p:par>
                              <p:cTn id="263" fill="hold">
                                <p:stCondLst>
                                  <p:cond delay="2500"/>
                                </p:stCondLst>
                                <p:childTnLst>
                                  <p:par>
                                    <p:cTn id="264" presetID="22" presetClass="entr" presetSubtype="1" fill="hold" nodeType="afterEffect">
                                      <p:stCondLst>
                                        <p:cond delay="0"/>
                                      </p:stCondLst>
                                      <p:childTnLst>
                                        <p:set>
                                          <p:cBhvr>
                                            <p:cTn id="265" dur="1" fill="hold">
                                              <p:stCondLst>
                                                <p:cond delay="0"/>
                                              </p:stCondLst>
                                            </p:cTn>
                                            <p:tgtEl>
                                              <p:spTgt spid="9"/>
                                            </p:tgtEl>
                                            <p:attrNameLst>
                                              <p:attrName>style.visibility</p:attrName>
                                            </p:attrNameLst>
                                          </p:cBhvr>
                                          <p:to>
                                            <p:strVal val="visible"/>
                                          </p:to>
                                        </p:set>
                                        <p:animEffect transition="in" filter="wipe(up)">
                                          <p:cBhvr>
                                            <p:cTn id="266" dur="250"/>
                                            <p:tgtEl>
                                              <p:spTgt spid="9"/>
                                            </p:tgtEl>
                                          </p:cBhvr>
                                        </p:animEffect>
                                      </p:childTnLst>
                                    </p:cTn>
                                  </p:par>
                                </p:childTnLst>
                              </p:cTn>
                            </p:par>
                          </p:childTnLst>
                        </p:cTn>
                      </p:par>
                      <p:par>
                        <p:cTn id="267" fill="hold">
                          <p:stCondLst>
                            <p:cond delay="indefinite"/>
                          </p:stCondLst>
                          <p:childTnLst>
                            <p:par>
                              <p:cTn id="268" fill="hold">
                                <p:stCondLst>
                                  <p:cond delay="0"/>
                                </p:stCondLst>
                                <p:childTnLst>
                                  <p:par>
                                    <p:cTn id="269" presetID="16" presetClass="entr" presetSubtype="37" fill="hold" grpId="0" nodeType="clickEffect">
                                      <p:stCondLst>
                                        <p:cond delay="0"/>
                                      </p:stCondLst>
                                      <p:childTnLst>
                                        <p:set>
                                          <p:cBhvr>
                                            <p:cTn id="270" dur="1" fill="hold">
                                              <p:stCondLst>
                                                <p:cond delay="0"/>
                                              </p:stCondLst>
                                            </p:cTn>
                                            <p:tgtEl>
                                              <p:spTgt spid="47"/>
                                            </p:tgtEl>
                                            <p:attrNameLst>
                                              <p:attrName>style.visibility</p:attrName>
                                            </p:attrNameLst>
                                          </p:cBhvr>
                                          <p:to>
                                            <p:strVal val="visible"/>
                                          </p:to>
                                        </p:set>
                                        <p:animEffect transition="in" filter="barn(outVertical)">
                                          <p:cBhvr>
                                            <p:cTn id="271" dur="250"/>
                                            <p:tgtEl>
                                              <p:spTgt spid="47"/>
                                            </p:tgtEl>
                                          </p:cBhvr>
                                        </p:animEffect>
                                      </p:childTnLst>
                                    </p:cTn>
                                  </p:par>
                                </p:childTnLst>
                              </p:cTn>
                            </p:par>
                            <p:par>
                              <p:cTn id="272" fill="hold">
                                <p:stCondLst>
                                  <p:cond delay="250"/>
                                </p:stCondLst>
                                <p:childTnLst>
                                  <p:par>
                                    <p:cTn id="273" presetID="22" presetClass="entr" presetSubtype="1" fill="hold" nodeType="afterEffect">
                                      <p:stCondLst>
                                        <p:cond delay="0"/>
                                      </p:stCondLst>
                                      <p:childTnLst>
                                        <p:set>
                                          <p:cBhvr>
                                            <p:cTn id="274" dur="1" fill="hold">
                                              <p:stCondLst>
                                                <p:cond delay="0"/>
                                              </p:stCondLst>
                                            </p:cTn>
                                            <p:tgtEl>
                                              <p:spTgt spid="10"/>
                                            </p:tgtEl>
                                            <p:attrNameLst>
                                              <p:attrName>style.visibility</p:attrName>
                                            </p:attrNameLst>
                                          </p:cBhvr>
                                          <p:to>
                                            <p:strVal val="visible"/>
                                          </p:to>
                                        </p:set>
                                        <p:animEffect transition="in" filter="wipe(up)">
                                          <p:cBhvr>
                                            <p:cTn id="275" dur="500"/>
                                            <p:tgtEl>
                                              <p:spTgt spid="10"/>
                                            </p:tgtEl>
                                          </p:cBhvr>
                                        </p:animEffect>
                                      </p:childTnLst>
                                    </p:cTn>
                                  </p:par>
                                  <p:par>
                                    <p:cTn id="276" presetID="22" presetClass="entr" presetSubtype="1" fill="hold" nodeType="withEffect">
                                      <p:stCondLst>
                                        <p:cond delay="0"/>
                                      </p:stCondLst>
                                      <p:childTnLst>
                                        <p:set>
                                          <p:cBhvr>
                                            <p:cTn id="277" dur="1" fill="hold">
                                              <p:stCondLst>
                                                <p:cond delay="0"/>
                                              </p:stCondLst>
                                            </p:cTn>
                                            <p:tgtEl>
                                              <p:spTgt spid="8"/>
                                            </p:tgtEl>
                                            <p:attrNameLst>
                                              <p:attrName>style.visibility</p:attrName>
                                            </p:attrNameLst>
                                          </p:cBhvr>
                                          <p:to>
                                            <p:strVal val="visible"/>
                                          </p:to>
                                        </p:set>
                                        <p:animEffect transition="in" filter="wipe(up)">
                                          <p:cBhvr>
                                            <p:cTn id="278" dur="500"/>
                                            <p:tgtEl>
                                              <p:spTgt spid="8"/>
                                            </p:tgtEl>
                                          </p:cBhvr>
                                        </p:animEffect>
                                      </p:childTnLst>
                                    </p:cTn>
                                  </p:par>
                                  <p:par>
                                    <p:cTn id="279" presetID="22" presetClass="entr" presetSubtype="1" fill="hold" nodeType="withEffect">
                                      <p:stCondLst>
                                        <p:cond delay="0"/>
                                      </p:stCondLst>
                                      <p:childTnLst>
                                        <p:set>
                                          <p:cBhvr>
                                            <p:cTn id="280" dur="1" fill="hold">
                                              <p:stCondLst>
                                                <p:cond delay="0"/>
                                              </p:stCondLst>
                                            </p:cTn>
                                            <p:tgtEl>
                                              <p:spTgt spid="15"/>
                                            </p:tgtEl>
                                            <p:attrNameLst>
                                              <p:attrName>style.visibility</p:attrName>
                                            </p:attrNameLst>
                                          </p:cBhvr>
                                          <p:to>
                                            <p:strVal val="visible"/>
                                          </p:to>
                                        </p:set>
                                        <p:animEffect transition="in" filter="wipe(up)">
                                          <p:cBhvr>
                                            <p:cTn id="281" dur="500"/>
                                            <p:tgtEl>
                                              <p:spTgt spid="15"/>
                                            </p:tgtEl>
                                          </p:cBhvr>
                                        </p:animEffect>
                                      </p:childTnLst>
                                    </p:cTn>
                                  </p:par>
                                  <p:par>
                                    <p:cTn id="282" presetID="22" presetClass="entr" presetSubtype="1" fill="hold" nodeType="withEffect">
                                      <p:stCondLst>
                                        <p:cond delay="0"/>
                                      </p:stCondLst>
                                      <p:childTnLst>
                                        <p:set>
                                          <p:cBhvr>
                                            <p:cTn id="283" dur="1" fill="hold">
                                              <p:stCondLst>
                                                <p:cond delay="0"/>
                                              </p:stCondLst>
                                            </p:cTn>
                                            <p:tgtEl>
                                              <p:spTgt spid="11"/>
                                            </p:tgtEl>
                                            <p:attrNameLst>
                                              <p:attrName>style.visibility</p:attrName>
                                            </p:attrNameLst>
                                          </p:cBhvr>
                                          <p:to>
                                            <p:strVal val="visible"/>
                                          </p:to>
                                        </p:set>
                                        <p:animEffect transition="in" filter="wipe(up)">
                                          <p:cBhvr>
                                            <p:cTn id="284" dur="500"/>
                                            <p:tgtEl>
                                              <p:spTgt spid="11"/>
                                            </p:tgtEl>
                                          </p:cBhvr>
                                        </p:animEffect>
                                      </p:childTnLst>
                                    </p:cTn>
                                  </p:par>
                                  <p:par>
                                    <p:cTn id="285" presetID="22" presetClass="entr" presetSubtype="1" fill="hold" nodeType="withEffect">
                                      <p:stCondLst>
                                        <p:cond delay="0"/>
                                      </p:stCondLst>
                                      <p:childTnLst>
                                        <p:set>
                                          <p:cBhvr>
                                            <p:cTn id="286" dur="1" fill="hold">
                                              <p:stCondLst>
                                                <p:cond delay="0"/>
                                              </p:stCondLst>
                                            </p:cTn>
                                            <p:tgtEl>
                                              <p:spTgt spid="17"/>
                                            </p:tgtEl>
                                            <p:attrNameLst>
                                              <p:attrName>style.visibility</p:attrName>
                                            </p:attrNameLst>
                                          </p:cBhvr>
                                          <p:to>
                                            <p:strVal val="visible"/>
                                          </p:to>
                                        </p:set>
                                        <p:animEffect transition="in" filter="wipe(up)">
                                          <p:cBhvr>
                                            <p:cTn id="287" dur="500"/>
                                            <p:tgtEl>
                                              <p:spTgt spid="17"/>
                                            </p:tgtEl>
                                          </p:cBhvr>
                                        </p:animEffect>
                                      </p:childTnLst>
                                    </p:cTn>
                                  </p:par>
                                  <p:par>
                                    <p:cTn id="288" presetID="22" presetClass="entr" presetSubtype="1" fill="hold" nodeType="withEffect">
                                      <p:stCondLst>
                                        <p:cond delay="0"/>
                                      </p:stCondLst>
                                      <p:childTnLst>
                                        <p:set>
                                          <p:cBhvr>
                                            <p:cTn id="289" dur="1" fill="hold">
                                              <p:stCondLst>
                                                <p:cond delay="0"/>
                                              </p:stCondLst>
                                            </p:cTn>
                                            <p:tgtEl>
                                              <p:spTgt spid="16"/>
                                            </p:tgtEl>
                                            <p:attrNameLst>
                                              <p:attrName>style.visibility</p:attrName>
                                            </p:attrNameLst>
                                          </p:cBhvr>
                                          <p:to>
                                            <p:strVal val="visible"/>
                                          </p:to>
                                        </p:set>
                                        <p:animEffect transition="in" filter="wipe(up)">
                                          <p:cBhvr>
                                            <p:cTn id="290" dur="500"/>
                                            <p:tgtEl>
                                              <p:spTgt spid="16"/>
                                            </p:tgtEl>
                                          </p:cBhvr>
                                        </p:animEffect>
                                      </p:childTnLst>
                                    </p:cTn>
                                  </p:par>
                                  <p:par>
                                    <p:cTn id="291" presetID="22" presetClass="entr" presetSubtype="1" fill="hold" nodeType="withEffect">
                                      <p:stCondLst>
                                        <p:cond delay="0"/>
                                      </p:stCondLst>
                                      <p:childTnLst>
                                        <p:set>
                                          <p:cBhvr>
                                            <p:cTn id="292" dur="1" fill="hold">
                                              <p:stCondLst>
                                                <p:cond delay="0"/>
                                              </p:stCondLst>
                                            </p:cTn>
                                            <p:tgtEl>
                                              <p:spTgt spid="13"/>
                                            </p:tgtEl>
                                            <p:attrNameLst>
                                              <p:attrName>style.visibility</p:attrName>
                                            </p:attrNameLst>
                                          </p:cBhvr>
                                          <p:to>
                                            <p:strVal val="visible"/>
                                          </p:to>
                                        </p:set>
                                        <p:animEffect transition="in" filter="wipe(up)">
                                          <p:cBhvr>
                                            <p:cTn id="293" dur="500"/>
                                            <p:tgtEl>
                                              <p:spTgt spid="13"/>
                                            </p:tgtEl>
                                          </p:cBhvr>
                                        </p:animEffect>
                                      </p:childTnLst>
                                    </p:cTn>
                                  </p:par>
                                  <p:par>
                                    <p:cTn id="294" presetID="22" presetClass="entr" presetSubtype="1" fill="hold" nodeType="withEffect">
                                      <p:stCondLst>
                                        <p:cond delay="0"/>
                                      </p:stCondLst>
                                      <p:childTnLst>
                                        <p:set>
                                          <p:cBhvr>
                                            <p:cTn id="295" dur="1" fill="hold">
                                              <p:stCondLst>
                                                <p:cond delay="0"/>
                                              </p:stCondLst>
                                            </p:cTn>
                                            <p:tgtEl>
                                              <p:spTgt spid="12"/>
                                            </p:tgtEl>
                                            <p:attrNameLst>
                                              <p:attrName>style.visibility</p:attrName>
                                            </p:attrNameLst>
                                          </p:cBhvr>
                                          <p:to>
                                            <p:strVal val="visible"/>
                                          </p:to>
                                        </p:set>
                                        <p:animEffect transition="in" filter="wipe(up)">
                                          <p:cBhvr>
                                            <p:cTn id="296" dur="500"/>
                                            <p:tgtEl>
                                              <p:spTgt spid="12"/>
                                            </p:tgtEl>
                                          </p:cBhvr>
                                        </p:animEffect>
                                      </p:childTnLst>
                                    </p:cTn>
                                  </p:par>
                                  <p:par>
                                    <p:cTn id="297" presetID="22" presetClass="entr" presetSubtype="1" fill="hold" nodeType="withEffect">
                                      <p:stCondLst>
                                        <p:cond delay="0"/>
                                      </p:stCondLst>
                                      <p:childTnLst>
                                        <p:set>
                                          <p:cBhvr>
                                            <p:cTn id="298" dur="1" fill="hold">
                                              <p:stCondLst>
                                                <p:cond delay="0"/>
                                              </p:stCondLst>
                                            </p:cTn>
                                            <p:tgtEl>
                                              <p:spTgt spid="14"/>
                                            </p:tgtEl>
                                            <p:attrNameLst>
                                              <p:attrName>style.visibility</p:attrName>
                                            </p:attrNameLst>
                                          </p:cBhvr>
                                          <p:to>
                                            <p:strVal val="visible"/>
                                          </p:to>
                                        </p:set>
                                        <p:animEffect transition="in" filter="wipe(up)">
                                          <p:cBhvr>
                                            <p:cTn id="299" dur="500"/>
                                            <p:tgtEl>
                                              <p:spTgt spid="14"/>
                                            </p:tgtEl>
                                          </p:cBhvr>
                                        </p:animEffect>
                                      </p:childTnLst>
                                    </p:cTn>
                                  </p:par>
                                  <p:par>
                                    <p:cTn id="300" presetID="22" presetClass="entr" presetSubtype="1" fill="hold" nodeType="withEffect">
                                      <p:stCondLst>
                                        <p:cond delay="0"/>
                                      </p:stCondLst>
                                      <p:childTnLst>
                                        <p:set>
                                          <p:cBhvr>
                                            <p:cTn id="301" dur="1" fill="hold">
                                              <p:stCondLst>
                                                <p:cond delay="0"/>
                                              </p:stCondLst>
                                            </p:cTn>
                                            <p:tgtEl>
                                              <p:spTgt spid="9"/>
                                            </p:tgtEl>
                                            <p:attrNameLst>
                                              <p:attrName>style.visibility</p:attrName>
                                            </p:attrNameLst>
                                          </p:cBhvr>
                                          <p:to>
                                            <p:strVal val="visible"/>
                                          </p:to>
                                        </p:set>
                                        <p:animEffect transition="in" filter="wipe(up)">
                                          <p:cBhvr>
                                            <p:cTn id="30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18" grpId="0" animBg="1"/>
          <p:bldP spid="32" grpId="0" animBg="1"/>
          <p:bldP spid="33" grpId="0"/>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47" grpId="0" animBg="1"/>
          <p:bldP spid="62" grpId="0" animBg="1"/>
          <p:bldP spid="63" grpId="0" animBg="1"/>
          <p:bldP spid="64" grpId="0" animBg="1"/>
          <p:bldP spid="65" grpId="0" animBg="1"/>
          <p:bldP spid="66" grpId="0" animBg="1"/>
          <p:bldP spid="69"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outVertical)">
                                          <p:cBhvr>
                                            <p:cTn id="10" dur="500"/>
                                            <p:tgtEl>
                                              <p:spTgt spid="32"/>
                                            </p:tgtEl>
                                          </p:cBhvr>
                                        </p:animEffect>
                                      </p:childTnLst>
                                    </p:cTn>
                                  </p:par>
                                  <p:par>
                                    <p:cTn id="11" presetID="16" presetClass="entr" presetSubtype="37" fill="hold"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barn(outVertical)">
                                          <p:cBhvr>
                                            <p:cTn id="13" dur="500"/>
                                            <p:tgtEl>
                                              <p:spTgt spid="3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10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down)">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down)">
                                          <p:cBhvr>
                                            <p:cTn id="28" dur="500"/>
                                            <p:tgtEl>
                                              <p:spTgt spid="6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32">
                                                <p:txEl>
                                                  <p:pRg st="1" end="1"/>
                                                </p:txEl>
                                              </p:spTgt>
                                            </p:tgtEl>
                                            <p:attrNameLst>
                                              <p:attrName>style.visibility</p:attrName>
                                            </p:attrNameLst>
                                          </p:cBhvr>
                                          <p:to>
                                            <p:strVal val="visible"/>
                                          </p:to>
                                        </p:set>
                                        <p:animEffect transition="in" filter="barn(outVertical)">
                                          <p:cBhvr>
                                            <p:cTn id="33" dur="500"/>
                                            <p:tgtEl>
                                              <p:spTgt spid="32">
                                                <p:txEl>
                                                  <p:pRg st="1" end="1"/>
                                                </p:txEl>
                                              </p:spTgt>
                                            </p:tgtEl>
                                          </p:cBhvr>
                                        </p:animEffect>
                                      </p:childTnLst>
                                    </p:cTn>
                                  </p:par>
                                </p:childTnLst>
                              </p:cTn>
                            </p:par>
                            <p:par>
                              <p:cTn id="34" fill="hold">
                                <p:stCondLst>
                                  <p:cond delay="500"/>
                                </p:stCondLst>
                                <p:childTnLst>
                                  <p:par>
                                    <p:cTn id="35" presetID="16" presetClass="entr" presetSubtype="37" fill="hold" nodeType="afterEffect">
                                      <p:stCondLst>
                                        <p:cond delay="0"/>
                                      </p:stCondLst>
                                      <p:childTnLst>
                                        <p:set>
                                          <p:cBhvr>
                                            <p:cTn id="36" dur="1" fill="hold">
                                              <p:stCondLst>
                                                <p:cond delay="0"/>
                                              </p:stCondLst>
                                            </p:cTn>
                                            <p:tgtEl>
                                              <p:spTgt spid="32">
                                                <p:txEl>
                                                  <p:pRg st="2" end="2"/>
                                                </p:txEl>
                                              </p:spTgt>
                                            </p:tgtEl>
                                            <p:attrNameLst>
                                              <p:attrName>style.visibility</p:attrName>
                                            </p:attrNameLst>
                                          </p:cBhvr>
                                          <p:to>
                                            <p:strVal val="visible"/>
                                          </p:to>
                                        </p:set>
                                        <p:animEffect transition="in" filter="barn(outVertical)">
                                          <p:cBhvr>
                                            <p:cTn id="37" dur="500"/>
                                            <p:tgtEl>
                                              <p:spTgt spid="32">
                                                <p:txEl>
                                                  <p:pRg st="2" end="2"/>
                                                </p:txEl>
                                              </p:spTgt>
                                            </p:tgtEl>
                                          </p:cBhvr>
                                        </p:animEffect>
                                      </p:childTnLst>
                                    </p:cTn>
                                  </p:par>
                                </p:childTnLst>
                              </p:cTn>
                            </p:par>
                            <p:par>
                              <p:cTn id="38" fill="hold">
                                <p:stCondLst>
                                  <p:cond delay="1000"/>
                                </p:stCondLst>
                                <p:childTnLst>
                                  <p:par>
                                    <p:cTn id="39" presetID="16" presetClass="entr" presetSubtype="37" fill="hold" nodeType="afterEffect">
                                      <p:stCondLst>
                                        <p:cond delay="0"/>
                                      </p:stCondLst>
                                      <p:childTnLst>
                                        <p:set>
                                          <p:cBhvr>
                                            <p:cTn id="40" dur="1" fill="hold">
                                              <p:stCondLst>
                                                <p:cond delay="0"/>
                                              </p:stCondLst>
                                            </p:cTn>
                                            <p:tgtEl>
                                              <p:spTgt spid="32">
                                                <p:txEl>
                                                  <p:pRg st="3" end="3"/>
                                                </p:txEl>
                                              </p:spTgt>
                                            </p:tgtEl>
                                            <p:attrNameLst>
                                              <p:attrName>style.visibility</p:attrName>
                                            </p:attrNameLst>
                                          </p:cBhvr>
                                          <p:to>
                                            <p:strVal val="visible"/>
                                          </p:to>
                                        </p:set>
                                        <p:animEffect transition="in" filter="barn(outVertical)">
                                          <p:cBhvr>
                                            <p:cTn id="41" dur="500"/>
                                            <p:tgtEl>
                                              <p:spTgt spid="3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32">
                                                <p:txEl>
                                                  <p:pRg st="4" end="4"/>
                                                </p:txEl>
                                              </p:spTgt>
                                            </p:tgtEl>
                                            <p:attrNameLst>
                                              <p:attrName>style.visibility</p:attrName>
                                            </p:attrNameLst>
                                          </p:cBhvr>
                                          <p:to>
                                            <p:strVal val="visible"/>
                                          </p:to>
                                        </p:set>
                                        <p:animEffect transition="in" filter="barn(outVertical)">
                                          <p:cBhvr>
                                            <p:cTn id="46" dur="500"/>
                                            <p:tgtEl>
                                              <p:spTgt spid="32">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down)">
                                          <p:cBhvr>
                                            <p:cTn id="51" dur="1500"/>
                                            <p:tgtEl>
                                              <p:spTgt spid="64"/>
                                            </p:tgtEl>
                                          </p:cBhvr>
                                        </p:animEffect>
                                      </p:childTnLst>
                                    </p:cTn>
                                  </p:par>
                                  <p:par>
                                    <p:cTn id="52" presetID="22" presetClass="entr" presetSubtype="1"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up)">
                                          <p:cBhvr>
                                            <p:cTn id="54" dur="500"/>
                                            <p:tgtEl>
                                              <p:spTgt spid="49"/>
                                            </p:tgtEl>
                                          </p:cBhvr>
                                        </p:animEffect>
                                      </p:childTnLst>
                                    </p:cTn>
                                  </p:par>
                                  <p:par>
                                    <p:cTn id="55" presetID="22" presetClass="entr" presetSubtype="1" fill="hold" nodeType="withEffect">
                                      <p:stCondLst>
                                        <p:cond delay="500"/>
                                      </p:stCondLst>
                                      <p:childTnLst>
                                        <p:set>
                                          <p:cBhvr>
                                            <p:cTn id="56" dur="1" fill="hold">
                                              <p:stCondLst>
                                                <p:cond delay="0"/>
                                              </p:stCondLst>
                                            </p:cTn>
                                            <p:tgtEl>
                                              <p:spTgt spid="50"/>
                                            </p:tgtEl>
                                            <p:attrNameLst>
                                              <p:attrName>style.visibility</p:attrName>
                                            </p:attrNameLst>
                                          </p:cBhvr>
                                          <p:to>
                                            <p:strVal val="visible"/>
                                          </p:to>
                                        </p:set>
                                        <p:animEffect transition="in" filter="wipe(up)">
                                          <p:cBhvr>
                                            <p:cTn id="57" dur="500"/>
                                            <p:tgtEl>
                                              <p:spTgt spid="50"/>
                                            </p:tgtEl>
                                          </p:cBhvr>
                                        </p:animEffect>
                                      </p:childTnLst>
                                    </p:cTn>
                                  </p:par>
                                  <p:par>
                                    <p:cTn id="58" presetID="22" presetClass="entr" presetSubtype="1" fill="hold" nodeType="withEffect">
                                      <p:stCondLst>
                                        <p:cond delay="1000"/>
                                      </p:stCondLst>
                                      <p:childTnLst>
                                        <p:set>
                                          <p:cBhvr>
                                            <p:cTn id="59" dur="1" fill="hold">
                                              <p:stCondLst>
                                                <p:cond delay="0"/>
                                              </p:stCondLst>
                                            </p:cTn>
                                            <p:tgtEl>
                                              <p:spTgt spid="51"/>
                                            </p:tgtEl>
                                            <p:attrNameLst>
                                              <p:attrName>style.visibility</p:attrName>
                                            </p:attrNameLst>
                                          </p:cBhvr>
                                          <p:to>
                                            <p:strVal val="visible"/>
                                          </p:to>
                                        </p:set>
                                        <p:animEffect transition="in" filter="wipe(up)">
                                          <p:cBhvr>
                                            <p:cTn id="60" dur="500"/>
                                            <p:tgtEl>
                                              <p:spTgt spid="51"/>
                                            </p:tgtEl>
                                          </p:cBhvr>
                                        </p:animEffect>
                                      </p:childTnLst>
                                    </p:cTn>
                                  </p:par>
                                  <p:par>
                                    <p:cTn id="61" presetID="16" presetClass="entr" presetSubtype="37" fill="hold" nodeType="withEffect">
                                      <p:stCondLst>
                                        <p:cond delay="1000"/>
                                      </p:stCondLst>
                                      <p:childTnLst>
                                        <p:set>
                                          <p:cBhvr>
                                            <p:cTn id="62" dur="1" fill="hold">
                                              <p:stCondLst>
                                                <p:cond delay="0"/>
                                              </p:stCondLst>
                                            </p:cTn>
                                            <p:tgtEl>
                                              <p:spTgt spid="32">
                                                <p:txEl>
                                                  <p:pRg st="5" end="5"/>
                                                </p:txEl>
                                              </p:spTgt>
                                            </p:tgtEl>
                                            <p:attrNameLst>
                                              <p:attrName>style.visibility</p:attrName>
                                            </p:attrNameLst>
                                          </p:cBhvr>
                                          <p:to>
                                            <p:strVal val="visible"/>
                                          </p:to>
                                        </p:set>
                                        <p:animEffect transition="in" filter="barn(outVertical)">
                                          <p:cBhvr>
                                            <p:cTn id="63" dur="500"/>
                                            <p:tgtEl>
                                              <p:spTgt spid="32">
                                                <p:txEl>
                                                  <p:pRg st="5" end="5"/>
                                                </p:txEl>
                                              </p:spTgt>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left)">
                                          <p:cBhvr>
                                            <p:cTn id="67" dur="500"/>
                                            <p:tgtEl>
                                              <p:spTgt spid="59"/>
                                            </p:tgtEl>
                                          </p:cBhvr>
                                        </p:animEffect>
                                      </p:childTnLst>
                                    </p:cTn>
                                  </p:par>
                                  <p:par>
                                    <p:cTn id="68" presetID="16" presetClass="entr" presetSubtype="37" fill="hold" nodeType="withEffect">
                                      <p:stCondLst>
                                        <p:cond delay="0"/>
                                      </p:stCondLst>
                                      <p:childTnLst>
                                        <p:set>
                                          <p:cBhvr>
                                            <p:cTn id="69" dur="1" fill="hold">
                                              <p:stCondLst>
                                                <p:cond delay="0"/>
                                              </p:stCondLst>
                                            </p:cTn>
                                            <p:tgtEl>
                                              <p:spTgt spid="32">
                                                <p:txEl>
                                                  <p:pRg st="6" end="6"/>
                                                </p:txEl>
                                              </p:spTgt>
                                            </p:tgtEl>
                                            <p:attrNameLst>
                                              <p:attrName>style.visibility</p:attrName>
                                            </p:attrNameLst>
                                          </p:cBhvr>
                                          <p:to>
                                            <p:strVal val="visible"/>
                                          </p:to>
                                        </p:set>
                                        <p:animEffect transition="in" filter="barn(outVertical)">
                                          <p:cBhvr>
                                            <p:cTn id="70" dur="500"/>
                                            <p:tgtEl>
                                              <p:spTgt spid="32">
                                                <p:txEl>
                                                  <p:pRg st="6" end="6"/>
                                                </p:txEl>
                                              </p:spTgt>
                                            </p:tgtEl>
                                          </p:cBhvr>
                                        </p:animEffect>
                                      </p:childTnLst>
                                    </p:cTn>
                                  </p:par>
                                </p:childTnLst>
                              </p:cTn>
                            </p:par>
                            <p:par>
                              <p:cTn id="71" fill="hold">
                                <p:stCondLst>
                                  <p:cond delay="2000"/>
                                </p:stCondLst>
                                <p:childTnLst>
                                  <p:par>
                                    <p:cTn id="72" presetID="22" presetClass="entr" presetSubtype="4" fill="hold" grpId="0" nodeType="after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2000"/>
                                            <p:tgtEl>
                                              <p:spTgt spid="65"/>
                                            </p:tgtEl>
                                          </p:cBhvr>
                                        </p:animEffect>
                                      </p:childTnLst>
                                    </p:cTn>
                                  </p:par>
                                  <p:par>
                                    <p:cTn id="75" presetID="22" presetClass="entr" presetSubtype="1"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up)">
                                          <p:cBhvr>
                                            <p:cTn id="77" dur="500"/>
                                            <p:tgtEl>
                                              <p:spTgt spid="52"/>
                                            </p:tgtEl>
                                          </p:cBhvr>
                                        </p:animEffect>
                                      </p:childTnLst>
                                    </p:cTn>
                                  </p:par>
                                  <p:par>
                                    <p:cTn id="78" presetID="22" presetClass="entr" presetSubtype="1" fill="hold" nodeType="withEffect">
                                      <p:stCondLst>
                                        <p:cond delay="500"/>
                                      </p:stCondLst>
                                      <p:childTnLst>
                                        <p:set>
                                          <p:cBhvr>
                                            <p:cTn id="79" dur="1" fill="hold">
                                              <p:stCondLst>
                                                <p:cond delay="0"/>
                                              </p:stCondLst>
                                            </p:cTn>
                                            <p:tgtEl>
                                              <p:spTgt spid="53"/>
                                            </p:tgtEl>
                                            <p:attrNameLst>
                                              <p:attrName>style.visibility</p:attrName>
                                            </p:attrNameLst>
                                          </p:cBhvr>
                                          <p:to>
                                            <p:strVal val="visible"/>
                                          </p:to>
                                        </p:set>
                                        <p:animEffect transition="in" filter="wipe(up)">
                                          <p:cBhvr>
                                            <p:cTn id="80" dur="500"/>
                                            <p:tgtEl>
                                              <p:spTgt spid="53"/>
                                            </p:tgtEl>
                                          </p:cBhvr>
                                        </p:animEffect>
                                      </p:childTnLst>
                                    </p:cTn>
                                  </p:par>
                                  <p:par>
                                    <p:cTn id="81" presetID="22" presetClass="entr" presetSubtype="1" fill="hold" nodeType="withEffect">
                                      <p:stCondLst>
                                        <p:cond delay="1000"/>
                                      </p:stCondLst>
                                      <p:childTnLst>
                                        <p:set>
                                          <p:cBhvr>
                                            <p:cTn id="82" dur="1" fill="hold">
                                              <p:stCondLst>
                                                <p:cond delay="0"/>
                                              </p:stCondLst>
                                            </p:cTn>
                                            <p:tgtEl>
                                              <p:spTgt spid="54"/>
                                            </p:tgtEl>
                                            <p:attrNameLst>
                                              <p:attrName>style.visibility</p:attrName>
                                            </p:attrNameLst>
                                          </p:cBhvr>
                                          <p:to>
                                            <p:strVal val="visible"/>
                                          </p:to>
                                        </p:set>
                                        <p:animEffect transition="in" filter="wipe(up)">
                                          <p:cBhvr>
                                            <p:cTn id="83" dur="500"/>
                                            <p:tgtEl>
                                              <p:spTgt spid="54"/>
                                            </p:tgtEl>
                                          </p:cBhvr>
                                        </p:animEffect>
                                      </p:childTnLst>
                                    </p:cTn>
                                  </p:par>
                                  <p:par>
                                    <p:cTn id="84" presetID="22" presetClass="entr" presetSubtype="1" fill="hold" nodeType="withEffect">
                                      <p:stCondLst>
                                        <p:cond delay="1500"/>
                                      </p:stCondLst>
                                      <p:childTnLst>
                                        <p:set>
                                          <p:cBhvr>
                                            <p:cTn id="85" dur="1" fill="hold">
                                              <p:stCondLst>
                                                <p:cond delay="0"/>
                                              </p:stCondLst>
                                            </p:cTn>
                                            <p:tgtEl>
                                              <p:spTgt spid="55"/>
                                            </p:tgtEl>
                                            <p:attrNameLst>
                                              <p:attrName>style.visibility</p:attrName>
                                            </p:attrNameLst>
                                          </p:cBhvr>
                                          <p:to>
                                            <p:strVal val="visible"/>
                                          </p:to>
                                        </p:set>
                                        <p:animEffect transition="in" filter="wipe(up)">
                                          <p:cBhvr>
                                            <p:cTn id="86" dur="500"/>
                                            <p:tgtEl>
                                              <p:spTgt spid="55"/>
                                            </p:tgtEl>
                                          </p:cBhvr>
                                        </p:animEffect>
                                      </p:childTnLst>
                                    </p:cTn>
                                  </p:par>
                                </p:childTnLst>
                              </p:cTn>
                            </p:par>
                            <p:par>
                              <p:cTn id="87" fill="hold">
                                <p:stCondLst>
                                  <p:cond delay="4000"/>
                                </p:stCondLst>
                                <p:childTnLst>
                                  <p:par>
                                    <p:cTn id="88" presetID="22" presetClass="entr" presetSubtype="8" fill="hold" nodeType="after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wipe(left)">
                                          <p:cBhvr>
                                            <p:cTn id="90" dur="500"/>
                                            <p:tgtEl>
                                              <p:spTgt spid="60"/>
                                            </p:tgtEl>
                                          </p:cBhvr>
                                        </p:animEffect>
                                      </p:childTnLst>
                                    </p:cTn>
                                  </p:par>
                                </p:childTnLst>
                              </p:cTn>
                            </p:par>
                            <p:par>
                              <p:cTn id="91" fill="hold">
                                <p:stCondLst>
                                  <p:cond delay="4500"/>
                                </p:stCondLst>
                                <p:childTnLst>
                                  <p:par>
                                    <p:cTn id="92" presetID="22" presetClass="entr" presetSubtype="4" fill="hold" grpId="0" nodeType="after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wipe(down)">
                                          <p:cBhvr>
                                            <p:cTn id="94" dur="1500"/>
                                            <p:tgtEl>
                                              <p:spTgt spid="66"/>
                                            </p:tgtEl>
                                          </p:cBhvr>
                                        </p:animEffect>
                                      </p:childTnLst>
                                    </p:cTn>
                                  </p:par>
                                  <p:par>
                                    <p:cTn id="95" presetID="22" presetClass="entr" presetSubtype="1" fill="hold"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up)">
                                          <p:cBhvr>
                                            <p:cTn id="97" dur="500"/>
                                            <p:tgtEl>
                                              <p:spTgt spid="56"/>
                                            </p:tgtEl>
                                          </p:cBhvr>
                                        </p:animEffect>
                                      </p:childTnLst>
                                    </p:cTn>
                                  </p:par>
                                  <p:par>
                                    <p:cTn id="98" presetID="22" presetClass="entr" presetSubtype="1" fill="hold" nodeType="withEffect">
                                      <p:stCondLst>
                                        <p:cond delay="500"/>
                                      </p:stCondLst>
                                      <p:childTnLst>
                                        <p:set>
                                          <p:cBhvr>
                                            <p:cTn id="99" dur="1" fill="hold">
                                              <p:stCondLst>
                                                <p:cond delay="0"/>
                                              </p:stCondLst>
                                            </p:cTn>
                                            <p:tgtEl>
                                              <p:spTgt spid="57"/>
                                            </p:tgtEl>
                                            <p:attrNameLst>
                                              <p:attrName>style.visibility</p:attrName>
                                            </p:attrNameLst>
                                          </p:cBhvr>
                                          <p:to>
                                            <p:strVal val="visible"/>
                                          </p:to>
                                        </p:set>
                                        <p:animEffect transition="in" filter="wipe(up)">
                                          <p:cBhvr>
                                            <p:cTn id="100" dur="500"/>
                                            <p:tgtEl>
                                              <p:spTgt spid="57"/>
                                            </p:tgtEl>
                                          </p:cBhvr>
                                        </p:animEffect>
                                      </p:childTnLst>
                                    </p:cTn>
                                  </p:par>
                                  <p:par>
                                    <p:cTn id="101" presetID="22" presetClass="entr" presetSubtype="1" fill="hold" nodeType="withEffect">
                                      <p:stCondLst>
                                        <p:cond delay="1000"/>
                                      </p:stCondLst>
                                      <p:childTnLst>
                                        <p:set>
                                          <p:cBhvr>
                                            <p:cTn id="102" dur="1" fill="hold">
                                              <p:stCondLst>
                                                <p:cond delay="0"/>
                                              </p:stCondLst>
                                            </p:cTn>
                                            <p:tgtEl>
                                              <p:spTgt spid="58"/>
                                            </p:tgtEl>
                                            <p:attrNameLst>
                                              <p:attrName>style.visibility</p:attrName>
                                            </p:attrNameLst>
                                          </p:cBhvr>
                                          <p:to>
                                            <p:strVal val="visible"/>
                                          </p:to>
                                        </p:set>
                                        <p:animEffect transition="in" filter="wipe(up)">
                                          <p:cBhvr>
                                            <p:cTn id="103" dur="500"/>
                                            <p:tgtEl>
                                              <p:spTgt spid="58"/>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37" fill="hold" nodeType="clickEffect">
                                      <p:stCondLst>
                                        <p:cond delay="0"/>
                                      </p:stCondLst>
                                      <p:childTnLst>
                                        <p:set>
                                          <p:cBhvr>
                                            <p:cTn id="107" dur="1" fill="hold">
                                              <p:stCondLst>
                                                <p:cond delay="0"/>
                                              </p:stCondLst>
                                            </p:cTn>
                                            <p:tgtEl>
                                              <p:spTgt spid="32">
                                                <p:txEl>
                                                  <p:pRg st="7" end="7"/>
                                                </p:txEl>
                                              </p:spTgt>
                                            </p:tgtEl>
                                            <p:attrNameLst>
                                              <p:attrName>style.visibility</p:attrName>
                                            </p:attrNameLst>
                                          </p:cBhvr>
                                          <p:to>
                                            <p:strVal val="visible"/>
                                          </p:to>
                                        </p:set>
                                        <p:animEffect transition="in" filter="barn(outVertical)">
                                          <p:cBhvr>
                                            <p:cTn id="108" dur="500"/>
                                            <p:tgtEl>
                                              <p:spTgt spid="32">
                                                <p:txEl>
                                                  <p:pRg st="7" end="7"/>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37" fill="hold" nodeType="clickEffect">
                                      <p:stCondLst>
                                        <p:cond delay="0"/>
                                      </p:stCondLst>
                                      <p:childTnLst>
                                        <p:set>
                                          <p:cBhvr>
                                            <p:cTn id="112" dur="1" fill="hold">
                                              <p:stCondLst>
                                                <p:cond delay="0"/>
                                              </p:stCondLst>
                                            </p:cTn>
                                            <p:tgtEl>
                                              <p:spTgt spid="32">
                                                <p:txEl>
                                                  <p:pRg st="8" end="8"/>
                                                </p:txEl>
                                              </p:spTgt>
                                            </p:tgtEl>
                                            <p:attrNameLst>
                                              <p:attrName>style.visibility</p:attrName>
                                            </p:attrNameLst>
                                          </p:cBhvr>
                                          <p:to>
                                            <p:strVal val="visible"/>
                                          </p:to>
                                        </p:set>
                                        <p:animEffect transition="in" filter="barn(outVertical)">
                                          <p:cBhvr>
                                            <p:cTn id="113" dur="500"/>
                                            <p:tgtEl>
                                              <p:spTgt spid="32">
                                                <p:txEl>
                                                  <p:pRg st="8" end="8"/>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37" fill="hold" nodeType="clickEffect">
                                      <p:stCondLst>
                                        <p:cond delay="0"/>
                                      </p:stCondLst>
                                      <p:childTnLst>
                                        <p:set>
                                          <p:cBhvr>
                                            <p:cTn id="117" dur="1" fill="hold">
                                              <p:stCondLst>
                                                <p:cond delay="0"/>
                                              </p:stCondLst>
                                            </p:cTn>
                                            <p:tgtEl>
                                              <p:spTgt spid="32">
                                                <p:txEl>
                                                  <p:pRg st="9" end="9"/>
                                                </p:txEl>
                                              </p:spTgt>
                                            </p:tgtEl>
                                            <p:attrNameLst>
                                              <p:attrName>style.visibility</p:attrName>
                                            </p:attrNameLst>
                                          </p:cBhvr>
                                          <p:to>
                                            <p:strVal val="visible"/>
                                          </p:to>
                                        </p:set>
                                        <p:animEffect transition="in" filter="barn(outVertical)">
                                          <p:cBhvr>
                                            <p:cTn id="118" dur="500"/>
                                            <p:tgtEl>
                                              <p:spTgt spid="32">
                                                <p:txEl>
                                                  <p:pRg st="9" end="9"/>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3" presetClass="entr" presetSubtype="32" fill="hold" grpId="0" nodeType="clickEffect">
                                      <p:stCondLst>
                                        <p:cond delay="0"/>
                                      </p:stCondLst>
                                      <p:childTnLst>
                                        <p:set>
                                          <p:cBhvr>
                                            <p:cTn id="122" dur="1" fill="hold">
                                              <p:stCondLst>
                                                <p:cond delay="0"/>
                                              </p:stCondLst>
                                            </p:cTn>
                                            <p:tgtEl>
                                              <p:spTgt spid="69"/>
                                            </p:tgtEl>
                                            <p:attrNameLst>
                                              <p:attrName>style.visibility</p:attrName>
                                            </p:attrNameLst>
                                          </p:cBhvr>
                                          <p:to>
                                            <p:strVal val="visible"/>
                                          </p:to>
                                        </p:set>
                                        <p:anim calcmode="lin" valueType="num">
                                          <p:cBhvr>
                                            <p:cTn id="123" dur="500" fill="hold"/>
                                            <p:tgtEl>
                                              <p:spTgt spid="69"/>
                                            </p:tgtEl>
                                            <p:attrNameLst>
                                              <p:attrName>ppt_w</p:attrName>
                                            </p:attrNameLst>
                                          </p:cBhvr>
                                          <p:tavLst>
                                            <p:tav tm="0">
                                              <p:val>
                                                <p:strVal val="4*#ppt_w"/>
                                              </p:val>
                                            </p:tav>
                                            <p:tav tm="100000">
                                              <p:val>
                                                <p:strVal val="#ppt_w"/>
                                              </p:val>
                                            </p:tav>
                                          </p:tavLst>
                                        </p:anim>
                                        <p:anim calcmode="lin" valueType="num">
                                          <p:cBhvr>
                                            <p:cTn id="124" dur="500" fill="hold"/>
                                            <p:tgtEl>
                                              <p:spTgt spid="69"/>
                                            </p:tgtEl>
                                            <p:attrNameLst>
                                              <p:attrName>ppt_h</p:attrName>
                                            </p:attrNameLst>
                                          </p:cBhvr>
                                          <p:tavLst>
                                            <p:tav tm="0">
                                              <p:val>
                                                <p:strVal val="4*#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6" presetClass="entr" presetSubtype="37" fill="hold" grpId="0" nodeType="click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barn(outVertical)">
                                          <p:cBhvr>
                                            <p:cTn id="129" dur="500"/>
                                            <p:tgtEl>
                                              <p:spTgt spid="18"/>
                                            </p:tgtEl>
                                          </p:cBhvr>
                                        </p:animEffect>
                                      </p:childTnLst>
                                    </p:cTn>
                                  </p:par>
                                  <p:par>
                                    <p:cTn id="130" presetID="16" presetClass="entr" presetSubtype="37" fill="hold" nodeType="withEffect">
                                      <p:stCondLst>
                                        <p:cond delay="0"/>
                                      </p:stCondLst>
                                      <p:childTnLst>
                                        <p:set>
                                          <p:cBhvr>
                                            <p:cTn id="131" dur="1" fill="hold">
                                              <p:stCondLst>
                                                <p:cond delay="0"/>
                                              </p:stCondLst>
                                            </p:cTn>
                                            <p:tgtEl>
                                              <p:spTgt spid="18">
                                                <p:txEl>
                                                  <p:pRg st="0" end="0"/>
                                                </p:txEl>
                                              </p:spTgt>
                                            </p:tgtEl>
                                            <p:attrNameLst>
                                              <p:attrName>style.visibility</p:attrName>
                                            </p:attrNameLst>
                                          </p:cBhvr>
                                          <p:to>
                                            <p:strVal val="visible"/>
                                          </p:to>
                                        </p:set>
                                        <p:animEffect transition="in" filter="barn(outVertical)">
                                          <p:cBhvr>
                                            <p:cTn id="132" dur="500"/>
                                            <p:tgtEl>
                                              <p:spTgt spid="18">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nodeType="clickEffect">
                                      <p:stCondLst>
                                        <p:cond delay="0"/>
                                      </p:stCondLst>
                                      <p:childTnLst>
                                        <p:set>
                                          <p:cBhvr>
                                            <p:cTn id="136" dur="1" fill="hold">
                                              <p:stCondLst>
                                                <p:cond delay="0"/>
                                              </p:stCondLst>
                                            </p:cTn>
                                            <p:tgtEl>
                                              <p:spTgt spid="18">
                                                <p:txEl>
                                                  <p:pRg st="1" end="1"/>
                                                </p:txEl>
                                              </p:spTgt>
                                            </p:tgtEl>
                                            <p:attrNameLst>
                                              <p:attrName>style.visibility</p:attrName>
                                            </p:attrNameLst>
                                          </p:cBhvr>
                                          <p:to>
                                            <p:strVal val="visible"/>
                                          </p:to>
                                        </p:set>
                                        <p:animEffect transition="in" filter="barn(outVertical)">
                                          <p:cBhvr>
                                            <p:cTn id="137" dur="500"/>
                                            <p:tgtEl>
                                              <p:spTgt spid="18">
                                                <p:txEl>
                                                  <p:pRg st="1" end="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nodeType="clickEffect">
                                      <p:stCondLst>
                                        <p:cond delay="0"/>
                                      </p:stCondLst>
                                      <p:childTnLst>
                                        <p:set>
                                          <p:cBhvr>
                                            <p:cTn id="141" dur="1" fill="hold">
                                              <p:stCondLst>
                                                <p:cond delay="0"/>
                                              </p:stCondLst>
                                            </p:cTn>
                                            <p:tgtEl>
                                              <p:spTgt spid="18">
                                                <p:txEl>
                                                  <p:pRg st="2" end="2"/>
                                                </p:txEl>
                                              </p:spTgt>
                                            </p:tgtEl>
                                            <p:attrNameLst>
                                              <p:attrName>style.visibility</p:attrName>
                                            </p:attrNameLst>
                                          </p:cBhvr>
                                          <p:to>
                                            <p:strVal val="visible"/>
                                          </p:to>
                                        </p:set>
                                        <p:animEffect transition="in" filter="barn(outVertical)">
                                          <p:cBhvr>
                                            <p:cTn id="142" dur="500"/>
                                            <p:tgtEl>
                                              <p:spTgt spid="18">
                                                <p:txEl>
                                                  <p:pRg st="2" end="2"/>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37" fill="hold" nodeType="clickEffect">
                                      <p:stCondLst>
                                        <p:cond delay="0"/>
                                      </p:stCondLst>
                                      <p:childTnLst>
                                        <p:set>
                                          <p:cBhvr>
                                            <p:cTn id="146" dur="1" fill="hold">
                                              <p:stCondLst>
                                                <p:cond delay="0"/>
                                              </p:stCondLst>
                                            </p:cTn>
                                            <p:tgtEl>
                                              <p:spTgt spid="18">
                                                <p:txEl>
                                                  <p:pRg st="3" end="3"/>
                                                </p:txEl>
                                              </p:spTgt>
                                            </p:tgtEl>
                                            <p:attrNameLst>
                                              <p:attrName>style.visibility</p:attrName>
                                            </p:attrNameLst>
                                          </p:cBhvr>
                                          <p:to>
                                            <p:strVal val="visible"/>
                                          </p:to>
                                        </p:set>
                                        <p:animEffect transition="in" filter="barn(outVertical)">
                                          <p:cBhvr>
                                            <p:cTn id="147" dur="500"/>
                                            <p:tgtEl>
                                              <p:spTgt spid="18">
                                                <p:txEl>
                                                  <p:pRg st="3" end="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37" fill="hold" nodeType="clickEffect">
                                      <p:stCondLst>
                                        <p:cond delay="0"/>
                                      </p:stCondLst>
                                      <p:childTnLst>
                                        <p:set>
                                          <p:cBhvr>
                                            <p:cTn id="151" dur="1" fill="hold">
                                              <p:stCondLst>
                                                <p:cond delay="0"/>
                                              </p:stCondLst>
                                            </p:cTn>
                                            <p:tgtEl>
                                              <p:spTgt spid="18">
                                                <p:txEl>
                                                  <p:pRg st="4" end="4"/>
                                                </p:txEl>
                                              </p:spTgt>
                                            </p:tgtEl>
                                            <p:attrNameLst>
                                              <p:attrName>style.visibility</p:attrName>
                                            </p:attrNameLst>
                                          </p:cBhvr>
                                          <p:to>
                                            <p:strVal val="visible"/>
                                          </p:to>
                                        </p:set>
                                        <p:animEffect transition="in" filter="barn(outVertical)">
                                          <p:cBhvr>
                                            <p:cTn id="152" dur="500"/>
                                            <p:tgtEl>
                                              <p:spTgt spid="18">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37" fill="hold" nodeType="clickEffect">
                                      <p:stCondLst>
                                        <p:cond delay="0"/>
                                      </p:stCondLst>
                                      <p:childTnLst>
                                        <p:set>
                                          <p:cBhvr>
                                            <p:cTn id="156" dur="1" fill="hold">
                                              <p:stCondLst>
                                                <p:cond delay="0"/>
                                              </p:stCondLst>
                                            </p:cTn>
                                            <p:tgtEl>
                                              <p:spTgt spid="18">
                                                <p:txEl>
                                                  <p:pRg st="5" end="5"/>
                                                </p:txEl>
                                              </p:spTgt>
                                            </p:tgtEl>
                                            <p:attrNameLst>
                                              <p:attrName>style.visibility</p:attrName>
                                            </p:attrNameLst>
                                          </p:cBhvr>
                                          <p:to>
                                            <p:strVal val="visible"/>
                                          </p:to>
                                        </p:set>
                                        <p:animEffect transition="in" filter="barn(outVertical)">
                                          <p:cBhvr>
                                            <p:cTn id="157" dur="500"/>
                                            <p:tgtEl>
                                              <p:spTgt spid="18">
                                                <p:txEl>
                                                  <p:pRg st="5" end="5"/>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37" fill="hold" nodeType="clickEffect">
                                      <p:stCondLst>
                                        <p:cond delay="0"/>
                                      </p:stCondLst>
                                      <p:childTnLst>
                                        <p:set>
                                          <p:cBhvr>
                                            <p:cTn id="161" dur="1" fill="hold">
                                              <p:stCondLst>
                                                <p:cond delay="0"/>
                                              </p:stCondLst>
                                            </p:cTn>
                                            <p:tgtEl>
                                              <p:spTgt spid="18">
                                                <p:txEl>
                                                  <p:pRg st="6" end="6"/>
                                                </p:txEl>
                                              </p:spTgt>
                                            </p:tgtEl>
                                            <p:attrNameLst>
                                              <p:attrName>style.visibility</p:attrName>
                                            </p:attrNameLst>
                                          </p:cBhvr>
                                          <p:to>
                                            <p:strVal val="visible"/>
                                          </p:to>
                                        </p:set>
                                        <p:animEffect transition="in" filter="barn(outVertical)">
                                          <p:cBhvr>
                                            <p:cTn id="162" dur="500"/>
                                            <p:tgtEl>
                                              <p:spTgt spid="18">
                                                <p:txEl>
                                                  <p:pRg st="6" end="6"/>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ntr" presetSubtype="37" fill="hold" nodeType="clickEffect">
                                      <p:stCondLst>
                                        <p:cond delay="0"/>
                                      </p:stCondLst>
                                      <p:childTnLst>
                                        <p:set>
                                          <p:cBhvr>
                                            <p:cTn id="166" dur="1" fill="hold">
                                              <p:stCondLst>
                                                <p:cond delay="0"/>
                                              </p:stCondLst>
                                            </p:cTn>
                                            <p:tgtEl>
                                              <p:spTgt spid="18">
                                                <p:txEl>
                                                  <p:pRg st="7" end="7"/>
                                                </p:txEl>
                                              </p:spTgt>
                                            </p:tgtEl>
                                            <p:attrNameLst>
                                              <p:attrName>style.visibility</p:attrName>
                                            </p:attrNameLst>
                                          </p:cBhvr>
                                          <p:to>
                                            <p:strVal val="visible"/>
                                          </p:to>
                                        </p:set>
                                        <p:animEffect transition="in" filter="barn(outVertical)">
                                          <p:cBhvr>
                                            <p:cTn id="167" dur="500"/>
                                            <p:tgtEl>
                                              <p:spTgt spid="18">
                                                <p:txEl>
                                                  <p:pRg st="7" end="7"/>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33"/>
                                            </p:tgtEl>
                                            <p:attrNameLst>
                                              <p:attrName>style.visibility</p:attrName>
                                            </p:attrNameLst>
                                          </p:cBhvr>
                                          <p:to>
                                            <p:strVal val="visible"/>
                                          </p:to>
                                        </p:set>
                                        <p:anim calcmode="lin" valueType="num">
                                          <p:cBhvr additive="base">
                                            <p:cTn id="172" dur="750" fill="hold"/>
                                            <p:tgtEl>
                                              <p:spTgt spid="33"/>
                                            </p:tgtEl>
                                            <p:attrNameLst>
                                              <p:attrName>ppt_x</p:attrName>
                                            </p:attrNameLst>
                                          </p:cBhvr>
                                          <p:tavLst>
                                            <p:tav tm="0">
                                              <p:val>
                                                <p:strVal val="0-#ppt_w/2"/>
                                              </p:val>
                                            </p:tav>
                                            <p:tav tm="100000">
                                              <p:val>
                                                <p:strVal val="#ppt_x"/>
                                              </p:val>
                                            </p:tav>
                                          </p:tavLst>
                                        </p:anim>
                                        <p:anim calcmode="lin" valueType="num">
                                          <p:cBhvr additive="base">
                                            <p:cTn id="173" dur="75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6" presetClass="entr" presetSubtype="37" fill="hold" grpId="0"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barn(outVertical)">
                                          <p:cBhvr>
                                            <p:cTn id="178" dur="500"/>
                                            <p:tgtEl>
                                              <p:spTgt spid="44"/>
                                            </p:tgtEl>
                                          </p:cBhvr>
                                        </p:animEffect>
                                      </p:childTnLst>
                                    </p:cTn>
                                  </p:par>
                                  <p:par>
                                    <p:cTn id="179" presetID="22" presetClass="entr" presetSubtype="8" fill="hold" nodeType="withEffect">
                                      <p:stCondLst>
                                        <p:cond delay="0"/>
                                      </p:stCondLst>
                                      <p:childTnLst>
                                        <p:set>
                                          <p:cBhvr>
                                            <p:cTn id="180" dur="1" fill="hold">
                                              <p:stCondLst>
                                                <p:cond delay="0"/>
                                              </p:stCondLst>
                                            </p:cTn>
                                            <p:tgtEl>
                                              <p:spTgt spid="7"/>
                                            </p:tgtEl>
                                            <p:attrNameLst>
                                              <p:attrName>style.visibility</p:attrName>
                                            </p:attrNameLst>
                                          </p:cBhvr>
                                          <p:to>
                                            <p:strVal val="visible"/>
                                          </p:to>
                                        </p:set>
                                        <p:animEffect transition="in" filter="wipe(left)">
                                          <p:cBhvr>
                                            <p:cTn id="181" dur="500"/>
                                            <p:tgtEl>
                                              <p:spTgt spid="7"/>
                                            </p:tgtEl>
                                          </p:cBhvr>
                                        </p:animEffect>
                                      </p:childTnLst>
                                    </p:cTn>
                                  </p:par>
                                </p:childTnLst>
                              </p:cTn>
                            </p:par>
                            <p:par>
                              <p:cTn id="182" fill="hold">
                                <p:stCondLst>
                                  <p:cond delay="500"/>
                                </p:stCondLst>
                                <p:childTnLst>
                                  <p:par>
                                    <p:cTn id="183" presetID="22" presetClass="entr" presetSubtype="4" fill="hold" grpId="0" nodeType="afterEffect">
                                      <p:stCondLst>
                                        <p:cond delay="0"/>
                                      </p:stCondLst>
                                      <p:childTnLst>
                                        <p:set>
                                          <p:cBhvr>
                                            <p:cTn id="184" dur="1" fill="hold">
                                              <p:stCondLst>
                                                <p:cond delay="0"/>
                                              </p:stCondLst>
                                            </p:cTn>
                                            <p:tgtEl>
                                              <p:spTgt spid="34"/>
                                            </p:tgtEl>
                                            <p:attrNameLst>
                                              <p:attrName>style.visibility</p:attrName>
                                            </p:attrNameLst>
                                          </p:cBhvr>
                                          <p:to>
                                            <p:strVal val="visible"/>
                                          </p:to>
                                        </p:set>
                                        <p:animEffect transition="in" filter="wipe(down)">
                                          <p:cBhvr>
                                            <p:cTn id="185" dur="500"/>
                                            <p:tgtEl>
                                              <p:spTgt spid="34"/>
                                            </p:tgtEl>
                                          </p:cBhvr>
                                        </p:animEffect>
                                      </p:childTnLst>
                                    </p:cTn>
                                  </p:par>
                                </p:childTnLst>
                              </p:cTn>
                            </p:par>
                            <p:par>
                              <p:cTn id="186" fill="hold">
                                <p:stCondLst>
                                  <p:cond delay="1000"/>
                                </p:stCondLst>
                                <p:childTnLst>
                                  <p:par>
                                    <p:cTn id="187" presetID="22" presetClass="entr" presetSubtype="4" fill="hold" grpId="0" nodeType="afterEffect">
                                      <p:stCondLst>
                                        <p:cond delay="0"/>
                                      </p:stCondLst>
                                      <p:childTnLst>
                                        <p:set>
                                          <p:cBhvr>
                                            <p:cTn id="188" dur="1" fill="hold">
                                              <p:stCondLst>
                                                <p:cond delay="0"/>
                                              </p:stCondLst>
                                            </p:cTn>
                                            <p:tgtEl>
                                              <p:spTgt spid="35"/>
                                            </p:tgtEl>
                                            <p:attrNameLst>
                                              <p:attrName>style.visibility</p:attrName>
                                            </p:attrNameLst>
                                          </p:cBhvr>
                                          <p:to>
                                            <p:strVal val="visible"/>
                                          </p:to>
                                        </p:set>
                                        <p:animEffect transition="in" filter="wipe(down)">
                                          <p:cBhvr>
                                            <p:cTn id="189" dur="500"/>
                                            <p:tgtEl>
                                              <p:spTgt spid="35"/>
                                            </p:tgtEl>
                                          </p:cBhvr>
                                        </p:animEffect>
                                      </p:childTnLst>
                                    </p:cTn>
                                  </p:par>
                                </p:childTnLst>
                              </p:cTn>
                            </p:par>
                            <p:par>
                              <p:cTn id="190" fill="hold">
                                <p:stCondLst>
                                  <p:cond delay="1500"/>
                                </p:stCondLst>
                                <p:childTnLst>
                                  <p:par>
                                    <p:cTn id="191" presetID="22" presetClass="entr" presetSubtype="4" fill="hold" grpId="0" nodeType="after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wipe(down)">
                                          <p:cBhvr>
                                            <p:cTn id="193" dur="500"/>
                                            <p:tgtEl>
                                              <p:spTgt spid="36"/>
                                            </p:tgtEl>
                                          </p:cBhvr>
                                        </p:animEffect>
                                      </p:childTnLst>
                                    </p:cTn>
                                  </p:par>
                                </p:childTnLst>
                              </p:cTn>
                            </p:par>
                            <p:par>
                              <p:cTn id="194" fill="hold">
                                <p:stCondLst>
                                  <p:cond delay="2000"/>
                                </p:stCondLst>
                                <p:childTnLst>
                                  <p:par>
                                    <p:cTn id="195" presetID="22" presetClass="entr" presetSubtype="4" fill="hold" grpId="0" nodeType="afterEffect">
                                      <p:stCondLst>
                                        <p:cond delay="0"/>
                                      </p:stCondLst>
                                      <p:childTnLst>
                                        <p:set>
                                          <p:cBhvr>
                                            <p:cTn id="196" dur="1" fill="hold">
                                              <p:stCondLst>
                                                <p:cond delay="0"/>
                                              </p:stCondLst>
                                            </p:cTn>
                                            <p:tgtEl>
                                              <p:spTgt spid="37"/>
                                            </p:tgtEl>
                                            <p:attrNameLst>
                                              <p:attrName>style.visibility</p:attrName>
                                            </p:attrNameLst>
                                          </p:cBhvr>
                                          <p:to>
                                            <p:strVal val="visible"/>
                                          </p:to>
                                        </p:set>
                                        <p:animEffect transition="in" filter="wipe(down)">
                                          <p:cBhvr>
                                            <p:cTn id="197" dur="500"/>
                                            <p:tgtEl>
                                              <p:spTgt spid="37"/>
                                            </p:tgtEl>
                                          </p:cBhvr>
                                        </p:animEffect>
                                      </p:childTnLst>
                                    </p:cTn>
                                  </p:par>
                                </p:childTnLst>
                              </p:cTn>
                            </p:par>
                            <p:par>
                              <p:cTn id="198" fill="hold">
                                <p:stCondLst>
                                  <p:cond delay="2500"/>
                                </p:stCondLst>
                                <p:childTnLst>
                                  <p:par>
                                    <p:cTn id="199" presetID="22" presetClass="entr" presetSubtype="4" fill="hold" grpId="0" nodeType="afterEffect">
                                      <p:stCondLst>
                                        <p:cond delay="0"/>
                                      </p:stCondLst>
                                      <p:childTnLst>
                                        <p:set>
                                          <p:cBhvr>
                                            <p:cTn id="200" dur="1" fill="hold">
                                              <p:stCondLst>
                                                <p:cond delay="0"/>
                                              </p:stCondLst>
                                            </p:cTn>
                                            <p:tgtEl>
                                              <p:spTgt spid="38"/>
                                            </p:tgtEl>
                                            <p:attrNameLst>
                                              <p:attrName>style.visibility</p:attrName>
                                            </p:attrNameLst>
                                          </p:cBhvr>
                                          <p:to>
                                            <p:strVal val="visible"/>
                                          </p:to>
                                        </p:set>
                                        <p:animEffect transition="in" filter="wipe(down)">
                                          <p:cBhvr>
                                            <p:cTn id="201" dur="500"/>
                                            <p:tgtEl>
                                              <p:spTgt spid="38"/>
                                            </p:tgtEl>
                                          </p:cBhvr>
                                        </p:animEffect>
                                      </p:childTnLst>
                                    </p:cTn>
                                  </p:par>
                                </p:childTnLst>
                              </p:cTn>
                            </p:par>
                            <p:par>
                              <p:cTn id="202" fill="hold">
                                <p:stCondLst>
                                  <p:cond delay="3000"/>
                                </p:stCondLst>
                                <p:childTnLst>
                                  <p:par>
                                    <p:cTn id="203" presetID="22" presetClass="entr" presetSubtype="4" fill="hold" grpId="0" nodeType="afterEffect">
                                      <p:stCondLst>
                                        <p:cond delay="0"/>
                                      </p:stCondLst>
                                      <p:childTnLst>
                                        <p:set>
                                          <p:cBhvr>
                                            <p:cTn id="204" dur="1" fill="hold">
                                              <p:stCondLst>
                                                <p:cond delay="0"/>
                                              </p:stCondLst>
                                            </p:cTn>
                                            <p:tgtEl>
                                              <p:spTgt spid="39"/>
                                            </p:tgtEl>
                                            <p:attrNameLst>
                                              <p:attrName>style.visibility</p:attrName>
                                            </p:attrNameLst>
                                          </p:cBhvr>
                                          <p:to>
                                            <p:strVal val="visible"/>
                                          </p:to>
                                        </p:set>
                                        <p:animEffect transition="in" filter="wipe(down)">
                                          <p:cBhvr>
                                            <p:cTn id="205" dur="500"/>
                                            <p:tgtEl>
                                              <p:spTgt spid="39"/>
                                            </p:tgtEl>
                                          </p:cBhvr>
                                        </p:animEffect>
                                      </p:childTnLst>
                                    </p:cTn>
                                  </p:par>
                                </p:childTnLst>
                              </p:cTn>
                            </p:par>
                            <p:par>
                              <p:cTn id="206" fill="hold">
                                <p:stCondLst>
                                  <p:cond delay="3500"/>
                                </p:stCondLst>
                                <p:childTnLst>
                                  <p:par>
                                    <p:cTn id="207" presetID="22" presetClass="entr" presetSubtype="4" fill="hold" grpId="0" nodeType="afterEffect">
                                      <p:stCondLst>
                                        <p:cond delay="0"/>
                                      </p:stCondLst>
                                      <p:childTnLst>
                                        <p:set>
                                          <p:cBhvr>
                                            <p:cTn id="208" dur="1" fill="hold">
                                              <p:stCondLst>
                                                <p:cond delay="0"/>
                                              </p:stCondLst>
                                            </p:cTn>
                                            <p:tgtEl>
                                              <p:spTgt spid="40"/>
                                            </p:tgtEl>
                                            <p:attrNameLst>
                                              <p:attrName>style.visibility</p:attrName>
                                            </p:attrNameLst>
                                          </p:cBhvr>
                                          <p:to>
                                            <p:strVal val="visible"/>
                                          </p:to>
                                        </p:set>
                                        <p:animEffect transition="in" filter="wipe(down)">
                                          <p:cBhvr>
                                            <p:cTn id="209" dur="500"/>
                                            <p:tgtEl>
                                              <p:spTgt spid="40"/>
                                            </p:tgtEl>
                                          </p:cBhvr>
                                        </p:animEffect>
                                      </p:childTnLst>
                                    </p:cTn>
                                  </p:par>
                                </p:childTnLst>
                              </p:cTn>
                            </p:par>
                            <p:par>
                              <p:cTn id="210" fill="hold">
                                <p:stCondLst>
                                  <p:cond delay="4000"/>
                                </p:stCondLst>
                                <p:childTnLst>
                                  <p:par>
                                    <p:cTn id="211" presetID="22" presetClass="entr" presetSubtype="4" fill="hold" grpId="0" nodeType="afterEffect">
                                      <p:stCondLst>
                                        <p:cond delay="0"/>
                                      </p:stCondLst>
                                      <p:childTnLst>
                                        <p:set>
                                          <p:cBhvr>
                                            <p:cTn id="212" dur="1" fill="hold">
                                              <p:stCondLst>
                                                <p:cond delay="0"/>
                                              </p:stCondLst>
                                            </p:cTn>
                                            <p:tgtEl>
                                              <p:spTgt spid="41"/>
                                            </p:tgtEl>
                                            <p:attrNameLst>
                                              <p:attrName>style.visibility</p:attrName>
                                            </p:attrNameLst>
                                          </p:cBhvr>
                                          <p:to>
                                            <p:strVal val="visible"/>
                                          </p:to>
                                        </p:set>
                                        <p:animEffect transition="in" filter="wipe(down)">
                                          <p:cBhvr>
                                            <p:cTn id="213" dur="500"/>
                                            <p:tgtEl>
                                              <p:spTgt spid="41"/>
                                            </p:tgtEl>
                                          </p:cBhvr>
                                        </p:animEffect>
                                      </p:childTnLst>
                                    </p:cTn>
                                  </p:par>
                                </p:childTnLst>
                              </p:cTn>
                            </p:par>
                            <p:par>
                              <p:cTn id="214" fill="hold">
                                <p:stCondLst>
                                  <p:cond delay="4500"/>
                                </p:stCondLst>
                                <p:childTnLst>
                                  <p:par>
                                    <p:cTn id="215" presetID="22" presetClass="entr" presetSubtype="4" fill="hold" grpId="0" nodeType="afterEffect">
                                      <p:stCondLst>
                                        <p:cond delay="0"/>
                                      </p:stCondLst>
                                      <p:childTnLst>
                                        <p:set>
                                          <p:cBhvr>
                                            <p:cTn id="216" dur="1" fill="hold">
                                              <p:stCondLst>
                                                <p:cond delay="0"/>
                                              </p:stCondLst>
                                            </p:cTn>
                                            <p:tgtEl>
                                              <p:spTgt spid="42"/>
                                            </p:tgtEl>
                                            <p:attrNameLst>
                                              <p:attrName>style.visibility</p:attrName>
                                            </p:attrNameLst>
                                          </p:cBhvr>
                                          <p:to>
                                            <p:strVal val="visible"/>
                                          </p:to>
                                        </p:set>
                                        <p:animEffect transition="in" filter="wipe(down)">
                                          <p:cBhvr>
                                            <p:cTn id="217" dur="500"/>
                                            <p:tgtEl>
                                              <p:spTgt spid="42"/>
                                            </p:tgtEl>
                                          </p:cBhvr>
                                        </p:animEffect>
                                      </p:childTnLst>
                                    </p:cTn>
                                  </p:par>
                                </p:childTnLst>
                              </p:cTn>
                            </p:par>
                            <p:par>
                              <p:cTn id="218" fill="hold">
                                <p:stCondLst>
                                  <p:cond delay="5000"/>
                                </p:stCondLst>
                                <p:childTnLst>
                                  <p:par>
                                    <p:cTn id="219" presetID="22" presetClass="entr" presetSubtype="4" fill="hold" grpId="0" nodeType="afterEffect">
                                      <p:stCondLst>
                                        <p:cond delay="0"/>
                                      </p:stCondLst>
                                      <p:childTnLst>
                                        <p:set>
                                          <p:cBhvr>
                                            <p:cTn id="220" dur="1" fill="hold">
                                              <p:stCondLst>
                                                <p:cond delay="0"/>
                                              </p:stCondLst>
                                            </p:cTn>
                                            <p:tgtEl>
                                              <p:spTgt spid="43"/>
                                            </p:tgtEl>
                                            <p:attrNameLst>
                                              <p:attrName>style.visibility</p:attrName>
                                            </p:attrNameLst>
                                          </p:cBhvr>
                                          <p:to>
                                            <p:strVal val="visible"/>
                                          </p:to>
                                        </p:set>
                                        <p:animEffect transition="in" filter="wipe(down)">
                                          <p:cBhvr>
                                            <p:cTn id="221" dur="500"/>
                                            <p:tgtEl>
                                              <p:spTgt spid="43"/>
                                            </p:tgtEl>
                                          </p:cBhvr>
                                        </p:animEffect>
                                      </p:childTnLst>
                                    </p:cTn>
                                  </p:par>
                                </p:childTnLst>
                              </p:cTn>
                            </p:par>
                          </p:childTnLst>
                        </p:cTn>
                      </p:par>
                      <p:par>
                        <p:cTn id="222" fill="hold">
                          <p:stCondLst>
                            <p:cond delay="indefinite"/>
                          </p:stCondLst>
                          <p:childTnLst>
                            <p:par>
                              <p:cTn id="223" fill="hold">
                                <p:stCondLst>
                                  <p:cond delay="0"/>
                                </p:stCondLst>
                                <p:childTnLst>
                                  <p:par>
                                    <p:cTn id="224" presetID="16" presetClass="entr" presetSubtype="37" fill="hold" grpId="0" nodeType="clickEffect">
                                      <p:stCondLst>
                                        <p:cond delay="0"/>
                                      </p:stCondLst>
                                      <p:childTnLst>
                                        <p:set>
                                          <p:cBhvr>
                                            <p:cTn id="225" dur="1" fill="hold">
                                              <p:stCondLst>
                                                <p:cond delay="0"/>
                                              </p:stCondLst>
                                            </p:cTn>
                                            <p:tgtEl>
                                              <p:spTgt spid="46"/>
                                            </p:tgtEl>
                                            <p:attrNameLst>
                                              <p:attrName>style.visibility</p:attrName>
                                            </p:attrNameLst>
                                          </p:cBhvr>
                                          <p:to>
                                            <p:strVal val="visible"/>
                                          </p:to>
                                        </p:set>
                                        <p:animEffect transition="in" filter="barn(outVertical)">
                                          <p:cBhvr>
                                            <p:cTn id="226" dur="250"/>
                                            <p:tgtEl>
                                              <p:spTgt spid="46"/>
                                            </p:tgtEl>
                                          </p:cBhvr>
                                        </p:animEffect>
                                      </p:childTnLst>
                                    </p:cTn>
                                  </p:par>
                                </p:childTnLst>
                              </p:cTn>
                            </p:par>
                            <p:par>
                              <p:cTn id="227" fill="hold">
                                <p:stCondLst>
                                  <p:cond delay="250"/>
                                </p:stCondLst>
                                <p:childTnLst>
                                  <p:par>
                                    <p:cTn id="228" presetID="22" presetClass="entr" presetSubtype="1" fill="hold" nodeType="afterEffect">
                                      <p:stCondLst>
                                        <p:cond delay="0"/>
                                      </p:stCondLst>
                                      <p:childTnLst>
                                        <p:set>
                                          <p:cBhvr>
                                            <p:cTn id="229" dur="1" fill="hold">
                                              <p:stCondLst>
                                                <p:cond delay="0"/>
                                              </p:stCondLst>
                                            </p:cTn>
                                            <p:tgtEl>
                                              <p:spTgt spid="10"/>
                                            </p:tgtEl>
                                            <p:attrNameLst>
                                              <p:attrName>style.visibility</p:attrName>
                                            </p:attrNameLst>
                                          </p:cBhvr>
                                          <p:to>
                                            <p:strVal val="visible"/>
                                          </p:to>
                                        </p:set>
                                        <p:animEffect transition="in" filter="wipe(up)">
                                          <p:cBhvr>
                                            <p:cTn id="230" dur="250"/>
                                            <p:tgtEl>
                                              <p:spTgt spid="10"/>
                                            </p:tgtEl>
                                          </p:cBhvr>
                                        </p:animEffect>
                                      </p:childTnLst>
                                    </p:cTn>
                                  </p:par>
                                </p:childTnLst>
                              </p:cTn>
                            </p:par>
                            <p:par>
                              <p:cTn id="231" fill="hold">
                                <p:stCondLst>
                                  <p:cond delay="500"/>
                                </p:stCondLst>
                                <p:childTnLst>
                                  <p:par>
                                    <p:cTn id="232" presetID="22" presetClass="entr" presetSubtype="1" fill="hold" nodeType="afterEffect">
                                      <p:stCondLst>
                                        <p:cond delay="0"/>
                                      </p:stCondLst>
                                      <p:childTnLst>
                                        <p:set>
                                          <p:cBhvr>
                                            <p:cTn id="233" dur="1" fill="hold">
                                              <p:stCondLst>
                                                <p:cond delay="0"/>
                                              </p:stCondLst>
                                            </p:cTn>
                                            <p:tgtEl>
                                              <p:spTgt spid="8"/>
                                            </p:tgtEl>
                                            <p:attrNameLst>
                                              <p:attrName>style.visibility</p:attrName>
                                            </p:attrNameLst>
                                          </p:cBhvr>
                                          <p:to>
                                            <p:strVal val="visible"/>
                                          </p:to>
                                        </p:set>
                                        <p:animEffect transition="in" filter="wipe(up)">
                                          <p:cBhvr>
                                            <p:cTn id="234" dur="250"/>
                                            <p:tgtEl>
                                              <p:spTgt spid="8"/>
                                            </p:tgtEl>
                                          </p:cBhvr>
                                        </p:animEffect>
                                      </p:childTnLst>
                                    </p:cTn>
                                  </p:par>
                                </p:childTnLst>
                              </p:cTn>
                            </p:par>
                            <p:par>
                              <p:cTn id="235" fill="hold">
                                <p:stCondLst>
                                  <p:cond delay="750"/>
                                </p:stCondLst>
                                <p:childTnLst>
                                  <p:par>
                                    <p:cTn id="236" presetID="22" presetClass="entr" presetSubtype="1" fill="hold" nodeType="afterEffect">
                                      <p:stCondLst>
                                        <p:cond delay="0"/>
                                      </p:stCondLst>
                                      <p:childTnLst>
                                        <p:set>
                                          <p:cBhvr>
                                            <p:cTn id="237" dur="1" fill="hold">
                                              <p:stCondLst>
                                                <p:cond delay="0"/>
                                              </p:stCondLst>
                                            </p:cTn>
                                            <p:tgtEl>
                                              <p:spTgt spid="15"/>
                                            </p:tgtEl>
                                            <p:attrNameLst>
                                              <p:attrName>style.visibility</p:attrName>
                                            </p:attrNameLst>
                                          </p:cBhvr>
                                          <p:to>
                                            <p:strVal val="visible"/>
                                          </p:to>
                                        </p:set>
                                        <p:animEffect transition="in" filter="wipe(up)">
                                          <p:cBhvr>
                                            <p:cTn id="238" dur="250"/>
                                            <p:tgtEl>
                                              <p:spTgt spid="15"/>
                                            </p:tgtEl>
                                          </p:cBhvr>
                                        </p:animEffect>
                                      </p:childTnLst>
                                    </p:cTn>
                                  </p:par>
                                </p:childTnLst>
                              </p:cTn>
                            </p:par>
                            <p:par>
                              <p:cTn id="239" fill="hold">
                                <p:stCondLst>
                                  <p:cond delay="1000"/>
                                </p:stCondLst>
                                <p:childTnLst>
                                  <p:par>
                                    <p:cTn id="240" presetID="22" presetClass="entr" presetSubtype="1" fill="hold" nodeType="afterEffect">
                                      <p:stCondLst>
                                        <p:cond delay="0"/>
                                      </p:stCondLst>
                                      <p:childTnLst>
                                        <p:set>
                                          <p:cBhvr>
                                            <p:cTn id="241" dur="1" fill="hold">
                                              <p:stCondLst>
                                                <p:cond delay="0"/>
                                              </p:stCondLst>
                                            </p:cTn>
                                            <p:tgtEl>
                                              <p:spTgt spid="11"/>
                                            </p:tgtEl>
                                            <p:attrNameLst>
                                              <p:attrName>style.visibility</p:attrName>
                                            </p:attrNameLst>
                                          </p:cBhvr>
                                          <p:to>
                                            <p:strVal val="visible"/>
                                          </p:to>
                                        </p:set>
                                        <p:animEffect transition="in" filter="wipe(up)">
                                          <p:cBhvr>
                                            <p:cTn id="242" dur="250"/>
                                            <p:tgtEl>
                                              <p:spTgt spid="11"/>
                                            </p:tgtEl>
                                          </p:cBhvr>
                                        </p:animEffect>
                                      </p:childTnLst>
                                    </p:cTn>
                                  </p:par>
                                </p:childTnLst>
                              </p:cTn>
                            </p:par>
                            <p:par>
                              <p:cTn id="243" fill="hold">
                                <p:stCondLst>
                                  <p:cond delay="1250"/>
                                </p:stCondLst>
                                <p:childTnLst>
                                  <p:par>
                                    <p:cTn id="244" presetID="22" presetClass="entr" presetSubtype="1" fill="hold" nodeType="afterEffect">
                                      <p:stCondLst>
                                        <p:cond delay="0"/>
                                      </p:stCondLst>
                                      <p:childTnLst>
                                        <p:set>
                                          <p:cBhvr>
                                            <p:cTn id="245" dur="1" fill="hold">
                                              <p:stCondLst>
                                                <p:cond delay="0"/>
                                              </p:stCondLst>
                                            </p:cTn>
                                            <p:tgtEl>
                                              <p:spTgt spid="17"/>
                                            </p:tgtEl>
                                            <p:attrNameLst>
                                              <p:attrName>style.visibility</p:attrName>
                                            </p:attrNameLst>
                                          </p:cBhvr>
                                          <p:to>
                                            <p:strVal val="visible"/>
                                          </p:to>
                                        </p:set>
                                        <p:animEffect transition="in" filter="wipe(up)">
                                          <p:cBhvr>
                                            <p:cTn id="246" dur="250"/>
                                            <p:tgtEl>
                                              <p:spTgt spid="17"/>
                                            </p:tgtEl>
                                          </p:cBhvr>
                                        </p:animEffect>
                                      </p:childTnLst>
                                    </p:cTn>
                                  </p:par>
                                </p:childTnLst>
                              </p:cTn>
                            </p:par>
                            <p:par>
                              <p:cTn id="247" fill="hold">
                                <p:stCondLst>
                                  <p:cond delay="1500"/>
                                </p:stCondLst>
                                <p:childTnLst>
                                  <p:par>
                                    <p:cTn id="248" presetID="22" presetClass="entr" presetSubtype="1" fill="hold" nodeType="afterEffect">
                                      <p:stCondLst>
                                        <p:cond delay="0"/>
                                      </p:stCondLst>
                                      <p:childTnLst>
                                        <p:set>
                                          <p:cBhvr>
                                            <p:cTn id="249" dur="1" fill="hold">
                                              <p:stCondLst>
                                                <p:cond delay="0"/>
                                              </p:stCondLst>
                                            </p:cTn>
                                            <p:tgtEl>
                                              <p:spTgt spid="16"/>
                                            </p:tgtEl>
                                            <p:attrNameLst>
                                              <p:attrName>style.visibility</p:attrName>
                                            </p:attrNameLst>
                                          </p:cBhvr>
                                          <p:to>
                                            <p:strVal val="visible"/>
                                          </p:to>
                                        </p:set>
                                        <p:animEffect transition="in" filter="wipe(up)">
                                          <p:cBhvr>
                                            <p:cTn id="250" dur="250"/>
                                            <p:tgtEl>
                                              <p:spTgt spid="16"/>
                                            </p:tgtEl>
                                          </p:cBhvr>
                                        </p:animEffect>
                                      </p:childTnLst>
                                    </p:cTn>
                                  </p:par>
                                </p:childTnLst>
                              </p:cTn>
                            </p:par>
                            <p:par>
                              <p:cTn id="251" fill="hold">
                                <p:stCondLst>
                                  <p:cond delay="1750"/>
                                </p:stCondLst>
                                <p:childTnLst>
                                  <p:par>
                                    <p:cTn id="252" presetID="22" presetClass="entr" presetSubtype="1" fill="hold" nodeType="afterEffect">
                                      <p:stCondLst>
                                        <p:cond delay="0"/>
                                      </p:stCondLst>
                                      <p:childTnLst>
                                        <p:set>
                                          <p:cBhvr>
                                            <p:cTn id="253" dur="1" fill="hold">
                                              <p:stCondLst>
                                                <p:cond delay="0"/>
                                              </p:stCondLst>
                                            </p:cTn>
                                            <p:tgtEl>
                                              <p:spTgt spid="13"/>
                                            </p:tgtEl>
                                            <p:attrNameLst>
                                              <p:attrName>style.visibility</p:attrName>
                                            </p:attrNameLst>
                                          </p:cBhvr>
                                          <p:to>
                                            <p:strVal val="visible"/>
                                          </p:to>
                                        </p:set>
                                        <p:animEffect transition="in" filter="wipe(up)">
                                          <p:cBhvr>
                                            <p:cTn id="254" dur="250"/>
                                            <p:tgtEl>
                                              <p:spTgt spid="13"/>
                                            </p:tgtEl>
                                          </p:cBhvr>
                                        </p:animEffect>
                                      </p:childTnLst>
                                    </p:cTn>
                                  </p:par>
                                </p:childTnLst>
                              </p:cTn>
                            </p:par>
                            <p:par>
                              <p:cTn id="255" fill="hold">
                                <p:stCondLst>
                                  <p:cond delay="2000"/>
                                </p:stCondLst>
                                <p:childTnLst>
                                  <p:par>
                                    <p:cTn id="256" presetID="22" presetClass="entr" presetSubtype="1" fill="hold" nodeType="afterEffect">
                                      <p:stCondLst>
                                        <p:cond delay="0"/>
                                      </p:stCondLst>
                                      <p:childTnLst>
                                        <p:set>
                                          <p:cBhvr>
                                            <p:cTn id="257" dur="1" fill="hold">
                                              <p:stCondLst>
                                                <p:cond delay="0"/>
                                              </p:stCondLst>
                                            </p:cTn>
                                            <p:tgtEl>
                                              <p:spTgt spid="12"/>
                                            </p:tgtEl>
                                            <p:attrNameLst>
                                              <p:attrName>style.visibility</p:attrName>
                                            </p:attrNameLst>
                                          </p:cBhvr>
                                          <p:to>
                                            <p:strVal val="visible"/>
                                          </p:to>
                                        </p:set>
                                        <p:animEffect transition="in" filter="wipe(up)">
                                          <p:cBhvr>
                                            <p:cTn id="258" dur="250"/>
                                            <p:tgtEl>
                                              <p:spTgt spid="12"/>
                                            </p:tgtEl>
                                          </p:cBhvr>
                                        </p:animEffect>
                                      </p:childTnLst>
                                    </p:cTn>
                                  </p:par>
                                </p:childTnLst>
                              </p:cTn>
                            </p:par>
                            <p:par>
                              <p:cTn id="259" fill="hold">
                                <p:stCondLst>
                                  <p:cond delay="2250"/>
                                </p:stCondLst>
                                <p:childTnLst>
                                  <p:par>
                                    <p:cTn id="260" presetID="22" presetClass="entr" presetSubtype="1" fill="hold" nodeType="afterEffect">
                                      <p:stCondLst>
                                        <p:cond delay="0"/>
                                      </p:stCondLst>
                                      <p:childTnLst>
                                        <p:set>
                                          <p:cBhvr>
                                            <p:cTn id="261" dur="1" fill="hold">
                                              <p:stCondLst>
                                                <p:cond delay="0"/>
                                              </p:stCondLst>
                                            </p:cTn>
                                            <p:tgtEl>
                                              <p:spTgt spid="14"/>
                                            </p:tgtEl>
                                            <p:attrNameLst>
                                              <p:attrName>style.visibility</p:attrName>
                                            </p:attrNameLst>
                                          </p:cBhvr>
                                          <p:to>
                                            <p:strVal val="visible"/>
                                          </p:to>
                                        </p:set>
                                        <p:animEffect transition="in" filter="wipe(up)">
                                          <p:cBhvr>
                                            <p:cTn id="262" dur="250"/>
                                            <p:tgtEl>
                                              <p:spTgt spid="14"/>
                                            </p:tgtEl>
                                          </p:cBhvr>
                                        </p:animEffect>
                                      </p:childTnLst>
                                    </p:cTn>
                                  </p:par>
                                </p:childTnLst>
                              </p:cTn>
                            </p:par>
                            <p:par>
                              <p:cTn id="263" fill="hold">
                                <p:stCondLst>
                                  <p:cond delay="2500"/>
                                </p:stCondLst>
                                <p:childTnLst>
                                  <p:par>
                                    <p:cTn id="264" presetID="22" presetClass="entr" presetSubtype="1" fill="hold" nodeType="afterEffect">
                                      <p:stCondLst>
                                        <p:cond delay="0"/>
                                      </p:stCondLst>
                                      <p:childTnLst>
                                        <p:set>
                                          <p:cBhvr>
                                            <p:cTn id="265" dur="1" fill="hold">
                                              <p:stCondLst>
                                                <p:cond delay="0"/>
                                              </p:stCondLst>
                                            </p:cTn>
                                            <p:tgtEl>
                                              <p:spTgt spid="9"/>
                                            </p:tgtEl>
                                            <p:attrNameLst>
                                              <p:attrName>style.visibility</p:attrName>
                                            </p:attrNameLst>
                                          </p:cBhvr>
                                          <p:to>
                                            <p:strVal val="visible"/>
                                          </p:to>
                                        </p:set>
                                        <p:animEffect transition="in" filter="wipe(up)">
                                          <p:cBhvr>
                                            <p:cTn id="266" dur="250"/>
                                            <p:tgtEl>
                                              <p:spTgt spid="9"/>
                                            </p:tgtEl>
                                          </p:cBhvr>
                                        </p:animEffect>
                                      </p:childTnLst>
                                    </p:cTn>
                                  </p:par>
                                </p:childTnLst>
                              </p:cTn>
                            </p:par>
                          </p:childTnLst>
                        </p:cTn>
                      </p:par>
                      <p:par>
                        <p:cTn id="267" fill="hold">
                          <p:stCondLst>
                            <p:cond delay="indefinite"/>
                          </p:stCondLst>
                          <p:childTnLst>
                            <p:par>
                              <p:cTn id="268" fill="hold">
                                <p:stCondLst>
                                  <p:cond delay="0"/>
                                </p:stCondLst>
                                <p:childTnLst>
                                  <p:par>
                                    <p:cTn id="269" presetID="16" presetClass="entr" presetSubtype="37" fill="hold" grpId="0" nodeType="clickEffect">
                                      <p:stCondLst>
                                        <p:cond delay="0"/>
                                      </p:stCondLst>
                                      <p:childTnLst>
                                        <p:set>
                                          <p:cBhvr>
                                            <p:cTn id="270" dur="1" fill="hold">
                                              <p:stCondLst>
                                                <p:cond delay="0"/>
                                              </p:stCondLst>
                                            </p:cTn>
                                            <p:tgtEl>
                                              <p:spTgt spid="47"/>
                                            </p:tgtEl>
                                            <p:attrNameLst>
                                              <p:attrName>style.visibility</p:attrName>
                                            </p:attrNameLst>
                                          </p:cBhvr>
                                          <p:to>
                                            <p:strVal val="visible"/>
                                          </p:to>
                                        </p:set>
                                        <p:animEffect transition="in" filter="barn(outVertical)">
                                          <p:cBhvr>
                                            <p:cTn id="271" dur="250"/>
                                            <p:tgtEl>
                                              <p:spTgt spid="47"/>
                                            </p:tgtEl>
                                          </p:cBhvr>
                                        </p:animEffect>
                                      </p:childTnLst>
                                    </p:cTn>
                                  </p:par>
                                </p:childTnLst>
                              </p:cTn>
                            </p:par>
                            <p:par>
                              <p:cTn id="272" fill="hold">
                                <p:stCondLst>
                                  <p:cond delay="250"/>
                                </p:stCondLst>
                                <p:childTnLst>
                                  <p:par>
                                    <p:cTn id="273" presetID="22" presetClass="entr" presetSubtype="1" fill="hold" nodeType="afterEffect">
                                      <p:stCondLst>
                                        <p:cond delay="0"/>
                                      </p:stCondLst>
                                      <p:childTnLst>
                                        <p:set>
                                          <p:cBhvr>
                                            <p:cTn id="274" dur="1" fill="hold">
                                              <p:stCondLst>
                                                <p:cond delay="0"/>
                                              </p:stCondLst>
                                            </p:cTn>
                                            <p:tgtEl>
                                              <p:spTgt spid="10"/>
                                            </p:tgtEl>
                                            <p:attrNameLst>
                                              <p:attrName>style.visibility</p:attrName>
                                            </p:attrNameLst>
                                          </p:cBhvr>
                                          <p:to>
                                            <p:strVal val="visible"/>
                                          </p:to>
                                        </p:set>
                                        <p:animEffect transition="in" filter="wipe(up)">
                                          <p:cBhvr>
                                            <p:cTn id="275" dur="500"/>
                                            <p:tgtEl>
                                              <p:spTgt spid="10"/>
                                            </p:tgtEl>
                                          </p:cBhvr>
                                        </p:animEffect>
                                      </p:childTnLst>
                                    </p:cTn>
                                  </p:par>
                                  <p:par>
                                    <p:cTn id="276" presetID="22" presetClass="entr" presetSubtype="1" fill="hold" nodeType="withEffect">
                                      <p:stCondLst>
                                        <p:cond delay="0"/>
                                      </p:stCondLst>
                                      <p:childTnLst>
                                        <p:set>
                                          <p:cBhvr>
                                            <p:cTn id="277" dur="1" fill="hold">
                                              <p:stCondLst>
                                                <p:cond delay="0"/>
                                              </p:stCondLst>
                                            </p:cTn>
                                            <p:tgtEl>
                                              <p:spTgt spid="8"/>
                                            </p:tgtEl>
                                            <p:attrNameLst>
                                              <p:attrName>style.visibility</p:attrName>
                                            </p:attrNameLst>
                                          </p:cBhvr>
                                          <p:to>
                                            <p:strVal val="visible"/>
                                          </p:to>
                                        </p:set>
                                        <p:animEffect transition="in" filter="wipe(up)">
                                          <p:cBhvr>
                                            <p:cTn id="278" dur="500"/>
                                            <p:tgtEl>
                                              <p:spTgt spid="8"/>
                                            </p:tgtEl>
                                          </p:cBhvr>
                                        </p:animEffect>
                                      </p:childTnLst>
                                    </p:cTn>
                                  </p:par>
                                  <p:par>
                                    <p:cTn id="279" presetID="22" presetClass="entr" presetSubtype="1" fill="hold" nodeType="withEffect">
                                      <p:stCondLst>
                                        <p:cond delay="0"/>
                                      </p:stCondLst>
                                      <p:childTnLst>
                                        <p:set>
                                          <p:cBhvr>
                                            <p:cTn id="280" dur="1" fill="hold">
                                              <p:stCondLst>
                                                <p:cond delay="0"/>
                                              </p:stCondLst>
                                            </p:cTn>
                                            <p:tgtEl>
                                              <p:spTgt spid="15"/>
                                            </p:tgtEl>
                                            <p:attrNameLst>
                                              <p:attrName>style.visibility</p:attrName>
                                            </p:attrNameLst>
                                          </p:cBhvr>
                                          <p:to>
                                            <p:strVal val="visible"/>
                                          </p:to>
                                        </p:set>
                                        <p:animEffect transition="in" filter="wipe(up)">
                                          <p:cBhvr>
                                            <p:cTn id="281" dur="500"/>
                                            <p:tgtEl>
                                              <p:spTgt spid="15"/>
                                            </p:tgtEl>
                                          </p:cBhvr>
                                        </p:animEffect>
                                      </p:childTnLst>
                                    </p:cTn>
                                  </p:par>
                                  <p:par>
                                    <p:cTn id="282" presetID="22" presetClass="entr" presetSubtype="1" fill="hold" nodeType="withEffect">
                                      <p:stCondLst>
                                        <p:cond delay="0"/>
                                      </p:stCondLst>
                                      <p:childTnLst>
                                        <p:set>
                                          <p:cBhvr>
                                            <p:cTn id="283" dur="1" fill="hold">
                                              <p:stCondLst>
                                                <p:cond delay="0"/>
                                              </p:stCondLst>
                                            </p:cTn>
                                            <p:tgtEl>
                                              <p:spTgt spid="11"/>
                                            </p:tgtEl>
                                            <p:attrNameLst>
                                              <p:attrName>style.visibility</p:attrName>
                                            </p:attrNameLst>
                                          </p:cBhvr>
                                          <p:to>
                                            <p:strVal val="visible"/>
                                          </p:to>
                                        </p:set>
                                        <p:animEffect transition="in" filter="wipe(up)">
                                          <p:cBhvr>
                                            <p:cTn id="284" dur="500"/>
                                            <p:tgtEl>
                                              <p:spTgt spid="11"/>
                                            </p:tgtEl>
                                          </p:cBhvr>
                                        </p:animEffect>
                                      </p:childTnLst>
                                    </p:cTn>
                                  </p:par>
                                  <p:par>
                                    <p:cTn id="285" presetID="22" presetClass="entr" presetSubtype="1" fill="hold" nodeType="withEffect">
                                      <p:stCondLst>
                                        <p:cond delay="0"/>
                                      </p:stCondLst>
                                      <p:childTnLst>
                                        <p:set>
                                          <p:cBhvr>
                                            <p:cTn id="286" dur="1" fill="hold">
                                              <p:stCondLst>
                                                <p:cond delay="0"/>
                                              </p:stCondLst>
                                            </p:cTn>
                                            <p:tgtEl>
                                              <p:spTgt spid="17"/>
                                            </p:tgtEl>
                                            <p:attrNameLst>
                                              <p:attrName>style.visibility</p:attrName>
                                            </p:attrNameLst>
                                          </p:cBhvr>
                                          <p:to>
                                            <p:strVal val="visible"/>
                                          </p:to>
                                        </p:set>
                                        <p:animEffect transition="in" filter="wipe(up)">
                                          <p:cBhvr>
                                            <p:cTn id="287" dur="500"/>
                                            <p:tgtEl>
                                              <p:spTgt spid="17"/>
                                            </p:tgtEl>
                                          </p:cBhvr>
                                        </p:animEffect>
                                      </p:childTnLst>
                                    </p:cTn>
                                  </p:par>
                                  <p:par>
                                    <p:cTn id="288" presetID="22" presetClass="entr" presetSubtype="1" fill="hold" nodeType="withEffect">
                                      <p:stCondLst>
                                        <p:cond delay="0"/>
                                      </p:stCondLst>
                                      <p:childTnLst>
                                        <p:set>
                                          <p:cBhvr>
                                            <p:cTn id="289" dur="1" fill="hold">
                                              <p:stCondLst>
                                                <p:cond delay="0"/>
                                              </p:stCondLst>
                                            </p:cTn>
                                            <p:tgtEl>
                                              <p:spTgt spid="16"/>
                                            </p:tgtEl>
                                            <p:attrNameLst>
                                              <p:attrName>style.visibility</p:attrName>
                                            </p:attrNameLst>
                                          </p:cBhvr>
                                          <p:to>
                                            <p:strVal val="visible"/>
                                          </p:to>
                                        </p:set>
                                        <p:animEffect transition="in" filter="wipe(up)">
                                          <p:cBhvr>
                                            <p:cTn id="290" dur="500"/>
                                            <p:tgtEl>
                                              <p:spTgt spid="16"/>
                                            </p:tgtEl>
                                          </p:cBhvr>
                                        </p:animEffect>
                                      </p:childTnLst>
                                    </p:cTn>
                                  </p:par>
                                  <p:par>
                                    <p:cTn id="291" presetID="22" presetClass="entr" presetSubtype="1" fill="hold" nodeType="withEffect">
                                      <p:stCondLst>
                                        <p:cond delay="0"/>
                                      </p:stCondLst>
                                      <p:childTnLst>
                                        <p:set>
                                          <p:cBhvr>
                                            <p:cTn id="292" dur="1" fill="hold">
                                              <p:stCondLst>
                                                <p:cond delay="0"/>
                                              </p:stCondLst>
                                            </p:cTn>
                                            <p:tgtEl>
                                              <p:spTgt spid="13"/>
                                            </p:tgtEl>
                                            <p:attrNameLst>
                                              <p:attrName>style.visibility</p:attrName>
                                            </p:attrNameLst>
                                          </p:cBhvr>
                                          <p:to>
                                            <p:strVal val="visible"/>
                                          </p:to>
                                        </p:set>
                                        <p:animEffect transition="in" filter="wipe(up)">
                                          <p:cBhvr>
                                            <p:cTn id="293" dur="500"/>
                                            <p:tgtEl>
                                              <p:spTgt spid="13"/>
                                            </p:tgtEl>
                                          </p:cBhvr>
                                        </p:animEffect>
                                      </p:childTnLst>
                                    </p:cTn>
                                  </p:par>
                                  <p:par>
                                    <p:cTn id="294" presetID="22" presetClass="entr" presetSubtype="1" fill="hold" nodeType="withEffect">
                                      <p:stCondLst>
                                        <p:cond delay="0"/>
                                      </p:stCondLst>
                                      <p:childTnLst>
                                        <p:set>
                                          <p:cBhvr>
                                            <p:cTn id="295" dur="1" fill="hold">
                                              <p:stCondLst>
                                                <p:cond delay="0"/>
                                              </p:stCondLst>
                                            </p:cTn>
                                            <p:tgtEl>
                                              <p:spTgt spid="12"/>
                                            </p:tgtEl>
                                            <p:attrNameLst>
                                              <p:attrName>style.visibility</p:attrName>
                                            </p:attrNameLst>
                                          </p:cBhvr>
                                          <p:to>
                                            <p:strVal val="visible"/>
                                          </p:to>
                                        </p:set>
                                        <p:animEffect transition="in" filter="wipe(up)">
                                          <p:cBhvr>
                                            <p:cTn id="296" dur="500"/>
                                            <p:tgtEl>
                                              <p:spTgt spid="12"/>
                                            </p:tgtEl>
                                          </p:cBhvr>
                                        </p:animEffect>
                                      </p:childTnLst>
                                    </p:cTn>
                                  </p:par>
                                  <p:par>
                                    <p:cTn id="297" presetID="22" presetClass="entr" presetSubtype="1" fill="hold" nodeType="withEffect">
                                      <p:stCondLst>
                                        <p:cond delay="0"/>
                                      </p:stCondLst>
                                      <p:childTnLst>
                                        <p:set>
                                          <p:cBhvr>
                                            <p:cTn id="298" dur="1" fill="hold">
                                              <p:stCondLst>
                                                <p:cond delay="0"/>
                                              </p:stCondLst>
                                            </p:cTn>
                                            <p:tgtEl>
                                              <p:spTgt spid="14"/>
                                            </p:tgtEl>
                                            <p:attrNameLst>
                                              <p:attrName>style.visibility</p:attrName>
                                            </p:attrNameLst>
                                          </p:cBhvr>
                                          <p:to>
                                            <p:strVal val="visible"/>
                                          </p:to>
                                        </p:set>
                                        <p:animEffect transition="in" filter="wipe(up)">
                                          <p:cBhvr>
                                            <p:cTn id="299" dur="500"/>
                                            <p:tgtEl>
                                              <p:spTgt spid="14"/>
                                            </p:tgtEl>
                                          </p:cBhvr>
                                        </p:animEffect>
                                      </p:childTnLst>
                                    </p:cTn>
                                  </p:par>
                                  <p:par>
                                    <p:cTn id="300" presetID="22" presetClass="entr" presetSubtype="1" fill="hold" nodeType="withEffect">
                                      <p:stCondLst>
                                        <p:cond delay="0"/>
                                      </p:stCondLst>
                                      <p:childTnLst>
                                        <p:set>
                                          <p:cBhvr>
                                            <p:cTn id="301" dur="1" fill="hold">
                                              <p:stCondLst>
                                                <p:cond delay="0"/>
                                              </p:stCondLst>
                                            </p:cTn>
                                            <p:tgtEl>
                                              <p:spTgt spid="9"/>
                                            </p:tgtEl>
                                            <p:attrNameLst>
                                              <p:attrName>style.visibility</p:attrName>
                                            </p:attrNameLst>
                                          </p:cBhvr>
                                          <p:to>
                                            <p:strVal val="visible"/>
                                          </p:to>
                                        </p:set>
                                        <p:animEffect transition="in" filter="wipe(up)">
                                          <p:cBhvr>
                                            <p:cTn id="30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18" grpId="0" animBg="1"/>
          <p:bldP spid="32" grpId="0" animBg="1"/>
          <p:bldP spid="33" grpId="0"/>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47" grpId="0" animBg="1"/>
          <p:bldP spid="62" grpId="0" animBg="1"/>
          <p:bldP spid="63" grpId="0" animBg="1"/>
          <p:bldP spid="64" grpId="0" animBg="1"/>
          <p:bldP spid="65" grpId="0" animBg="1"/>
          <p:bldP spid="66" grpId="0" animBg="1"/>
          <p:bldP spid="69"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199" y="2286000"/>
            <a:ext cx="11274552" cy="738664"/>
          </a:xfrm>
        </p:spPr>
        <p:txBody>
          <a:bodyPr/>
          <a:lstStyle/>
          <a:p>
            <a:r>
              <a:rPr lang="en-US" dirty="0"/>
              <a:t>Quick Review</a:t>
            </a:r>
          </a:p>
        </p:txBody>
      </p:sp>
      <p:sp>
        <p:nvSpPr>
          <p:cNvPr id="3" name="Title 2"/>
          <p:cNvSpPr>
            <a:spLocks noGrp="1"/>
          </p:cNvSpPr>
          <p:nvPr>
            <p:ph type="ctrTitle"/>
          </p:nvPr>
        </p:nvSpPr>
        <p:spPr>
          <a:xfrm>
            <a:off x="457199" y="1064332"/>
            <a:ext cx="11274552" cy="813619"/>
          </a:xfrm>
        </p:spPr>
        <p:txBody>
          <a:bodyPr/>
          <a:lstStyle/>
          <a:p>
            <a:r>
              <a:rPr lang="en-US" dirty="0"/>
              <a:t>The 3 Purposes of</a:t>
            </a:r>
            <a:br>
              <a:rPr lang="en-US" dirty="0"/>
            </a:br>
            <a:r>
              <a:rPr lang="en-US" dirty="0"/>
              <a:t>Index Maintenance</a:t>
            </a:r>
          </a:p>
        </p:txBody>
      </p:sp>
    </p:spTree>
    <p:extLst>
      <p:ext uri="{BB962C8B-B14F-4D97-AF65-F5344CB8AC3E}">
        <p14:creationId xmlns:p14="http://schemas.microsoft.com/office/powerpoint/2010/main" val="414810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9" y="2296887"/>
            <a:ext cx="10817706" cy="1210588"/>
          </a:xfrm>
        </p:spPr>
        <p:txBody>
          <a:bodyPr/>
          <a:lstStyle/>
          <a:p>
            <a:pPr>
              <a:lnSpc>
                <a:spcPts val="4000"/>
              </a:lnSpc>
              <a:spcBef>
                <a:spcPts val="0"/>
              </a:spcBef>
            </a:pPr>
            <a:r>
              <a:rPr lang="en-US" dirty="0"/>
              <a:t>GUIDs </a:t>
            </a:r>
            <a:r>
              <a:rPr lang="en-US" dirty="0" err="1"/>
              <a:t>v.s</a:t>
            </a:r>
            <a:r>
              <a:rPr lang="en-US" dirty="0"/>
              <a:t>. Fragmentation</a:t>
            </a:r>
          </a:p>
          <a:p>
            <a:pPr>
              <a:lnSpc>
                <a:spcPts val="4000"/>
              </a:lnSpc>
              <a:spcBef>
                <a:spcPts val="0"/>
              </a:spcBef>
            </a:pPr>
            <a:r>
              <a:rPr lang="en-US" dirty="0"/>
              <a:t>They're not the problem... WE ARE!</a:t>
            </a:r>
          </a:p>
        </p:txBody>
      </p:sp>
      <p:sp>
        <p:nvSpPr>
          <p:cNvPr id="4" name="Text Placeholder 3"/>
          <p:cNvSpPr>
            <a:spLocks noGrp="1"/>
          </p:cNvSpPr>
          <p:nvPr>
            <p:ph type="body" sz="quarter" idx="10"/>
          </p:nvPr>
        </p:nvSpPr>
        <p:spPr>
          <a:xfrm>
            <a:off x="457199" y="4800600"/>
            <a:ext cx="11188700" cy="905256"/>
          </a:xfrm>
        </p:spPr>
        <p:txBody>
          <a:bodyPr/>
          <a:lstStyle/>
          <a:p>
            <a:pPr>
              <a:lnSpc>
                <a:spcPts val="3000"/>
              </a:lnSpc>
              <a:spcBef>
                <a:spcPts val="0"/>
              </a:spcBef>
            </a:pPr>
            <a:r>
              <a:rPr lang="en-US" dirty="0">
                <a:hlinkClick r:id="rId2">
                  <a:extLst>
                    <a:ext uri="{A12FA001-AC4F-418D-AE19-62706E023703}">
                      <ahyp:hlinkClr xmlns:ahyp="http://schemas.microsoft.com/office/drawing/2018/hyperlinkcolor" val="tx"/>
                    </a:ext>
                  </a:extLst>
                </a:hlinkClick>
              </a:rPr>
              <a:t>https://eightkb.online/</a:t>
            </a:r>
            <a:endParaRPr lang="en-US" dirty="0"/>
          </a:p>
          <a:p>
            <a:pPr>
              <a:lnSpc>
                <a:spcPts val="3000"/>
              </a:lnSpc>
              <a:spcBef>
                <a:spcPts val="0"/>
              </a:spcBef>
            </a:pPr>
            <a:r>
              <a:rPr lang="en-US" dirty="0"/>
              <a:t>28 July 2021</a:t>
            </a:r>
          </a:p>
        </p:txBody>
      </p:sp>
      <p:sp>
        <p:nvSpPr>
          <p:cNvPr id="7" name="Subtitle 2"/>
          <p:cNvSpPr txBox="1">
            <a:spLocks/>
          </p:cNvSpPr>
          <p:nvPr/>
        </p:nvSpPr>
        <p:spPr>
          <a:xfrm>
            <a:off x="528409" y="3436912"/>
            <a:ext cx="3090280" cy="646331"/>
          </a:xfrm>
          <a:prstGeom prst="rect">
            <a:avLst/>
          </a:prstGeom>
          <a:noFill/>
          <a:ln>
            <a:noFill/>
          </a:ln>
        </p:spPr>
        <p:txBody>
          <a:bodyPr vert="horz" wrap="square" lIns="0" tIns="91440" rIns="0" bIns="91440" rtlCol="0">
            <a:spAutoFit/>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Wingdings" pitchFamily="2" charset="2"/>
              <a:buNone/>
              <a:tabLst/>
              <a:defRPr sz="3600" kern="1200" baseline="0">
                <a:ln w="3175">
                  <a:solidFill>
                    <a:srgbClr val="0033CC"/>
                  </a:solidFill>
                </a:ln>
                <a:solidFill>
                  <a:schemeClr val="bg1"/>
                </a:solidFill>
                <a:effectLst>
                  <a:outerShdw blurRad="38100" dist="38100" dir="2700000" algn="tl">
                    <a:srgbClr val="000000">
                      <a:alpha val="43137"/>
                    </a:srgbClr>
                  </a:outerShdw>
                </a:effectLst>
                <a:latin typeface="Arial Black" pitchFamily="34" charset="0"/>
                <a:ea typeface="+mn-ea"/>
                <a:cs typeface="+mn-cs"/>
              </a:defRPr>
            </a:lvl1pPr>
            <a:lvl2pPr marL="457200" indent="0" algn="ctr" defTabSz="457200" rtl="0" eaLnBrk="1" latinLnBrk="0" hangingPunct="1">
              <a:spcBef>
                <a:spcPct val="20000"/>
              </a:spcBef>
              <a:buClr>
                <a:schemeClr val="tx1"/>
              </a:buClr>
              <a:buFont typeface="Wingdings" pitchFamily="2" charset="2"/>
              <a:buNone/>
              <a:defRPr sz="2600" kern="1200">
                <a:ln w="3175">
                  <a:noFill/>
                </a:ln>
                <a:solidFill>
                  <a:schemeClr val="tx1">
                    <a:tint val="75000"/>
                  </a:schemeClr>
                </a:solidFill>
                <a:latin typeface="Arial Black" pitchFamily="34" charset="0"/>
                <a:ea typeface="+mn-ea"/>
                <a:cs typeface="+mn-cs"/>
              </a:defRPr>
            </a:lvl2pPr>
            <a:lvl3pPr marL="914400" indent="0" algn="ctr" defTabSz="457200" rtl="0" eaLnBrk="1" latinLnBrk="0" hangingPunct="1">
              <a:spcBef>
                <a:spcPct val="20000"/>
              </a:spcBef>
              <a:buClr>
                <a:schemeClr val="tx1"/>
              </a:buClr>
              <a:buFont typeface="Wingdings" pitchFamily="2" charset="2"/>
              <a:buNone/>
              <a:defRPr sz="2200" kern="1200">
                <a:ln w="3175">
                  <a:noFill/>
                </a:ln>
                <a:solidFill>
                  <a:schemeClr val="tx1">
                    <a:tint val="75000"/>
                  </a:schemeClr>
                </a:solidFill>
                <a:latin typeface="Arial Black" pitchFamily="34" charset="0"/>
                <a:ea typeface="+mn-ea"/>
                <a:cs typeface="+mn-cs"/>
              </a:defRPr>
            </a:lvl3pPr>
            <a:lvl4pPr marL="1371600" indent="0" algn="ctr" defTabSz="457200" rtl="0" eaLnBrk="1" latinLnBrk="0" hangingPunct="1">
              <a:spcBef>
                <a:spcPct val="20000"/>
              </a:spcBef>
              <a:buClr>
                <a:schemeClr val="tx1"/>
              </a:buClr>
              <a:buFont typeface="Wingdings" pitchFamily="2" charset="2"/>
              <a:buNone/>
              <a:defRPr sz="2000" kern="1200">
                <a:ln w="3175">
                  <a:noFill/>
                </a:ln>
                <a:solidFill>
                  <a:schemeClr val="tx1">
                    <a:tint val="75000"/>
                  </a:schemeClr>
                </a:solidFill>
                <a:latin typeface="Arial Black" pitchFamily="34" charset="0"/>
                <a:ea typeface="+mn-ea"/>
                <a:cs typeface="+mn-cs"/>
              </a:defRPr>
            </a:lvl4pPr>
            <a:lvl5pPr marL="1828800" indent="0" algn="ctr" defTabSz="457200" rtl="0" eaLnBrk="1" latinLnBrk="0" hangingPunct="1">
              <a:spcBef>
                <a:spcPct val="20000"/>
              </a:spcBef>
              <a:buClr>
                <a:schemeClr val="tx1"/>
              </a:buClr>
              <a:buFont typeface="Wingdings" pitchFamily="2" charset="2"/>
              <a:buNone/>
              <a:defRPr sz="1800" kern="1200">
                <a:ln w="3175">
                  <a:noFill/>
                </a:ln>
                <a:solidFill>
                  <a:schemeClr val="tx1">
                    <a:tint val="75000"/>
                  </a:schemeClr>
                </a:solidFill>
                <a:latin typeface="Arial Black" pitchFamily="34"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ts val="3600"/>
              </a:lnSpc>
              <a:spcBef>
                <a:spcPts val="0"/>
              </a:spcBef>
            </a:pPr>
            <a:r>
              <a:rPr lang="en-US" sz="2800" dirty="0"/>
              <a:t>By Jeff </a:t>
            </a:r>
            <a:r>
              <a:rPr lang="en-US" sz="2800" dirty="0" err="1"/>
              <a:t>Moden</a:t>
            </a:r>
            <a:endParaRPr lang="en-US" sz="2800" dirty="0"/>
          </a:p>
        </p:txBody>
      </p:sp>
      <p:sp>
        <p:nvSpPr>
          <p:cNvPr id="10" name="Rectangle 9"/>
          <p:cNvSpPr/>
          <p:nvPr/>
        </p:nvSpPr>
        <p:spPr>
          <a:xfrm>
            <a:off x="457200" y="1353708"/>
            <a:ext cx="11381962" cy="677108"/>
          </a:xfrm>
          <a:prstGeom prst="rect">
            <a:avLst/>
          </a:prstGeom>
        </p:spPr>
        <p:txBody>
          <a:bodyPr wrap="none" lIns="0" tIns="0" rIns="0" bIns="0" anchor="b" anchorCtr="0">
            <a:spAutoFit/>
          </a:bodyPr>
          <a:lstStyle/>
          <a:p>
            <a:r>
              <a:rPr lang="en-US" sz="4400" b="1" dirty="0">
                <a:ln>
                  <a:solidFill>
                    <a:srgbClr val="0033CC"/>
                  </a:solidFill>
                </a:ln>
                <a:solidFill>
                  <a:schemeClr val="accent1"/>
                </a:solidFill>
                <a:effectLst>
                  <a:outerShdw blurRad="38100" dist="38100" dir="2700000" algn="tl">
                    <a:srgbClr val="000000">
                      <a:alpha val="43137"/>
                    </a:srgbClr>
                  </a:outerShdw>
                </a:effectLst>
                <a:latin typeface="Arial Black" panose="020B0A04020102020204" pitchFamily="34" charset="0"/>
              </a:rPr>
              <a:t>“Black Arts” Index Maintenance #1.2</a:t>
            </a:r>
          </a:p>
        </p:txBody>
      </p:sp>
    </p:spTree>
    <p:extLst>
      <p:ext uri="{BB962C8B-B14F-4D97-AF65-F5344CB8AC3E}">
        <p14:creationId xmlns:p14="http://schemas.microsoft.com/office/powerpoint/2010/main" val="2710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down)">
                                      <p:cBhvr>
                                        <p:cTn id="23" dur="580">
                                          <p:stCondLst>
                                            <p:cond delay="0"/>
                                          </p:stCondLst>
                                        </p:cTn>
                                        <p:tgtEl>
                                          <p:spTgt spid="4">
                                            <p:txEl>
                                              <p:pRg st="1" end="1"/>
                                            </p:txEl>
                                          </p:spTgt>
                                        </p:tgtEl>
                                      </p:cBhvr>
                                    </p:animEffect>
                                    <p:anim calcmode="lin" valueType="num">
                                      <p:cBhvr>
                                        <p:cTn id="2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xEl>
                                              <p:pRg st="1" end="1"/>
                                            </p:txEl>
                                          </p:spTgt>
                                        </p:tgtEl>
                                      </p:cBhvr>
                                      <p:to x="100000" y="60000"/>
                                    </p:animScale>
                                    <p:animScale>
                                      <p:cBhvr>
                                        <p:cTn id="30" dur="166" decel="50000">
                                          <p:stCondLst>
                                            <p:cond delay="676"/>
                                          </p:stCondLst>
                                        </p:cTn>
                                        <p:tgtEl>
                                          <p:spTgt spid="4">
                                            <p:txEl>
                                              <p:pRg st="1" end="1"/>
                                            </p:txEl>
                                          </p:spTgt>
                                        </p:tgtEl>
                                      </p:cBhvr>
                                      <p:to x="100000" y="100000"/>
                                    </p:animScale>
                                    <p:animScale>
                                      <p:cBhvr>
                                        <p:cTn id="31" dur="26">
                                          <p:stCondLst>
                                            <p:cond delay="1312"/>
                                          </p:stCondLst>
                                        </p:cTn>
                                        <p:tgtEl>
                                          <p:spTgt spid="4">
                                            <p:txEl>
                                              <p:pRg st="1" end="1"/>
                                            </p:txEl>
                                          </p:spTgt>
                                        </p:tgtEl>
                                      </p:cBhvr>
                                      <p:to x="100000" y="80000"/>
                                    </p:animScale>
                                    <p:animScale>
                                      <p:cBhvr>
                                        <p:cTn id="32" dur="166" decel="50000">
                                          <p:stCondLst>
                                            <p:cond delay="1338"/>
                                          </p:stCondLst>
                                        </p:cTn>
                                        <p:tgtEl>
                                          <p:spTgt spid="4">
                                            <p:txEl>
                                              <p:pRg st="1" end="1"/>
                                            </p:txEl>
                                          </p:spTgt>
                                        </p:tgtEl>
                                      </p:cBhvr>
                                      <p:to x="100000" y="100000"/>
                                    </p:animScale>
                                    <p:animScale>
                                      <p:cBhvr>
                                        <p:cTn id="33" dur="26">
                                          <p:stCondLst>
                                            <p:cond delay="1642"/>
                                          </p:stCondLst>
                                        </p:cTn>
                                        <p:tgtEl>
                                          <p:spTgt spid="4">
                                            <p:txEl>
                                              <p:pRg st="1" end="1"/>
                                            </p:txEl>
                                          </p:spTgt>
                                        </p:tgtEl>
                                      </p:cBhvr>
                                      <p:to x="100000" y="90000"/>
                                    </p:animScale>
                                    <p:animScale>
                                      <p:cBhvr>
                                        <p:cTn id="34" dur="166" decel="50000">
                                          <p:stCondLst>
                                            <p:cond delay="1668"/>
                                          </p:stCondLst>
                                        </p:cTn>
                                        <p:tgtEl>
                                          <p:spTgt spid="4">
                                            <p:txEl>
                                              <p:pRg st="1" end="1"/>
                                            </p:txEl>
                                          </p:spTgt>
                                        </p:tgtEl>
                                      </p:cBhvr>
                                      <p:to x="100000" y="100000"/>
                                    </p:animScale>
                                    <p:animScale>
                                      <p:cBhvr>
                                        <p:cTn id="35" dur="26">
                                          <p:stCondLst>
                                            <p:cond delay="1808"/>
                                          </p:stCondLst>
                                        </p:cTn>
                                        <p:tgtEl>
                                          <p:spTgt spid="4">
                                            <p:txEl>
                                              <p:pRg st="1" end="1"/>
                                            </p:txEl>
                                          </p:spTgt>
                                        </p:tgtEl>
                                      </p:cBhvr>
                                      <p:to x="100000" y="95000"/>
                                    </p:animScale>
                                    <p:animScale>
                                      <p:cBhvr>
                                        <p:cTn id="36" dur="166" decel="50000">
                                          <p:stCondLst>
                                            <p:cond delay="1834"/>
                                          </p:stCondLst>
                                        </p:cTn>
                                        <p:tgtEl>
                                          <p:spTgt spid="4">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0" end="0"/>
                                            </p:txEl>
                                          </p:spTgt>
                                        </p:tgtEl>
                                        <p:attrNameLst>
                                          <p:attrName>style.visibility</p:attrName>
                                        </p:attrNameLst>
                                      </p:cBhvr>
                                      <p:to>
                                        <p:strVal val="visible"/>
                                      </p:to>
                                    </p:set>
                                    <p:animEffect transition="in" filter="fade">
                                      <p:cBhvr>
                                        <p:cTn id="46" dur="500"/>
                                        <p:tgtEl>
                                          <p:spTgt spid="3">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fade">
                                      <p:cBhvr>
                                        <p:cTn id="51" dur="500"/>
                                        <p:tgtEl>
                                          <p:spTgt spid="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build="p"/>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20</a:t>
            </a:fld>
            <a:r>
              <a:rPr lang="en-US"/>
              <a:t>    </a:t>
            </a:r>
            <a:endParaRPr lang="en-US" dirty="0"/>
          </a:p>
        </p:txBody>
      </p:sp>
      <p:sp>
        <p:nvSpPr>
          <p:cNvPr id="5" name="Title 4"/>
          <p:cNvSpPr>
            <a:spLocks noGrp="1"/>
          </p:cNvSpPr>
          <p:nvPr>
            <p:ph type="title"/>
          </p:nvPr>
        </p:nvSpPr>
        <p:spPr/>
        <p:txBody>
          <a:bodyPr>
            <a:normAutofit/>
          </a:bodyPr>
          <a:lstStyle/>
          <a:p>
            <a:r>
              <a:rPr lang="en-US" dirty="0"/>
              <a:t>3 Things Index Maintenance Can Do</a:t>
            </a:r>
          </a:p>
        </p:txBody>
      </p:sp>
      <p:sp>
        <p:nvSpPr>
          <p:cNvPr id="6" name="Content Placeholder 5"/>
          <p:cNvSpPr>
            <a:spLocks noGrp="1"/>
          </p:cNvSpPr>
          <p:nvPr>
            <p:ph sz="quarter" idx="10"/>
          </p:nvPr>
        </p:nvSpPr>
        <p:spPr/>
        <p:txBody>
          <a:bodyPr>
            <a:normAutofit fontScale="92500" lnSpcReduction="10000"/>
          </a:bodyPr>
          <a:lstStyle/>
          <a:p>
            <a:r>
              <a:rPr lang="en-US" dirty="0"/>
              <a:t>1. Fix Logical Fragmentation.</a:t>
            </a:r>
          </a:p>
          <a:p>
            <a:pPr lvl="1"/>
            <a:r>
              <a:rPr lang="en-US" dirty="0"/>
              <a:t>ONLY matters for sequential “Read </a:t>
            </a:r>
            <a:r>
              <a:rPr lang="en-US" dirty="0" err="1"/>
              <a:t>Aheads</a:t>
            </a:r>
            <a:r>
              <a:rPr lang="en-US" dirty="0"/>
              <a:t>”</a:t>
            </a:r>
            <a:br>
              <a:rPr lang="en-US" dirty="0"/>
            </a:br>
            <a:r>
              <a:rPr lang="en-US" dirty="0"/>
              <a:t>(Range Scans).</a:t>
            </a:r>
          </a:p>
          <a:p>
            <a:pPr lvl="1"/>
            <a:r>
              <a:rPr lang="en-US" dirty="0"/>
              <a:t>Frequently, doesn’t matter at all, especially for OLTP.</a:t>
            </a:r>
          </a:p>
          <a:p>
            <a:pPr lvl="1"/>
            <a:r>
              <a:rPr lang="en-US" dirty="0"/>
              <a:t>Usually doesn’t matter at all on SSDs.</a:t>
            </a:r>
          </a:p>
          <a:p>
            <a:r>
              <a:rPr lang="en-US" dirty="0"/>
              <a:t>2. Fix Physical Fragmentation.</a:t>
            </a:r>
          </a:p>
          <a:p>
            <a:pPr lvl="1"/>
            <a:r>
              <a:rPr lang="en-US" dirty="0"/>
              <a:t>Increase “Page Density” or “% of Page Fullness”.</a:t>
            </a:r>
          </a:p>
          <a:p>
            <a:pPr lvl="1"/>
            <a:r>
              <a:rPr lang="en-US" dirty="0"/>
              <a:t>Saves disk space and memory (buffer) space.</a:t>
            </a:r>
          </a:p>
          <a:p>
            <a:r>
              <a:rPr lang="en-US" dirty="0"/>
              <a:t>3. Prevent Page Splits.</a:t>
            </a:r>
          </a:p>
          <a:p>
            <a:pPr lvl="1"/>
            <a:r>
              <a:rPr lang="en-US" dirty="0"/>
              <a:t>Prevents </a:t>
            </a:r>
            <a:r>
              <a:rPr lang="en-US" u="sng" dirty="0"/>
              <a:t>EXCESSIVE BLOCKING</a:t>
            </a:r>
            <a:r>
              <a:rPr lang="en-US" dirty="0"/>
              <a:t>!</a:t>
            </a:r>
          </a:p>
          <a:p>
            <a:pPr lvl="1"/>
            <a:r>
              <a:rPr lang="en-US" dirty="0"/>
              <a:t>Prevents </a:t>
            </a:r>
            <a:r>
              <a:rPr lang="en-US" u="sng" dirty="0"/>
              <a:t>EXCESSIVE LOG FILE USAGE</a:t>
            </a:r>
            <a:r>
              <a:rPr lang="en-US" dirty="0"/>
              <a:t>!</a:t>
            </a:r>
          </a:p>
          <a:p>
            <a:pPr lvl="1"/>
            <a:r>
              <a:rPr lang="en-US" dirty="0"/>
              <a:t>Seriously </a:t>
            </a:r>
            <a:r>
              <a:rPr lang="en-US" u="sng" dirty="0"/>
              <a:t>REDUCES</a:t>
            </a:r>
            <a:r>
              <a:rPr lang="en-US" dirty="0"/>
              <a:t> </a:t>
            </a:r>
            <a:r>
              <a:rPr lang="en-US" u="sng" dirty="0"/>
              <a:t>FRAGMENTATION</a:t>
            </a:r>
            <a:r>
              <a:rPr lang="en-US" dirty="0"/>
              <a:t>!</a:t>
            </a:r>
          </a:p>
          <a:p>
            <a:pPr lvl="1"/>
            <a:r>
              <a:rPr lang="en-US" dirty="0"/>
              <a:t>Seriously </a:t>
            </a:r>
            <a:r>
              <a:rPr lang="en-US" u="sng" dirty="0"/>
              <a:t>REDUCES</a:t>
            </a:r>
            <a:r>
              <a:rPr lang="en-US" dirty="0"/>
              <a:t> </a:t>
            </a:r>
            <a:r>
              <a:rPr lang="en-US" u="sng" dirty="0"/>
              <a:t>INDEX MAINTENANCE</a:t>
            </a:r>
            <a:r>
              <a:rPr lang="en-US" dirty="0"/>
              <a:t>!</a:t>
            </a:r>
          </a:p>
          <a:p>
            <a:pPr lvl="1"/>
            <a:r>
              <a:rPr lang="en-US" dirty="0"/>
              <a:t>MAKES THINGS FASTER…EVEN SELECTs!!!</a:t>
            </a:r>
          </a:p>
          <a:p>
            <a:pPr lvl="1"/>
            <a:endParaRPr lang="en-US" dirty="0"/>
          </a:p>
          <a:p>
            <a:pPr lvl="1"/>
            <a:endParaRPr lang="en-US" dirty="0"/>
          </a:p>
          <a:p>
            <a:pPr lvl="1"/>
            <a:endParaRPr lang="en-US" dirty="0"/>
          </a:p>
        </p:txBody>
      </p:sp>
      <p:sp>
        <p:nvSpPr>
          <p:cNvPr id="7" name="Oval 6">
            <a:extLst>
              <a:ext uri="{FF2B5EF4-FFF2-40B4-BE49-F238E27FC236}">
                <a16:creationId xmlns:a16="http://schemas.microsoft.com/office/drawing/2014/main" id="{C187928E-DC4B-4982-8660-95FEE2CD56DB}"/>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2019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fade">
                                      <p:cBhvr>
                                        <p:cTn id="44" dur="500"/>
                                        <p:tgtEl>
                                          <p:spTgt spid="6">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Effect transition="in" filter="fade">
                                      <p:cBhvr>
                                        <p:cTn id="49" dur="500"/>
                                        <p:tgtEl>
                                          <p:spTgt spid="6">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xEl>
                                              <p:pRg st="11" end="11"/>
                                            </p:txEl>
                                          </p:spTgt>
                                        </p:tgtEl>
                                        <p:attrNameLst>
                                          <p:attrName>style.visibility</p:attrName>
                                        </p:attrNameLst>
                                      </p:cBhvr>
                                      <p:to>
                                        <p:strVal val="visible"/>
                                      </p:to>
                                    </p:set>
                                    <p:animEffect transition="in" filter="fade">
                                      <p:cBhvr>
                                        <p:cTn id="54" dur="500"/>
                                        <p:tgtEl>
                                          <p:spTgt spid="6">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animEffect transition="in" filter="fade">
                                      <p:cBhvr>
                                        <p:cTn id="59"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DB87E9-BD4A-434D-9804-85FC78262B4D}"/>
              </a:ext>
            </a:extLst>
          </p:cNvPr>
          <p:cNvSpPr>
            <a:spLocks noGrp="1"/>
          </p:cNvSpPr>
          <p:nvPr>
            <p:ph type="subTitle" idx="1"/>
          </p:nvPr>
        </p:nvSpPr>
        <p:spPr/>
        <p:txBody>
          <a:bodyPr/>
          <a:lstStyle/>
          <a:p>
            <a:r>
              <a:rPr lang="en-US" dirty="0"/>
              <a:t>An Intro to Fragmentation</a:t>
            </a:r>
          </a:p>
        </p:txBody>
      </p:sp>
      <p:sp>
        <p:nvSpPr>
          <p:cNvPr id="3" name="Title 2">
            <a:extLst>
              <a:ext uri="{FF2B5EF4-FFF2-40B4-BE49-F238E27FC236}">
                <a16:creationId xmlns:a16="http://schemas.microsoft.com/office/drawing/2014/main" id="{08849C2B-5D3B-42F6-B84F-C5D9AE98FA4B}"/>
              </a:ext>
            </a:extLst>
          </p:cNvPr>
          <p:cNvSpPr>
            <a:spLocks noGrp="1"/>
          </p:cNvSpPr>
          <p:nvPr>
            <p:ph type="ctrTitle"/>
          </p:nvPr>
        </p:nvSpPr>
        <p:spPr/>
        <p:txBody>
          <a:bodyPr/>
          <a:lstStyle/>
          <a:p>
            <a:r>
              <a:rPr lang="en-US" dirty="0"/>
              <a:t>Why “Bad” Page Splits are “BAD”!</a:t>
            </a:r>
          </a:p>
        </p:txBody>
      </p:sp>
    </p:spTree>
    <p:extLst>
      <p:ext uri="{BB962C8B-B14F-4D97-AF65-F5344CB8AC3E}">
        <p14:creationId xmlns:p14="http://schemas.microsoft.com/office/powerpoint/2010/main" val="17359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0" y="1005840"/>
            <a:ext cx="12188952" cy="5303520"/>
          </a:xfrm>
        </p:spPr>
        <p:txBody>
          <a:bodyPr>
            <a:normAutofit/>
          </a:bodyPr>
          <a:lstStyle/>
          <a:p>
            <a:r>
              <a:rPr lang="en-US" sz="2400" b="1" dirty="0"/>
              <a:t>Occur in the logical "middle" of the index.</a:t>
            </a:r>
          </a:p>
          <a:p>
            <a:r>
              <a:rPr lang="en-US" sz="2400" b="1" dirty="0"/>
              <a:t>4 to 43 </a:t>
            </a:r>
            <a:r>
              <a:rPr lang="en-US" sz="2400" b="1"/>
              <a:t>times tougher on the log file </a:t>
            </a:r>
            <a:r>
              <a:rPr lang="en-US" sz="2400" b="1" dirty="0"/>
              <a:t>than a “good” page split.</a:t>
            </a:r>
          </a:p>
          <a:p>
            <a:r>
              <a:rPr lang="en-US" sz="2400" b="1" dirty="0"/>
              <a:t>Everything is fully logged!</a:t>
            </a:r>
          </a:p>
          <a:p>
            <a:r>
              <a:rPr lang="en-US" sz="2400" b="1" dirty="0"/>
              <a:t>And then the B-Tree is updated and logged along with frequent splits of its own (may cause blocking of many other queries).</a:t>
            </a:r>
          </a:p>
          <a:p>
            <a:r>
              <a:rPr lang="en-US" sz="2400" b="1" dirty="0"/>
              <a:t>Pages not released until transaction commits.</a:t>
            </a:r>
          </a:p>
          <a:p>
            <a:pPr marL="0" indent="0">
              <a:buNone/>
            </a:pPr>
            <a:endParaRPr lang="en-US" sz="2800" dirty="0"/>
          </a:p>
        </p:txBody>
      </p:sp>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22</a:t>
            </a:fld>
            <a:r>
              <a:rPr lang="en-US"/>
              <a:t>    </a:t>
            </a:r>
            <a:endParaRPr lang="en-US" dirty="0"/>
          </a:p>
        </p:txBody>
      </p:sp>
      <p:sp>
        <p:nvSpPr>
          <p:cNvPr id="5" name="Title 4"/>
          <p:cNvSpPr>
            <a:spLocks noGrp="1"/>
          </p:cNvSpPr>
          <p:nvPr>
            <p:ph type="title"/>
          </p:nvPr>
        </p:nvSpPr>
        <p:spPr>
          <a:xfrm>
            <a:off x="457199" y="91440"/>
            <a:ext cx="11068051" cy="914400"/>
          </a:xfrm>
        </p:spPr>
        <p:txBody>
          <a:bodyPr>
            <a:normAutofit/>
          </a:bodyPr>
          <a:lstStyle/>
          <a:p>
            <a:r>
              <a:rPr lang="en-US" dirty="0"/>
              <a:t>“Bad” Page Splits – How They Work</a:t>
            </a:r>
          </a:p>
        </p:txBody>
      </p:sp>
      <p:sp>
        <p:nvSpPr>
          <p:cNvPr id="7" name="TextBox 6"/>
          <p:cNvSpPr txBox="1"/>
          <p:nvPr/>
        </p:nvSpPr>
        <p:spPr>
          <a:xfrm>
            <a:off x="4455173" y="3275874"/>
            <a:ext cx="1520806" cy="3033486"/>
          </a:xfrm>
          <a:prstGeom prst="rect">
            <a:avLst/>
          </a:prstGeom>
          <a:solidFill>
            <a:srgbClr val="FFFF00"/>
          </a:solidFill>
          <a:ln>
            <a:solidFill>
              <a:srgbClr val="FF0000"/>
            </a:solidFill>
            <a:prstDash val="dash"/>
          </a:ln>
        </p:spPr>
        <p:txBody>
          <a:bodyPr wrap="square" rtlCol="0">
            <a:noAutofit/>
          </a:bodyPr>
          <a:lstStyle/>
          <a:p>
            <a:pPr algn="ctr"/>
            <a:r>
              <a:rPr lang="en-US" b="1" dirty="0"/>
              <a:t>Transaction</a:t>
            </a:r>
          </a:p>
        </p:txBody>
      </p:sp>
      <p:sp>
        <p:nvSpPr>
          <p:cNvPr id="8" name="TextBox 7"/>
          <p:cNvSpPr txBox="1"/>
          <p:nvPr/>
        </p:nvSpPr>
        <p:spPr>
          <a:xfrm>
            <a:off x="4455172" y="3265706"/>
            <a:ext cx="3041614" cy="3033486"/>
          </a:xfrm>
          <a:prstGeom prst="rect">
            <a:avLst/>
          </a:prstGeom>
          <a:solidFill>
            <a:srgbClr val="FFFF00"/>
          </a:solidFill>
          <a:ln>
            <a:solidFill>
              <a:srgbClr val="FF0000"/>
            </a:solidFill>
            <a:prstDash val="dash"/>
          </a:ln>
        </p:spPr>
        <p:txBody>
          <a:bodyPr wrap="square" rtlCol="0">
            <a:noAutofit/>
          </a:bodyPr>
          <a:lstStyle/>
          <a:p>
            <a:pPr algn="ctr"/>
            <a:r>
              <a:rPr lang="en-US" b="1" dirty="0"/>
              <a:t>Transaction</a:t>
            </a:r>
          </a:p>
        </p:txBody>
      </p:sp>
      <p:sp>
        <p:nvSpPr>
          <p:cNvPr id="9" name="TextBox 8"/>
          <p:cNvSpPr txBox="1"/>
          <p:nvPr/>
        </p:nvSpPr>
        <p:spPr>
          <a:xfrm>
            <a:off x="3370157" y="3684396"/>
            <a:ext cx="649224" cy="685800"/>
          </a:xfrm>
          <a:prstGeom prst="rect">
            <a:avLst/>
          </a:prstGeom>
          <a:solidFill>
            <a:srgbClr val="7030A0"/>
          </a:solidFill>
          <a:ln w="38100">
            <a:solidFill>
              <a:schemeClr val="tx1"/>
            </a:solidFill>
          </a:ln>
        </p:spPr>
        <p:txBody>
          <a:bodyPr wrap="square" rtlCol="0" anchor="ctr">
            <a:noAutofit/>
          </a:bodyPr>
          <a:lstStyle/>
          <a:p>
            <a:pPr algn="ctr"/>
            <a:r>
              <a:rPr lang="en-US" sz="3600" dirty="0">
                <a:solidFill>
                  <a:schemeClr val="bg1"/>
                </a:solidFill>
                <a:latin typeface="Arial Black" panose="020B0A04020102020204" pitchFamily="34" charset="0"/>
              </a:rPr>
              <a:t>2</a:t>
            </a:r>
          </a:p>
        </p:txBody>
      </p:sp>
      <p:sp>
        <p:nvSpPr>
          <p:cNvPr id="10" name="TextBox 9"/>
          <p:cNvSpPr txBox="1"/>
          <p:nvPr/>
        </p:nvSpPr>
        <p:spPr>
          <a:xfrm>
            <a:off x="7932578" y="3684396"/>
            <a:ext cx="649224" cy="685800"/>
          </a:xfrm>
          <a:prstGeom prst="rect">
            <a:avLst/>
          </a:prstGeom>
          <a:solidFill>
            <a:srgbClr val="7030A0"/>
          </a:solidFill>
          <a:ln w="38100">
            <a:solidFill>
              <a:schemeClr val="tx1"/>
            </a:solidFill>
          </a:ln>
        </p:spPr>
        <p:txBody>
          <a:bodyPr wrap="square" rtlCol="0" anchor="ctr">
            <a:noAutofit/>
          </a:bodyPr>
          <a:lstStyle/>
          <a:p>
            <a:pPr algn="ctr"/>
            <a:r>
              <a:rPr lang="en-US" sz="3600" dirty="0">
                <a:solidFill>
                  <a:schemeClr val="bg1"/>
                </a:solidFill>
                <a:latin typeface="Arial Black" panose="020B0A04020102020204" pitchFamily="34" charset="0"/>
              </a:rPr>
              <a:t>5</a:t>
            </a:r>
          </a:p>
        </p:txBody>
      </p:sp>
      <p:sp>
        <p:nvSpPr>
          <p:cNvPr id="11" name="TextBox 10"/>
          <p:cNvSpPr txBox="1"/>
          <p:nvPr/>
        </p:nvSpPr>
        <p:spPr>
          <a:xfrm>
            <a:off x="9453384" y="3684396"/>
            <a:ext cx="649224" cy="685800"/>
          </a:xfrm>
          <a:prstGeom prst="rect">
            <a:avLst/>
          </a:prstGeom>
          <a:solidFill>
            <a:srgbClr val="7030A0"/>
          </a:solidFill>
          <a:ln w="38100">
            <a:solidFill>
              <a:schemeClr val="tx1"/>
            </a:solidFill>
          </a:ln>
        </p:spPr>
        <p:txBody>
          <a:bodyPr wrap="square" rtlCol="0" anchor="ctr">
            <a:noAutofit/>
          </a:bodyPr>
          <a:lstStyle/>
          <a:p>
            <a:pPr algn="ctr"/>
            <a:r>
              <a:rPr lang="en-US" sz="3600" dirty="0">
                <a:solidFill>
                  <a:schemeClr val="bg1"/>
                </a:solidFill>
                <a:latin typeface="Arial Black" panose="020B0A04020102020204" pitchFamily="34" charset="0"/>
              </a:rPr>
              <a:t>6</a:t>
            </a:r>
          </a:p>
        </p:txBody>
      </p:sp>
      <p:sp>
        <p:nvSpPr>
          <p:cNvPr id="12" name="TextBox 11"/>
          <p:cNvSpPr txBox="1"/>
          <p:nvPr/>
        </p:nvSpPr>
        <p:spPr>
          <a:xfrm>
            <a:off x="1858494" y="3684396"/>
            <a:ext cx="640080" cy="685800"/>
          </a:xfrm>
          <a:prstGeom prst="rect">
            <a:avLst/>
          </a:prstGeom>
          <a:solidFill>
            <a:srgbClr val="7030A0"/>
          </a:solidFill>
          <a:ln w="38100">
            <a:solidFill>
              <a:schemeClr val="tx1"/>
            </a:solidFill>
          </a:ln>
        </p:spPr>
        <p:txBody>
          <a:bodyPr wrap="square" rtlCol="0" anchor="ctr">
            <a:noAutofit/>
          </a:bodyPr>
          <a:lstStyle/>
          <a:p>
            <a:pPr algn="ctr"/>
            <a:r>
              <a:rPr lang="en-US" sz="3600" dirty="0">
                <a:solidFill>
                  <a:schemeClr val="bg1"/>
                </a:solidFill>
                <a:latin typeface="Arial Black" panose="020B0A04020102020204" pitchFamily="34" charset="0"/>
              </a:rPr>
              <a:t>1</a:t>
            </a:r>
          </a:p>
        </p:txBody>
      </p:sp>
      <p:cxnSp>
        <p:nvCxnSpPr>
          <p:cNvPr id="13" name="Straight Arrow Connector 12"/>
          <p:cNvCxnSpPr/>
          <p:nvPr/>
        </p:nvCxnSpPr>
        <p:spPr>
          <a:xfrm>
            <a:off x="2498574" y="4151077"/>
            <a:ext cx="871583" cy="0"/>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2498575" y="4370196"/>
            <a:ext cx="871582" cy="1"/>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019381" y="4145224"/>
            <a:ext cx="871583" cy="0"/>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4019382" y="4364343"/>
            <a:ext cx="871582" cy="1"/>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060995" y="4133518"/>
            <a:ext cx="871583" cy="0"/>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7060996" y="4352637"/>
            <a:ext cx="871582" cy="1"/>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8581802" y="4127665"/>
            <a:ext cx="871583" cy="0"/>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8581803" y="4346784"/>
            <a:ext cx="871582" cy="1"/>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019823" y="4741006"/>
            <a:ext cx="2435350" cy="1200329"/>
          </a:xfrm>
          <a:prstGeom prst="rect">
            <a:avLst/>
          </a:prstGeom>
          <a:noFill/>
        </p:spPr>
        <p:txBody>
          <a:bodyPr wrap="square" rtlCol="0">
            <a:spAutoFit/>
          </a:bodyPr>
          <a:lstStyle/>
          <a:p>
            <a:pPr algn="ctr"/>
            <a:r>
              <a:rPr lang="en-US" dirty="0">
                <a:latin typeface="Arial Black" panose="020B0A04020102020204" pitchFamily="34" charset="0"/>
              </a:rPr>
              <a:t>Pages 3, 3A, and 4 are all part of "Logical Fragmentation"</a:t>
            </a:r>
          </a:p>
        </p:txBody>
      </p:sp>
      <p:sp>
        <p:nvSpPr>
          <p:cNvPr id="22" name="TextBox 21"/>
          <p:cNvSpPr txBox="1"/>
          <p:nvPr/>
        </p:nvSpPr>
        <p:spPr>
          <a:xfrm>
            <a:off x="6411771" y="4653921"/>
            <a:ext cx="2435350" cy="1477328"/>
          </a:xfrm>
          <a:prstGeom prst="rect">
            <a:avLst/>
          </a:prstGeom>
          <a:noFill/>
        </p:spPr>
        <p:txBody>
          <a:bodyPr wrap="square" rtlCol="0">
            <a:spAutoFit/>
          </a:bodyPr>
          <a:lstStyle/>
          <a:p>
            <a:pPr algn="ctr"/>
            <a:r>
              <a:rPr lang="en-US" dirty="0">
                <a:latin typeface="Arial Black" panose="020B0A04020102020204" pitchFamily="34" charset="0"/>
              </a:rPr>
              <a:t>Pages 3 and 3A suffer "Physical" Fragmentation because they are no longer full.</a:t>
            </a:r>
          </a:p>
        </p:txBody>
      </p:sp>
      <p:sp>
        <p:nvSpPr>
          <p:cNvPr id="23" name="TextBox 22"/>
          <p:cNvSpPr txBox="1"/>
          <p:nvPr/>
        </p:nvSpPr>
        <p:spPr>
          <a:xfrm>
            <a:off x="4890964" y="3684396"/>
            <a:ext cx="649224" cy="685800"/>
          </a:xfrm>
          <a:prstGeom prst="rect">
            <a:avLst/>
          </a:prstGeom>
          <a:solidFill>
            <a:srgbClr val="0033CC"/>
          </a:solidFill>
          <a:ln w="38100">
            <a:solidFill>
              <a:schemeClr val="tx1"/>
            </a:solidFill>
          </a:ln>
        </p:spPr>
        <p:txBody>
          <a:bodyPr wrap="square" rtlCol="0" anchor="ctr">
            <a:noAutofit/>
          </a:bodyPr>
          <a:lstStyle/>
          <a:p>
            <a:pPr algn="ctr"/>
            <a:r>
              <a:rPr lang="en-US" sz="3600" dirty="0">
                <a:solidFill>
                  <a:schemeClr val="bg1"/>
                </a:solidFill>
                <a:latin typeface="Arial Black" panose="020B0A04020102020204" pitchFamily="34" charset="0"/>
              </a:rPr>
              <a:t>3</a:t>
            </a:r>
          </a:p>
        </p:txBody>
      </p:sp>
      <p:sp>
        <p:nvSpPr>
          <p:cNvPr id="24" name="TextBox 23"/>
          <p:cNvSpPr txBox="1"/>
          <p:nvPr/>
        </p:nvSpPr>
        <p:spPr>
          <a:xfrm>
            <a:off x="6411771" y="3684396"/>
            <a:ext cx="649224" cy="685800"/>
          </a:xfrm>
          <a:prstGeom prst="rect">
            <a:avLst/>
          </a:prstGeom>
          <a:solidFill>
            <a:srgbClr val="7030A0"/>
          </a:solidFill>
          <a:ln w="38100">
            <a:solidFill>
              <a:schemeClr val="tx1"/>
            </a:solidFill>
          </a:ln>
        </p:spPr>
        <p:txBody>
          <a:bodyPr wrap="square" rtlCol="0" anchor="ctr">
            <a:noAutofit/>
          </a:bodyPr>
          <a:lstStyle/>
          <a:p>
            <a:pPr algn="ctr"/>
            <a:r>
              <a:rPr lang="en-US" sz="3600" dirty="0">
                <a:solidFill>
                  <a:schemeClr val="bg1"/>
                </a:solidFill>
                <a:latin typeface="Arial Black" panose="020B0A04020102020204" pitchFamily="34" charset="0"/>
              </a:rPr>
              <a:t>4</a:t>
            </a:r>
          </a:p>
        </p:txBody>
      </p:sp>
      <p:sp>
        <p:nvSpPr>
          <p:cNvPr id="25" name="TextBox 24"/>
          <p:cNvSpPr txBox="1"/>
          <p:nvPr/>
        </p:nvSpPr>
        <p:spPr>
          <a:xfrm>
            <a:off x="4891020" y="3684396"/>
            <a:ext cx="649224" cy="685800"/>
          </a:xfrm>
          <a:prstGeom prst="rect">
            <a:avLst/>
          </a:prstGeom>
          <a:gradFill>
            <a:gsLst>
              <a:gs pos="0">
                <a:srgbClr val="0033CC"/>
              </a:gs>
              <a:gs pos="48000">
                <a:srgbClr val="0033CC"/>
              </a:gs>
              <a:gs pos="52000">
                <a:srgbClr val="00B050"/>
              </a:gs>
              <a:gs pos="100000">
                <a:srgbClr val="00B050"/>
              </a:gs>
            </a:gsLst>
            <a:lin ang="16200000" scaled="0"/>
          </a:gradFill>
          <a:ln w="38100">
            <a:solidFill>
              <a:schemeClr val="tx1"/>
            </a:solidFill>
          </a:ln>
        </p:spPr>
        <p:txBody>
          <a:bodyPr wrap="square" rtlCol="0" anchor="ctr">
            <a:noAutofit/>
          </a:bodyPr>
          <a:lstStyle/>
          <a:p>
            <a:pPr algn="ctr"/>
            <a:r>
              <a:rPr lang="en-US" sz="3600" dirty="0">
                <a:solidFill>
                  <a:schemeClr val="bg1"/>
                </a:solidFill>
                <a:latin typeface="Arial Black" panose="020B0A04020102020204" pitchFamily="34" charset="0"/>
              </a:rPr>
              <a:t>3</a:t>
            </a:r>
          </a:p>
        </p:txBody>
      </p:sp>
      <p:sp>
        <p:nvSpPr>
          <p:cNvPr id="26" name="TextBox 25"/>
          <p:cNvSpPr txBox="1"/>
          <p:nvPr/>
        </p:nvSpPr>
        <p:spPr>
          <a:xfrm>
            <a:off x="4890964" y="5502311"/>
            <a:ext cx="649224" cy="685800"/>
          </a:xfrm>
          <a:prstGeom prst="rect">
            <a:avLst/>
          </a:prstGeom>
          <a:solidFill>
            <a:srgbClr val="00B050"/>
          </a:solidFill>
          <a:ln w="38100">
            <a:solidFill>
              <a:schemeClr val="tx1"/>
            </a:solidFill>
          </a:ln>
        </p:spPr>
        <p:txBody>
          <a:bodyPr wrap="square" rtlCol="0" anchor="ctr">
            <a:noAutofit/>
          </a:bodyPr>
          <a:lstStyle/>
          <a:p>
            <a:pPr algn="ctr"/>
            <a:r>
              <a:rPr lang="en-US" sz="1000" dirty="0">
                <a:solidFill>
                  <a:schemeClr val="bg1"/>
                </a:solidFill>
                <a:latin typeface="Arial Black" panose="020B0A04020102020204" pitchFamily="34" charset="0"/>
              </a:rPr>
              <a:t>Empty</a:t>
            </a:r>
          </a:p>
          <a:p>
            <a:pPr algn="ctr"/>
            <a:r>
              <a:rPr lang="en-US" sz="1000" dirty="0">
                <a:solidFill>
                  <a:schemeClr val="bg1"/>
                </a:solidFill>
                <a:latin typeface="Arial Black" panose="020B0A04020102020204" pitchFamily="34" charset="0"/>
              </a:rPr>
              <a:t>Page</a:t>
            </a:r>
          </a:p>
        </p:txBody>
      </p:sp>
      <p:sp>
        <p:nvSpPr>
          <p:cNvPr id="27" name="TextBox 26"/>
          <p:cNvSpPr txBox="1"/>
          <p:nvPr/>
        </p:nvSpPr>
        <p:spPr>
          <a:xfrm>
            <a:off x="4890965" y="5502311"/>
            <a:ext cx="649224" cy="685800"/>
          </a:xfrm>
          <a:prstGeom prst="rect">
            <a:avLst/>
          </a:prstGeom>
          <a:gradFill>
            <a:gsLst>
              <a:gs pos="0">
                <a:srgbClr val="0033CC"/>
              </a:gs>
              <a:gs pos="48000">
                <a:srgbClr val="0033CC"/>
              </a:gs>
              <a:gs pos="52000">
                <a:srgbClr val="00B050"/>
              </a:gs>
              <a:gs pos="100000">
                <a:srgbClr val="00B050"/>
              </a:gs>
            </a:gsLst>
            <a:lin ang="16200000" scaled="0"/>
          </a:gradFill>
          <a:ln w="38100">
            <a:solidFill>
              <a:schemeClr val="tx1"/>
            </a:solidFill>
          </a:ln>
        </p:spPr>
        <p:txBody>
          <a:bodyPr wrap="square" rtlCol="0" anchor="ctr">
            <a:noAutofit/>
          </a:bodyPr>
          <a:lstStyle/>
          <a:p>
            <a:pPr algn="ctr"/>
            <a:r>
              <a:rPr lang="en-US" sz="2400" dirty="0">
                <a:solidFill>
                  <a:schemeClr val="bg1"/>
                </a:solidFill>
                <a:latin typeface="Arial Black" panose="020B0A04020102020204" pitchFamily="34" charset="0"/>
              </a:rPr>
              <a:t>3A</a:t>
            </a:r>
          </a:p>
        </p:txBody>
      </p:sp>
      <p:cxnSp>
        <p:nvCxnSpPr>
          <p:cNvPr id="28" name="Straight Arrow Connector 27"/>
          <p:cNvCxnSpPr/>
          <p:nvPr/>
        </p:nvCxnSpPr>
        <p:spPr>
          <a:xfrm>
            <a:off x="5540188" y="4139371"/>
            <a:ext cx="871583" cy="0"/>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5540189" y="4358490"/>
            <a:ext cx="871582" cy="1"/>
          </a:xfrm>
          <a:prstGeom prst="straightConnector1">
            <a:avLst/>
          </a:prstGeom>
          <a:ln w="38100">
            <a:solidFill>
              <a:srgbClr val="0033CC"/>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887045" y="4370197"/>
            <a:ext cx="0" cy="1132114"/>
          </a:xfrm>
          <a:prstGeom prst="straightConnector1">
            <a:avLst/>
          </a:prstGeom>
          <a:ln w="38100">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5058894" y="4346785"/>
            <a:ext cx="0" cy="1155526"/>
          </a:xfrm>
          <a:prstGeom prst="straightConnector1">
            <a:avLst/>
          </a:prstGeom>
          <a:ln w="38100">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5540189" y="4370198"/>
            <a:ext cx="871583" cy="1132113"/>
          </a:xfrm>
          <a:prstGeom prst="straightConnector1">
            <a:avLst/>
          </a:prstGeom>
          <a:ln w="38100">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359158" y="4151077"/>
            <a:ext cx="1052613" cy="1351234"/>
          </a:xfrm>
          <a:prstGeom prst="straightConnector1">
            <a:avLst/>
          </a:prstGeom>
          <a:ln w="38100">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4" name="Up Arrow 33"/>
          <p:cNvSpPr/>
          <p:nvPr/>
        </p:nvSpPr>
        <p:spPr>
          <a:xfrm>
            <a:off x="4887046" y="4370196"/>
            <a:ext cx="653143" cy="1132115"/>
          </a:xfrm>
          <a:prstGeom prst="upArrow">
            <a:avLst/>
          </a:prstGeom>
          <a:solidFill>
            <a:srgbClr val="7030A0"/>
          </a:solidFill>
          <a:ln w="38100">
            <a:solidFill>
              <a:srgbClr val="FF0000"/>
            </a:solid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Up Arrow 34"/>
          <p:cNvSpPr/>
          <p:nvPr/>
        </p:nvSpPr>
        <p:spPr>
          <a:xfrm>
            <a:off x="4887045" y="4370198"/>
            <a:ext cx="653143" cy="1132115"/>
          </a:xfrm>
          <a:prstGeom prst="upArrow">
            <a:avLst/>
          </a:prstGeom>
          <a:solidFill>
            <a:schemeClr val="bg1"/>
          </a:solidFill>
          <a:ln w="38100">
            <a:solidFill>
              <a:srgbClr val="FF0000"/>
            </a:solidFill>
          </a:ln>
          <a:effectLst/>
          <a:scene3d>
            <a:camera prst="orthographicFront">
              <a:rot lat="0" lon="0" rev="10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4890965" y="3798696"/>
            <a:ext cx="649224" cy="228600"/>
          </a:xfrm>
          <a:prstGeom prst="rect">
            <a:avLst/>
          </a:prstGeom>
          <a:solidFill>
            <a:srgbClr val="7030A0"/>
          </a:solidFill>
          <a:ln w="38100">
            <a:solidFill>
              <a:schemeClr val="tx1"/>
            </a:solidFill>
          </a:ln>
        </p:spPr>
        <p:txBody>
          <a:bodyPr wrap="square" rtlCol="0" anchor="ctr">
            <a:noAutofit/>
          </a:bodyPr>
          <a:lstStyle/>
          <a:p>
            <a:pPr algn="ctr"/>
            <a:r>
              <a:rPr lang="en-US" sz="1400" dirty="0">
                <a:solidFill>
                  <a:schemeClr val="bg1"/>
                </a:solidFill>
                <a:latin typeface="Arial Black" panose="020B0A04020102020204" pitchFamily="34" charset="0"/>
              </a:rPr>
              <a:t>New</a:t>
            </a:r>
          </a:p>
        </p:txBody>
      </p:sp>
      <p:sp>
        <p:nvSpPr>
          <p:cNvPr id="37" name="TextBox 36"/>
          <p:cNvSpPr txBox="1"/>
          <p:nvPr/>
        </p:nvSpPr>
        <p:spPr>
          <a:xfrm>
            <a:off x="4433727" y="4480031"/>
            <a:ext cx="3098800" cy="1200329"/>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6 pages in Leaf Level…</a:t>
            </a:r>
          </a:p>
          <a:p>
            <a:pPr algn="ctr"/>
            <a:r>
              <a:rPr lang="en-US" dirty="0">
                <a:latin typeface="Arial Black" panose="020B0A04020102020204" pitchFamily="34" charset="0"/>
              </a:rPr>
              <a:t>Filled to capacity.</a:t>
            </a:r>
          </a:p>
          <a:p>
            <a:pPr algn="ctr"/>
            <a:r>
              <a:rPr lang="en-US" dirty="0">
                <a:latin typeface="Arial Black" panose="020B0A04020102020204" pitchFamily="34" charset="0"/>
              </a:rPr>
              <a:t>In Physical Order</a:t>
            </a:r>
            <a:br>
              <a:rPr lang="en-US" dirty="0">
                <a:latin typeface="Arial Black" panose="020B0A04020102020204" pitchFamily="34" charset="0"/>
              </a:rPr>
            </a:br>
            <a:r>
              <a:rPr lang="en-US" dirty="0">
                <a:latin typeface="Arial Black" panose="020B0A04020102020204" pitchFamily="34" charset="0"/>
              </a:rPr>
              <a:t>for now.</a:t>
            </a:r>
          </a:p>
        </p:txBody>
      </p:sp>
      <p:sp>
        <p:nvSpPr>
          <p:cNvPr id="38" name="TextBox 37"/>
          <p:cNvSpPr txBox="1"/>
          <p:nvPr/>
        </p:nvSpPr>
        <p:spPr>
          <a:xfrm>
            <a:off x="4433727" y="4480031"/>
            <a:ext cx="3098800" cy="1754326"/>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All pages are doubly linked to each other.</a:t>
            </a:r>
            <a:br>
              <a:rPr lang="en-US" dirty="0">
                <a:latin typeface="Arial Black" panose="020B0A04020102020204" pitchFamily="34" charset="0"/>
              </a:rPr>
            </a:br>
            <a:r>
              <a:rPr lang="en-US" dirty="0">
                <a:latin typeface="Arial Black" panose="020B0A04020102020204" pitchFamily="34" charset="0"/>
              </a:rPr>
              <a:t>Logical Order.</a:t>
            </a:r>
          </a:p>
          <a:p>
            <a:pPr algn="ctr"/>
            <a:r>
              <a:rPr lang="en-US" dirty="0">
                <a:latin typeface="Arial Black" panose="020B0A04020102020204" pitchFamily="34" charset="0"/>
              </a:rPr>
              <a:t>Logical Order = Physical Order =</a:t>
            </a:r>
            <a:br>
              <a:rPr lang="en-US" dirty="0">
                <a:latin typeface="Arial Black" panose="020B0A04020102020204" pitchFamily="34" charset="0"/>
              </a:rPr>
            </a:br>
            <a:r>
              <a:rPr lang="en-US" dirty="0">
                <a:latin typeface="Arial Black" panose="020B0A04020102020204" pitchFamily="34" charset="0"/>
              </a:rPr>
              <a:t>No Fragmentation.</a:t>
            </a:r>
          </a:p>
        </p:txBody>
      </p:sp>
      <p:sp>
        <p:nvSpPr>
          <p:cNvPr id="39" name="TextBox 38"/>
          <p:cNvSpPr txBox="1"/>
          <p:nvPr/>
        </p:nvSpPr>
        <p:spPr>
          <a:xfrm>
            <a:off x="3608990" y="1919952"/>
            <a:ext cx="3098800" cy="1200329"/>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SQL Server starts a system transaction on the page and checks it for space.</a:t>
            </a:r>
          </a:p>
        </p:txBody>
      </p:sp>
      <p:sp>
        <p:nvSpPr>
          <p:cNvPr id="40" name="TextBox 39"/>
          <p:cNvSpPr txBox="1"/>
          <p:nvPr/>
        </p:nvSpPr>
        <p:spPr>
          <a:xfrm>
            <a:off x="3608990" y="4588245"/>
            <a:ext cx="3098800" cy="1477328"/>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SQL Server will insert a new row on a page in the correct logical order… Page 3, in this case.</a:t>
            </a:r>
          </a:p>
        </p:txBody>
      </p:sp>
      <p:sp>
        <p:nvSpPr>
          <p:cNvPr id="41" name="TextBox 40"/>
          <p:cNvSpPr txBox="1"/>
          <p:nvPr/>
        </p:nvSpPr>
        <p:spPr>
          <a:xfrm>
            <a:off x="4455172" y="1642953"/>
            <a:ext cx="3098800" cy="1477328"/>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There's not enough room for the new row and so the transaction is extended to the next logical page.</a:t>
            </a:r>
          </a:p>
        </p:txBody>
      </p:sp>
      <p:sp>
        <p:nvSpPr>
          <p:cNvPr id="42" name="TextBox 41"/>
          <p:cNvSpPr txBox="1"/>
          <p:nvPr/>
        </p:nvSpPr>
        <p:spPr>
          <a:xfrm>
            <a:off x="5748321" y="5246304"/>
            <a:ext cx="3098800" cy="923330"/>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An existing empty page is found or a new one is created.</a:t>
            </a:r>
          </a:p>
        </p:txBody>
      </p:sp>
      <p:sp>
        <p:nvSpPr>
          <p:cNvPr id="43" name="TextBox 42"/>
          <p:cNvSpPr txBox="1"/>
          <p:nvPr/>
        </p:nvSpPr>
        <p:spPr>
          <a:xfrm>
            <a:off x="4433727" y="4480031"/>
            <a:ext cx="3098800" cy="923330"/>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The links between the two existing pages are dropped.</a:t>
            </a:r>
          </a:p>
        </p:txBody>
      </p:sp>
      <p:sp>
        <p:nvSpPr>
          <p:cNvPr id="44" name="TextBox 43"/>
          <p:cNvSpPr txBox="1"/>
          <p:nvPr/>
        </p:nvSpPr>
        <p:spPr>
          <a:xfrm>
            <a:off x="6217933" y="4960420"/>
            <a:ext cx="3098800" cy="1200329"/>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New links are created  between the existing pages and the new page.</a:t>
            </a:r>
          </a:p>
        </p:txBody>
      </p:sp>
      <p:sp>
        <p:nvSpPr>
          <p:cNvPr id="45" name="TextBox 44"/>
          <p:cNvSpPr txBox="1"/>
          <p:nvPr/>
        </p:nvSpPr>
        <p:spPr>
          <a:xfrm>
            <a:off x="1644001" y="4653921"/>
            <a:ext cx="3098800" cy="923330"/>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About half the rows are moved from the target page to the new page.</a:t>
            </a:r>
          </a:p>
        </p:txBody>
      </p:sp>
      <p:sp>
        <p:nvSpPr>
          <p:cNvPr id="46" name="TextBox 45"/>
          <p:cNvSpPr txBox="1"/>
          <p:nvPr/>
        </p:nvSpPr>
        <p:spPr>
          <a:xfrm>
            <a:off x="3509494" y="4578981"/>
            <a:ext cx="3098800" cy="646331"/>
          </a:xfrm>
          <a:prstGeom prst="rect">
            <a:avLst/>
          </a:prstGeom>
          <a:solidFill>
            <a:schemeClr val="bg1"/>
          </a:solidFill>
          <a:ln w="38100">
            <a:solidFill>
              <a:srgbClr val="FF0000"/>
            </a:solidFill>
          </a:ln>
        </p:spPr>
        <p:txBody>
          <a:bodyPr wrap="square" lIns="45720" rIns="45720" rtlCol="0">
            <a:spAutoFit/>
          </a:bodyPr>
          <a:lstStyle/>
          <a:p>
            <a:pPr algn="ctr"/>
            <a:r>
              <a:rPr lang="en-US" dirty="0">
                <a:latin typeface="Arial Black" panose="020B0A04020102020204" pitchFamily="34" charset="0"/>
              </a:rPr>
              <a:t>Finally, the new row is added in to the page.</a:t>
            </a:r>
          </a:p>
        </p:txBody>
      </p:sp>
    </p:spTree>
    <p:extLst>
      <p:ext uri="{BB962C8B-B14F-4D97-AF65-F5344CB8AC3E}">
        <p14:creationId xmlns:p14="http://schemas.microsoft.com/office/powerpoint/2010/main" val="188360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outVertical)">
                                      <p:cBhvr>
                                        <p:cTn id="17" dur="500"/>
                                        <p:tgtEl>
                                          <p:spTgt spid="3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2000"/>
                                        <p:tgtEl>
                                          <p:spTgt spid="1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20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down)">
                                      <p:cBhvr>
                                        <p:cTn id="26" dur="2000"/>
                                        <p:tgtEl>
                                          <p:spTgt spid="2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2000"/>
                                        <p:tgtEl>
                                          <p:spTgt spid="2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20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20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par>
                                <p:cTn id="41" presetID="16" presetClass="entr" presetSubtype="37"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outVertical)">
                                      <p:cBhvr>
                                        <p:cTn id="43" dur="500"/>
                                        <p:tgtEl>
                                          <p:spTgt spid="38"/>
                                        </p:tgtEl>
                                      </p:cBhvr>
                                    </p:animEffect>
                                  </p:childTnLst>
                                </p:cTn>
                              </p:par>
                              <p:par>
                                <p:cTn id="44" presetID="22" presetClass="entr" presetSubtype="8"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par>
                                <p:cTn id="47" presetID="22" presetClass="entr" presetSubtype="2"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par>
                                <p:cTn id="50" presetID="22" presetClass="entr" presetSubtype="8"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par>
                                <p:cTn id="53" presetID="22" presetClass="entr" presetSubtype="2"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right)">
                                      <p:cBhvr>
                                        <p:cTn id="55" dur="500"/>
                                        <p:tgtEl>
                                          <p:spTgt spid="16"/>
                                        </p:tgtEl>
                                      </p:cBhvr>
                                    </p:animEffect>
                                  </p:childTnLst>
                                </p:cTn>
                              </p:par>
                              <p:par>
                                <p:cTn id="56" presetID="22" presetClass="entr" presetSubtype="8"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par>
                                <p:cTn id="59" presetID="22" presetClass="entr" presetSubtype="2"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right)">
                                      <p:cBhvr>
                                        <p:cTn id="61" dur="500"/>
                                        <p:tgtEl>
                                          <p:spTgt spid="29"/>
                                        </p:tgtEl>
                                      </p:cBhvr>
                                    </p:animEffect>
                                  </p:childTnLst>
                                </p:cTn>
                              </p:par>
                              <p:par>
                                <p:cTn id="62" presetID="22" presetClass="entr" presetSubtype="8"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par>
                                <p:cTn id="65" presetID="22" presetClass="entr" presetSubtype="2"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right)">
                                      <p:cBhvr>
                                        <p:cTn id="67" dur="500"/>
                                        <p:tgtEl>
                                          <p:spTgt spid="18"/>
                                        </p:tgtEl>
                                      </p:cBhvr>
                                    </p:animEffect>
                                  </p:childTnLst>
                                </p:cTn>
                              </p:par>
                              <p:par>
                                <p:cTn id="68" presetID="22" presetClass="entr" presetSubtype="8"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500"/>
                                        <p:tgtEl>
                                          <p:spTgt spid="19"/>
                                        </p:tgtEl>
                                      </p:cBhvr>
                                    </p:animEffect>
                                  </p:childTnLst>
                                </p:cTn>
                              </p:par>
                              <p:par>
                                <p:cTn id="71" presetID="22" presetClass="entr" presetSubtype="2"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righ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8"/>
                                        </p:tgtEl>
                                      </p:cBhvr>
                                    </p:animEffect>
                                    <p:set>
                                      <p:cBhvr>
                                        <p:cTn id="78" dur="1" fill="hold">
                                          <p:stCondLst>
                                            <p:cond delay="499"/>
                                          </p:stCondLst>
                                        </p:cTn>
                                        <p:tgtEl>
                                          <p:spTgt spid="38"/>
                                        </p:tgtEl>
                                        <p:attrNameLst>
                                          <p:attrName>style.visibility</p:attrName>
                                        </p:attrNameLst>
                                      </p:cBhvr>
                                      <p:to>
                                        <p:strVal val="hidden"/>
                                      </p:to>
                                    </p:set>
                                  </p:childTnLst>
                                </p:cTn>
                              </p:par>
                              <p:par>
                                <p:cTn id="79" presetID="16" presetClass="entr" presetSubtype="37"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barn(outVertical)">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6">
                                            <p:txEl>
                                              <p:pRg st="2" end="2"/>
                                            </p:txEl>
                                          </p:spTgt>
                                        </p:tgtEl>
                                        <p:attrNameLst>
                                          <p:attrName>style.visibility</p:attrName>
                                        </p:attrNameLst>
                                      </p:cBhvr>
                                      <p:to>
                                        <p:strVal val="visible"/>
                                      </p:to>
                                    </p:set>
                                    <p:animEffect transition="in" filter="fade">
                                      <p:cBhvr>
                                        <p:cTn id="86" dur="500"/>
                                        <p:tgtEl>
                                          <p:spTgt spid="6">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40"/>
                                        </p:tgtEl>
                                      </p:cBhvr>
                                    </p:animEffect>
                                    <p:set>
                                      <p:cBhvr>
                                        <p:cTn id="91" dur="1" fill="hold">
                                          <p:stCondLst>
                                            <p:cond delay="499"/>
                                          </p:stCondLst>
                                        </p:cTn>
                                        <p:tgtEl>
                                          <p:spTgt spid="40"/>
                                        </p:tgtEl>
                                        <p:attrNameLst>
                                          <p:attrName>style.visibility</p:attrName>
                                        </p:attrNameLst>
                                      </p:cBhvr>
                                      <p:to>
                                        <p:strVal val="hidden"/>
                                      </p:to>
                                    </p:set>
                                  </p:childTnLst>
                                </p:cTn>
                              </p:par>
                            </p:childTnLst>
                          </p:cTn>
                        </p:par>
                        <p:par>
                          <p:cTn id="92" fill="hold">
                            <p:stCondLst>
                              <p:cond delay="500"/>
                            </p:stCondLst>
                            <p:childTnLst>
                              <p:par>
                                <p:cTn id="93" presetID="16" presetClass="entr" presetSubtype="37" fill="hold" grpId="0" nodeType="after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barn(outVertical)">
                                      <p:cBhvr>
                                        <p:cTn id="95" dur="50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fade">
                                      <p:cBhvr>
                                        <p:cTn id="98" dur="500"/>
                                        <p:tgtEl>
                                          <p:spTgt spid="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39"/>
                                        </p:tgtEl>
                                      </p:cBhvr>
                                    </p:animEffect>
                                    <p:set>
                                      <p:cBhvr>
                                        <p:cTn id="103" dur="1" fill="hold">
                                          <p:stCondLst>
                                            <p:cond delay="499"/>
                                          </p:stCondLst>
                                        </p:cTn>
                                        <p:tgtEl>
                                          <p:spTgt spid="39"/>
                                        </p:tgtEl>
                                        <p:attrNameLst>
                                          <p:attrName>style.visibility</p:attrName>
                                        </p:attrNameLst>
                                      </p:cBhvr>
                                      <p:to>
                                        <p:strVal val="hidden"/>
                                      </p:to>
                                    </p:set>
                                  </p:childTnLst>
                                </p:cTn>
                              </p:par>
                              <p:par>
                                <p:cTn id="104" presetID="16" presetClass="entr" presetSubtype="37"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barn(outVertical)">
                                      <p:cBhvr>
                                        <p:cTn id="106" dur="500"/>
                                        <p:tgtEl>
                                          <p:spTgt spid="41"/>
                                        </p:tgtEl>
                                      </p:cBhvr>
                                    </p:animEffect>
                                  </p:childTnLst>
                                </p:cTn>
                              </p:par>
                              <p:par>
                                <p:cTn id="107" presetID="10" presetClass="exit" presetSubtype="0" fill="hold" grpId="1" nodeType="withEffect">
                                  <p:stCondLst>
                                    <p:cond delay="0"/>
                                  </p:stCondLst>
                                  <p:childTnLst>
                                    <p:animEffect transition="out" filter="fade">
                                      <p:cBhvr>
                                        <p:cTn id="108" dur="500"/>
                                        <p:tgtEl>
                                          <p:spTgt spid="7"/>
                                        </p:tgtEl>
                                      </p:cBhvr>
                                    </p:animEffect>
                                    <p:set>
                                      <p:cBhvr>
                                        <p:cTn id="109" dur="1" fill="hold">
                                          <p:stCondLst>
                                            <p:cond delay="499"/>
                                          </p:stCondLst>
                                        </p:cTn>
                                        <p:tgtEl>
                                          <p:spTgt spid="7"/>
                                        </p:tgtEl>
                                        <p:attrNameLst>
                                          <p:attrName>style.visibility</p:attrName>
                                        </p:attrNameLst>
                                      </p:cBhvr>
                                      <p:to>
                                        <p:strVal val="hidden"/>
                                      </p:to>
                                    </p:se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41"/>
                                        </p:tgtEl>
                                      </p:cBhvr>
                                    </p:animEffect>
                                    <p:set>
                                      <p:cBhvr>
                                        <p:cTn id="117" dur="1" fill="hold">
                                          <p:stCondLst>
                                            <p:cond delay="499"/>
                                          </p:stCondLst>
                                        </p:cTn>
                                        <p:tgtEl>
                                          <p:spTgt spid="41"/>
                                        </p:tgtEl>
                                        <p:attrNameLst>
                                          <p:attrName>style.visibility</p:attrName>
                                        </p:attrNameLst>
                                      </p:cBhvr>
                                      <p:to>
                                        <p:strVal val="hidden"/>
                                      </p:to>
                                    </p:set>
                                  </p:childTnLst>
                                </p:cTn>
                              </p:par>
                              <p:par>
                                <p:cTn id="118" presetID="16" presetClass="entr" presetSubtype="37"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barn(outVertical)">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fade">
                                      <p:cBhvr>
                                        <p:cTn id="123" dur="500"/>
                                        <p:tgtEl>
                                          <p:spTgt spid="2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42"/>
                                        </p:tgtEl>
                                      </p:cBhvr>
                                    </p:animEffect>
                                    <p:set>
                                      <p:cBhvr>
                                        <p:cTn id="128" dur="1" fill="hold">
                                          <p:stCondLst>
                                            <p:cond delay="499"/>
                                          </p:stCondLst>
                                        </p:cTn>
                                        <p:tgtEl>
                                          <p:spTgt spid="42"/>
                                        </p:tgtEl>
                                        <p:attrNameLst>
                                          <p:attrName>style.visibility</p:attrName>
                                        </p:attrNameLst>
                                      </p:cBhvr>
                                      <p:to>
                                        <p:strVal val="hidden"/>
                                      </p:to>
                                    </p:set>
                                  </p:childTnLst>
                                </p:cTn>
                              </p:par>
                              <p:par>
                                <p:cTn id="129" presetID="16" presetClass="entr" presetSubtype="37"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barn(outVertical)">
                                      <p:cBhvr>
                                        <p:cTn id="131" dur="5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28"/>
                                        </p:tgtEl>
                                      </p:cBhvr>
                                    </p:animEffect>
                                    <p:set>
                                      <p:cBhvr>
                                        <p:cTn id="136" dur="1" fill="hold">
                                          <p:stCondLst>
                                            <p:cond delay="499"/>
                                          </p:stCondLst>
                                        </p:cTn>
                                        <p:tgtEl>
                                          <p:spTgt spid="28"/>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29"/>
                                        </p:tgtEl>
                                      </p:cBhvr>
                                    </p:animEffect>
                                    <p:set>
                                      <p:cBhvr>
                                        <p:cTn id="139" dur="1" fill="hold">
                                          <p:stCondLst>
                                            <p:cond delay="499"/>
                                          </p:stCondLst>
                                        </p:cTn>
                                        <p:tgtEl>
                                          <p:spTgt spid="29"/>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43"/>
                                        </p:tgtEl>
                                      </p:cBhvr>
                                    </p:animEffect>
                                    <p:set>
                                      <p:cBhvr>
                                        <p:cTn id="144" dur="1" fill="hold">
                                          <p:stCondLst>
                                            <p:cond delay="499"/>
                                          </p:stCondLst>
                                        </p:cTn>
                                        <p:tgtEl>
                                          <p:spTgt spid="43"/>
                                        </p:tgtEl>
                                        <p:attrNameLst>
                                          <p:attrName>style.visibility</p:attrName>
                                        </p:attrNameLst>
                                      </p:cBhvr>
                                      <p:to>
                                        <p:strVal val="hidden"/>
                                      </p:to>
                                    </p:set>
                                  </p:childTnLst>
                                </p:cTn>
                              </p:par>
                              <p:par>
                                <p:cTn id="145" presetID="16" presetClass="entr" presetSubtype="37"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barn(outVertical)">
                                      <p:cBhvr>
                                        <p:cTn id="147" dur="500"/>
                                        <p:tgtEl>
                                          <p:spTgt spid="44"/>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30"/>
                                        </p:tgtEl>
                                        <p:attrNameLst>
                                          <p:attrName>style.visibility</p:attrName>
                                        </p:attrNameLst>
                                      </p:cBhvr>
                                      <p:to>
                                        <p:strVal val="visible"/>
                                      </p:to>
                                    </p:set>
                                    <p:animEffect transition="in" filter="wipe(up)">
                                      <p:cBhvr>
                                        <p:cTn id="152" dur="500"/>
                                        <p:tgtEl>
                                          <p:spTgt spid="30"/>
                                        </p:tgtEl>
                                      </p:cBhvr>
                                    </p:animEffect>
                                  </p:childTnLst>
                                </p:cTn>
                              </p:par>
                              <p:par>
                                <p:cTn id="153" presetID="22" presetClass="entr" presetSubtype="4" fill="hold" nodeType="withEffect">
                                  <p:stCondLst>
                                    <p:cond delay="0"/>
                                  </p:stCondLst>
                                  <p:childTnLst>
                                    <p:set>
                                      <p:cBhvr>
                                        <p:cTn id="154" dur="1" fill="hold">
                                          <p:stCondLst>
                                            <p:cond delay="0"/>
                                          </p:stCondLst>
                                        </p:cTn>
                                        <p:tgtEl>
                                          <p:spTgt spid="31"/>
                                        </p:tgtEl>
                                        <p:attrNameLst>
                                          <p:attrName>style.visibility</p:attrName>
                                        </p:attrNameLst>
                                      </p:cBhvr>
                                      <p:to>
                                        <p:strVal val="visible"/>
                                      </p:to>
                                    </p:set>
                                    <p:animEffect transition="in" filter="wipe(down)">
                                      <p:cBhvr>
                                        <p:cTn id="155" dur="500"/>
                                        <p:tgtEl>
                                          <p:spTgt spid="31"/>
                                        </p:tgtEl>
                                      </p:cBhvr>
                                    </p:animEffect>
                                  </p:childTnLst>
                                </p:cTn>
                              </p:par>
                            </p:childTnLst>
                          </p:cTn>
                        </p:par>
                        <p:par>
                          <p:cTn id="156" fill="hold">
                            <p:stCondLst>
                              <p:cond delay="500"/>
                            </p:stCondLst>
                            <p:childTnLst>
                              <p:par>
                                <p:cTn id="157" presetID="22" presetClass="entr" presetSubtype="1" fill="hold" nodeType="after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wipe(up)">
                                      <p:cBhvr>
                                        <p:cTn id="159" dur="500"/>
                                        <p:tgtEl>
                                          <p:spTgt spid="32"/>
                                        </p:tgtEl>
                                      </p:cBhvr>
                                    </p:animEffect>
                                  </p:childTnLst>
                                </p:cTn>
                              </p:par>
                              <p:par>
                                <p:cTn id="160" presetID="22" presetClass="entr" presetSubtype="4" fill="hold" nodeType="withEffect">
                                  <p:stCondLst>
                                    <p:cond delay="0"/>
                                  </p:stCondLst>
                                  <p:childTnLst>
                                    <p:set>
                                      <p:cBhvr>
                                        <p:cTn id="161" dur="1" fill="hold">
                                          <p:stCondLst>
                                            <p:cond delay="0"/>
                                          </p:stCondLst>
                                        </p:cTn>
                                        <p:tgtEl>
                                          <p:spTgt spid="33"/>
                                        </p:tgtEl>
                                        <p:attrNameLst>
                                          <p:attrName>style.visibility</p:attrName>
                                        </p:attrNameLst>
                                      </p:cBhvr>
                                      <p:to>
                                        <p:strVal val="visible"/>
                                      </p:to>
                                    </p:set>
                                    <p:animEffect transition="in" filter="wipe(down)">
                                      <p:cBhvr>
                                        <p:cTn id="162" dur="500"/>
                                        <p:tgtEl>
                                          <p:spTgt spid="33"/>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4"/>
                                        </p:tgtEl>
                                      </p:cBhvr>
                                    </p:animEffect>
                                    <p:set>
                                      <p:cBhvr>
                                        <p:cTn id="167" dur="1" fill="hold">
                                          <p:stCondLst>
                                            <p:cond delay="499"/>
                                          </p:stCondLst>
                                        </p:cTn>
                                        <p:tgtEl>
                                          <p:spTgt spid="44"/>
                                        </p:tgtEl>
                                        <p:attrNameLst>
                                          <p:attrName>style.visibility</p:attrName>
                                        </p:attrNameLst>
                                      </p:cBhvr>
                                      <p:to>
                                        <p:strVal val="hidden"/>
                                      </p:to>
                                    </p:set>
                                  </p:childTnLst>
                                </p:cTn>
                              </p:par>
                              <p:par>
                                <p:cTn id="168" presetID="16" presetClass="entr" presetSubtype="37"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barn(outVertical)">
                                      <p:cBhvr>
                                        <p:cTn id="170" dur="500"/>
                                        <p:tgtEl>
                                          <p:spTgt spid="45"/>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25"/>
                                        </p:tgtEl>
                                        <p:attrNameLst>
                                          <p:attrName>style.visibility</p:attrName>
                                        </p:attrNameLst>
                                      </p:cBhvr>
                                      <p:to>
                                        <p:strVal val="visible"/>
                                      </p:to>
                                    </p:set>
                                    <p:animEffect transition="in" filter="wipe(down)">
                                      <p:cBhvr>
                                        <p:cTn id="173" dur="2500"/>
                                        <p:tgtEl>
                                          <p:spTgt spid="25"/>
                                        </p:tgtEl>
                                      </p:cBhvr>
                                    </p:animEffect>
                                  </p:childTnLst>
                                </p:cTn>
                              </p:par>
                              <p:par>
                                <p:cTn id="174" presetID="22" presetClass="entr" presetSubtype="1" fill="hold" grpId="0" nodeType="withEffect">
                                  <p:stCondLst>
                                    <p:cond delay="1250"/>
                                  </p:stCondLst>
                                  <p:childTnLst>
                                    <p:set>
                                      <p:cBhvr>
                                        <p:cTn id="175" dur="1" fill="hold">
                                          <p:stCondLst>
                                            <p:cond delay="0"/>
                                          </p:stCondLst>
                                        </p:cTn>
                                        <p:tgtEl>
                                          <p:spTgt spid="34"/>
                                        </p:tgtEl>
                                        <p:attrNameLst>
                                          <p:attrName>style.visibility</p:attrName>
                                        </p:attrNameLst>
                                      </p:cBhvr>
                                      <p:to>
                                        <p:strVal val="visible"/>
                                      </p:to>
                                    </p:set>
                                    <p:animEffect transition="in" filter="wipe(up)">
                                      <p:cBhvr>
                                        <p:cTn id="176" dur="1250"/>
                                        <p:tgtEl>
                                          <p:spTgt spid="34"/>
                                        </p:tgtEl>
                                      </p:cBhvr>
                                    </p:animEffect>
                                  </p:childTnLst>
                                </p:cTn>
                              </p:par>
                              <p:par>
                                <p:cTn id="177" presetID="22" presetClass="entr" presetSubtype="1" fill="hold" grpId="0" nodeType="withEffect">
                                  <p:stCondLst>
                                    <p:cond delay="2500"/>
                                  </p:stCondLst>
                                  <p:childTnLst>
                                    <p:set>
                                      <p:cBhvr>
                                        <p:cTn id="178" dur="1" fill="hold">
                                          <p:stCondLst>
                                            <p:cond delay="0"/>
                                          </p:stCondLst>
                                        </p:cTn>
                                        <p:tgtEl>
                                          <p:spTgt spid="35"/>
                                        </p:tgtEl>
                                        <p:attrNameLst>
                                          <p:attrName>style.visibility</p:attrName>
                                        </p:attrNameLst>
                                      </p:cBhvr>
                                      <p:to>
                                        <p:strVal val="visible"/>
                                      </p:to>
                                    </p:set>
                                    <p:animEffect transition="in" filter="wipe(up)">
                                      <p:cBhvr>
                                        <p:cTn id="179" dur="1250"/>
                                        <p:tgtEl>
                                          <p:spTgt spid="35"/>
                                        </p:tgtEl>
                                      </p:cBhvr>
                                    </p:animEffect>
                                  </p:childTnLst>
                                </p:cTn>
                              </p:par>
                              <p:par>
                                <p:cTn id="180" presetID="22" presetClass="entr" presetSubtype="4" fill="hold" grpId="0" nodeType="withEffect">
                                  <p:stCondLst>
                                    <p:cond delay="2500"/>
                                  </p:stCondLst>
                                  <p:childTnLst>
                                    <p:set>
                                      <p:cBhvr>
                                        <p:cTn id="181" dur="1" fill="hold">
                                          <p:stCondLst>
                                            <p:cond delay="0"/>
                                          </p:stCondLst>
                                        </p:cTn>
                                        <p:tgtEl>
                                          <p:spTgt spid="27"/>
                                        </p:tgtEl>
                                        <p:attrNameLst>
                                          <p:attrName>style.visibility</p:attrName>
                                        </p:attrNameLst>
                                      </p:cBhvr>
                                      <p:to>
                                        <p:strVal val="visible"/>
                                      </p:to>
                                    </p:set>
                                    <p:animEffect transition="in" filter="wipe(down)">
                                      <p:cBhvr>
                                        <p:cTn id="182" dur="2500"/>
                                        <p:tgtEl>
                                          <p:spTgt spid="27"/>
                                        </p:tgtEl>
                                      </p:cBhvr>
                                    </p:animEffect>
                                  </p:childTnLst>
                                </p:cTn>
                              </p:par>
                              <p:par>
                                <p:cTn id="183" presetID="10" presetClass="exit" presetSubtype="0" fill="hold" grpId="1" nodeType="withEffect">
                                  <p:stCondLst>
                                    <p:cond delay="3750"/>
                                  </p:stCondLst>
                                  <p:childTnLst>
                                    <p:animEffect transition="out" filter="fade">
                                      <p:cBhvr>
                                        <p:cTn id="184" dur="500"/>
                                        <p:tgtEl>
                                          <p:spTgt spid="35"/>
                                        </p:tgtEl>
                                      </p:cBhvr>
                                    </p:animEffect>
                                    <p:set>
                                      <p:cBhvr>
                                        <p:cTn id="185" dur="1" fill="hold">
                                          <p:stCondLst>
                                            <p:cond delay="499"/>
                                          </p:stCondLst>
                                        </p:cTn>
                                        <p:tgtEl>
                                          <p:spTgt spid="35"/>
                                        </p:tgtEl>
                                        <p:attrNameLst>
                                          <p:attrName>style.visibility</p:attrName>
                                        </p:attrNameLst>
                                      </p:cBhvr>
                                      <p:to>
                                        <p:strVal val="hidden"/>
                                      </p:to>
                                    </p:set>
                                  </p:childTnLst>
                                </p:cTn>
                              </p:par>
                              <p:par>
                                <p:cTn id="186" presetID="10" presetClass="exit" presetSubtype="0" fill="hold" grpId="1" nodeType="withEffect">
                                  <p:stCondLst>
                                    <p:cond delay="3750"/>
                                  </p:stCondLst>
                                  <p:childTnLst>
                                    <p:animEffect transition="out" filter="fade">
                                      <p:cBhvr>
                                        <p:cTn id="187" dur="500"/>
                                        <p:tgtEl>
                                          <p:spTgt spid="34"/>
                                        </p:tgtEl>
                                      </p:cBhvr>
                                    </p:animEffect>
                                    <p:set>
                                      <p:cBhvr>
                                        <p:cTn id="188" dur="1" fill="hold">
                                          <p:stCondLst>
                                            <p:cond delay="499"/>
                                          </p:stCondLst>
                                        </p:cTn>
                                        <p:tgtEl>
                                          <p:spTgt spid="3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grpId="1" nodeType="clickEffect">
                                  <p:stCondLst>
                                    <p:cond delay="0"/>
                                  </p:stCondLst>
                                  <p:childTnLst>
                                    <p:animEffect transition="out" filter="fade">
                                      <p:cBhvr>
                                        <p:cTn id="192" dur="500"/>
                                        <p:tgtEl>
                                          <p:spTgt spid="45"/>
                                        </p:tgtEl>
                                      </p:cBhvr>
                                    </p:animEffect>
                                    <p:set>
                                      <p:cBhvr>
                                        <p:cTn id="193" dur="1" fill="hold">
                                          <p:stCondLst>
                                            <p:cond delay="499"/>
                                          </p:stCondLst>
                                        </p:cTn>
                                        <p:tgtEl>
                                          <p:spTgt spid="45"/>
                                        </p:tgtEl>
                                        <p:attrNameLst>
                                          <p:attrName>style.visibility</p:attrName>
                                        </p:attrNameLst>
                                      </p:cBhvr>
                                      <p:to>
                                        <p:strVal val="hidden"/>
                                      </p:to>
                                    </p:set>
                                  </p:childTnLst>
                                </p:cTn>
                              </p:par>
                              <p:par>
                                <p:cTn id="194" presetID="16" presetClass="entr" presetSubtype="37" fill="hold" grpId="0" nodeType="withEffect">
                                  <p:stCondLst>
                                    <p:cond delay="0"/>
                                  </p:stCondLst>
                                  <p:childTnLst>
                                    <p:set>
                                      <p:cBhvr>
                                        <p:cTn id="195" dur="1" fill="hold">
                                          <p:stCondLst>
                                            <p:cond delay="0"/>
                                          </p:stCondLst>
                                        </p:cTn>
                                        <p:tgtEl>
                                          <p:spTgt spid="46"/>
                                        </p:tgtEl>
                                        <p:attrNameLst>
                                          <p:attrName>style.visibility</p:attrName>
                                        </p:attrNameLst>
                                      </p:cBhvr>
                                      <p:to>
                                        <p:strVal val="visible"/>
                                      </p:to>
                                    </p:set>
                                    <p:animEffect transition="in" filter="barn(outVertical)">
                                      <p:cBhvr>
                                        <p:cTn id="196" dur="500"/>
                                        <p:tgtEl>
                                          <p:spTgt spid="46"/>
                                        </p:tgtEl>
                                      </p:cBhvr>
                                    </p:animEffect>
                                  </p:childTnLst>
                                </p:cTn>
                              </p:par>
                            </p:childTnLst>
                          </p:cTn>
                        </p:par>
                        <p:par>
                          <p:cTn id="197" fill="hold">
                            <p:stCondLst>
                              <p:cond delay="500"/>
                            </p:stCondLst>
                            <p:childTnLst>
                              <p:par>
                                <p:cTn id="198" presetID="23" presetClass="entr" presetSubtype="32" fill="hold" grpId="0" nodeType="afterEffect">
                                  <p:stCondLst>
                                    <p:cond delay="0"/>
                                  </p:stCondLst>
                                  <p:childTnLst>
                                    <p:set>
                                      <p:cBhvr>
                                        <p:cTn id="199" dur="1" fill="hold">
                                          <p:stCondLst>
                                            <p:cond delay="0"/>
                                          </p:stCondLst>
                                        </p:cTn>
                                        <p:tgtEl>
                                          <p:spTgt spid="36"/>
                                        </p:tgtEl>
                                        <p:attrNameLst>
                                          <p:attrName>style.visibility</p:attrName>
                                        </p:attrNameLst>
                                      </p:cBhvr>
                                      <p:to>
                                        <p:strVal val="visible"/>
                                      </p:to>
                                    </p:set>
                                    <p:anim calcmode="lin" valueType="num">
                                      <p:cBhvr>
                                        <p:cTn id="200" dur="500" fill="hold"/>
                                        <p:tgtEl>
                                          <p:spTgt spid="36"/>
                                        </p:tgtEl>
                                        <p:attrNameLst>
                                          <p:attrName>ppt_w</p:attrName>
                                        </p:attrNameLst>
                                      </p:cBhvr>
                                      <p:tavLst>
                                        <p:tav tm="0">
                                          <p:val>
                                            <p:strVal val="4*#ppt_w"/>
                                          </p:val>
                                        </p:tav>
                                        <p:tav tm="100000">
                                          <p:val>
                                            <p:strVal val="#ppt_w"/>
                                          </p:val>
                                        </p:tav>
                                      </p:tavLst>
                                    </p:anim>
                                    <p:anim calcmode="lin" valueType="num">
                                      <p:cBhvr>
                                        <p:cTn id="201" dur="500" fill="hold"/>
                                        <p:tgtEl>
                                          <p:spTgt spid="36"/>
                                        </p:tgtEl>
                                        <p:attrNameLst>
                                          <p:attrName>ppt_h</p:attrName>
                                        </p:attrNameLst>
                                      </p:cBhvr>
                                      <p:tavLst>
                                        <p:tav tm="0">
                                          <p:val>
                                            <p:strVal val="4*#ppt_h"/>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6">
                                            <p:txEl>
                                              <p:pRg st="3" end="3"/>
                                            </p:txEl>
                                          </p:spTgt>
                                        </p:tgtEl>
                                        <p:attrNameLst>
                                          <p:attrName>style.visibility</p:attrName>
                                        </p:attrNameLst>
                                      </p:cBhvr>
                                      <p:to>
                                        <p:strVal val="visible"/>
                                      </p:to>
                                    </p:set>
                                    <p:animEffect transition="in" filter="fade">
                                      <p:cBhvr>
                                        <p:cTn id="206" dur="500"/>
                                        <p:tgtEl>
                                          <p:spTgt spid="6">
                                            <p:txEl>
                                              <p:pRg st="3" end="3"/>
                                            </p:txEl>
                                          </p:spTgt>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6">
                                            <p:txEl>
                                              <p:pRg st="4" end="4"/>
                                            </p:txEl>
                                          </p:spTgt>
                                        </p:tgtEl>
                                        <p:attrNameLst>
                                          <p:attrName>style.visibility</p:attrName>
                                        </p:attrNameLst>
                                      </p:cBhvr>
                                      <p:to>
                                        <p:strVal val="visible"/>
                                      </p:to>
                                    </p:set>
                                    <p:animEffect transition="in" filter="fade">
                                      <p:cBhvr>
                                        <p:cTn id="211" dur="500"/>
                                        <p:tgtEl>
                                          <p:spTgt spid="6">
                                            <p:txEl>
                                              <p:pRg st="4" end="4"/>
                                            </p:txEl>
                                          </p:spTgt>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xit" presetSubtype="0" fill="hold" grpId="1" nodeType="clickEffect">
                                  <p:stCondLst>
                                    <p:cond delay="0"/>
                                  </p:stCondLst>
                                  <p:childTnLst>
                                    <p:animEffect transition="out" filter="fade">
                                      <p:cBhvr>
                                        <p:cTn id="215" dur="500"/>
                                        <p:tgtEl>
                                          <p:spTgt spid="46"/>
                                        </p:tgtEl>
                                      </p:cBhvr>
                                    </p:animEffect>
                                    <p:set>
                                      <p:cBhvr>
                                        <p:cTn id="216" dur="1" fill="hold">
                                          <p:stCondLst>
                                            <p:cond delay="499"/>
                                          </p:stCondLst>
                                        </p:cTn>
                                        <p:tgtEl>
                                          <p:spTgt spid="46"/>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500"/>
                                        <p:tgtEl>
                                          <p:spTgt spid="8"/>
                                        </p:tgtEl>
                                      </p:cBhvr>
                                    </p:animEffect>
                                    <p:set>
                                      <p:cBhvr>
                                        <p:cTn id="219" dur="1" fill="hold">
                                          <p:stCondLst>
                                            <p:cond delay="499"/>
                                          </p:stCondLst>
                                        </p:cTn>
                                        <p:tgtEl>
                                          <p:spTgt spid="8"/>
                                        </p:tgtEl>
                                        <p:attrNameLst>
                                          <p:attrName>style.visibility</p:attrName>
                                        </p:attrNameLst>
                                      </p:cBhvr>
                                      <p:to>
                                        <p:strVal val="hidden"/>
                                      </p:to>
                                    </p:set>
                                  </p:childTnLst>
                                </p:cTn>
                              </p:par>
                              <p:par>
                                <p:cTn id="220" presetID="10" presetClass="entr" presetSubtype="0" fill="hold" grpId="0" nodeType="withEffect">
                                  <p:stCondLst>
                                    <p:cond delay="0"/>
                                  </p:stCondLst>
                                  <p:childTnLst>
                                    <p:set>
                                      <p:cBhvr>
                                        <p:cTn id="221" dur="1" fill="hold">
                                          <p:stCondLst>
                                            <p:cond delay="0"/>
                                          </p:stCondLst>
                                        </p:cTn>
                                        <p:tgtEl>
                                          <p:spTgt spid="21"/>
                                        </p:tgtEl>
                                        <p:attrNameLst>
                                          <p:attrName>style.visibility</p:attrName>
                                        </p:attrNameLst>
                                      </p:cBhvr>
                                      <p:to>
                                        <p:strVal val="visible"/>
                                      </p:to>
                                    </p:set>
                                    <p:animEffect transition="in" filter="fade">
                                      <p:cBhvr>
                                        <p:cTn id="222" dur="500"/>
                                        <p:tgtEl>
                                          <p:spTgt spid="21"/>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22"/>
                                        </p:tgtEl>
                                        <p:attrNameLst>
                                          <p:attrName>style.visibility</p:attrName>
                                        </p:attrNameLst>
                                      </p:cBhvr>
                                      <p:to>
                                        <p:strVal val="visible"/>
                                      </p:to>
                                    </p:set>
                                    <p:animEffect transition="in" filter="fade">
                                      <p:cBhvr>
                                        <p:cTn id="2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animBg="1"/>
      <p:bldP spid="7" grpId="1" animBg="1"/>
      <p:bldP spid="8" grpId="0" animBg="1"/>
      <p:bldP spid="8" grpId="1" animBg="1"/>
      <p:bldP spid="9" grpId="0" animBg="1"/>
      <p:bldP spid="10" grpId="0" animBg="1"/>
      <p:bldP spid="11" grpId="0" animBg="1"/>
      <p:bldP spid="12" grpId="0" animBg="1"/>
      <p:bldP spid="21" grpId="0"/>
      <p:bldP spid="22" grpId="0"/>
      <p:bldP spid="23" grpId="0" animBg="1"/>
      <p:bldP spid="24" grpId="0" animBg="1"/>
      <p:bldP spid="25" grpId="0" animBg="1"/>
      <p:bldP spid="26" grpId="0" animBg="1"/>
      <p:bldP spid="27" grpId="0" animBg="1"/>
      <p:bldP spid="34" grpId="0" animBg="1"/>
      <p:bldP spid="34" grpId="1" animBg="1"/>
      <p:bldP spid="35" grpId="0" animBg="1"/>
      <p:bldP spid="35" grpId="1" animBg="1"/>
      <p:bldP spid="36" grpId="0"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199" y="2286000"/>
            <a:ext cx="11274552" cy="1403461"/>
          </a:xfrm>
        </p:spPr>
        <p:txBody>
          <a:bodyPr/>
          <a:lstStyle/>
          <a:p>
            <a:r>
              <a:rPr lang="en-US" dirty="0"/>
              <a:t>We “drank the </a:t>
            </a:r>
            <a:r>
              <a:rPr lang="en-US" dirty="0">
                <a:ln w="3175">
                  <a:solidFill>
                    <a:schemeClr val="bg1"/>
                  </a:solidFill>
                </a:ln>
                <a:solidFill>
                  <a:srgbClr val="9933FF"/>
                </a:solidFill>
              </a:rPr>
              <a:t>Kool-Aid</a:t>
            </a:r>
            <a:r>
              <a:rPr lang="en-US" dirty="0"/>
              <a:t>” and</a:t>
            </a:r>
          </a:p>
          <a:p>
            <a:r>
              <a:rPr lang="en-US" dirty="0"/>
              <a:t>We keep using </a:t>
            </a:r>
            <a:r>
              <a:rPr lang="en-US" dirty="0">
                <a:solidFill>
                  <a:srgbClr val="FF0000"/>
                </a:solidFill>
              </a:rPr>
              <a:t>“Best Practices” </a:t>
            </a:r>
            <a:r>
              <a:rPr lang="en-US" dirty="0"/>
              <a:t>that </a:t>
            </a:r>
            <a:r>
              <a:rPr lang="en-US" i="1" dirty="0"/>
              <a:t>aren’t.</a:t>
            </a:r>
          </a:p>
        </p:txBody>
      </p:sp>
      <p:sp>
        <p:nvSpPr>
          <p:cNvPr id="3" name="Title 2"/>
          <p:cNvSpPr>
            <a:spLocks noGrp="1"/>
          </p:cNvSpPr>
          <p:nvPr>
            <p:ph type="ctrTitle"/>
          </p:nvPr>
        </p:nvSpPr>
        <p:spPr>
          <a:xfrm>
            <a:off x="457200" y="621880"/>
            <a:ext cx="11274552" cy="813619"/>
          </a:xfrm>
        </p:spPr>
        <p:txBody>
          <a:bodyPr/>
          <a:lstStyle/>
          <a:p>
            <a:r>
              <a:rPr lang="en-US" dirty="0"/>
              <a:t>So… What’s the Problem with</a:t>
            </a:r>
          </a:p>
        </p:txBody>
      </p:sp>
      <p:sp>
        <p:nvSpPr>
          <p:cNvPr id="4" name="Title 2"/>
          <p:cNvSpPr txBox="1">
            <a:spLocks/>
          </p:cNvSpPr>
          <p:nvPr/>
        </p:nvSpPr>
        <p:spPr>
          <a:xfrm>
            <a:off x="457200" y="1356845"/>
            <a:ext cx="11274552" cy="701777"/>
          </a:xfrm>
          <a:prstGeom prst="rect">
            <a:avLst/>
          </a:prstGeom>
        </p:spPr>
        <p:txBody>
          <a:bodyPr vert="horz" lIns="0" tIns="0" rIns="0" bIns="0" rtlCol="0" anchor="b">
            <a:noAutofit/>
          </a:bodyPr>
          <a:lstStyle>
            <a:lvl1pPr algn="l" defTabSz="457200" rtl="0" eaLnBrk="1" latinLnBrk="0" hangingPunct="1">
              <a:lnSpc>
                <a:spcPct val="100000"/>
              </a:lnSpc>
              <a:spcBef>
                <a:spcPct val="0"/>
              </a:spcBef>
              <a:buNone/>
              <a:defRPr sz="4400" kern="1200" baseline="0">
                <a:ln>
                  <a:solidFill>
                    <a:srgbClr val="0033CC"/>
                  </a:solidFill>
                </a:ln>
                <a:solidFill>
                  <a:schemeClr val="accent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a:t>GUID FRAGMENTATION???</a:t>
            </a:r>
          </a:p>
        </p:txBody>
      </p:sp>
      <p:pic>
        <p:nvPicPr>
          <p:cNvPr id="11" name="Picture 10">
            <a:extLst>
              <a:ext uri="{FF2B5EF4-FFF2-40B4-BE49-F238E27FC236}">
                <a16:creationId xmlns:a16="http://schemas.microsoft.com/office/drawing/2014/main" id="{D6FA90C1-58C2-49DC-842D-16925BD241AD}"/>
              </a:ext>
            </a:extLst>
          </p:cNvPr>
          <p:cNvPicPr>
            <a:picLocks noChangeAspect="1"/>
          </p:cNvPicPr>
          <p:nvPr/>
        </p:nvPicPr>
        <p:blipFill>
          <a:blip r:embed="rId2"/>
          <a:stretch>
            <a:fillRect/>
          </a:stretch>
        </p:blipFill>
        <p:spPr>
          <a:xfrm>
            <a:off x="-2046048" y="3544019"/>
            <a:ext cx="2133600" cy="2133600"/>
          </a:xfrm>
          <a:prstGeom prst="rect">
            <a:avLst/>
          </a:prstGeom>
        </p:spPr>
      </p:pic>
    </p:spTree>
    <p:extLst>
      <p:ext uri="{BB962C8B-B14F-4D97-AF65-F5344CB8AC3E}">
        <p14:creationId xmlns:p14="http://schemas.microsoft.com/office/powerpoint/2010/main" val="73766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500"/>
                                        <p:tgtEl>
                                          <p:spTgt spid="2">
                                            <p:txEl>
                                              <p:pRg st="0" end="0"/>
                                            </p:txEl>
                                          </p:spTgt>
                                        </p:tgtEl>
                                      </p:cBhvr>
                                    </p:animEffect>
                                  </p:childTnLst>
                                </p:cTn>
                              </p:par>
                            </p:childTnLst>
                          </p:cTn>
                        </p:par>
                        <p:par>
                          <p:cTn id="26" fill="hold">
                            <p:stCondLst>
                              <p:cond delay="500"/>
                            </p:stCondLst>
                            <p:childTnLst>
                              <p:par>
                                <p:cTn id="27" presetID="63" presetClass="path" presetSubtype="0" accel="50000" decel="50000" fill="hold" nodeType="afterEffect">
                                  <p:stCondLst>
                                    <p:cond delay="0"/>
                                  </p:stCondLst>
                                  <p:childTnLst>
                                    <p:animMotion origin="layout" path="M -0.04129 -2.22222E-6 L 1.17687 -0.00416 " pathEditMode="relative" rAng="0" ptsTypes="AA">
                                      <p:cBhvr>
                                        <p:cTn id="28" dur="3000" fill="hold"/>
                                        <p:tgtEl>
                                          <p:spTgt spid="11"/>
                                        </p:tgtEl>
                                        <p:attrNameLst>
                                          <p:attrName>ppt_x</p:attrName>
                                          <p:attrName>ppt_y</p:attrName>
                                        </p:attrNameLst>
                                      </p:cBhvr>
                                      <p:rCtr x="60901" y="-208"/>
                                    </p:animMotion>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fade">
                                      <p:cBhvr>
                                        <p:cTn id="3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F425F-CC9A-46A8-914F-EA5384AE20E1}"/>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BC40398E-9068-403D-8215-17E12C1C9EE3}"/>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D4751DE-75DE-408E-931C-D05027BA0673}"/>
              </a:ext>
            </a:extLst>
          </p:cNvPr>
          <p:cNvSpPr>
            <a:spLocks noGrp="1"/>
          </p:cNvSpPr>
          <p:nvPr>
            <p:ph type="sldNum" sz="quarter" idx="4"/>
          </p:nvPr>
        </p:nvSpPr>
        <p:spPr/>
        <p:txBody>
          <a:bodyPr/>
          <a:lstStyle/>
          <a:p>
            <a:fld id="{87FD5303-69AD-2E4D-B18B-E5EED0F0A60B}" type="slidenum">
              <a:rPr lang="en-US" smtClean="0"/>
              <a:pPr/>
              <a:t>24</a:t>
            </a:fld>
            <a:r>
              <a:rPr lang="en-US"/>
              <a:t>    </a:t>
            </a:r>
            <a:endParaRPr lang="en-US" dirty="0"/>
          </a:p>
        </p:txBody>
      </p:sp>
      <p:sp>
        <p:nvSpPr>
          <p:cNvPr id="5" name="Title 4">
            <a:extLst>
              <a:ext uri="{FF2B5EF4-FFF2-40B4-BE49-F238E27FC236}">
                <a16:creationId xmlns:a16="http://schemas.microsoft.com/office/drawing/2014/main" id="{EDFB37D5-8B14-4CA0-AE0E-B7D6C6E148B0}"/>
              </a:ext>
            </a:extLst>
          </p:cNvPr>
          <p:cNvSpPr>
            <a:spLocks noGrp="1"/>
          </p:cNvSpPr>
          <p:nvPr>
            <p:ph type="title"/>
          </p:nvPr>
        </p:nvSpPr>
        <p:spPr/>
        <p:txBody>
          <a:bodyPr/>
          <a:lstStyle/>
          <a:p>
            <a:r>
              <a:rPr lang="en-US" dirty="0"/>
              <a:t>What everyone thinks is a </a:t>
            </a:r>
            <a:r>
              <a:rPr lang="en-US" dirty="0">
                <a:solidFill>
                  <a:srgbClr val="FF0000"/>
                </a:solidFill>
              </a:rPr>
              <a:t>“Best Practice”</a:t>
            </a:r>
          </a:p>
        </p:txBody>
      </p:sp>
      <p:sp>
        <p:nvSpPr>
          <p:cNvPr id="6" name="Content Placeholder 5">
            <a:extLst>
              <a:ext uri="{FF2B5EF4-FFF2-40B4-BE49-F238E27FC236}">
                <a16:creationId xmlns:a16="http://schemas.microsoft.com/office/drawing/2014/main" id="{256C9F94-1D31-4F99-B314-20F7B15F8537}"/>
              </a:ext>
            </a:extLst>
          </p:cNvPr>
          <p:cNvSpPr>
            <a:spLocks noGrp="1"/>
          </p:cNvSpPr>
          <p:nvPr>
            <p:ph sz="quarter" idx="10"/>
          </p:nvPr>
        </p:nvSpPr>
        <p:spPr/>
        <p:txBody>
          <a:bodyPr/>
          <a:lstStyle/>
          <a:p>
            <a:endParaRPr lang="en-US"/>
          </a:p>
        </p:txBody>
      </p:sp>
      <p:pic>
        <p:nvPicPr>
          <p:cNvPr id="8" name="Picture 7">
            <a:extLst>
              <a:ext uri="{FF2B5EF4-FFF2-40B4-BE49-F238E27FC236}">
                <a16:creationId xmlns:a16="http://schemas.microsoft.com/office/drawing/2014/main" id="{60B20CB3-C707-4CA4-A024-776D9B3DEFBF}"/>
              </a:ext>
            </a:extLst>
          </p:cNvPr>
          <p:cNvPicPr>
            <a:picLocks noChangeAspect="1"/>
          </p:cNvPicPr>
          <p:nvPr/>
        </p:nvPicPr>
        <p:blipFill>
          <a:blip r:embed="rId2"/>
          <a:stretch>
            <a:fillRect/>
          </a:stretch>
        </p:blipFill>
        <p:spPr>
          <a:xfrm>
            <a:off x="0" y="1005839"/>
            <a:ext cx="12252960" cy="5150316"/>
          </a:xfrm>
          <a:prstGeom prst="rect">
            <a:avLst/>
          </a:prstGeom>
        </p:spPr>
      </p:pic>
      <p:sp>
        <p:nvSpPr>
          <p:cNvPr id="9" name="Rectangle 8">
            <a:extLst>
              <a:ext uri="{FF2B5EF4-FFF2-40B4-BE49-F238E27FC236}">
                <a16:creationId xmlns:a16="http://schemas.microsoft.com/office/drawing/2014/main" id="{D799337F-6119-4D51-9EEA-5A0595D938C1}"/>
              </a:ext>
            </a:extLst>
          </p:cNvPr>
          <p:cNvSpPr/>
          <p:nvPr/>
        </p:nvSpPr>
        <p:spPr>
          <a:xfrm>
            <a:off x="-307848" y="4207196"/>
            <a:ext cx="12496800" cy="2099222"/>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0" name="Rectangle 9">
            <a:extLst>
              <a:ext uri="{FF2B5EF4-FFF2-40B4-BE49-F238E27FC236}">
                <a16:creationId xmlns:a16="http://schemas.microsoft.com/office/drawing/2014/main" id="{C635CF86-3D26-4415-BA11-7157BE5C8466}"/>
              </a:ext>
            </a:extLst>
          </p:cNvPr>
          <p:cNvSpPr/>
          <p:nvPr/>
        </p:nvSpPr>
        <p:spPr>
          <a:xfrm>
            <a:off x="5323114" y="1005840"/>
            <a:ext cx="6408512" cy="37664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1" name="Rectangle 10">
            <a:extLst>
              <a:ext uri="{FF2B5EF4-FFF2-40B4-BE49-F238E27FC236}">
                <a16:creationId xmlns:a16="http://schemas.microsoft.com/office/drawing/2014/main" id="{DB4DFE1C-0409-4BCD-84A2-F416A3327709}"/>
              </a:ext>
            </a:extLst>
          </p:cNvPr>
          <p:cNvSpPr/>
          <p:nvPr/>
        </p:nvSpPr>
        <p:spPr>
          <a:xfrm>
            <a:off x="10091059" y="1005840"/>
            <a:ext cx="1694997" cy="376646"/>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2" name="Oval 11">
            <a:extLst>
              <a:ext uri="{FF2B5EF4-FFF2-40B4-BE49-F238E27FC236}">
                <a16:creationId xmlns:a16="http://schemas.microsoft.com/office/drawing/2014/main" id="{A75294B7-30D0-4BB7-A3A2-8178DFDFDA74}"/>
              </a:ext>
            </a:extLst>
          </p:cNvPr>
          <p:cNvSpPr/>
          <p:nvPr/>
        </p:nvSpPr>
        <p:spPr>
          <a:xfrm>
            <a:off x="2275114" y="2699658"/>
            <a:ext cx="370114" cy="370114"/>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4" name="Straight Arrow Connector 13">
            <a:extLst>
              <a:ext uri="{FF2B5EF4-FFF2-40B4-BE49-F238E27FC236}">
                <a16:creationId xmlns:a16="http://schemas.microsoft.com/office/drawing/2014/main" id="{151C8D7C-BE27-4D38-BE27-9E8C4F8DEC32}"/>
              </a:ext>
            </a:extLst>
          </p:cNvPr>
          <p:cNvCxnSpPr>
            <a:cxnSpLocks/>
          </p:cNvCxnSpPr>
          <p:nvPr/>
        </p:nvCxnSpPr>
        <p:spPr>
          <a:xfrm flipH="1">
            <a:off x="2645228" y="1382486"/>
            <a:ext cx="7445832" cy="1502229"/>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72543672-B199-4E7C-8F86-BDCDABF3E8B4}"/>
              </a:ext>
            </a:extLst>
          </p:cNvPr>
          <p:cNvSpPr/>
          <p:nvPr/>
        </p:nvSpPr>
        <p:spPr>
          <a:xfrm>
            <a:off x="993776" y="3472544"/>
            <a:ext cx="370114" cy="370114"/>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7" name="Straight Arrow Connector 16">
            <a:extLst>
              <a:ext uri="{FF2B5EF4-FFF2-40B4-BE49-F238E27FC236}">
                <a16:creationId xmlns:a16="http://schemas.microsoft.com/office/drawing/2014/main" id="{A45A8CD0-12E7-4FC7-A18F-D7FD746FA1AC}"/>
              </a:ext>
            </a:extLst>
          </p:cNvPr>
          <p:cNvCxnSpPr>
            <a:cxnSpLocks/>
          </p:cNvCxnSpPr>
          <p:nvPr/>
        </p:nvCxnSpPr>
        <p:spPr>
          <a:xfrm flipH="1">
            <a:off x="1363890" y="1382486"/>
            <a:ext cx="8727170" cy="227511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1CA37A2D-9C38-478A-BB81-12E057DF94A0}"/>
              </a:ext>
            </a:extLst>
          </p:cNvPr>
          <p:cNvSpPr/>
          <p:nvPr/>
        </p:nvSpPr>
        <p:spPr>
          <a:xfrm>
            <a:off x="3176" y="4327367"/>
            <a:ext cx="370114" cy="370114"/>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4C3F5300-6B54-4858-80D7-7AB63D4C9CDF}"/>
              </a:ext>
            </a:extLst>
          </p:cNvPr>
          <p:cNvCxnSpPr>
            <a:cxnSpLocks/>
            <a:stCxn id="16" idx="3"/>
            <a:endCxn id="19" idx="7"/>
          </p:cNvCxnSpPr>
          <p:nvPr/>
        </p:nvCxnSpPr>
        <p:spPr>
          <a:xfrm flipH="1">
            <a:off x="319088" y="3788456"/>
            <a:ext cx="728890" cy="59311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666C2D60-A48B-4918-98D3-22994788290C}"/>
              </a:ext>
            </a:extLst>
          </p:cNvPr>
          <p:cNvSpPr/>
          <p:nvPr/>
        </p:nvSpPr>
        <p:spPr>
          <a:xfrm>
            <a:off x="227979" y="4407169"/>
            <a:ext cx="4790335" cy="37664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4" name="Rectangle 23">
            <a:extLst>
              <a:ext uri="{FF2B5EF4-FFF2-40B4-BE49-F238E27FC236}">
                <a16:creationId xmlns:a16="http://schemas.microsoft.com/office/drawing/2014/main" id="{A4F2FDD2-1551-4207-BD95-C3CE87BC9323}"/>
              </a:ext>
            </a:extLst>
          </p:cNvPr>
          <p:cNvSpPr/>
          <p:nvPr/>
        </p:nvSpPr>
        <p:spPr>
          <a:xfrm>
            <a:off x="2971802" y="4407169"/>
            <a:ext cx="2046512" cy="376646"/>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5" name="Straight Arrow Connector 24">
            <a:extLst>
              <a:ext uri="{FF2B5EF4-FFF2-40B4-BE49-F238E27FC236}">
                <a16:creationId xmlns:a16="http://schemas.microsoft.com/office/drawing/2014/main" id="{FA861B6A-96E9-4C30-8AE8-C24345B7351A}"/>
              </a:ext>
            </a:extLst>
          </p:cNvPr>
          <p:cNvCxnSpPr>
            <a:cxnSpLocks/>
          </p:cNvCxnSpPr>
          <p:nvPr/>
        </p:nvCxnSpPr>
        <p:spPr>
          <a:xfrm flipV="1">
            <a:off x="5018314" y="1382486"/>
            <a:ext cx="5072746" cy="299908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6738706C-42BA-4A77-8C08-D06AF59DAE35}"/>
              </a:ext>
            </a:extLst>
          </p:cNvPr>
          <p:cNvSpPr/>
          <p:nvPr/>
        </p:nvSpPr>
        <p:spPr>
          <a:xfrm>
            <a:off x="7172324" y="4834398"/>
            <a:ext cx="5202555" cy="376646"/>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4" name="Rectangle 33">
            <a:extLst>
              <a:ext uri="{FF2B5EF4-FFF2-40B4-BE49-F238E27FC236}">
                <a16:creationId xmlns:a16="http://schemas.microsoft.com/office/drawing/2014/main" id="{FBCFE82A-6936-48A1-AF1F-F4DB3DC32F56}"/>
              </a:ext>
            </a:extLst>
          </p:cNvPr>
          <p:cNvSpPr/>
          <p:nvPr/>
        </p:nvSpPr>
        <p:spPr>
          <a:xfrm>
            <a:off x="-64008" y="5301874"/>
            <a:ext cx="2339122" cy="376646"/>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7" name="Rectangle 36">
            <a:extLst>
              <a:ext uri="{FF2B5EF4-FFF2-40B4-BE49-F238E27FC236}">
                <a16:creationId xmlns:a16="http://schemas.microsoft.com/office/drawing/2014/main" id="{7D14CD3F-275E-4523-889E-6ED598E07146}"/>
              </a:ext>
            </a:extLst>
          </p:cNvPr>
          <p:cNvSpPr/>
          <p:nvPr/>
        </p:nvSpPr>
        <p:spPr>
          <a:xfrm>
            <a:off x="304178" y="2763911"/>
            <a:ext cx="8456543" cy="37664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8" name="Rectangle 37">
            <a:extLst>
              <a:ext uri="{FF2B5EF4-FFF2-40B4-BE49-F238E27FC236}">
                <a16:creationId xmlns:a16="http://schemas.microsoft.com/office/drawing/2014/main" id="{47A4D8D4-4A9E-4560-9185-1DBD58AE7D82}"/>
              </a:ext>
            </a:extLst>
          </p:cNvPr>
          <p:cNvSpPr/>
          <p:nvPr/>
        </p:nvSpPr>
        <p:spPr>
          <a:xfrm>
            <a:off x="304177" y="3525867"/>
            <a:ext cx="7849223" cy="37664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6" name="Oval 25">
            <a:extLst>
              <a:ext uri="{FF2B5EF4-FFF2-40B4-BE49-F238E27FC236}">
                <a16:creationId xmlns:a16="http://schemas.microsoft.com/office/drawing/2014/main" id="{113DC572-900E-4FBD-89D4-D2FB81481AB3}"/>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92677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out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7"/>
                                        </p:tgtEl>
                                      </p:cBhvr>
                                    </p:animEffect>
                                    <p:set>
                                      <p:cBhvr>
                                        <p:cTn id="17" dur="1" fill="hold">
                                          <p:stCondLst>
                                            <p:cond delay="499"/>
                                          </p:stCondLst>
                                        </p:cTn>
                                        <p:tgtEl>
                                          <p:spTgt spid="37"/>
                                        </p:tgtEl>
                                        <p:attrNameLst>
                                          <p:attrName>style.visibility</p:attrName>
                                        </p:attrNameLst>
                                      </p:cBhvr>
                                      <p:to>
                                        <p:strVal val="hidden"/>
                                      </p:to>
                                    </p:set>
                                  </p:childTnLst>
                                </p:cTn>
                              </p:par>
                              <p:par>
                                <p:cTn id="18" presetID="16" presetClass="entr" presetSubtype="37"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arn(outVertical)">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8"/>
                                        </p:tgtEl>
                                      </p:cBhvr>
                                    </p:animEffect>
                                    <p:set>
                                      <p:cBhvr>
                                        <p:cTn id="25" dur="1" fill="hold">
                                          <p:stCondLst>
                                            <p:cond delay="499"/>
                                          </p:stCondLst>
                                        </p:cTn>
                                        <p:tgtEl>
                                          <p:spTgt spid="38"/>
                                        </p:tgtEl>
                                        <p:attrNameLst>
                                          <p:attrName>style.visibility</p:attrName>
                                        </p:attrNameLst>
                                      </p:cBhvr>
                                      <p:to>
                                        <p:strVal val="hidden"/>
                                      </p:to>
                                    </p:set>
                                  </p:childTnLst>
                                </p:cTn>
                              </p:par>
                              <p:par>
                                <p:cTn id="26" presetID="16" presetClass="entr" presetSubtype="37"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out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16" presetClass="entr" presetSubtype="37"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outVertic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4)">
                                      <p:cBhvr>
                                        <p:cTn id="41" dur="500"/>
                                        <p:tgtEl>
                                          <p:spTgt spid="12"/>
                                        </p:tgtEl>
                                      </p:cBhvr>
                                    </p:animEffect>
                                  </p:childTnLst>
                                </p:cTn>
                              </p:par>
                              <p:par>
                                <p:cTn id="42" presetID="22" presetClass="entr" presetSubtype="2"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par>
                                <p:cTn id="45" presetID="21"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4)">
                                      <p:cBhvr>
                                        <p:cTn id="47" dur="500"/>
                                        <p:tgtEl>
                                          <p:spTgt spid="16"/>
                                        </p:tgtEl>
                                      </p:cBhvr>
                                    </p:animEffect>
                                  </p:childTnLst>
                                </p:cTn>
                              </p:par>
                              <p:par>
                                <p:cTn id="48" presetID="22" presetClass="entr" presetSubtype="2"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grpId="0" nodeType="clickEffect">
                                  <p:stCondLst>
                                    <p:cond delay="0"/>
                                  </p:stCondLst>
                                  <p:childTnLst>
                                    <p:animEffect transition="out" filter="wipe(up)">
                                      <p:cBhvr>
                                        <p:cTn id="54" dur="2000"/>
                                        <p:tgtEl>
                                          <p:spTgt spid="9"/>
                                        </p:tgtEl>
                                      </p:cBhvr>
                                    </p:animEffect>
                                    <p:set>
                                      <p:cBhvr>
                                        <p:cTn id="55" dur="1" fill="hold">
                                          <p:stCondLst>
                                            <p:cond delay="1999"/>
                                          </p:stCondLst>
                                        </p:cTn>
                                        <p:tgtEl>
                                          <p:spTgt spid="9"/>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par>
                                <p:cTn id="62" presetID="21" presetClass="entr" presetSubtype="4"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4)">
                                      <p:cBhvr>
                                        <p:cTn id="64" dur="500"/>
                                        <p:tgtEl>
                                          <p:spTgt spid="19"/>
                                        </p:tgtEl>
                                      </p:cBhvr>
                                    </p:animEffect>
                                  </p:childTnLst>
                                </p:cTn>
                              </p:par>
                              <p:par>
                                <p:cTn id="65" presetID="22" presetClass="entr" presetSubtype="2"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righ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6"/>
                                        </p:tgtEl>
                                      </p:cBhvr>
                                    </p:animEffect>
                                    <p:set>
                                      <p:cBhvr>
                                        <p:cTn id="75" dur="1" fill="hold">
                                          <p:stCondLst>
                                            <p:cond delay="499"/>
                                          </p:stCondLst>
                                        </p:cTn>
                                        <p:tgtEl>
                                          <p:spTgt spid="1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0"/>
                                        </p:tgtEl>
                                      </p:cBhvr>
                                    </p:animEffect>
                                    <p:set>
                                      <p:cBhvr>
                                        <p:cTn id="81" dur="1" fill="hold">
                                          <p:stCondLst>
                                            <p:cond delay="499"/>
                                          </p:stCondLst>
                                        </p:cTn>
                                        <p:tgtEl>
                                          <p:spTgt spid="20"/>
                                        </p:tgtEl>
                                        <p:attrNameLst>
                                          <p:attrName>style.visibility</p:attrName>
                                        </p:attrNameLst>
                                      </p:cBhvr>
                                      <p:to>
                                        <p:strVal val="hidden"/>
                                      </p:to>
                                    </p:set>
                                  </p:childTnLst>
                                </p:cTn>
                              </p:par>
                              <p:par>
                                <p:cTn id="82" presetID="16" presetClass="entr" presetSubtype="37"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barn(outVertical)">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23"/>
                                        </p:tgtEl>
                                      </p:cBhvr>
                                    </p:animEffect>
                                    <p:set>
                                      <p:cBhvr>
                                        <p:cTn id="89" dur="1" fill="hold">
                                          <p:stCondLst>
                                            <p:cond delay="499"/>
                                          </p:stCondLst>
                                        </p:cTn>
                                        <p:tgtEl>
                                          <p:spTgt spid="23"/>
                                        </p:tgtEl>
                                        <p:attrNameLst>
                                          <p:attrName>style.visibility</p:attrName>
                                        </p:attrNameLst>
                                      </p:cBhvr>
                                      <p:to>
                                        <p:strVal val="hidden"/>
                                      </p:to>
                                    </p:set>
                                  </p:childTnLst>
                                </p:cTn>
                              </p:par>
                              <p:par>
                                <p:cTn id="90" presetID="16" presetClass="entr" presetSubtype="37"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barn(outVertical)">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wipe(left)">
                                      <p:cBhvr>
                                        <p:cTn id="102" dur="500"/>
                                        <p:tgtEl>
                                          <p:spTgt spid="33"/>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wipe(left)">
                                      <p:cBhvr>
                                        <p:cTn id="10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P spid="12" grpId="0" animBg="1"/>
      <p:bldP spid="12" grpId="1" animBg="1"/>
      <p:bldP spid="16" grpId="0" animBg="1"/>
      <p:bldP spid="16" grpId="1" animBg="1"/>
      <p:bldP spid="19" grpId="0" animBg="1"/>
      <p:bldP spid="19" grpId="1" animBg="1"/>
      <p:bldP spid="23" grpId="0" animBg="1"/>
      <p:bldP spid="23" grpId="1" animBg="1"/>
      <p:bldP spid="24" grpId="0" animBg="1"/>
      <p:bldP spid="33" grpId="0" animBg="1"/>
      <p:bldP spid="34" grpId="0" animBg="1"/>
      <p:bldP spid="37" grpId="0" animBg="1"/>
      <p:bldP spid="37" grpId="1" animBg="1"/>
      <p:bldP spid="38" grpId="0" animBg="1"/>
      <p:bldP spid="38"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84592-C287-41AA-9298-F05FE8FF801F}"/>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91819562-8542-41FA-B0B7-E6D9DDE71043}"/>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499DAD30-D70D-4C2D-A543-244627360665}"/>
              </a:ext>
            </a:extLst>
          </p:cNvPr>
          <p:cNvSpPr>
            <a:spLocks noGrp="1"/>
          </p:cNvSpPr>
          <p:nvPr>
            <p:ph type="sldNum" sz="quarter" idx="4"/>
          </p:nvPr>
        </p:nvSpPr>
        <p:spPr/>
        <p:txBody>
          <a:bodyPr/>
          <a:lstStyle/>
          <a:p>
            <a:fld id="{87FD5303-69AD-2E4D-B18B-E5EED0F0A60B}" type="slidenum">
              <a:rPr lang="en-US" smtClean="0"/>
              <a:pPr/>
              <a:t>25</a:t>
            </a:fld>
            <a:r>
              <a:rPr lang="en-US"/>
              <a:t>    </a:t>
            </a:r>
            <a:endParaRPr lang="en-US" dirty="0"/>
          </a:p>
        </p:txBody>
      </p:sp>
      <p:sp>
        <p:nvSpPr>
          <p:cNvPr id="5" name="Title 4">
            <a:extLst>
              <a:ext uri="{FF2B5EF4-FFF2-40B4-BE49-F238E27FC236}">
                <a16:creationId xmlns:a16="http://schemas.microsoft.com/office/drawing/2014/main" id="{ED9DA98E-54D3-4D79-B5BF-02862F0189BF}"/>
              </a:ext>
            </a:extLst>
          </p:cNvPr>
          <p:cNvSpPr>
            <a:spLocks noGrp="1"/>
          </p:cNvSpPr>
          <p:nvPr>
            <p:ph type="title"/>
          </p:nvPr>
        </p:nvSpPr>
        <p:spPr/>
        <p:txBody>
          <a:bodyPr/>
          <a:lstStyle/>
          <a:p>
            <a:r>
              <a:rPr lang="en-US" dirty="0"/>
              <a:t>Where did those numbers come from?</a:t>
            </a:r>
          </a:p>
        </p:txBody>
      </p:sp>
      <p:sp>
        <p:nvSpPr>
          <p:cNvPr id="6" name="Content Placeholder 5">
            <a:extLst>
              <a:ext uri="{FF2B5EF4-FFF2-40B4-BE49-F238E27FC236}">
                <a16:creationId xmlns:a16="http://schemas.microsoft.com/office/drawing/2014/main" id="{FFCF2F71-9CA9-4C20-BA49-1A08ED1B220E}"/>
              </a:ext>
            </a:extLst>
          </p:cNvPr>
          <p:cNvSpPr>
            <a:spLocks noGrp="1"/>
          </p:cNvSpPr>
          <p:nvPr>
            <p:ph sz="quarter" idx="10"/>
          </p:nvPr>
        </p:nvSpPr>
        <p:spPr/>
        <p:txBody>
          <a:bodyPr/>
          <a:lstStyle/>
          <a:p>
            <a:r>
              <a:rPr lang="en-US" dirty="0">
                <a:hlinkClick r:id="rId2"/>
              </a:rPr>
              <a:t>https://docs.microsoft.com/en-us/sql/relational-databases/indexes/reorganize-and-rebuild-indexes?view=sql-server-ver15</a:t>
            </a:r>
            <a:endParaRPr lang="en-US" dirty="0"/>
          </a:p>
          <a:p>
            <a:r>
              <a:rPr lang="en-US" dirty="0"/>
              <a:t>Paul Randal</a:t>
            </a:r>
          </a:p>
          <a:p>
            <a:r>
              <a:rPr lang="en-US" dirty="0">
                <a:hlinkClick r:id="rId3"/>
              </a:rPr>
              <a:t>https://www.sqlskills.com/blogs/paul/where-do-the-books-online-index-fragmentation-thresholds-come-from/</a:t>
            </a:r>
            <a:endParaRPr lang="en-US" dirty="0"/>
          </a:p>
        </p:txBody>
      </p:sp>
      <p:pic>
        <p:nvPicPr>
          <p:cNvPr id="7" name="Picture 6">
            <a:extLst>
              <a:ext uri="{FF2B5EF4-FFF2-40B4-BE49-F238E27FC236}">
                <a16:creationId xmlns:a16="http://schemas.microsoft.com/office/drawing/2014/main" id="{9E8DE81D-6952-4F4A-BF7A-DD33896F7B3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492152"/>
            <a:ext cx="12161520" cy="1771877"/>
          </a:xfrm>
          <a:prstGeom prst="rect">
            <a:avLst/>
          </a:prstGeom>
        </p:spPr>
      </p:pic>
      <p:sp>
        <p:nvSpPr>
          <p:cNvPr id="8" name="Rectangle 7">
            <a:extLst>
              <a:ext uri="{FF2B5EF4-FFF2-40B4-BE49-F238E27FC236}">
                <a16:creationId xmlns:a16="http://schemas.microsoft.com/office/drawing/2014/main" id="{0FAA00BA-EA35-4881-9AA2-F8325D748556}"/>
              </a:ext>
            </a:extLst>
          </p:cNvPr>
          <p:cNvSpPr/>
          <p:nvPr/>
        </p:nvSpPr>
        <p:spPr>
          <a:xfrm>
            <a:off x="0" y="5908778"/>
            <a:ext cx="8379234" cy="37664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9" name="Rectangle 8">
            <a:extLst>
              <a:ext uri="{FF2B5EF4-FFF2-40B4-BE49-F238E27FC236}">
                <a16:creationId xmlns:a16="http://schemas.microsoft.com/office/drawing/2014/main" id="{56DF6D8F-4F9A-4672-83E1-634F241F6A45}"/>
              </a:ext>
            </a:extLst>
          </p:cNvPr>
          <p:cNvSpPr/>
          <p:nvPr/>
        </p:nvSpPr>
        <p:spPr>
          <a:xfrm>
            <a:off x="10885" y="4422885"/>
            <a:ext cx="10687005" cy="37664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0" name="Rectangle 9">
            <a:extLst>
              <a:ext uri="{FF2B5EF4-FFF2-40B4-BE49-F238E27FC236}">
                <a16:creationId xmlns:a16="http://schemas.microsoft.com/office/drawing/2014/main" id="{04F5E526-1A6C-4DC3-94ED-7D51C25FF221}"/>
              </a:ext>
            </a:extLst>
          </p:cNvPr>
          <p:cNvSpPr/>
          <p:nvPr/>
        </p:nvSpPr>
        <p:spPr>
          <a:xfrm>
            <a:off x="3984172" y="5046090"/>
            <a:ext cx="8379234" cy="37664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1" name="Rectangle 10">
            <a:extLst>
              <a:ext uri="{FF2B5EF4-FFF2-40B4-BE49-F238E27FC236}">
                <a16:creationId xmlns:a16="http://schemas.microsoft.com/office/drawing/2014/main" id="{C9D24CC6-1D0A-4EE1-947D-6246F6138B75}"/>
              </a:ext>
            </a:extLst>
          </p:cNvPr>
          <p:cNvSpPr/>
          <p:nvPr/>
        </p:nvSpPr>
        <p:spPr>
          <a:xfrm>
            <a:off x="-104775" y="5350461"/>
            <a:ext cx="3585438" cy="37664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2" name="TextBox 11">
            <a:extLst>
              <a:ext uri="{FF2B5EF4-FFF2-40B4-BE49-F238E27FC236}">
                <a16:creationId xmlns:a16="http://schemas.microsoft.com/office/drawing/2014/main" id="{5EE235D5-44DA-46B9-B31E-DFA6723E4FEB}"/>
              </a:ext>
            </a:extLst>
          </p:cNvPr>
          <p:cNvSpPr txBox="1"/>
          <p:nvPr/>
        </p:nvSpPr>
        <p:spPr>
          <a:xfrm>
            <a:off x="8379234" y="5527710"/>
            <a:ext cx="3731341" cy="738664"/>
          </a:xfrm>
          <a:prstGeom prst="rect">
            <a:avLst/>
          </a:prstGeom>
          <a:solidFill>
            <a:schemeClr val="bg1"/>
          </a:solidFill>
          <a:ln w="762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Don’t treat them as a</a:t>
            </a:r>
          </a:p>
          <a:p>
            <a:pPr algn="ctr"/>
            <a:r>
              <a:rPr lang="en-US" sz="2400" dirty="0">
                <a:latin typeface="Arial Black" panose="020B0A04020102020204" pitchFamily="34" charset="0"/>
              </a:rPr>
              <a:t>“Best Practice”!</a:t>
            </a:r>
          </a:p>
        </p:txBody>
      </p:sp>
      <p:sp>
        <p:nvSpPr>
          <p:cNvPr id="13" name="Rectangle 12">
            <a:extLst>
              <a:ext uri="{FF2B5EF4-FFF2-40B4-BE49-F238E27FC236}">
                <a16:creationId xmlns:a16="http://schemas.microsoft.com/office/drawing/2014/main" id="{79DE9600-8D42-41A1-B7D3-85C4B190299C}"/>
              </a:ext>
            </a:extLst>
          </p:cNvPr>
          <p:cNvSpPr/>
          <p:nvPr/>
        </p:nvSpPr>
        <p:spPr>
          <a:xfrm>
            <a:off x="1581151" y="5890927"/>
            <a:ext cx="3731342" cy="376646"/>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4" name="Oval 13">
            <a:extLst>
              <a:ext uri="{FF2B5EF4-FFF2-40B4-BE49-F238E27FC236}">
                <a16:creationId xmlns:a16="http://schemas.microsoft.com/office/drawing/2014/main" id="{EFD5A0E5-7896-4AFC-8A46-17F879B2E6FF}"/>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5" name="Rectangle 14">
            <a:extLst>
              <a:ext uri="{FF2B5EF4-FFF2-40B4-BE49-F238E27FC236}">
                <a16:creationId xmlns:a16="http://schemas.microsoft.com/office/drawing/2014/main" id="{54BB8F08-652E-4C96-A3CF-DD8EE25A2F3B}"/>
              </a:ext>
            </a:extLst>
          </p:cNvPr>
          <p:cNvSpPr/>
          <p:nvPr/>
        </p:nvSpPr>
        <p:spPr>
          <a:xfrm>
            <a:off x="5619750" y="5889728"/>
            <a:ext cx="2759484" cy="376646"/>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6" name="TextBox 15">
            <a:extLst>
              <a:ext uri="{FF2B5EF4-FFF2-40B4-BE49-F238E27FC236}">
                <a16:creationId xmlns:a16="http://schemas.microsoft.com/office/drawing/2014/main" id="{60491BD1-B0BB-4F36-990A-B689D0848F91}"/>
              </a:ext>
            </a:extLst>
          </p:cNvPr>
          <p:cNvSpPr txBox="1"/>
          <p:nvPr/>
        </p:nvSpPr>
        <p:spPr>
          <a:xfrm>
            <a:off x="1556523" y="1142453"/>
            <a:ext cx="5266186" cy="1292662"/>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800" dirty="0">
                <a:latin typeface="Arial Black" panose="020B0A04020102020204" pitchFamily="34" charset="0"/>
              </a:rPr>
              <a:t>Update on 20 April 2021…</a:t>
            </a:r>
          </a:p>
          <a:p>
            <a:pPr algn="ctr"/>
            <a:r>
              <a:rPr lang="en-US" sz="2800" dirty="0">
                <a:latin typeface="Arial Black" panose="020B0A04020102020204" pitchFamily="34" charset="0"/>
              </a:rPr>
              <a:t>They removed all that</a:t>
            </a:r>
          </a:p>
          <a:p>
            <a:pPr algn="ctr"/>
            <a:r>
              <a:rPr lang="en-US" sz="2800" dirty="0">
                <a:latin typeface="Arial Black" panose="020B0A04020102020204" pitchFamily="34" charset="0"/>
              </a:rPr>
              <a:t>from the documentation.</a:t>
            </a:r>
          </a:p>
        </p:txBody>
      </p:sp>
    </p:spTree>
    <p:extLst>
      <p:ext uri="{BB962C8B-B14F-4D97-AF65-F5344CB8AC3E}">
        <p14:creationId xmlns:p14="http://schemas.microsoft.com/office/powerpoint/2010/main" val="25870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6" presetClass="entr" presetSubtype="37"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outVertic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80">
                                          <p:stCondLst>
                                            <p:cond delay="0"/>
                                          </p:stCondLst>
                                        </p:cTn>
                                        <p:tgtEl>
                                          <p:spTgt spid="12"/>
                                        </p:tgtEl>
                                      </p:cBhvr>
                                    </p:animEffect>
                                    <p:anim calcmode="lin" valueType="num">
                                      <p:cBhvr>
                                        <p:cTn id="5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9" dur="26">
                                          <p:stCondLst>
                                            <p:cond delay="650"/>
                                          </p:stCondLst>
                                        </p:cTn>
                                        <p:tgtEl>
                                          <p:spTgt spid="12"/>
                                        </p:tgtEl>
                                      </p:cBhvr>
                                      <p:to x="100000" y="60000"/>
                                    </p:animScale>
                                    <p:animScale>
                                      <p:cBhvr>
                                        <p:cTn id="60" dur="166" decel="50000">
                                          <p:stCondLst>
                                            <p:cond delay="676"/>
                                          </p:stCondLst>
                                        </p:cTn>
                                        <p:tgtEl>
                                          <p:spTgt spid="12"/>
                                        </p:tgtEl>
                                      </p:cBhvr>
                                      <p:to x="100000" y="100000"/>
                                    </p:animScale>
                                    <p:animScale>
                                      <p:cBhvr>
                                        <p:cTn id="61" dur="26">
                                          <p:stCondLst>
                                            <p:cond delay="1312"/>
                                          </p:stCondLst>
                                        </p:cTn>
                                        <p:tgtEl>
                                          <p:spTgt spid="12"/>
                                        </p:tgtEl>
                                      </p:cBhvr>
                                      <p:to x="100000" y="80000"/>
                                    </p:animScale>
                                    <p:animScale>
                                      <p:cBhvr>
                                        <p:cTn id="62" dur="166" decel="50000">
                                          <p:stCondLst>
                                            <p:cond delay="1338"/>
                                          </p:stCondLst>
                                        </p:cTn>
                                        <p:tgtEl>
                                          <p:spTgt spid="12"/>
                                        </p:tgtEl>
                                      </p:cBhvr>
                                      <p:to x="100000" y="100000"/>
                                    </p:animScale>
                                    <p:animScale>
                                      <p:cBhvr>
                                        <p:cTn id="63" dur="26">
                                          <p:stCondLst>
                                            <p:cond delay="1642"/>
                                          </p:stCondLst>
                                        </p:cTn>
                                        <p:tgtEl>
                                          <p:spTgt spid="12"/>
                                        </p:tgtEl>
                                      </p:cBhvr>
                                      <p:to x="100000" y="90000"/>
                                    </p:animScale>
                                    <p:animScale>
                                      <p:cBhvr>
                                        <p:cTn id="64" dur="166" decel="50000">
                                          <p:stCondLst>
                                            <p:cond delay="1668"/>
                                          </p:stCondLst>
                                        </p:cTn>
                                        <p:tgtEl>
                                          <p:spTgt spid="12"/>
                                        </p:tgtEl>
                                      </p:cBhvr>
                                      <p:to x="100000" y="100000"/>
                                    </p:animScale>
                                    <p:animScale>
                                      <p:cBhvr>
                                        <p:cTn id="65" dur="26">
                                          <p:stCondLst>
                                            <p:cond delay="1808"/>
                                          </p:stCondLst>
                                        </p:cTn>
                                        <p:tgtEl>
                                          <p:spTgt spid="12"/>
                                        </p:tgtEl>
                                      </p:cBhvr>
                                      <p:to x="100000" y="95000"/>
                                    </p:animScale>
                                    <p:animScale>
                                      <p:cBhvr>
                                        <p:cTn id="66" dur="166" decel="50000">
                                          <p:stCondLst>
                                            <p:cond delay="1834"/>
                                          </p:stCondLst>
                                        </p:cTn>
                                        <p:tgtEl>
                                          <p:spTgt spid="12"/>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22" presetClass="entr" presetSubtype="8"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left)">
                                      <p:cBhvr>
                                        <p:cTn id="77" dur="500"/>
                                        <p:tgtEl>
                                          <p:spTgt spid="1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37"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barn(outVertical)">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8" grpId="0" uiExpand="1" animBg="1"/>
      <p:bldP spid="8" grpId="1" animBg="1"/>
      <p:bldP spid="9" grpId="0" animBg="1"/>
      <p:bldP spid="9" grpId="1" animBg="1"/>
      <p:bldP spid="10" grpId="0" uiExpand="1" animBg="1"/>
      <p:bldP spid="11" grpId="0" uiExpand="1" animBg="1"/>
      <p:bldP spid="12" grpId="0" animBg="1"/>
      <p:bldP spid="13" grpId="0" animBg="1"/>
      <p:bldP spid="13" grpId="1" animBg="1"/>
      <p:bldP spid="15" grpId="0" animBg="1"/>
      <p:bldP spid="15" grpId="1"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0AD78-5FCE-4266-A017-F0D5ACB0CADA}"/>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06CB2CBF-56CF-4936-86C0-ADC06B61764E}"/>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1733FA01-021E-4831-BF42-CAB46CAE0FFD}"/>
              </a:ext>
            </a:extLst>
          </p:cNvPr>
          <p:cNvSpPr>
            <a:spLocks noGrp="1"/>
          </p:cNvSpPr>
          <p:nvPr>
            <p:ph type="sldNum" sz="quarter" idx="4"/>
          </p:nvPr>
        </p:nvSpPr>
        <p:spPr/>
        <p:txBody>
          <a:bodyPr/>
          <a:lstStyle/>
          <a:p>
            <a:fld id="{87FD5303-69AD-2E4D-B18B-E5EED0F0A60B}" type="slidenum">
              <a:rPr lang="en-US" smtClean="0"/>
              <a:pPr/>
              <a:t>26</a:t>
            </a:fld>
            <a:r>
              <a:rPr lang="en-US"/>
              <a:t>    </a:t>
            </a:r>
            <a:endParaRPr lang="en-US" dirty="0"/>
          </a:p>
        </p:txBody>
      </p:sp>
      <p:sp>
        <p:nvSpPr>
          <p:cNvPr id="5" name="Title 4">
            <a:extLst>
              <a:ext uri="{FF2B5EF4-FFF2-40B4-BE49-F238E27FC236}">
                <a16:creationId xmlns:a16="http://schemas.microsoft.com/office/drawing/2014/main" id="{06D13A1A-CB1A-4715-915E-8B8EEEDD4949}"/>
              </a:ext>
            </a:extLst>
          </p:cNvPr>
          <p:cNvSpPr>
            <a:spLocks noGrp="1"/>
          </p:cNvSpPr>
          <p:nvPr>
            <p:ph type="title"/>
          </p:nvPr>
        </p:nvSpPr>
        <p:spPr/>
        <p:txBody>
          <a:bodyPr/>
          <a:lstStyle/>
          <a:p>
            <a:r>
              <a:rPr lang="en-US" dirty="0"/>
              <a:t>Change to Documentation on 20 April 2021</a:t>
            </a:r>
          </a:p>
        </p:txBody>
      </p:sp>
      <p:sp>
        <p:nvSpPr>
          <p:cNvPr id="6" name="Content Placeholder 5">
            <a:extLst>
              <a:ext uri="{FF2B5EF4-FFF2-40B4-BE49-F238E27FC236}">
                <a16:creationId xmlns:a16="http://schemas.microsoft.com/office/drawing/2014/main" id="{F71A98B3-D55C-4024-8932-166A10E34538}"/>
              </a:ext>
            </a:extLst>
          </p:cNvPr>
          <p:cNvSpPr>
            <a:spLocks noGrp="1"/>
          </p:cNvSpPr>
          <p:nvPr>
            <p:ph sz="quarter" idx="10"/>
          </p:nvPr>
        </p:nvSpPr>
        <p:spPr>
          <a:xfrm>
            <a:off x="0" y="1005840"/>
            <a:ext cx="12188952" cy="5303520"/>
          </a:xfrm>
        </p:spPr>
        <p:txBody>
          <a:bodyPr/>
          <a:lstStyle/>
          <a:p>
            <a:endParaRPr lang="en-US" dirty="0"/>
          </a:p>
        </p:txBody>
      </p:sp>
      <p:pic>
        <p:nvPicPr>
          <p:cNvPr id="7" name="Picture 6">
            <a:extLst>
              <a:ext uri="{FF2B5EF4-FFF2-40B4-BE49-F238E27FC236}">
                <a16:creationId xmlns:a16="http://schemas.microsoft.com/office/drawing/2014/main" id="{55344E23-9DFF-47B2-8442-27172FC99299}"/>
              </a:ext>
            </a:extLst>
          </p:cNvPr>
          <p:cNvPicPr>
            <a:picLocks noChangeAspect="1"/>
          </p:cNvPicPr>
          <p:nvPr/>
        </p:nvPicPr>
        <p:blipFill>
          <a:blip r:embed="rId2"/>
          <a:stretch>
            <a:fillRect/>
          </a:stretch>
        </p:blipFill>
        <p:spPr>
          <a:xfrm>
            <a:off x="1184932" y="1048630"/>
            <a:ext cx="9819088" cy="5260730"/>
          </a:xfrm>
          <a:prstGeom prst="rect">
            <a:avLst/>
          </a:prstGeom>
        </p:spPr>
      </p:pic>
      <p:sp>
        <p:nvSpPr>
          <p:cNvPr id="8" name="Rectangle 7">
            <a:extLst>
              <a:ext uri="{FF2B5EF4-FFF2-40B4-BE49-F238E27FC236}">
                <a16:creationId xmlns:a16="http://schemas.microsoft.com/office/drawing/2014/main" id="{08C03781-F5FF-47C0-B4F9-F95DF35AC1D1}"/>
              </a:ext>
            </a:extLst>
          </p:cNvPr>
          <p:cNvSpPr/>
          <p:nvPr/>
        </p:nvSpPr>
        <p:spPr>
          <a:xfrm>
            <a:off x="1485900" y="2049807"/>
            <a:ext cx="6350794" cy="23755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9" name="Rectangle 8">
            <a:extLst>
              <a:ext uri="{FF2B5EF4-FFF2-40B4-BE49-F238E27FC236}">
                <a16:creationId xmlns:a16="http://schemas.microsoft.com/office/drawing/2014/main" id="{FC85E149-7792-4703-B723-4C9353333249}"/>
              </a:ext>
            </a:extLst>
          </p:cNvPr>
          <p:cNvSpPr/>
          <p:nvPr/>
        </p:nvSpPr>
        <p:spPr>
          <a:xfrm>
            <a:off x="1666875" y="2314451"/>
            <a:ext cx="3162300" cy="23755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0" name="Rectangle 9">
            <a:extLst>
              <a:ext uri="{FF2B5EF4-FFF2-40B4-BE49-F238E27FC236}">
                <a16:creationId xmlns:a16="http://schemas.microsoft.com/office/drawing/2014/main" id="{1AF2BA5B-B8AE-467A-B381-A8375A76D8FD}"/>
              </a:ext>
            </a:extLst>
          </p:cNvPr>
          <p:cNvSpPr/>
          <p:nvPr/>
        </p:nvSpPr>
        <p:spPr>
          <a:xfrm>
            <a:off x="2571749" y="2554632"/>
            <a:ext cx="7667625" cy="23755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1" name="Rectangle 20">
            <a:extLst>
              <a:ext uri="{FF2B5EF4-FFF2-40B4-BE49-F238E27FC236}">
                <a16:creationId xmlns:a16="http://schemas.microsoft.com/office/drawing/2014/main" id="{0356807D-CFE3-42C5-AAC7-D8F9C8888563}"/>
              </a:ext>
            </a:extLst>
          </p:cNvPr>
          <p:cNvSpPr/>
          <p:nvPr/>
        </p:nvSpPr>
        <p:spPr>
          <a:xfrm>
            <a:off x="1485901" y="2832146"/>
            <a:ext cx="4608512" cy="23755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2" name="Rectangle 21">
            <a:extLst>
              <a:ext uri="{FF2B5EF4-FFF2-40B4-BE49-F238E27FC236}">
                <a16:creationId xmlns:a16="http://schemas.microsoft.com/office/drawing/2014/main" id="{653FBB09-A7D7-4A9E-9A9A-3FF90D82D91E}"/>
              </a:ext>
            </a:extLst>
          </p:cNvPr>
          <p:cNvSpPr/>
          <p:nvPr/>
        </p:nvSpPr>
        <p:spPr>
          <a:xfrm>
            <a:off x="1485900" y="3889009"/>
            <a:ext cx="6419850" cy="23755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3" name="Rectangle 22">
            <a:extLst>
              <a:ext uri="{FF2B5EF4-FFF2-40B4-BE49-F238E27FC236}">
                <a16:creationId xmlns:a16="http://schemas.microsoft.com/office/drawing/2014/main" id="{6EC7DE93-5ECA-4FA8-A964-6FD5452E2849}"/>
              </a:ext>
            </a:extLst>
          </p:cNvPr>
          <p:cNvSpPr/>
          <p:nvPr/>
        </p:nvSpPr>
        <p:spPr>
          <a:xfrm>
            <a:off x="1485900" y="4923151"/>
            <a:ext cx="7667624" cy="23755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4" name="Rectangle 23">
            <a:extLst>
              <a:ext uri="{FF2B5EF4-FFF2-40B4-BE49-F238E27FC236}">
                <a16:creationId xmlns:a16="http://schemas.microsoft.com/office/drawing/2014/main" id="{D36C118E-EAAD-46DB-849F-EFA24711FFF1}"/>
              </a:ext>
            </a:extLst>
          </p:cNvPr>
          <p:cNvSpPr/>
          <p:nvPr/>
        </p:nvSpPr>
        <p:spPr>
          <a:xfrm>
            <a:off x="1464571" y="5706247"/>
            <a:ext cx="6822179" cy="23755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8" name="TextBox 17">
            <a:extLst>
              <a:ext uri="{FF2B5EF4-FFF2-40B4-BE49-F238E27FC236}">
                <a16:creationId xmlns:a16="http://schemas.microsoft.com/office/drawing/2014/main" id="{97E70C96-7890-4D5C-BBDF-373008F41C4B}"/>
              </a:ext>
            </a:extLst>
          </p:cNvPr>
          <p:cNvSpPr txBox="1"/>
          <p:nvPr/>
        </p:nvSpPr>
        <p:spPr>
          <a:xfrm>
            <a:off x="1666875" y="1673017"/>
            <a:ext cx="8898590" cy="4431983"/>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4800" dirty="0">
                <a:latin typeface="Arial Black" panose="020B0A04020102020204" pitchFamily="34" charset="0"/>
              </a:rPr>
              <a:t>The never tell you how to </a:t>
            </a:r>
          </a:p>
          <a:p>
            <a:pPr algn="ctr"/>
            <a:r>
              <a:rPr lang="en-US" sz="4800" dirty="0">
                <a:latin typeface="Arial Black" panose="020B0A04020102020204" pitchFamily="34" charset="0"/>
              </a:rPr>
              <a:t>Automatically</a:t>
            </a:r>
          </a:p>
          <a:p>
            <a:pPr algn="ctr"/>
            <a:r>
              <a:rPr lang="en-US" sz="4800" dirty="0">
                <a:latin typeface="Arial Black" panose="020B0A04020102020204" pitchFamily="34" charset="0"/>
              </a:rPr>
              <a:t>correlate performance</a:t>
            </a:r>
          </a:p>
          <a:p>
            <a:pPr algn="ctr"/>
            <a:r>
              <a:rPr lang="en-US" sz="4800" dirty="0">
                <a:latin typeface="Arial Black" panose="020B0A04020102020204" pitchFamily="34" charset="0"/>
              </a:rPr>
              <a:t>to even one  index</a:t>
            </a:r>
            <a:br>
              <a:rPr lang="en-US" sz="4800" dirty="0">
                <a:latin typeface="Arial Black" panose="020B0A04020102020204" pitchFamily="34" charset="0"/>
              </a:rPr>
            </a:br>
            <a:r>
              <a:rPr lang="en-US" sz="4800" dirty="0">
                <a:latin typeface="Arial Black" panose="020B0A04020102020204" pitchFamily="34" charset="0"/>
              </a:rPr>
              <a:t>never mind</a:t>
            </a:r>
          </a:p>
          <a:p>
            <a:pPr algn="ctr"/>
            <a:r>
              <a:rPr lang="en-US" sz="4800" dirty="0">
                <a:latin typeface="Arial Black" panose="020B0A04020102020204" pitchFamily="34" charset="0"/>
              </a:rPr>
              <a:t>for ALL Indexes!</a:t>
            </a:r>
          </a:p>
        </p:txBody>
      </p:sp>
      <p:sp>
        <p:nvSpPr>
          <p:cNvPr id="25" name="Oval 24">
            <a:extLst>
              <a:ext uri="{FF2B5EF4-FFF2-40B4-BE49-F238E27FC236}">
                <a16:creationId xmlns:a16="http://schemas.microsoft.com/office/drawing/2014/main" id="{5F21F214-A6DB-4FF3-8E47-05BB76E55225}"/>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70036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50"/>
                                        <p:tgtEl>
                                          <p:spTgt spid="8"/>
                                        </p:tgtEl>
                                      </p:cBhvr>
                                    </p:animEffect>
                                    <p:set>
                                      <p:cBhvr>
                                        <p:cTn id="12" dur="1" fill="hold">
                                          <p:stCondLst>
                                            <p:cond delay="24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10" presetClass="exit" presetSubtype="0" fill="hold" grpId="1"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2"/>
                                        </p:tgtEl>
                                      </p:cBhvr>
                                    </p:animEffect>
                                    <p:set>
                                      <p:cBhvr>
                                        <p:cTn id="61" dur="1" fill="hold">
                                          <p:stCondLst>
                                            <p:cond delay="499"/>
                                          </p:stCondLst>
                                        </p:cTn>
                                        <p:tgtEl>
                                          <p:spTgt spid="22"/>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23"/>
                                        </p:tgtEl>
                                      </p:cBhvr>
                                    </p:animEffect>
                                    <p:set>
                                      <p:cBhvr>
                                        <p:cTn id="64" dur="1" fill="hold">
                                          <p:stCondLst>
                                            <p:cond delay="499"/>
                                          </p:stCondLst>
                                        </p:cTn>
                                        <p:tgtEl>
                                          <p:spTgt spid="23"/>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24"/>
                                        </p:tgtEl>
                                      </p:cBhvr>
                                    </p:animEffect>
                                    <p:set>
                                      <p:cBhvr>
                                        <p:cTn id="6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21" grpId="0" animBg="1"/>
      <p:bldP spid="21" grpId="1" animBg="1"/>
      <p:bldP spid="22" grpId="0" animBg="1"/>
      <p:bldP spid="22" grpId="1" animBg="1"/>
      <p:bldP spid="23" grpId="0" animBg="1"/>
      <p:bldP spid="23" grpId="1" animBg="1"/>
      <p:bldP spid="24" grpId="0" animBg="1"/>
      <p:bldP spid="24" grpId="1"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E846E-1C9A-48B9-9177-1165F98E7144}"/>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9852E6EF-D7E0-4E61-88EA-2FCB3E780D6A}"/>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96715F10-D8AE-472B-8C8A-E279B8AF9541}"/>
              </a:ext>
            </a:extLst>
          </p:cNvPr>
          <p:cNvSpPr>
            <a:spLocks noGrp="1"/>
          </p:cNvSpPr>
          <p:nvPr>
            <p:ph type="sldNum" sz="quarter" idx="4"/>
          </p:nvPr>
        </p:nvSpPr>
        <p:spPr/>
        <p:txBody>
          <a:bodyPr/>
          <a:lstStyle/>
          <a:p>
            <a:fld id="{87FD5303-69AD-2E4D-B18B-E5EED0F0A60B}" type="slidenum">
              <a:rPr lang="en-US" smtClean="0"/>
              <a:pPr/>
              <a:t>27</a:t>
            </a:fld>
            <a:r>
              <a:rPr lang="en-US"/>
              <a:t>    </a:t>
            </a:r>
            <a:endParaRPr lang="en-US" dirty="0"/>
          </a:p>
        </p:txBody>
      </p:sp>
      <p:sp>
        <p:nvSpPr>
          <p:cNvPr id="5" name="Title 4">
            <a:extLst>
              <a:ext uri="{FF2B5EF4-FFF2-40B4-BE49-F238E27FC236}">
                <a16:creationId xmlns:a16="http://schemas.microsoft.com/office/drawing/2014/main" id="{869748C7-78F1-41B1-84AF-F61D50DFC596}"/>
              </a:ext>
            </a:extLst>
          </p:cNvPr>
          <p:cNvSpPr>
            <a:spLocks noGrp="1"/>
          </p:cNvSpPr>
          <p:nvPr>
            <p:ph type="title"/>
          </p:nvPr>
        </p:nvSpPr>
        <p:spPr/>
        <p:txBody>
          <a:bodyPr/>
          <a:lstStyle/>
          <a:p>
            <a:r>
              <a:rPr lang="en-US" dirty="0"/>
              <a:t>Further Proof in the MS Documentation</a:t>
            </a:r>
          </a:p>
        </p:txBody>
      </p:sp>
      <p:sp>
        <p:nvSpPr>
          <p:cNvPr id="6" name="Content Placeholder 5">
            <a:extLst>
              <a:ext uri="{FF2B5EF4-FFF2-40B4-BE49-F238E27FC236}">
                <a16:creationId xmlns:a16="http://schemas.microsoft.com/office/drawing/2014/main" id="{F5CA1E8A-5B3A-4A5F-BDD5-70DB0EBA9F6D}"/>
              </a:ext>
            </a:extLst>
          </p:cNvPr>
          <p:cNvSpPr>
            <a:spLocks noGrp="1"/>
          </p:cNvSpPr>
          <p:nvPr>
            <p:ph sz="quarter" idx="10"/>
          </p:nvPr>
        </p:nvSpPr>
        <p:spPr/>
        <p:txBody>
          <a:bodyPr>
            <a:noAutofit/>
          </a:bodyPr>
          <a:lstStyle/>
          <a:p>
            <a:r>
              <a:rPr lang="en-US" dirty="0"/>
              <a:t>Almost everyone misses this…</a:t>
            </a:r>
          </a:p>
          <a:p>
            <a:endParaRPr lang="en-US" dirty="0"/>
          </a:p>
          <a:p>
            <a:endParaRPr lang="en-US" dirty="0"/>
          </a:p>
          <a:p>
            <a:pPr marL="457200" lvl="1" indent="0">
              <a:buNone/>
            </a:pPr>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hlinkClick r:id="rId2"/>
            </a:endParaRPr>
          </a:p>
          <a:p>
            <a:pPr lvl="2"/>
            <a:r>
              <a:rPr lang="en-US" dirty="0">
                <a:hlinkClick r:id="rId2"/>
              </a:rPr>
              <a:t>https://docs.microsoft.com/en-us/sql/relational-databases/system-dynamic-management-views/sys-dm-db-index-physical-stats-transact-sql?view=sql-server-ver15</a:t>
            </a:r>
            <a:endParaRPr lang="en-US" dirty="0"/>
          </a:p>
        </p:txBody>
      </p:sp>
      <p:pic>
        <p:nvPicPr>
          <p:cNvPr id="11" name="Picture 10">
            <a:extLst>
              <a:ext uri="{FF2B5EF4-FFF2-40B4-BE49-F238E27FC236}">
                <a16:creationId xmlns:a16="http://schemas.microsoft.com/office/drawing/2014/main" id="{AF4ED42D-EC25-4708-BC83-1085738AB971}"/>
              </a:ext>
            </a:extLst>
          </p:cNvPr>
          <p:cNvPicPr>
            <a:picLocks noChangeAspect="1"/>
          </p:cNvPicPr>
          <p:nvPr/>
        </p:nvPicPr>
        <p:blipFill>
          <a:blip r:embed="rId3"/>
          <a:stretch>
            <a:fillRect/>
          </a:stretch>
        </p:blipFill>
        <p:spPr>
          <a:xfrm>
            <a:off x="457074" y="1605011"/>
            <a:ext cx="11274552" cy="3140346"/>
          </a:xfrm>
          <a:prstGeom prst="rect">
            <a:avLst/>
          </a:prstGeom>
          <a:ln>
            <a:solidFill>
              <a:schemeClr val="tx1"/>
            </a:solidFill>
          </a:ln>
        </p:spPr>
      </p:pic>
      <p:sp>
        <p:nvSpPr>
          <p:cNvPr id="10" name="Rectangle 9">
            <a:extLst>
              <a:ext uri="{FF2B5EF4-FFF2-40B4-BE49-F238E27FC236}">
                <a16:creationId xmlns:a16="http://schemas.microsoft.com/office/drawing/2014/main" id="{EA631FEB-CB1E-43F7-8A0C-61AF1758E37A}"/>
              </a:ext>
            </a:extLst>
          </p:cNvPr>
          <p:cNvSpPr/>
          <p:nvPr/>
        </p:nvSpPr>
        <p:spPr>
          <a:xfrm>
            <a:off x="457074" y="3738545"/>
            <a:ext cx="8982201" cy="30005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8" name="Rectangle 17">
            <a:extLst>
              <a:ext uri="{FF2B5EF4-FFF2-40B4-BE49-F238E27FC236}">
                <a16:creationId xmlns:a16="http://schemas.microsoft.com/office/drawing/2014/main" id="{CE032444-CB07-412A-A8FD-E54C2D9CAAC0}"/>
              </a:ext>
            </a:extLst>
          </p:cNvPr>
          <p:cNvSpPr/>
          <p:nvPr/>
        </p:nvSpPr>
        <p:spPr>
          <a:xfrm>
            <a:off x="10906125" y="3452794"/>
            <a:ext cx="825626" cy="30005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4" name="Freeform: Shape 23">
            <a:extLst>
              <a:ext uri="{FF2B5EF4-FFF2-40B4-BE49-F238E27FC236}">
                <a16:creationId xmlns:a16="http://schemas.microsoft.com/office/drawing/2014/main" id="{F6F67EB6-0391-4C5C-AE90-689D61E8C19C}"/>
              </a:ext>
            </a:extLst>
          </p:cNvPr>
          <p:cNvSpPr/>
          <p:nvPr/>
        </p:nvSpPr>
        <p:spPr>
          <a:xfrm>
            <a:off x="456948" y="2221693"/>
            <a:ext cx="11274552" cy="1507363"/>
          </a:xfrm>
          <a:custGeom>
            <a:avLst/>
            <a:gdLst>
              <a:gd name="connsiteX0" fmla="*/ 0 w 11274552"/>
              <a:gd name="connsiteY0" fmla="*/ 0 h 1507363"/>
              <a:gd name="connsiteX1" fmla="*/ 11274552 w 11274552"/>
              <a:gd name="connsiteY1" fmla="*/ 0 h 1507363"/>
              <a:gd name="connsiteX2" fmla="*/ 11274552 w 11274552"/>
              <a:gd name="connsiteY2" fmla="*/ 1231101 h 1507363"/>
              <a:gd name="connsiteX3" fmla="*/ 3905501 w 11274552"/>
              <a:gd name="connsiteY3" fmla="*/ 1231101 h 1507363"/>
              <a:gd name="connsiteX4" fmla="*/ 3905501 w 11274552"/>
              <a:gd name="connsiteY4" fmla="*/ 1507363 h 1507363"/>
              <a:gd name="connsiteX5" fmla="*/ 250 w 11274552"/>
              <a:gd name="connsiteY5" fmla="*/ 1507363 h 1507363"/>
              <a:gd name="connsiteX6" fmla="*/ 250 w 11274552"/>
              <a:gd name="connsiteY6" fmla="*/ 1231101 h 1507363"/>
              <a:gd name="connsiteX7" fmla="*/ 0 w 11274552"/>
              <a:gd name="connsiteY7" fmla="*/ 1231101 h 150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1507363">
                <a:moveTo>
                  <a:pt x="0" y="0"/>
                </a:moveTo>
                <a:lnTo>
                  <a:pt x="11274552" y="0"/>
                </a:lnTo>
                <a:lnTo>
                  <a:pt x="11274552" y="1231101"/>
                </a:lnTo>
                <a:lnTo>
                  <a:pt x="3905501" y="1231101"/>
                </a:lnTo>
                <a:lnTo>
                  <a:pt x="3905501" y="1507363"/>
                </a:lnTo>
                <a:lnTo>
                  <a:pt x="250" y="1507363"/>
                </a:lnTo>
                <a:lnTo>
                  <a:pt x="250" y="1231101"/>
                </a:lnTo>
                <a:lnTo>
                  <a:pt x="0" y="1231101"/>
                </a:lnTo>
                <a:close/>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5" name="Rectangle 24">
            <a:extLst>
              <a:ext uri="{FF2B5EF4-FFF2-40B4-BE49-F238E27FC236}">
                <a16:creationId xmlns:a16="http://schemas.microsoft.com/office/drawing/2014/main" id="{967D4BC3-1944-4F57-9A72-A2EA8BE54C33}"/>
              </a:ext>
            </a:extLst>
          </p:cNvPr>
          <p:cNvSpPr/>
          <p:nvPr/>
        </p:nvSpPr>
        <p:spPr>
          <a:xfrm>
            <a:off x="8429624" y="4043346"/>
            <a:ext cx="2876551" cy="30005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6" name="Rectangle 25">
            <a:extLst>
              <a:ext uri="{FF2B5EF4-FFF2-40B4-BE49-F238E27FC236}">
                <a16:creationId xmlns:a16="http://schemas.microsoft.com/office/drawing/2014/main" id="{35D2F3C1-85DA-4E01-A507-D5180211222D}"/>
              </a:ext>
            </a:extLst>
          </p:cNvPr>
          <p:cNvSpPr/>
          <p:nvPr/>
        </p:nvSpPr>
        <p:spPr>
          <a:xfrm>
            <a:off x="456948" y="4357636"/>
            <a:ext cx="1143252" cy="30005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7" name="Rectangle 26">
            <a:extLst>
              <a:ext uri="{FF2B5EF4-FFF2-40B4-BE49-F238E27FC236}">
                <a16:creationId xmlns:a16="http://schemas.microsoft.com/office/drawing/2014/main" id="{5EE6BE2D-0948-40A7-8804-AC0EA4122617}"/>
              </a:ext>
            </a:extLst>
          </p:cNvPr>
          <p:cNvSpPr/>
          <p:nvPr/>
        </p:nvSpPr>
        <p:spPr>
          <a:xfrm>
            <a:off x="5076825" y="1850577"/>
            <a:ext cx="6654926" cy="36933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chemeClr val="tx1"/>
                </a:solidFill>
                <a:latin typeface="Arial Black" panose="020B0A04020102020204" pitchFamily="34" charset="0"/>
              </a:rPr>
              <a:t>Great Intro to Fill Factor and Out-of-Order Inserts!</a:t>
            </a:r>
          </a:p>
        </p:txBody>
      </p:sp>
      <p:sp>
        <p:nvSpPr>
          <p:cNvPr id="28" name="Rectangle 27">
            <a:extLst>
              <a:ext uri="{FF2B5EF4-FFF2-40B4-BE49-F238E27FC236}">
                <a16:creationId xmlns:a16="http://schemas.microsoft.com/office/drawing/2014/main" id="{2BC12EEA-F1C3-47F4-9A35-EF753C7EDE4D}"/>
              </a:ext>
            </a:extLst>
          </p:cNvPr>
          <p:cNvSpPr/>
          <p:nvPr/>
        </p:nvSpPr>
        <p:spPr>
          <a:xfrm>
            <a:off x="2857499" y="4043346"/>
            <a:ext cx="5572000" cy="30005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5" name="Oval 14">
            <a:extLst>
              <a:ext uri="{FF2B5EF4-FFF2-40B4-BE49-F238E27FC236}">
                <a16:creationId xmlns:a16="http://schemas.microsoft.com/office/drawing/2014/main" id="{5D5D8110-2B80-450C-A64A-A4063ACC591C}"/>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 name="TextBox 6">
            <a:extLst>
              <a:ext uri="{FF2B5EF4-FFF2-40B4-BE49-F238E27FC236}">
                <a16:creationId xmlns:a16="http://schemas.microsoft.com/office/drawing/2014/main" id="{C183B1FA-5283-4DFC-BE5B-7970EAFCD5E4}"/>
              </a:ext>
            </a:extLst>
          </p:cNvPr>
          <p:cNvSpPr txBox="1"/>
          <p:nvPr/>
        </p:nvSpPr>
        <p:spPr>
          <a:xfrm>
            <a:off x="5700312" y="3175184"/>
            <a:ext cx="410369" cy="658629"/>
          </a:xfrm>
          <a:prstGeom prst="rect">
            <a:avLst/>
          </a:prstGeom>
          <a:solidFill>
            <a:schemeClr val="bg1"/>
          </a:solidFill>
          <a:ln w="38100">
            <a:noFill/>
          </a:ln>
          <a:effectLst/>
        </p:spPr>
        <p:txBody>
          <a:bodyPr wrap="none" lIns="0" tIns="0" rIns="0" bIns="0" rtlCol="0">
            <a:noAutofit/>
          </a:bodyPr>
          <a:lstStyle/>
          <a:p>
            <a:pPr algn="ctr">
              <a:lnSpc>
                <a:spcPts val="3600"/>
              </a:lnSpc>
            </a:pPr>
            <a:r>
              <a:rPr lang="en-US" sz="2400" dirty="0">
                <a:latin typeface="Arial Black" panose="020B0A04020102020204" pitchFamily="34" charset="0"/>
              </a:rPr>
              <a:t>up</a:t>
            </a:r>
          </a:p>
          <a:p>
            <a:pPr algn="ctr">
              <a:lnSpc>
                <a:spcPts val="3600"/>
              </a:lnSpc>
            </a:pPr>
            <a:r>
              <a:rPr lang="en-US" sz="4000" dirty="0">
                <a:latin typeface="Arial Black" panose="020B0A04020102020204" pitchFamily="34" charset="0"/>
              </a:rPr>
              <a:t>^</a:t>
            </a:r>
          </a:p>
        </p:txBody>
      </p:sp>
    </p:spTree>
    <p:extLst>
      <p:ext uri="{BB962C8B-B14F-4D97-AF65-F5344CB8AC3E}">
        <p14:creationId xmlns:p14="http://schemas.microsoft.com/office/powerpoint/2010/main" val="321955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0" end="10"/>
                                            </p:txEl>
                                          </p:spTgt>
                                        </p:tgtEl>
                                        <p:attrNameLst>
                                          <p:attrName>style.visibility</p:attrName>
                                        </p:attrNameLst>
                                      </p:cBhvr>
                                      <p:to>
                                        <p:strVal val="visible"/>
                                      </p:to>
                                    </p:set>
                                    <p:animEffect transition="in" filter="fade">
                                      <p:cBhvr>
                                        <p:cTn id="10" dur="500"/>
                                        <p:tgtEl>
                                          <p:spTgt spid="6">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arn(outVertical)">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7"/>
                                        </p:tgtEl>
                                      </p:cBhvr>
                                    </p:animEffect>
                                    <p:set>
                                      <p:cBhvr>
                                        <p:cTn id="33" dur="1" fill="hold">
                                          <p:stCondLst>
                                            <p:cond delay="499"/>
                                          </p:stCondLst>
                                        </p:cTn>
                                        <p:tgtEl>
                                          <p:spTgt spid="27"/>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100"/>
                                        <p:tgtEl>
                                          <p:spTgt spid="18"/>
                                        </p:tgtEl>
                                      </p:cBhvr>
                                    </p:animEffect>
                                  </p:childTnLst>
                                </p:cTn>
                              </p:par>
                            </p:childTnLst>
                          </p:cTn>
                        </p:par>
                        <p:par>
                          <p:cTn id="38" fill="hold">
                            <p:stCondLst>
                              <p:cond delay="6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18"/>
                                        </p:tgtEl>
                                      </p:cBhvr>
                                    </p:animEffect>
                                    <p:set>
                                      <p:cBhvr>
                                        <p:cTn id="51" dur="1" fill="hold">
                                          <p:stCondLst>
                                            <p:cond delay="499"/>
                                          </p:stCondLst>
                                        </p:cTn>
                                        <p:tgtEl>
                                          <p:spTgt spid="1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22" presetClass="entr" presetSubtype="8"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28"/>
                                        </p:tgtEl>
                                      </p:cBhvr>
                                    </p:animEffect>
                                    <p:set>
                                      <p:cBhvr>
                                        <p:cTn id="65" dur="1" fill="hold">
                                          <p:stCondLst>
                                            <p:cond delay="499"/>
                                          </p:stCondLst>
                                        </p:cTn>
                                        <p:tgtEl>
                                          <p:spTgt spid="28"/>
                                        </p:tgtEl>
                                        <p:attrNameLst>
                                          <p:attrName>style.visibility</p:attrName>
                                        </p:attrNameLst>
                                      </p:cBhvr>
                                      <p:to>
                                        <p:strVal val="hidden"/>
                                      </p:to>
                                    </p:set>
                                  </p:childTnLst>
                                </p:cTn>
                              </p:par>
                              <p:par>
                                <p:cTn id="66" presetID="22" presetClass="entr" presetSubtype="8"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10" grpId="0" animBg="1"/>
      <p:bldP spid="10" grpId="1" animBg="1"/>
      <p:bldP spid="18" grpId="0" animBg="1"/>
      <p:bldP spid="18" grpId="1" animBg="1"/>
      <p:bldP spid="24" grpId="0" animBg="1"/>
      <p:bldP spid="24" grpId="1" animBg="1"/>
      <p:bldP spid="25" grpId="0" animBg="1"/>
      <p:bldP spid="26" grpId="0" animBg="1"/>
      <p:bldP spid="27" grpId="0" animBg="1"/>
      <p:bldP spid="27" grpId="1" animBg="1"/>
      <p:bldP spid="28" grpId="0" animBg="1"/>
      <p:bldP spid="28" grpId="1" animBg="1"/>
      <p:bldP spid="7" grpId="0" animBg="1"/>
      <p:bldP spid="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28</a:t>
            </a:fld>
            <a:r>
              <a:rPr lang="en-US"/>
              <a:t>    </a:t>
            </a:r>
            <a:endParaRPr lang="en-US" dirty="0"/>
          </a:p>
        </p:txBody>
      </p:sp>
      <p:sp>
        <p:nvSpPr>
          <p:cNvPr id="5" name="Title 4"/>
          <p:cNvSpPr>
            <a:spLocks noGrp="1"/>
          </p:cNvSpPr>
          <p:nvPr>
            <p:ph type="title"/>
          </p:nvPr>
        </p:nvSpPr>
        <p:spPr/>
        <p:txBody>
          <a:bodyPr/>
          <a:lstStyle/>
          <a:p>
            <a:r>
              <a:rPr lang="en-US" dirty="0"/>
              <a:t>Introduction to </a:t>
            </a:r>
            <a:r>
              <a:rPr lang="en-US" dirty="0" err="1"/>
              <a:t>IndexDNA</a:t>
            </a:r>
            <a:r>
              <a:rPr lang="en-US" dirty="0"/>
              <a:t>™</a:t>
            </a:r>
            <a:endParaRPr lang="en-US" baseline="30000" dirty="0"/>
          </a:p>
        </p:txBody>
      </p:sp>
      <p:sp>
        <p:nvSpPr>
          <p:cNvPr id="6" name="Content Placeholder 5"/>
          <p:cNvSpPr>
            <a:spLocks noGrp="1"/>
          </p:cNvSpPr>
          <p:nvPr>
            <p:ph sz="quarter" idx="10"/>
          </p:nvPr>
        </p:nvSpPr>
        <p:spPr/>
        <p:txBody>
          <a:bodyPr/>
          <a:lstStyle/>
          <a:p>
            <a:endParaRPr lang="en-US"/>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8826" y="1700981"/>
            <a:ext cx="648929" cy="405089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3" name="Straight Arrow Connector 12"/>
          <p:cNvCxnSpPr>
            <a:stCxn id="15" idx="1"/>
          </p:cNvCxnSpPr>
          <p:nvPr/>
        </p:nvCxnSpPr>
        <p:spPr>
          <a:xfrm flipH="1">
            <a:off x="717758" y="3822602"/>
            <a:ext cx="1566654"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284412" y="3637936"/>
            <a:ext cx="2435071"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Page Density</a:t>
            </a:r>
          </a:p>
        </p:txBody>
      </p:sp>
      <p:cxnSp>
        <p:nvCxnSpPr>
          <p:cNvPr id="27" name="Straight Arrow Connector 26"/>
          <p:cNvCxnSpPr>
            <a:stCxn id="28" idx="3"/>
          </p:cNvCxnSpPr>
          <p:nvPr/>
        </p:nvCxnSpPr>
        <p:spPr>
          <a:xfrm>
            <a:off x="8273046" y="3303022"/>
            <a:ext cx="1631366" cy="61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272187" y="2933690"/>
            <a:ext cx="2000859" cy="738664"/>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A Page</a:t>
            </a:r>
          </a:p>
          <a:p>
            <a:pPr algn="ctr"/>
            <a:r>
              <a:rPr lang="en-US" sz="2400" dirty="0">
                <a:solidFill>
                  <a:schemeClr val="accent1">
                    <a:lumMod val="75000"/>
                  </a:schemeClr>
                </a:solidFill>
                <a:latin typeface="Arial Black" panose="020B0A04020102020204" pitchFamily="34" charset="0"/>
              </a:rPr>
              <a:t>~63% Full</a:t>
            </a:r>
          </a:p>
        </p:txBody>
      </p:sp>
      <p:sp>
        <p:nvSpPr>
          <p:cNvPr id="38" name="Rectangle 37"/>
          <p:cNvSpPr/>
          <p:nvPr/>
        </p:nvSpPr>
        <p:spPr>
          <a:xfrm>
            <a:off x="629265" y="5700713"/>
            <a:ext cx="11356258" cy="38545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03" name="Straight Arrow Connector 102"/>
          <p:cNvCxnSpPr/>
          <p:nvPr/>
        </p:nvCxnSpPr>
        <p:spPr>
          <a:xfrm>
            <a:off x="717758" y="3296264"/>
            <a:ext cx="9186654" cy="7884"/>
          </a:xfrm>
          <a:prstGeom prst="straightConnector1">
            <a:avLst/>
          </a:prstGeom>
          <a:ln w="38100">
            <a:solidFill>
              <a:srgbClr val="FF0000"/>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485869" y="3499040"/>
            <a:ext cx="3639524" cy="1477328"/>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Logical Page Order / Page Count.</a:t>
            </a:r>
          </a:p>
          <a:p>
            <a:pPr algn="ctr"/>
            <a:r>
              <a:rPr lang="en-US" sz="2400" dirty="0">
                <a:solidFill>
                  <a:schemeClr val="accent1">
                    <a:lumMod val="75000"/>
                  </a:schemeClr>
                </a:solidFill>
                <a:latin typeface="Arial Black" panose="020B0A04020102020204" pitchFamily="34" charset="0"/>
              </a:rPr>
              <a:t>These are NOT page numbers.</a:t>
            </a:r>
          </a:p>
        </p:txBody>
      </p:sp>
      <p:cxnSp>
        <p:nvCxnSpPr>
          <p:cNvPr id="34" name="Straight Arrow Connector 33"/>
          <p:cNvCxnSpPr>
            <a:stCxn id="35" idx="2"/>
            <a:endCxn id="38" idx="0"/>
          </p:cNvCxnSpPr>
          <p:nvPr/>
        </p:nvCxnSpPr>
        <p:spPr>
          <a:xfrm>
            <a:off x="6305631" y="4976368"/>
            <a:ext cx="1763" cy="72434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0C389145-9E6A-4865-BBC2-9860CFF32FE7}"/>
              </a:ext>
            </a:extLst>
          </p:cNvPr>
          <p:cNvCxnSpPr>
            <a:cxnSpLocks/>
          </p:cNvCxnSpPr>
          <p:nvPr/>
        </p:nvCxnSpPr>
        <p:spPr>
          <a:xfrm>
            <a:off x="9995629" y="2593852"/>
            <a:ext cx="0" cy="310686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B9F87D4-8E05-4075-A4BB-575B2041609E}"/>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9088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left)">
                                      <p:cBhvr>
                                        <p:cTn id="7" dur="2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par>
                                <p:cTn id="30" presetID="16" presetClass="entr" presetSubtype="37"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outVertical)">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wipe(right)">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03"/>
                                        </p:tgtEl>
                                      </p:cBhvr>
                                    </p:animEffect>
                                    <p:set>
                                      <p:cBhvr>
                                        <p:cTn id="52" dur="1" fill="hold">
                                          <p:stCondLst>
                                            <p:cond delay="499"/>
                                          </p:stCondLst>
                                        </p:cTn>
                                        <p:tgtEl>
                                          <p:spTgt spid="103"/>
                                        </p:tgtEl>
                                        <p:attrNameLst>
                                          <p:attrName>style.visibility</p:attrName>
                                        </p:attrNameLst>
                                      </p:cBhvr>
                                      <p:to>
                                        <p:strVal val="hidden"/>
                                      </p:to>
                                    </p:set>
                                  </p:childTnLst>
                                </p:cTn>
                              </p:par>
                              <p:par>
                                <p:cTn id="53" presetID="16" presetClass="entr" presetSubtype="37"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arn(outVertical)">
                                      <p:cBhvr>
                                        <p:cTn id="55" dur="500"/>
                                        <p:tgtEl>
                                          <p:spTgt spid="35"/>
                                        </p:tgtEl>
                                      </p:cBhvr>
                                    </p:animEffect>
                                  </p:childTnLst>
                                </p:cTn>
                              </p:par>
                              <p:par>
                                <p:cTn id="56" presetID="22" presetClass="entr" presetSubtype="1"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up)">
                                      <p:cBhvr>
                                        <p:cTn id="58" dur="500"/>
                                        <p:tgtEl>
                                          <p:spTgt spid="34"/>
                                        </p:tgtEl>
                                      </p:cBhvr>
                                    </p:animEffect>
                                  </p:childTnLst>
                                </p:cTn>
                              </p:par>
                              <p:par>
                                <p:cTn id="59" presetID="16" presetClass="entr" presetSubtype="37"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arn(outVertical)">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up)">
                                      <p:cBhvr>
                                        <p:cTn id="6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5" grpId="0" animBg="1"/>
      <p:bldP spid="15" grpId="1" animBg="1"/>
      <p:bldP spid="28" grpId="0" animBg="1"/>
      <p:bldP spid="28" grpId="1" animBg="1"/>
      <p:bldP spid="38" grpId="0" animBg="1"/>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29</a:t>
            </a:fld>
            <a:r>
              <a:rPr lang="en-US"/>
              <a:t>    </a:t>
            </a:r>
            <a:endParaRPr lang="en-US" dirty="0"/>
          </a:p>
        </p:txBody>
      </p:sp>
      <p:sp>
        <p:nvSpPr>
          <p:cNvPr id="5" name="Title 4"/>
          <p:cNvSpPr>
            <a:spLocks noGrp="1"/>
          </p:cNvSpPr>
          <p:nvPr>
            <p:ph type="title"/>
          </p:nvPr>
        </p:nvSpPr>
        <p:spPr/>
        <p:txBody>
          <a:bodyPr/>
          <a:lstStyle/>
          <a:p>
            <a:r>
              <a:rPr lang="en-US" dirty="0"/>
              <a:t>Introduction to </a:t>
            </a:r>
            <a:r>
              <a:rPr lang="en-US" dirty="0" err="1"/>
              <a:t>IndexDNA</a:t>
            </a:r>
            <a:r>
              <a:rPr lang="en-US" dirty="0"/>
              <a:t>™</a:t>
            </a:r>
            <a:endParaRPr lang="en-US" baseline="30000" dirty="0"/>
          </a:p>
        </p:txBody>
      </p:sp>
      <p:sp>
        <p:nvSpPr>
          <p:cNvPr id="6" name="Content Placeholder 5"/>
          <p:cNvSpPr>
            <a:spLocks noGrp="1"/>
          </p:cNvSpPr>
          <p:nvPr>
            <p:ph sz="quarter" idx="10"/>
          </p:nvPr>
        </p:nvSpPr>
        <p:spPr/>
        <p:txBody>
          <a:bodyPr/>
          <a:lstStyle/>
          <a:p>
            <a:endParaRPr lang="en-US"/>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7846756" y="6067118"/>
            <a:ext cx="4323146" cy="22319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68" name="Straight Arrow Connector 67"/>
          <p:cNvCxnSpPr>
            <a:stCxn id="72" idx="2"/>
            <a:endCxn id="60" idx="0"/>
          </p:cNvCxnSpPr>
          <p:nvPr/>
        </p:nvCxnSpPr>
        <p:spPr>
          <a:xfrm flipH="1">
            <a:off x="10008329" y="5135455"/>
            <a:ext cx="19050" cy="93166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9026949" y="4766123"/>
            <a:ext cx="2000859"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Legend</a:t>
            </a:r>
          </a:p>
        </p:txBody>
      </p:sp>
      <p:sp>
        <p:nvSpPr>
          <p:cNvPr id="36" name="Oval 35">
            <a:extLst>
              <a:ext uri="{FF2B5EF4-FFF2-40B4-BE49-F238E27FC236}">
                <a16:creationId xmlns:a16="http://schemas.microsoft.com/office/drawing/2014/main" id="{9B9F87D4-8E05-4075-A4BB-575B2041609E}"/>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 name="Rectangle 6">
            <a:extLst>
              <a:ext uri="{FF2B5EF4-FFF2-40B4-BE49-F238E27FC236}">
                <a16:creationId xmlns:a16="http://schemas.microsoft.com/office/drawing/2014/main" id="{D6CAF9C7-A481-4DD7-84EF-BED78642221D}"/>
              </a:ext>
            </a:extLst>
          </p:cNvPr>
          <p:cNvSpPr/>
          <p:nvPr/>
        </p:nvSpPr>
        <p:spPr>
          <a:xfrm>
            <a:off x="6296026" y="1024890"/>
            <a:ext cx="5879240" cy="245173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30231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outVertical)">
                                      <p:cBhvr>
                                        <p:cTn id="7" dur="500"/>
                                        <p:tgtEl>
                                          <p:spTgt spid="60"/>
                                        </p:tgtEl>
                                      </p:cBhvr>
                                    </p:animEffect>
                                  </p:childTnLst>
                                </p:cTn>
                              </p:par>
                              <p:par>
                                <p:cTn id="8" presetID="22" presetClass="entr" presetSubtype="1"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up)">
                                      <p:cBhvr>
                                        <p:cTn id="10" dur="500"/>
                                        <p:tgtEl>
                                          <p:spTgt spid="68"/>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barn(outVertical)">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2"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dirty="0"/>
              <a:t>GUIDs </a:t>
            </a:r>
            <a:r>
              <a:rPr lang="en-US" dirty="0" err="1"/>
              <a:t>v.s</a:t>
            </a:r>
            <a:r>
              <a:rPr lang="en-US" dirty="0"/>
              <a:t>. Fragmentation -  They're not the problem... WE ARE!</a:t>
            </a:r>
          </a:p>
        </p:txBody>
      </p:sp>
      <p:sp>
        <p:nvSpPr>
          <p:cNvPr id="4" name="Slide Number Placeholder 3"/>
          <p:cNvSpPr>
            <a:spLocks noGrp="1"/>
          </p:cNvSpPr>
          <p:nvPr>
            <p:ph type="sldNum" sz="quarter" idx="4"/>
          </p:nvPr>
        </p:nvSpPr>
        <p:spPr/>
        <p:txBody>
          <a:bodyPr/>
          <a:lstStyle/>
          <a:p>
            <a:fld id="{87FD5303-69AD-2E4D-B18B-E5EED0F0A60B}" type="slidenum">
              <a:rPr lang="en-US" smtClean="0"/>
              <a:pPr/>
              <a:t>3</a:t>
            </a:fld>
            <a:r>
              <a:rPr lang="en-US"/>
              <a:t>    </a:t>
            </a:r>
            <a:endParaRPr lang="en-US" dirty="0"/>
          </a:p>
        </p:txBody>
      </p:sp>
      <p:sp>
        <p:nvSpPr>
          <p:cNvPr id="5" name="Title 4"/>
          <p:cNvSpPr>
            <a:spLocks noGrp="1"/>
          </p:cNvSpPr>
          <p:nvPr>
            <p:ph type="title"/>
          </p:nvPr>
        </p:nvSpPr>
        <p:spPr/>
        <p:txBody>
          <a:bodyPr>
            <a:normAutofit/>
          </a:bodyPr>
          <a:lstStyle/>
          <a:p>
            <a:r>
              <a:rPr lang="en-US" dirty="0"/>
              <a:t>Your Speaker – Jeff Moden</a:t>
            </a:r>
          </a:p>
        </p:txBody>
      </p:sp>
      <p:sp>
        <p:nvSpPr>
          <p:cNvPr id="6" name="Content Placeholder 5"/>
          <p:cNvSpPr>
            <a:spLocks noGrp="1"/>
          </p:cNvSpPr>
          <p:nvPr>
            <p:ph sz="quarter" idx="10"/>
          </p:nvPr>
        </p:nvSpPr>
        <p:spPr>
          <a:xfrm>
            <a:off x="0" y="1005840"/>
            <a:ext cx="12188952" cy="5303520"/>
          </a:xfrm>
        </p:spPr>
        <p:txBody>
          <a:bodyPr>
            <a:normAutofit fontScale="70000" lnSpcReduction="20000"/>
          </a:bodyPr>
          <a:lstStyle/>
          <a:p>
            <a:pPr>
              <a:lnSpc>
                <a:spcPct val="110000"/>
              </a:lnSpc>
            </a:pPr>
            <a:r>
              <a:rPr lang="en-US" dirty="0"/>
              <a:t>Started out as an “Accidental DBA”.</a:t>
            </a:r>
          </a:p>
          <a:p>
            <a:pPr>
              <a:lnSpc>
                <a:spcPct val="110000"/>
              </a:lnSpc>
            </a:pPr>
            <a:r>
              <a:rPr lang="en-US" dirty="0"/>
              <a:t>Mostly Self Taught.</a:t>
            </a:r>
          </a:p>
          <a:p>
            <a:pPr>
              <a:lnSpc>
                <a:spcPct val="110000"/>
              </a:lnSpc>
            </a:pPr>
            <a:r>
              <a:rPr lang="en-US" dirty="0"/>
              <a:t>23 years experience working with SQL Server.</a:t>
            </a:r>
          </a:p>
          <a:p>
            <a:pPr>
              <a:lnSpc>
                <a:spcPct val="110000"/>
              </a:lnSpc>
            </a:pPr>
            <a:r>
              <a:rPr lang="en-US" dirty="0"/>
              <a:t>Leading Poster on SQLServerCentral.com.</a:t>
            </a:r>
          </a:p>
          <a:p>
            <a:pPr lvl="1">
              <a:lnSpc>
                <a:spcPct val="110000"/>
              </a:lnSpc>
            </a:pPr>
            <a:r>
              <a:rPr lang="en-US" dirty="0"/>
              <a:t>Member since 2003.</a:t>
            </a:r>
          </a:p>
          <a:p>
            <a:pPr lvl="1">
              <a:lnSpc>
                <a:spcPct val="110000"/>
              </a:lnSpc>
            </a:pPr>
            <a:r>
              <a:rPr lang="en-US" dirty="0"/>
              <a:t>More than 53,000 posts (heh… some are even useful).</a:t>
            </a:r>
          </a:p>
          <a:p>
            <a:pPr lvl="1">
              <a:lnSpc>
                <a:spcPct val="110000"/>
              </a:lnSpc>
            </a:pPr>
            <a:r>
              <a:rPr lang="en-US" dirty="0"/>
              <a:t>39 articles on the “Black Arts” of T-SQL.</a:t>
            </a:r>
          </a:p>
          <a:p>
            <a:pPr lvl="1">
              <a:lnSpc>
                <a:spcPct val="110000"/>
              </a:lnSpc>
            </a:pPr>
            <a:r>
              <a:rPr lang="en-US" dirty="0"/>
              <a:t>Coined the term "RBAR" (Row By Agonizing Row).</a:t>
            </a:r>
          </a:p>
          <a:p>
            <a:pPr lvl="1">
              <a:lnSpc>
                <a:spcPct val="110000"/>
              </a:lnSpc>
            </a:pPr>
            <a:r>
              <a:rPr lang="en-US" dirty="0"/>
              <a:t>Helped make the "Tally Table" a household name.</a:t>
            </a:r>
          </a:p>
          <a:p>
            <a:pPr>
              <a:lnSpc>
                <a:spcPct val="110000"/>
              </a:lnSpc>
            </a:pPr>
            <a:r>
              <a:rPr lang="en-US" dirty="0"/>
              <a:t>9 Year SQL Server MVP Veteran.</a:t>
            </a:r>
          </a:p>
          <a:p>
            <a:pPr>
              <a:lnSpc>
                <a:spcPct val="110000"/>
              </a:lnSpc>
            </a:pPr>
            <a:r>
              <a:rPr lang="en-US" dirty="0"/>
              <a:t>Winner of the Red Gate “Exceptional DBA” award for 2011.</a:t>
            </a:r>
          </a:p>
          <a:p>
            <a:pPr>
              <a:lnSpc>
                <a:spcPct val="110000"/>
              </a:lnSpc>
            </a:pPr>
            <a:r>
              <a:rPr lang="en-US" dirty="0"/>
              <a:t>Frequent speaker at PASS Chapters and SQL Saturdays. (RIP)</a:t>
            </a:r>
          </a:p>
          <a:p>
            <a:pPr>
              <a:lnSpc>
                <a:spcPct val="110000"/>
              </a:lnSpc>
            </a:pPr>
            <a:r>
              <a:rPr lang="en-US" dirty="0"/>
              <a:t>Lead Application and part-time Systems DBA, Data Architect, </a:t>
            </a:r>
            <a:br>
              <a:rPr lang="en-US" dirty="0"/>
            </a:br>
            <a:r>
              <a:rPr lang="en-US" dirty="0"/>
              <a:t>and SQL Mentor for Proctor Financial, Inc.</a:t>
            </a:r>
          </a:p>
          <a:p>
            <a:pPr>
              <a:lnSpc>
                <a:spcPct val="110000"/>
              </a:lnSpc>
            </a:pPr>
            <a:r>
              <a:rPr lang="en-US" dirty="0"/>
              <a:t>SQL Server is both my profession and my hobby.</a:t>
            </a:r>
          </a:p>
          <a:p>
            <a:pPr>
              <a:lnSpc>
                <a:spcPct val="110000"/>
              </a:lnSpc>
            </a:pPr>
            <a:endParaRPr lang="en-US" dirty="0"/>
          </a:p>
          <a:p>
            <a:pPr>
              <a:lnSpc>
                <a:spcPct val="110000"/>
              </a:lnSpc>
            </a:pPr>
            <a:endParaRPr lang="en-US" dirty="0"/>
          </a:p>
          <a:p>
            <a:pPr marL="0" indent="0">
              <a:lnSpc>
                <a:spcPct val="110000"/>
              </a:lnSpc>
              <a:buNone/>
            </a:pPr>
            <a:r>
              <a:rPr lang="en-US" dirty="0"/>
              <a:t>(Yeah, I know… I need to get a life but I have a face for radio)</a:t>
            </a:r>
          </a:p>
          <a:p>
            <a:endParaRPr lang="en-US" dirty="0"/>
          </a:p>
        </p:txBody>
      </p:sp>
      <p:pic>
        <p:nvPicPr>
          <p:cNvPr id="7" name="Picture 2" descr="C:\Users\Jeff\AppData\Local\Microsoft\Windows\Temporary Internet Files\Content.IE5\4P4A68DA\smile[1].gif"/>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09260" y="4834597"/>
            <a:ext cx="1509260" cy="14747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09297" y="2974427"/>
            <a:ext cx="6642537" cy="26275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809296" y="3221420"/>
            <a:ext cx="6642537" cy="26275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F74F4100-A2DD-4B1B-BF23-8DD51E12AB3D}"/>
              </a:ext>
            </a:extLst>
          </p:cNvPr>
          <p:cNvSpPr/>
          <p:nvPr/>
        </p:nvSpPr>
        <p:spPr>
          <a:xfrm>
            <a:off x="723574" y="4914377"/>
            <a:ext cx="7160745" cy="31961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a:extLst>
              <a:ext uri="{FF2B5EF4-FFF2-40B4-BE49-F238E27FC236}">
                <a16:creationId xmlns:a16="http://schemas.microsoft.com/office/drawing/2014/main" id="{E76D726A-1A67-4DFF-9E49-82546BFAE59C}"/>
              </a:ext>
            </a:extLst>
          </p:cNvPr>
          <p:cNvSpPr txBox="1"/>
          <p:nvPr/>
        </p:nvSpPr>
        <p:spPr>
          <a:xfrm>
            <a:off x="5995026" y="979716"/>
            <a:ext cx="6061275" cy="615553"/>
          </a:xfrm>
          <a:prstGeom prst="rect">
            <a:avLst/>
          </a:prstGeom>
          <a:noFill/>
          <a:ln w="38100">
            <a:noFill/>
          </a:ln>
          <a:effectLst/>
        </p:spPr>
        <p:txBody>
          <a:bodyPr wrap="none" lIns="91440" tIns="0" rIns="91440" bIns="0" rtlCol="0">
            <a:spAutoFit/>
          </a:bodyPr>
          <a:lstStyle/>
          <a:p>
            <a:pPr algn="ctr"/>
            <a:r>
              <a:rPr lang="en-US" sz="4000" dirty="0">
                <a:ln>
                  <a:solidFill>
                    <a:srgbClr val="0033CC"/>
                  </a:solidFill>
                </a:ln>
                <a:solidFill>
                  <a:srgbClr val="1B92CB"/>
                </a:solidFill>
                <a:latin typeface="Arial Black" panose="020B0A04020102020204" pitchFamily="34" charset="0"/>
              </a:rPr>
              <a:t>JBModen@gmail.com</a:t>
            </a:r>
          </a:p>
        </p:txBody>
      </p:sp>
      <p:sp>
        <p:nvSpPr>
          <p:cNvPr id="13" name="TextBox 12">
            <a:extLst>
              <a:ext uri="{FF2B5EF4-FFF2-40B4-BE49-F238E27FC236}">
                <a16:creationId xmlns:a16="http://schemas.microsoft.com/office/drawing/2014/main" id="{934A50B8-EDE9-456B-AA6A-5FF686746C5D}"/>
              </a:ext>
            </a:extLst>
          </p:cNvPr>
          <p:cNvSpPr txBox="1"/>
          <p:nvPr/>
        </p:nvSpPr>
        <p:spPr>
          <a:xfrm>
            <a:off x="7818470" y="1777327"/>
            <a:ext cx="4304506" cy="193899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dirty="0">
                <a:ln w="3175">
                  <a:noFill/>
                </a:ln>
                <a:solidFill>
                  <a:srgbClr val="163764"/>
                </a:solidFill>
                <a:latin typeface="Arial Black" pitchFamily="34" charset="0"/>
              </a:rPr>
              <a:t>It IS pronounced as </a:t>
            </a:r>
            <a:br>
              <a:rPr lang="en-US" dirty="0">
                <a:ln w="3175">
                  <a:noFill/>
                </a:ln>
                <a:solidFill>
                  <a:srgbClr val="163764"/>
                </a:solidFill>
                <a:latin typeface="Arial Black" pitchFamily="34" charset="0"/>
              </a:rPr>
            </a:br>
            <a:r>
              <a:rPr lang="en-US" i="1" dirty="0">
                <a:ln w="3175">
                  <a:noFill/>
                </a:ln>
                <a:solidFill>
                  <a:srgbClr val="163764"/>
                </a:solidFill>
                <a:latin typeface="Arial Black" pitchFamily="34" charset="0"/>
              </a:rPr>
              <a:t>“</a:t>
            </a:r>
            <a:r>
              <a:rPr lang="en-US" i="1" dirty="0" err="1">
                <a:ln w="3175">
                  <a:noFill/>
                </a:ln>
                <a:solidFill>
                  <a:srgbClr val="163764"/>
                </a:solidFill>
                <a:latin typeface="Arial Black" pitchFamily="34" charset="0"/>
              </a:rPr>
              <a:t>ree</a:t>
            </a:r>
            <a:r>
              <a:rPr lang="en-US" i="1" dirty="0">
                <a:ln w="3175">
                  <a:noFill/>
                </a:ln>
                <a:solidFill>
                  <a:srgbClr val="163764"/>
                </a:solidFill>
                <a:latin typeface="Arial Black" pitchFamily="34" charset="0"/>
              </a:rPr>
              <a:t>-bar”,</a:t>
            </a:r>
            <a:r>
              <a:rPr lang="en-US" dirty="0">
                <a:ln w="3175">
                  <a:noFill/>
                </a:ln>
                <a:solidFill>
                  <a:srgbClr val="163764"/>
                </a:solidFill>
                <a:latin typeface="Arial Black" pitchFamily="34" charset="0"/>
              </a:rPr>
              <a:t> like the metal rods hopelessly stuck in cement and not going anywhere fast.</a:t>
            </a:r>
          </a:p>
          <a:p>
            <a:pPr algn="ctr"/>
            <a:r>
              <a:rPr lang="en-US" dirty="0">
                <a:ln w="3175">
                  <a:noFill/>
                </a:ln>
                <a:solidFill>
                  <a:srgbClr val="163764"/>
                </a:solidFill>
                <a:latin typeface="Arial Black" pitchFamily="34" charset="0"/>
              </a:rPr>
              <a:t>Generally refers to procedural code, which is usually much slower than set-based code.</a:t>
            </a:r>
          </a:p>
        </p:txBody>
      </p:sp>
      <p:sp>
        <p:nvSpPr>
          <p:cNvPr id="14" name="TextBox 13">
            <a:extLst>
              <a:ext uri="{FF2B5EF4-FFF2-40B4-BE49-F238E27FC236}">
                <a16:creationId xmlns:a16="http://schemas.microsoft.com/office/drawing/2014/main" id="{62975F08-523F-46EA-B0B4-9D97B256B049}"/>
              </a:ext>
            </a:extLst>
          </p:cNvPr>
          <p:cNvSpPr txBox="1"/>
          <p:nvPr/>
        </p:nvSpPr>
        <p:spPr>
          <a:xfrm>
            <a:off x="8052928" y="1777327"/>
            <a:ext cx="3847432" cy="193899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dirty="0">
                <a:ln w="3175">
                  <a:noFill/>
                </a:ln>
                <a:solidFill>
                  <a:srgbClr val="163764"/>
                </a:solidFill>
                <a:latin typeface="Arial Black" pitchFamily="34" charset="0"/>
              </a:rPr>
              <a:t>A special table to replace many types of while loops. It has a single column of incremental numbers usually starting at 0 or 1 and ending at some generally useful high-enough number.</a:t>
            </a:r>
          </a:p>
        </p:txBody>
      </p:sp>
      <p:sp>
        <p:nvSpPr>
          <p:cNvPr id="15" name="TextBox 14">
            <a:extLst>
              <a:ext uri="{FF2B5EF4-FFF2-40B4-BE49-F238E27FC236}">
                <a16:creationId xmlns:a16="http://schemas.microsoft.com/office/drawing/2014/main" id="{1D0F3DA6-C78A-4642-8874-5CDACA3F1D6C}"/>
              </a:ext>
            </a:extLst>
          </p:cNvPr>
          <p:cNvSpPr txBox="1"/>
          <p:nvPr/>
        </p:nvSpPr>
        <p:spPr>
          <a:xfrm>
            <a:off x="8098858" y="2329440"/>
            <a:ext cx="3755572" cy="1384995"/>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dirty="0">
                <a:ln w="3175">
                  <a:noFill/>
                </a:ln>
                <a:solidFill>
                  <a:srgbClr val="163764"/>
                </a:solidFill>
                <a:latin typeface="Arial Black" pitchFamily="34" charset="0"/>
              </a:rPr>
              <a:t>Article at</a:t>
            </a:r>
          </a:p>
          <a:p>
            <a:pPr algn="ctr"/>
            <a:r>
              <a:rPr lang="en-US" dirty="0">
                <a:ln w="3175">
                  <a:noFill/>
                </a:ln>
                <a:solidFill>
                  <a:srgbClr val="163764"/>
                </a:solidFill>
                <a:latin typeface="Arial Black" pitchFamily="34" charset="0"/>
                <a:hlinkClick r:id="rId4"/>
              </a:rPr>
              <a:t>https://www.sqlservercentral.com/articles/the-numbers-or-tally-table-what-it-is-and-how-it-replaces-a-loop-1</a:t>
            </a:r>
            <a:endParaRPr lang="en-US" dirty="0">
              <a:ln w="3175">
                <a:noFill/>
              </a:ln>
              <a:solidFill>
                <a:srgbClr val="163764"/>
              </a:solidFill>
              <a:latin typeface="Arial Black" pitchFamily="34" charset="0"/>
            </a:endParaRPr>
          </a:p>
        </p:txBody>
      </p:sp>
    </p:spTree>
    <p:extLst>
      <p:ext uri="{BB962C8B-B14F-4D97-AF65-F5344CB8AC3E}">
        <p14:creationId xmlns:p14="http://schemas.microsoft.com/office/powerpoint/2010/main" val="384725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2" end="12"/>
                                                </p:txEl>
                                              </p:spTgt>
                                            </p:tgtEl>
                                            <p:attrNameLst>
                                              <p:attrName>style.visibility</p:attrName>
                                            </p:attrNameLst>
                                          </p:cBhvr>
                                          <p:to>
                                            <p:strVal val="visible"/>
                                          </p:to>
                                        </p:set>
                                        <p:animEffect transition="in" filter="fade">
                                          <p:cBhvr>
                                            <p:cTn id="48" dur="500"/>
                                            <p:tgtEl>
                                              <p:spTgt spid="6">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arn(outVertic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arn(outVertical)">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par>
                                    <p:cTn id="67" presetID="16" presetClass="entr" presetSubtype="37"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arn(outVertical)">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37"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barn(outVertical)">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par>
                                    <p:cTn id="80" presetID="16" presetClass="entr" presetSubtype="37"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barn(outVertical)">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9"/>
                                            </p:tgtEl>
                                          </p:cBhvr>
                                        </p:animEffect>
                                        <p:set>
                                          <p:cBhvr>
                                            <p:cTn id="87" dur="1" fill="hold">
                                              <p:stCondLst>
                                                <p:cond delay="499"/>
                                              </p:stCondLst>
                                            </p:cTn>
                                            <p:tgtEl>
                                              <p:spTgt spid="9"/>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6">
                                                <p:txEl>
                                                  <p:pRg st="13" end="13"/>
                                                </p:txEl>
                                              </p:spTgt>
                                            </p:tgtEl>
                                            <p:attrNameLst>
                                              <p:attrName>style.visibility</p:attrName>
                                            </p:attrNameLst>
                                          </p:cBhvr>
                                          <p:to>
                                            <p:strVal val="visible"/>
                                          </p:to>
                                        </p:set>
                                        <p:animEffect transition="in" filter="fade">
                                          <p:cBhvr>
                                            <p:cTn id="93" dur="500"/>
                                            <p:tgtEl>
                                              <p:spTgt spid="6">
                                                <p:txEl>
                                                  <p:pRg st="13" end="13"/>
                                                </p:txEl>
                                              </p:spTgt>
                                            </p:tgtEl>
                                          </p:cBhvr>
                                        </p:animEffect>
                                      </p:childTnLst>
                                    </p:cTn>
                                  </p:par>
                                  <p:par>
                                    <p:cTn id="94" presetID="16" presetClass="entr" presetSubtype="37" fill="hold" grpId="0"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barn(outVertical)">
                                          <p:cBhvr>
                                            <p:cTn id="96" dur="500"/>
                                            <p:tgtEl>
                                              <p:spTgt spid="1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10"/>
                                            </p:tgtEl>
                                          </p:cBhvr>
                                        </p:animEffect>
                                        <p:set>
                                          <p:cBhvr>
                                            <p:cTn id="101" dur="1" fill="hold">
                                              <p:stCondLst>
                                                <p:cond delay="499"/>
                                              </p:stCondLst>
                                            </p:cTn>
                                            <p:tgtEl>
                                              <p:spTgt spid="10"/>
                                            </p:tgtEl>
                                            <p:attrNameLst>
                                              <p:attrName>style.visibility</p:attrName>
                                            </p:attrNameLst>
                                          </p:cBhvr>
                                          <p:to>
                                            <p:strVal val="hidden"/>
                                          </p:to>
                                        </p:set>
                                      </p:childTnLst>
                                    </p:cTn>
                                  </p:par>
                                  <p:par>
                                    <p:cTn id="102" presetID="10" presetClass="entr" presetSubtype="0" fill="hold" grpId="0" nodeType="withEffect">
                                      <p:stCondLst>
                                        <p:cond delay="0"/>
                                      </p:stCondLst>
                                      <p:iterate type="lt">
                                        <p:tmPct val="0"/>
                                      </p:iterate>
                                      <p:childTnLst>
                                        <p:set>
                                          <p:cBhvr>
                                            <p:cTn id="103" dur="1" fill="hold">
                                              <p:stCondLst>
                                                <p:cond delay="0"/>
                                              </p:stCondLst>
                                            </p:cTn>
                                            <p:tgtEl>
                                              <p:spTgt spid="6">
                                                <p:txEl>
                                                  <p:pRg st="16" end="16"/>
                                                </p:txEl>
                                              </p:spTgt>
                                            </p:tgtEl>
                                            <p:attrNameLst>
                                              <p:attrName>style.visibility</p:attrName>
                                            </p:attrNameLst>
                                          </p:cBhvr>
                                          <p:to>
                                            <p:strVal val="visible"/>
                                          </p:to>
                                        </p:set>
                                        <p:animEffect transition="in" filter="fade">
                                          <p:cBhvr>
                                            <p:cTn id="104" dur="500"/>
                                            <p:tgtEl>
                                              <p:spTgt spid="6">
                                                <p:txEl>
                                                  <p:pRg st="16" end="1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4" presetClass="emph" presetSubtype="0" fill="hold" nodeType="clickEffect">
                                      <p:stCondLst>
                                        <p:cond delay="0"/>
                                      </p:stCondLst>
                                      <p:iterate type="lt">
                                        <p:tmPct val="10000"/>
                                      </p:iterate>
                                      <p:childTnLst>
                                        <p:animMotion origin="layout" path="M 2.24017E-6 3.7037E-6 L 2.24017E-6 -0.07223 " pathEditMode="relative" rAng="0" ptsTypes="AA">
                                          <p:cBhvr>
                                            <p:cTn id="108" dur="125" accel="50000" decel="50000" autoRev="1" fill="hold">
                                              <p:stCondLst>
                                                <p:cond delay="0"/>
                                              </p:stCondLst>
                                            </p:cTn>
                                            <p:tgtEl>
                                              <p:spTgt spid="6">
                                                <p:txEl>
                                                  <p:pRg st="16" end="16"/>
                                                </p:txEl>
                                              </p:spTgt>
                                            </p:tgtEl>
                                            <p:attrNameLst>
                                              <p:attrName>ppt_x</p:attrName>
                                              <p:attrName>ppt_y</p:attrName>
                                            </p:attrNameLst>
                                          </p:cBhvr>
                                          <p:rCtr x="0" y="-3611"/>
                                        </p:animMotion>
                                        <p:animRot by="1500000">
                                          <p:cBhvr>
                                            <p:cTn id="109" dur="63" fill="hold">
                                              <p:stCondLst>
                                                <p:cond delay="0"/>
                                              </p:stCondLst>
                                            </p:cTn>
                                            <p:tgtEl>
                                              <p:spTgt spid="6">
                                                <p:txEl>
                                                  <p:pRg st="16" end="16"/>
                                                </p:txEl>
                                              </p:spTgt>
                                            </p:tgtEl>
                                            <p:attrNameLst>
                                              <p:attrName>r</p:attrName>
                                            </p:attrNameLst>
                                          </p:cBhvr>
                                        </p:animRot>
                                        <p:animRot by="-1500000">
                                          <p:cBhvr>
                                            <p:cTn id="110" dur="63" fill="hold">
                                              <p:stCondLst>
                                                <p:cond delay="63"/>
                                              </p:stCondLst>
                                            </p:cTn>
                                            <p:tgtEl>
                                              <p:spTgt spid="6">
                                                <p:txEl>
                                                  <p:pRg st="16" end="16"/>
                                                </p:txEl>
                                              </p:spTgt>
                                            </p:tgtEl>
                                            <p:attrNameLst>
                                              <p:attrName>r</p:attrName>
                                            </p:attrNameLst>
                                          </p:cBhvr>
                                        </p:animRot>
                                        <p:animRot by="-1500000">
                                          <p:cBhvr>
                                            <p:cTn id="111" dur="63" fill="hold">
                                              <p:stCondLst>
                                                <p:cond delay="125"/>
                                              </p:stCondLst>
                                            </p:cTn>
                                            <p:tgtEl>
                                              <p:spTgt spid="6">
                                                <p:txEl>
                                                  <p:pRg st="16" end="16"/>
                                                </p:txEl>
                                              </p:spTgt>
                                            </p:tgtEl>
                                            <p:attrNameLst>
                                              <p:attrName>r</p:attrName>
                                            </p:attrNameLst>
                                          </p:cBhvr>
                                        </p:animRot>
                                        <p:animRot by="1500000">
                                          <p:cBhvr>
                                            <p:cTn id="112" dur="63" fill="hold">
                                              <p:stCondLst>
                                                <p:cond delay="188"/>
                                              </p:stCondLst>
                                            </p:cTn>
                                            <p:tgtEl>
                                              <p:spTgt spid="6">
                                                <p:txEl>
                                                  <p:pRg st="16" end="16"/>
                                                </p:txEl>
                                              </p:spTgt>
                                            </p:tgtEl>
                                            <p:attrNameLst>
                                              <p:attrName>r</p:attrName>
                                            </p:attrNameLst>
                                          </p:cBhvr>
                                        </p:animRot>
                                      </p:childTnLst>
                                    </p:cTn>
                                  </p:par>
                                  <p:par>
                                    <p:cTn id="113" presetID="2" presetClass="entr" presetSubtype="8" fill="hold" nodeType="withEffect">
                                      <p:stCondLst>
                                        <p:cond delay="0"/>
                                      </p:stCondLst>
                                      <p:childTnLst>
                                        <p:set>
                                          <p:cBhvr>
                                            <p:cTn id="114" dur="1" fill="hold">
                                              <p:stCondLst>
                                                <p:cond delay="0"/>
                                              </p:stCondLst>
                                            </p:cTn>
                                            <p:tgtEl>
                                              <p:spTgt spid="7"/>
                                            </p:tgtEl>
                                            <p:attrNameLst>
                                              <p:attrName>style.visibility</p:attrName>
                                            </p:attrNameLst>
                                          </p:cBhvr>
                                          <p:to>
                                            <p:strVal val="visible"/>
                                          </p:to>
                                        </p:set>
                                        <p:anim calcmode="lin" valueType="num">
                                          <p:cBhvr additive="base">
                                            <p:cTn id="115" dur="2000" fill="hold"/>
                                            <p:tgtEl>
                                              <p:spTgt spid="7"/>
                                            </p:tgtEl>
                                            <p:attrNameLst>
                                              <p:attrName>ppt_x</p:attrName>
                                            </p:attrNameLst>
                                          </p:cBhvr>
                                          <p:tavLst>
                                            <p:tav tm="0">
                                              <p:val>
                                                <p:strVal val="0-#ppt_w/2"/>
                                              </p:val>
                                            </p:tav>
                                            <p:tav tm="100000">
                                              <p:val>
                                                <p:strVal val="#ppt_x"/>
                                              </p:val>
                                            </p:tav>
                                          </p:tavLst>
                                        </p:anim>
                                        <p:anim calcmode="lin" valueType="num">
                                          <p:cBhvr additive="base">
                                            <p:cTn id="116" dur="2000" fill="hold"/>
                                            <p:tgtEl>
                                              <p:spTgt spid="7"/>
                                            </p:tgtEl>
                                            <p:attrNameLst>
                                              <p:attrName>ppt_y</p:attrName>
                                            </p:attrNameLst>
                                          </p:cBhvr>
                                          <p:tavLst>
                                            <p:tav tm="0">
                                              <p:val>
                                                <p:strVal val="#ppt_y"/>
                                              </p:val>
                                            </p:tav>
                                            <p:tav tm="100000">
                                              <p:val>
                                                <p:strVal val="#ppt_y"/>
                                              </p:val>
                                            </p:tav>
                                          </p:tavLst>
                                        </p:anim>
                                      </p:childTnLst>
                                    </p:cTn>
                                  </p:par>
                                  <p:par>
                                    <p:cTn id="117" presetID="42" presetClass="path" presetSubtype="0" fill="hold" nodeType="withEffect" p14:presetBounceEnd="50000">
                                      <p:stCondLst>
                                        <p:cond delay="0"/>
                                      </p:stCondLst>
                                      <p:childTnLst>
                                        <p:animMotion origin="layout" path="M -1.04167E-6 1.48148E-6 L 0.92982 1.48148E-6 " pathEditMode="relative" rAng="0" ptsTypes="AA" p14:bounceEnd="50000">
                                          <p:cBhvr>
                                            <p:cTn id="118" dur="2000" fill="hold"/>
                                            <p:tgtEl>
                                              <p:spTgt spid="7"/>
                                            </p:tgtEl>
                                            <p:attrNameLst>
                                              <p:attrName>ppt_x</p:attrName>
                                              <p:attrName>ppt_y</p:attrName>
                                            </p:attrNameLst>
                                          </p:cBhvr>
                                          <p:rCtr x="4648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animBg="1"/>
          <p:bldP spid="8" grpId="1" animBg="1"/>
          <p:bldP spid="9" grpId="0" animBg="1"/>
          <p:bldP spid="9" grpId="1" animBg="1"/>
          <p:bldP spid="10" grpId="0" animBg="1"/>
          <p:bldP spid="10" grpId="1" animBg="1"/>
          <p:bldP spid="11" grpId="0"/>
          <p:bldP spid="13" grpId="0" animBg="1"/>
          <p:bldP spid="13" grpId="1" animBg="1"/>
          <p:bldP spid="14" grpId="0" animBg="1"/>
          <p:bldP spid="14" grpId="1" animBg="1"/>
          <p:bldP spid="15" grpId="0" animBg="1"/>
          <p:bldP spid="1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2" end="12"/>
                                                </p:txEl>
                                              </p:spTgt>
                                            </p:tgtEl>
                                            <p:attrNameLst>
                                              <p:attrName>style.visibility</p:attrName>
                                            </p:attrNameLst>
                                          </p:cBhvr>
                                          <p:to>
                                            <p:strVal val="visible"/>
                                          </p:to>
                                        </p:set>
                                        <p:animEffect transition="in" filter="fade">
                                          <p:cBhvr>
                                            <p:cTn id="48" dur="500"/>
                                            <p:tgtEl>
                                              <p:spTgt spid="6">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arn(outVertic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arn(outVertical)">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par>
                                    <p:cTn id="67" presetID="16" presetClass="entr" presetSubtype="37"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arn(outVertical)">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37"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barn(outVertical)">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par>
                                    <p:cTn id="80" presetID="16" presetClass="entr" presetSubtype="37"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barn(outVertical)">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9"/>
                                            </p:tgtEl>
                                          </p:cBhvr>
                                        </p:animEffect>
                                        <p:set>
                                          <p:cBhvr>
                                            <p:cTn id="87" dur="1" fill="hold">
                                              <p:stCondLst>
                                                <p:cond delay="499"/>
                                              </p:stCondLst>
                                            </p:cTn>
                                            <p:tgtEl>
                                              <p:spTgt spid="9"/>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6">
                                                <p:txEl>
                                                  <p:pRg st="13" end="13"/>
                                                </p:txEl>
                                              </p:spTgt>
                                            </p:tgtEl>
                                            <p:attrNameLst>
                                              <p:attrName>style.visibility</p:attrName>
                                            </p:attrNameLst>
                                          </p:cBhvr>
                                          <p:to>
                                            <p:strVal val="visible"/>
                                          </p:to>
                                        </p:set>
                                        <p:animEffect transition="in" filter="fade">
                                          <p:cBhvr>
                                            <p:cTn id="93" dur="500"/>
                                            <p:tgtEl>
                                              <p:spTgt spid="6">
                                                <p:txEl>
                                                  <p:pRg st="13" end="13"/>
                                                </p:txEl>
                                              </p:spTgt>
                                            </p:tgtEl>
                                          </p:cBhvr>
                                        </p:animEffect>
                                      </p:childTnLst>
                                    </p:cTn>
                                  </p:par>
                                  <p:par>
                                    <p:cTn id="94" presetID="16" presetClass="entr" presetSubtype="37" fill="hold" grpId="0"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barn(outVertical)">
                                          <p:cBhvr>
                                            <p:cTn id="96" dur="500"/>
                                            <p:tgtEl>
                                              <p:spTgt spid="1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10"/>
                                            </p:tgtEl>
                                          </p:cBhvr>
                                        </p:animEffect>
                                        <p:set>
                                          <p:cBhvr>
                                            <p:cTn id="101" dur="1" fill="hold">
                                              <p:stCondLst>
                                                <p:cond delay="499"/>
                                              </p:stCondLst>
                                            </p:cTn>
                                            <p:tgtEl>
                                              <p:spTgt spid="10"/>
                                            </p:tgtEl>
                                            <p:attrNameLst>
                                              <p:attrName>style.visibility</p:attrName>
                                            </p:attrNameLst>
                                          </p:cBhvr>
                                          <p:to>
                                            <p:strVal val="hidden"/>
                                          </p:to>
                                        </p:set>
                                      </p:childTnLst>
                                    </p:cTn>
                                  </p:par>
                                  <p:par>
                                    <p:cTn id="102" presetID="10" presetClass="entr" presetSubtype="0" fill="hold" grpId="0" nodeType="withEffect">
                                      <p:stCondLst>
                                        <p:cond delay="0"/>
                                      </p:stCondLst>
                                      <p:iterate type="lt">
                                        <p:tmPct val="0"/>
                                      </p:iterate>
                                      <p:childTnLst>
                                        <p:set>
                                          <p:cBhvr>
                                            <p:cTn id="103" dur="1" fill="hold">
                                              <p:stCondLst>
                                                <p:cond delay="0"/>
                                              </p:stCondLst>
                                            </p:cTn>
                                            <p:tgtEl>
                                              <p:spTgt spid="6">
                                                <p:txEl>
                                                  <p:pRg st="16" end="16"/>
                                                </p:txEl>
                                              </p:spTgt>
                                            </p:tgtEl>
                                            <p:attrNameLst>
                                              <p:attrName>style.visibility</p:attrName>
                                            </p:attrNameLst>
                                          </p:cBhvr>
                                          <p:to>
                                            <p:strVal val="visible"/>
                                          </p:to>
                                        </p:set>
                                        <p:animEffect transition="in" filter="fade">
                                          <p:cBhvr>
                                            <p:cTn id="104" dur="500"/>
                                            <p:tgtEl>
                                              <p:spTgt spid="6">
                                                <p:txEl>
                                                  <p:pRg st="16" end="1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4" presetClass="emph" presetSubtype="0" fill="hold" nodeType="clickEffect">
                                      <p:stCondLst>
                                        <p:cond delay="0"/>
                                      </p:stCondLst>
                                      <p:iterate type="lt">
                                        <p:tmPct val="10000"/>
                                      </p:iterate>
                                      <p:childTnLst>
                                        <p:animMotion origin="layout" path="M 2.24017E-6 3.7037E-6 L 2.24017E-6 -0.07223 " pathEditMode="relative" rAng="0" ptsTypes="AA">
                                          <p:cBhvr>
                                            <p:cTn id="108" dur="125" accel="50000" decel="50000" autoRev="1" fill="hold">
                                              <p:stCondLst>
                                                <p:cond delay="0"/>
                                              </p:stCondLst>
                                            </p:cTn>
                                            <p:tgtEl>
                                              <p:spTgt spid="6">
                                                <p:txEl>
                                                  <p:pRg st="16" end="16"/>
                                                </p:txEl>
                                              </p:spTgt>
                                            </p:tgtEl>
                                            <p:attrNameLst>
                                              <p:attrName>ppt_x</p:attrName>
                                              <p:attrName>ppt_y</p:attrName>
                                            </p:attrNameLst>
                                          </p:cBhvr>
                                          <p:rCtr x="0" y="-3611"/>
                                        </p:animMotion>
                                        <p:animRot by="1500000">
                                          <p:cBhvr>
                                            <p:cTn id="109" dur="63" fill="hold">
                                              <p:stCondLst>
                                                <p:cond delay="0"/>
                                              </p:stCondLst>
                                            </p:cTn>
                                            <p:tgtEl>
                                              <p:spTgt spid="6">
                                                <p:txEl>
                                                  <p:pRg st="16" end="16"/>
                                                </p:txEl>
                                              </p:spTgt>
                                            </p:tgtEl>
                                            <p:attrNameLst>
                                              <p:attrName>r</p:attrName>
                                            </p:attrNameLst>
                                          </p:cBhvr>
                                        </p:animRot>
                                        <p:animRot by="-1500000">
                                          <p:cBhvr>
                                            <p:cTn id="110" dur="63" fill="hold">
                                              <p:stCondLst>
                                                <p:cond delay="63"/>
                                              </p:stCondLst>
                                            </p:cTn>
                                            <p:tgtEl>
                                              <p:spTgt spid="6">
                                                <p:txEl>
                                                  <p:pRg st="16" end="16"/>
                                                </p:txEl>
                                              </p:spTgt>
                                            </p:tgtEl>
                                            <p:attrNameLst>
                                              <p:attrName>r</p:attrName>
                                            </p:attrNameLst>
                                          </p:cBhvr>
                                        </p:animRot>
                                        <p:animRot by="-1500000">
                                          <p:cBhvr>
                                            <p:cTn id="111" dur="63" fill="hold">
                                              <p:stCondLst>
                                                <p:cond delay="125"/>
                                              </p:stCondLst>
                                            </p:cTn>
                                            <p:tgtEl>
                                              <p:spTgt spid="6">
                                                <p:txEl>
                                                  <p:pRg st="16" end="16"/>
                                                </p:txEl>
                                              </p:spTgt>
                                            </p:tgtEl>
                                            <p:attrNameLst>
                                              <p:attrName>r</p:attrName>
                                            </p:attrNameLst>
                                          </p:cBhvr>
                                        </p:animRot>
                                        <p:animRot by="1500000">
                                          <p:cBhvr>
                                            <p:cTn id="112" dur="63" fill="hold">
                                              <p:stCondLst>
                                                <p:cond delay="188"/>
                                              </p:stCondLst>
                                            </p:cTn>
                                            <p:tgtEl>
                                              <p:spTgt spid="6">
                                                <p:txEl>
                                                  <p:pRg st="16" end="16"/>
                                                </p:txEl>
                                              </p:spTgt>
                                            </p:tgtEl>
                                            <p:attrNameLst>
                                              <p:attrName>r</p:attrName>
                                            </p:attrNameLst>
                                          </p:cBhvr>
                                        </p:animRot>
                                      </p:childTnLst>
                                    </p:cTn>
                                  </p:par>
                                  <p:par>
                                    <p:cTn id="113" presetID="2" presetClass="entr" presetSubtype="8" fill="hold" nodeType="withEffect">
                                      <p:stCondLst>
                                        <p:cond delay="0"/>
                                      </p:stCondLst>
                                      <p:childTnLst>
                                        <p:set>
                                          <p:cBhvr>
                                            <p:cTn id="114" dur="1" fill="hold">
                                              <p:stCondLst>
                                                <p:cond delay="0"/>
                                              </p:stCondLst>
                                            </p:cTn>
                                            <p:tgtEl>
                                              <p:spTgt spid="7"/>
                                            </p:tgtEl>
                                            <p:attrNameLst>
                                              <p:attrName>style.visibility</p:attrName>
                                            </p:attrNameLst>
                                          </p:cBhvr>
                                          <p:to>
                                            <p:strVal val="visible"/>
                                          </p:to>
                                        </p:set>
                                        <p:anim calcmode="lin" valueType="num">
                                          <p:cBhvr additive="base">
                                            <p:cTn id="115" dur="2000" fill="hold"/>
                                            <p:tgtEl>
                                              <p:spTgt spid="7"/>
                                            </p:tgtEl>
                                            <p:attrNameLst>
                                              <p:attrName>ppt_x</p:attrName>
                                            </p:attrNameLst>
                                          </p:cBhvr>
                                          <p:tavLst>
                                            <p:tav tm="0">
                                              <p:val>
                                                <p:strVal val="0-#ppt_w/2"/>
                                              </p:val>
                                            </p:tav>
                                            <p:tav tm="100000">
                                              <p:val>
                                                <p:strVal val="#ppt_x"/>
                                              </p:val>
                                            </p:tav>
                                          </p:tavLst>
                                        </p:anim>
                                        <p:anim calcmode="lin" valueType="num">
                                          <p:cBhvr additive="base">
                                            <p:cTn id="116" dur="2000" fill="hold"/>
                                            <p:tgtEl>
                                              <p:spTgt spid="7"/>
                                            </p:tgtEl>
                                            <p:attrNameLst>
                                              <p:attrName>ppt_y</p:attrName>
                                            </p:attrNameLst>
                                          </p:cBhvr>
                                          <p:tavLst>
                                            <p:tav tm="0">
                                              <p:val>
                                                <p:strVal val="#ppt_y"/>
                                              </p:val>
                                            </p:tav>
                                            <p:tav tm="100000">
                                              <p:val>
                                                <p:strVal val="#ppt_y"/>
                                              </p:val>
                                            </p:tav>
                                          </p:tavLst>
                                        </p:anim>
                                      </p:childTnLst>
                                    </p:cTn>
                                  </p:par>
                                  <p:par>
                                    <p:cTn id="117" presetID="42" presetClass="path" presetSubtype="0" fill="hold" nodeType="withEffect">
                                      <p:stCondLst>
                                        <p:cond delay="0"/>
                                      </p:stCondLst>
                                      <p:childTnLst>
                                        <p:animMotion origin="layout" path="M -1.04167E-6 1.48148E-6 L 0.92982 1.48148E-6 " pathEditMode="relative" rAng="0" ptsTypes="AA">
                                          <p:cBhvr>
                                            <p:cTn id="118" dur="2000" fill="hold"/>
                                            <p:tgtEl>
                                              <p:spTgt spid="7"/>
                                            </p:tgtEl>
                                            <p:attrNameLst>
                                              <p:attrName>ppt_x</p:attrName>
                                              <p:attrName>ppt_y</p:attrName>
                                            </p:attrNameLst>
                                          </p:cBhvr>
                                          <p:rCtr x="4648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animBg="1"/>
          <p:bldP spid="8" grpId="1" animBg="1"/>
          <p:bldP spid="9" grpId="0" animBg="1"/>
          <p:bldP spid="9" grpId="1" animBg="1"/>
          <p:bldP spid="10" grpId="0" animBg="1"/>
          <p:bldP spid="10" grpId="1" animBg="1"/>
          <p:bldP spid="11" grpId="0"/>
          <p:bldP spid="13" grpId="0" animBg="1"/>
          <p:bldP spid="13" grpId="1" animBg="1"/>
          <p:bldP spid="14" grpId="0" animBg="1"/>
          <p:bldP spid="14" grpId="1" animBg="1"/>
          <p:bldP spid="15" grpId="0" animBg="1"/>
          <p:bldP spid="15" grpId="1"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30</a:t>
            </a:fld>
            <a:r>
              <a:rPr lang="en-US"/>
              <a:t>    </a:t>
            </a:r>
            <a:endParaRPr lang="en-US" dirty="0"/>
          </a:p>
        </p:txBody>
      </p:sp>
      <p:sp>
        <p:nvSpPr>
          <p:cNvPr id="5" name="Title 4"/>
          <p:cNvSpPr>
            <a:spLocks noGrp="1"/>
          </p:cNvSpPr>
          <p:nvPr>
            <p:ph type="title"/>
          </p:nvPr>
        </p:nvSpPr>
        <p:spPr/>
        <p:txBody>
          <a:bodyPr/>
          <a:lstStyle/>
          <a:p>
            <a:r>
              <a:rPr lang="en-US" dirty="0"/>
              <a:t>Introduction to </a:t>
            </a:r>
            <a:r>
              <a:rPr lang="en-US" dirty="0" err="1"/>
              <a:t>IndexDNA</a:t>
            </a:r>
            <a:r>
              <a:rPr lang="en-US" dirty="0"/>
              <a:t>™</a:t>
            </a:r>
            <a:endParaRPr lang="en-US" baseline="30000" dirty="0"/>
          </a:p>
        </p:txBody>
      </p:sp>
      <p:sp>
        <p:nvSpPr>
          <p:cNvPr id="6" name="Content Placeholder 5"/>
          <p:cNvSpPr>
            <a:spLocks noGrp="1"/>
          </p:cNvSpPr>
          <p:nvPr>
            <p:ph sz="quarter" idx="10"/>
          </p:nvPr>
        </p:nvSpPr>
        <p:spPr/>
        <p:txBody>
          <a:bodyPr/>
          <a:lstStyle/>
          <a:p>
            <a:endParaRPr lang="en-US"/>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7846756" y="6067118"/>
            <a:ext cx="4323146" cy="22319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6" name="Oval 35">
            <a:extLst>
              <a:ext uri="{FF2B5EF4-FFF2-40B4-BE49-F238E27FC236}">
                <a16:creationId xmlns:a16="http://schemas.microsoft.com/office/drawing/2014/main" id="{9B9F87D4-8E05-4075-A4BB-575B2041609E}"/>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 name="Rectangle 6">
            <a:extLst>
              <a:ext uri="{FF2B5EF4-FFF2-40B4-BE49-F238E27FC236}">
                <a16:creationId xmlns:a16="http://schemas.microsoft.com/office/drawing/2014/main" id="{D6CAF9C7-A481-4DD7-84EF-BED78642221D}"/>
              </a:ext>
            </a:extLst>
          </p:cNvPr>
          <p:cNvSpPr/>
          <p:nvPr/>
        </p:nvSpPr>
        <p:spPr>
          <a:xfrm>
            <a:off x="6291265" y="1024888"/>
            <a:ext cx="5879240" cy="245173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68" name="Straight Arrow Connector 67"/>
          <p:cNvCxnSpPr>
            <a:stCxn id="72" idx="2"/>
            <a:endCxn id="60" idx="0"/>
          </p:cNvCxnSpPr>
          <p:nvPr/>
        </p:nvCxnSpPr>
        <p:spPr>
          <a:xfrm flipH="1">
            <a:off x="10008329" y="5135455"/>
            <a:ext cx="19050" cy="93166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9026949" y="4766123"/>
            <a:ext cx="2000859"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Legend</a:t>
            </a:r>
          </a:p>
        </p:txBody>
      </p:sp>
      <p:sp>
        <p:nvSpPr>
          <p:cNvPr id="8" name="Rectangle 7">
            <a:extLst>
              <a:ext uri="{FF2B5EF4-FFF2-40B4-BE49-F238E27FC236}">
                <a16:creationId xmlns:a16="http://schemas.microsoft.com/office/drawing/2014/main" id="{9ABF4789-CC6B-44C0-B6C7-6FC7C03D17E9}"/>
              </a:ext>
            </a:extLst>
          </p:cNvPr>
          <p:cNvSpPr/>
          <p:nvPr/>
        </p:nvSpPr>
        <p:spPr>
          <a:xfrm>
            <a:off x="0" y="5566816"/>
            <a:ext cx="12189556" cy="722947"/>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pic>
        <p:nvPicPr>
          <p:cNvPr id="13" name="Picture 12">
            <a:extLst>
              <a:ext uri="{FF2B5EF4-FFF2-40B4-BE49-F238E27FC236}">
                <a16:creationId xmlns:a16="http://schemas.microsoft.com/office/drawing/2014/main" id="{AB7432E5-7C70-46C2-83AD-E6C31652670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005840"/>
            <a:ext cx="12188825" cy="4847332"/>
          </a:xfrm>
          <a:prstGeom prst="rect">
            <a:avLst/>
          </a:prstGeom>
        </p:spPr>
      </p:pic>
      <p:sp>
        <p:nvSpPr>
          <p:cNvPr id="16" name="TextBox 15">
            <a:extLst>
              <a:ext uri="{FF2B5EF4-FFF2-40B4-BE49-F238E27FC236}">
                <a16:creationId xmlns:a16="http://schemas.microsoft.com/office/drawing/2014/main" id="{D8B64FD9-EC97-46EC-B44A-0FA91F97B1D3}"/>
              </a:ext>
            </a:extLst>
          </p:cNvPr>
          <p:cNvSpPr txBox="1"/>
          <p:nvPr/>
        </p:nvSpPr>
        <p:spPr>
          <a:xfrm>
            <a:off x="57150" y="2912947"/>
            <a:ext cx="7877175"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Blue Bar is Multiple Pages Near Each Other</a:t>
            </a:r>
          </a:p>
        </p:txBody>
      </p:sp>
      <p:cxnSp>
        <p:nvCxnSpPr>
          <p:cNvPr id="18" name="Straight Arrow Connector 17">
            <a:extLst>
              <a:ext uri="{FF2B5EF4-FFF2-40B4-BE49-F238E27FC236}">
                <a16:creationId xmlns:a16="http://schemas.microsoft.com/office/drawing/2014/main" id="{C8E3E5FC-AE82-401D-AFF3-E47CC258BE54}"/>
              </a:ext>
            </a:extLst>
          </p:cNvPr>
          <p:cNvCxnSpPr>
            <a:cxnSpLocks/>
          </p:cNvCxnSpPr>
          <p:nvPr/>
        </p:nvCxnSpPr>
        <p:spPr>
          <a:xfrm>
            <a:off x="25241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06C4112-EE8F-4274-B2DE-C9C9FCB122A8}"/>
              </a:ext>
            </a:extLst>
          </p:cNvPr>
          <p:cNvCxnSpPr>
            <a:cxnSpLocks/>
          </p:cNvCxnSpPr>
          <p:nvPr/>
        </p:nvCxnSpPr>
        <p:spPr>
          <a:xfrm>
            <a:off x="108796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3CC523C-7E43-4D2B-AAA7-641E9115C59D}"/>
              </a:ext>
            </a:extLst>
          </p:cNvPr>
          <p:cNvCxnSpPr>
            <a:cxnSpLocks/>
          </p:cNvCxnSpPr>
          <p:nvPr/>
        </p:nvCxnSpPr>
        <p:spPr>
          <a:xfrm>
            <a:off x="192352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D8E9609-CF4E-4A6A-BE10-72C773836BA6}"/>
              </a:ext>
            </a:extLst>
          </p:cNvPr>
          <p:cNvCxnSpPr>
            <a:cxnSpLocks/>
          </p:cNvCxnSpPr>
          <p:nvPr/>
        </p:nvCxnSpPr>
        <p:spPr>
          <a:xfrm>
            <a:off x="275907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6DD9FC7-FB59-478F-A019-DBCC921CCB4E}"/>
              </a:ext>
            </a:extLst>
          </p:cNvPr>
          <p:cNvCxnSpPr>
            <a:cxnSpLocks/>
          </p:cNvCxnSpPr>
          <p:nvPr/>
        </p:nvCxnSpPr>
        <p:spPr>
          <a:xfrm>
            <a:off x="359463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C39ECCF-0193-4D71-AF61-556A12D4FEC8}"/>
              </a:ext>
            </a:extLst>
          </p:cNvPr>
          <p:cNvCxnSpPr>
            <a:cxnSpLocks/>
          </p:cNvCxnSpPr>
          <p:nvPr/>
        </p:nvCxnSpPr>
        <p:spPr>
          <a:xfrm>
            <a:off x="443018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1AF8779-584B-4897-8464-B5A28B23B902}"/>
              </a:ext>
            </a:extLst>
          </p:cNvPr>
          <p:cNvCxnSpPr>
            <a:cxnSpLocks/>
          </p:cNvCxnSpPr>
          <p:nvPr/>
        </p:nvCxnSpPr>
        <p:spPr>
          <a:xfrm>
            <a:off x="526574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477BA7E-4D1B-497F-A130-F41E7010E46C}"/>
              </a:ext>
            </a:extLst>
          </p:cNvPr>
          <p:cNvCxnSpPr>
            <a:cxnSpLocks/>
          </p:cNvCxnSpPr>
          <p:nvPr/>
        </p:nvCxnSpPr>
        <p:spPr>
          <a:xfrm>
            <a:off x="610129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64F7327-EE70-4D50-A2CC-C98E260C04E3}"/>
              </a:ext>
            </a:extLst>
          </p:cNvPr>
          <p:cNvCxnSpPr>
            <a:cxnSpLocks/>
          </p:cNvCxnSpPr>
          <p:nvPr/>
        </p:nvCxnSpPr>
        <p:spPr>
          <a:xfrm>
            <a:off x="693685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CCF4E86-B27C-4E6A-8341-2CE194A9F97A}"/>
              </a:ext>
            </a:extLst>
          </p:cNvPr>
          <p:cNvCxnSpPr>
            <a:cxnSpLocks/>
          </p:cNvCxnSpPr>
          <p:nvPr/>
        </p:nvCxnSpPr>
        <p:spPr>
          <a:xfrm>
            <a:off x="7772411"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E0DC7AE-4ABA-4053-8AC2-56F202DAB653}"/>
              </a:ext>
            </a:extLst>
          </p:cNvPr>
          <p:cNvCxnSpPr>
            <a:cxnSpLocks/>
          </p:cNvCxnSpPr>
          <p:nvPr/>
        </p:nvCxnSpPr>
        <p:spPr>
          <a:xfrm>
            <a:off x="7064780" y="5189387"/>
            <a:ext cx="793345" cy="377976"/>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4CFF24F-A1C3-4F0E-A003-84D5781A270F}"/>
              </a:ext>
            </a:extLst>
          </p:cNvPr>
          <p:cNvSpPr txBox="1"/>
          <p:nvPr/>
        </p:nvSpPr>
        <p:spPr>
          <a:xfrm>
            <a:off x="4433888" y="4504511"/>
            <a:ext cx="3069042" cy="738664"/>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Single Page</a:t>
            </a:r>
          </a:p>
          <a:p>
            <a:pPr algn="ctr"/>
            <a:r>
              <a:rPr lang="en-US" sz="2400" dirty="0">
                <a:solidFill>
                  <a:schemeClr val="accent1">
                    <a:lumMod val="75000"/>
                  </a:schemeClr>
                </a:solidFill>
                <a:latin typeface="Arial Black" panose="020B0A04020102020204" pitchFamily="34" charset="0"/>
              </a:rPr>
              <a:t>(Page Density %)</a:t>
            </a:r>
          </a:p>
        </p:txBody>
      </p:sp>
      <p:pic>
        <p:nvPicPr>
          <p:cNvPr id="28" name="Picture 27">
            <a:extLst>
              <a:ext uri="{FF2B5EF4-FFF2-40B4-BE49-F238E27FC236}">
                <a16:creationId xmlns:a16="http://schemas.microsoft.com/office/drawing/2014/main" id="{B7E23F1B-F338-4ED9-8A77-A53B27442A4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86075" y="5823585"/>
            <a:ext cx="8639175" cy="479584"/>
          </a:xfrm>
          <a:prstGeom prst="rect">
            <a:avLst/>
          </a:prstGeom>
        </p:spPr>
      </p:pic>
      <p:cxnSp>
        <p:nvCxnSpPr>
          <p:cNvPr id="15" name="Straight Arrow Connector 14">
            <a:extLst>
              <a:ext uri="{FF2B5EF4-FFF2-40B4-BE49-F238E27FC236}">
                <a16:creationId xmlns:a16="http://schemas.microsoft.com/office/drawing/2014/main" id="{E9017FEB-0804-4ED5-8301-375BB6005CF5}"/>
              </a:ext>
            </a:extLst>
          </p:cNvPr>
          <p:cNvCxnSpPr>
            <a:cxnSpLocks/>
          </p:cNvCxnSpPr>
          <p:nvPr/>
        </p:nvCxnSpPr>
        <p:spPr>
          <a:xfrm flipH="1">
            <a:off x="3995738" y="5189387"/>
            <a:ext cx="785812" cy="81136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26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outVertical)">
                                      <p:cBhvr>
                                        <p:cTn id="24" dur="500"/>
                                        <p:tgtEl>
                                          <p:spTgt spid="17"/>
                                        </p:tgtEl>
                                      </p:cBhvr>
                                    </p:animEffect>
                                  </p:childTnLst>
                                </p:cTn>
                              </p:par>
                              <p:par>
                                <p:cTn id="25" presetID="22" presetClass="entr" presetSubtype="1"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par>
                                <p:cTn id="28" presetID="22" presetClass="entr" presetSubtype="1"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outVertical)">
                                      <p:cBhvr>
                                        <p:cTn id="35" dur="500"/>
                                        <p:tgtEl>
                                          <p:spTgt spid="16"/>
                                        </p:tgtEl>
                                      </p:cBhvr>
                                    </p:animEffect>
                                  </p:childTnLst>
                                </p:cTn>
                              </p:par>
                              <p:par>
                                <p:cTn id="36" presetID="22" presetClass="entr" presetSubtype="1"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par>
                                <p:cTn id="39" presetID="22" presetClass="entr" presetSubtype="1"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par>
                                <p:cTn id="42" presetID="22" presetClass="entr" presetSubtype="1"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par>
                                <p:cTn id="45" presetID="22" presetClass="entr" presetSubtype="1"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par>
                                <p:cTn id="48" presetID="22" presetClass="entr" presetSubtype="1"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par>
                                <p:cTn id="51" presetID="22" presetClass="entr" presetSubtype="1"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par>
                                <p:cTn id="54" presetID="22" presetClass="entr" presetSubtype="1"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up)">
                                      <p:cBhvr>
                                        <p:cTn id="56" dur="500"/>
                                        <p:tgtEl>
                                          <p:spTgt spid="24"/>
                                        </p:tgtEl>
                                      </p:cBhvr>
                                    </p:animEffect>
                                  </p:childTnLst>
                                </p:cTn>
                              </p:par>
                              <p:par>
                                <p:cTn id="57" presetID="22" presetClass="entr" presetSubtype="1"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par>
                                <p:cTn id="60" presetID="22" presetClass="entr" presetSubtype="1"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par>
                                <p:cTn id="63" presetID="22" presetClass="entr" presetSubtype="1"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up)">
                                      <p:cBhvr>
                                        <p:cTn id="6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2A18133-DA53-4279-A7B0-1EB371C8EFEC}"/>
              </a:ext>
            </a:extLst>
          </p:cNvPr>
          <p:cNvSpPr>
            <a:spLocks noGrp="1"/>
          </p:cNvSpPr>
          <p:nvPr>
            <p:ph sz="quarter" idx="10"/>
          </p:nvPr>
        </p:nvSpPr>
        <p:spPr/>
        <p:txBody>
          <a:bodyPr/>
          <a:lstStyle/>
          <a:p>
            <a:endParaRPr lang="en-US" dirty="0"/>
          </a:p>
        </p:txBody>
      </p:sp>
      <p:sp>
        <p:nvSpPr>
          <p:cNvPr id="2" name="Date Placeholder 1">
            <a:extLst>
              <a:ext uri="{FF2B5EF4-FFF2-40B4-BE49-F238E27FC236}">
                <a16:creationId xmlns:a16="http://schemas.microsoft.com/office/drawing/2014/main" id="{5F0C4CD7-D141-4C72-8709-7AD573D8B42E}"/>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FB2B4DA6-EF7A-4B8F-9367-DA89364CAAB2}"/>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54AEF2D-FA99-4BCF-B284-320272CA5BFB}"/>
              </a:ext>
            </a:extLst>
          </p:cNvPr>
          <p:cNvSpPr>
            <a:spLocks noGrp="1"/>
          </p:cNvSpPr>
          <p:nvPr>
            <p:ph type="sldNum" sz="quarter" idx="4"/>
          </p:nvPr>
        </p:nvSpPr>
        <p:spPr/>
        <p:txBody>
          <a:bodyPr/>
          <a:lstStyle/>
          <a:p>
            <a:fld id="{87FD5303-69AD-2E4D-B18B-E5EED0F0A60B}" type="slidenum">
              <a:rPr lang="en-US" smtClean="0"/>
              <a:pPr/>
              <a:t>31</a:t>
            </a:fld>
            <a:r>
              <a:rPr lang="en-US"/>
              <a:t>    </a:t>
            </a:r>
            <a:endParaRPr lang="en-US" dirty="0"/>
          </a:p>
        </p:txBody>
      </p:sp>
      <p:sp>
        <p:nvSpPr>
          <p:cNvPr id="5" name="Title 4">
            <a:extLst>
              <a:ext uri="{FF2B5EF4-FFF2-40B4-BE49-F238E27FC236}">
                <a16:creationId xmlns:a16="http://schemas.microsoft.com/office/drawing/2014/main" id="{41732D92-A5C6-48A8-92D6-64A0AC051CC7}"/>
              </a:ext>
            </a:extLst>
          </p:cNvPr>
          <p:cNvSpPr>
            <a:spLocks noGrp="1"/>
          </p:cNvSpPr>
          <p:nvPr>
            <p:ph type="title"/>
          </p:nvPr>
        </p:nvSpPr>
        <p:spPr/>
        <p:txBody>
          <a:bodyPr/>
          <a:lstStyle/>
          <a:p>
            <a:r>
              <a:rPr lang="en-US" dirty="0"/>
              <a:t>Introduction to </a:t>
            </a:r>
            <a:r>
              <a:rPr lang="en-US" dirty="0" err="1"/>
              <a:t>IndexDNA</a:t>
            </a:r>
            <a:r>
              <a:rPr lang="en-US" dirty="0"/>
              <a:t>™</a:t>
            </a:r>
          </a:p>
        </p:txBody>
      </p:sp>
      <p:pic>
        <p:nvPicPr>
          <p:cNvPr id="11" name="Picture 10">
            <a:extLst>
              <a:ext uri="{FF2B5EF4-FFF2-40B4-BE49-F238E27FC236}">
                <a16:creationId xmlns:a16="http://schemas.microsoft.com/office/drawing/2014/main" id="{082143F9-5B97-4FF1-8428-186349A5F6A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004828"/>
            <a:ext cx="12188825" cy="4847332"/>
          </a:xfrm>
          <a:prstGeom prst="rect">
            <a:avLst/>
          </a:prstGeom>
        </p:spPr>
      </p:pic>
      <p:pic>
        <p:nvPicPr>
          <p:cNvPr id="12" name="Picture 11">
            <a:extLst>
              <a:ext uri="{FF2B5EF4-FFF2-40B4-BE49-F238E27FC236}">
                <a16:creationId xmlns:a16="http://schemas.microsoft.com/office/drawing/2014/main" id="{03F94F26-4900-4B32-850F-CF09DB869F6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86075" y="5823585"/>
            <a:ext cx="8639175" cy="479584"/>
          </a:xfrm>
          <a:prstGeom prst="rect">
            <a:avLst/>
          </a:prstGeom>
        </p:spPr>
      </p:pic>
      <p:cxnSp>
        <p:nvCxnSpPr>
          <p:cNvPr id="8" name="Straight Arrow Connector 7">
            <a:extLst>
              <a:ext uri="{FF2B5EF4-FFF2-40B4-BE49-F238E27FC236}">
                <a16:creationId xmlns:a16="http://schemas.microsoft.com/office/drawing/2014/main" id="{5C5CE05D-FDFA-4432-AAD1-4461DFC499CB}"/>
              </a:ext>
            </a:extLst>
          </p:cNvPr>
          <p:cNvCxnSpPr>
            <a:cxnSpLocks/>
            <a:stCxn id="9" idx="2"/>
          </p:cNvCxnSpPr>
          <p:nvPr/>
        </p:nvCxnSpPr>
        <p:spPr>
          <a:xfrm>
            <a:off x="6833321" y="4997559"/>
            <a:ext cx="0" cy="1055089"/>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589574E-B117-49FB-8468-CCFD1E96EA3F}"/>
              </a:ext>
            </a:extLst>
          </p:cNvPr>
          <p:cNvSpPr txBox="1"/>
          <p:nvPr/>
        </p:nvSpPr>
        <p:spPr>
          <a:xfrm>
            <a:off x="5298800" y="4628227"/>
            <a:ext cx="3069042"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Rolling Average</a:t>
            </a:r>
          </a:p>
        </p:txBody>
      </p:sp>
      <p:sp>
        <p:nvSpPr>
          <p:cNvPr id="35" name="TextBox 34">
            <a:extLst>
              <a:ext uri="{FF2B5EF4-FFF2-40B4-BE49-F238E27FC236}">
                <a16:creationId xmlns:a16="http://schemas.microsoft.com/office/drawing/2014/main" id="{77E841FA-EE31-4FBC-92E1-22094BD25A37}"/>
              </a:ext>
            </a:extLst>
          </p:cNvPr>
          <p:cNvSpPr txBox="1"/>
          <p:nvPr/>
        </p:nvSpPr>
        <p:spPr>
          <a:xfrm>
            <a:off x="57150" y="2912947"/>
            <a:ext cx="7877175"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Skinny Red Line</a:t>
            </a:r>
          </a:p>
        </p:txBody>
      </p:sp>
      <p:cxnSp>
        <p:nvCxnSpPr>
          <p:cNvPr id="36" name="Straight Arrow Connector 35">
            <a:extLst>
              <a:ext uri="{FF2B5EF4-FFF2-40B4-BE49-F238E27FC236}">
                <a16:creationId xmlns:a16="http://schemas.microsoft.com/office/drawing/2014/main" id="{A44F57E8-2C82-485A-8D4D-FE7BB0FE55CB}"/>
              </a:ext>
            </a:extLst>
          </p:cNvPr>
          <p:cNvCxnSpPr>
            <a:cxnSpLocks/>
          </p:cNvCxnSpPr>
          <p:nvPr/>
        </p:nvCxnSpPr>
        <p:spPr>
          <a:xfrm>
            <a:off x="25241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F0196909-6480-4A10-9D1D-849DD27AF7A5}"/>
              </a:ext>
            </a:extLst>
          </p:cNvPr>
          <p:cNvCxnSpPr>
            <a:cxnSpLocks/>
          </p:cNvCxnSpPr>
          <p:nvPr/>
        </p:nvCxnSpPr>
        <p:spPr>
          <a:xfrm>
            <a:off x="108796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C0C846E-0D2B-426C-9BEF-B75B64D6499B}"/>
              </a:ext>
            </a:extLst>
          </p:cNvPr>
          <p:cNvCxnSpPr>
            <a:cxnSpLocks/>
          </p:cNvCxnSpPr>
          <p:nvPr/>
        </p:nvCxnSpPr>
        <p:spPr>
          <a:xfrm>
            <a:off x="192352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A66A3034-939C-4574-9F20-37A1FCD51BED}"/>
              </a:ext>
            </a:extLst>
          </p:cNvPr>
          <p:cNvCxnSpPr>
            <a:cxnSpLocks/>
          </p:cNvCxnSpPr>
          <p:nvPr/>
        </p:nvCxnSpPr>
        <p:spPr>
          <a:xfrm>
            <a:off x="275907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BE60F2E3-ED1D-46CB-9385-ACF67CB1794D}"/>
              </a:ext>
            </a:extLst>
          </p:cNvPr>
          <p:cNvCxnSpPr>
            <a:cxnSpLocks/>
          </p:cNvCxnSpPr>
          <p:nvPr/>
        </p:nvCxnSpPr>
        <p:spPr>
          <a:xfrm>
            <a:off x="359463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01543C93-7F10-4BB7-BCC8-225599A0B547}"/>
              </a:ext>
            </a:extLst>
          </p:cNvPr>
          <p:cNvCxnSpPr>
            <a:cxnSpLocks/>
          </p:cNvCxnSpPr>
          <p:nvPr/>
        </p:nvCxnSpPr>
        <p:spPr>
          <a:xfrm>
            <a:off x="443018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FB816F78-E08C-4E6F-B50E-1803678E6C5A}"/>
              </a:ext>
            </a:extLst>
          </p:cNvPr>
          <p:cNvCxnSpPr>
            <a:cxnSpLocks/>
          </p:cNvCxnSpPr>
          <p:nvPr/>
        </p:nvCxnSpPr>
        <p:spPr>
          <a:xfrm>
            <a:off x="526574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F65203D-C580-40BF-92FF-33EC39B56541}"/>
              </a:ext>
            </a:extLst>
          </p:cNvPr>
          <p:cNvCxnSpPr>
            <a:cxnSpLocks/>
          </p:cNvCxnSpPr>
          <p:nvPr/>
        </p:nvCxnSpPr>
        <p:spPr>
          <a:xfrm>
            <a:off x="610129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A99D6B4-5638-41EB-8500-8CD191DE439D}"/>
              </a:ext>
            </a:extLst>
          </p:cNvPr>
          <p:cNvCxnSpPr>
            <a:cxnSpLocks/>
          </p:cNvCxnSpPr>
          <p:nvPr/>
        </p:nvCxnSpPr>
        <p:spPr>
          <a:xfrm>
            <a:off x="693685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0786399-4953-492C-B79A-4B3DCBA1408D}"/>
              </a:ext>
            </a:extLst>
          </p:cNvPr>
          <p:cNvCxnSpPr>
            <a:cxnSpLocks/>
          </p:cNvCxnSpPr>
          <p:nvPr/>
        </p:nvCxnSpPr>
        <p:spPr>
          <a:xfrm>
            <a:off x="7772411"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15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outVertical)">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up)">
                                      <p:cBhvr>
                                        <p:cTn id="18" dur="500"/>
                                        <p:tgtEl>
                                          <p:spTgt spid="36"/>
                                        </p:tgtEl>
                                      </p:cBhvr>
                                    </p:animEffect>
                                  </p:childTnLst>
                                </p:cTn>
                              </p:par>
                              <p:par>
                                <p:cTn id="19" presetID="22" presetClass="entr" presetSubtype="1"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500"/>
                                        <p:tgtEl>
                                          <p:spTgt spid="37"/>
                                        </p:tgtEl>
                                      </p:cBhvr>
                                    </p:animEffect>
                                  </p:childTnLst>
                                </p:cTn>
                              </p:par>
                              <p:par>
                                <p:cTn id="22" presetID="22" presetClass="entr" presetSubtype="1"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par>
                                <p:cTn id="25" presetID="22" presetClass="entr" presetSubtype="1"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par>
                                <p:cTn id="28" presetID="22" presetClass="entr" presetSubtype="1"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par>
                                <p:cTn id="31" presetID="22" presetClass="entr" presetSubtype="1"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up)">
                                      <p:cBhvr>
                                        <p:cTn id="33" dur="500"/>
                                        <p:tgtEl>
                                          <p:spTgt spid="41"/>
                                        </p:tgtEl>
                                      </p:cBhvr>
                                    </p:animEffect>
                                  </p:childTnLst>
                                </p:cTn>
                              </p:par>
                              <p:par>
                                <p:cTn id="34" presetID="22" presetClass="entr" presetSubtype="1"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up)">
                                      <p:cBhvr>
                                        <p:cTn id="36" dur="500"/>
                                        <p:tgtEl>
                                          <p:spTgt spid="42"/>
                                        </p:tgtEl>
                                      </p:cBhvr>
                                    </p:animEffect>
                                  </p:childTnLst>
                                </p:cTn>
                              </p:par>
                              <p:par>
                                <p:cTn id="37" presetID="22" presetClass="entr" presetSubtype="1"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500"/>
                                        <p:tgtEl>
                                          <p:spTgt spid="43"/>
                                        </p:tgtEl>
                                      </p:cBhvr>
                                    </p:animEffect>
                                  </p:childTnLst>
                                </p:cTn>
                              </p:par>
                              <p:par>
                                <p:cTn id="40" presetID="22" presetClass="entr" presetSubtype="1"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up)">
                                      <p:cBhvr>
                                        <p:cTn id="4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2A18133-DA53-4279-A7B0-1EB371C8EFEC}"/>
              </a:ext>
            </a:extLst>
          </p:cNvPr>
          <p:cNvSpPr>
            <a:spLocks noGrp="1"/>
          </p:cNvSpPr>
          <p:nvPr>
            <p:ph sz="quarter" idx="10"/>
          </p:nvPr>
        </p:nvSpPr>
        <p:spPr/>
        <p:txBody>
          <a:bodyPr/>
          <a:lstStyle/>
          <a:p>
            <a:endParaRPr lang="en-US" dirty="0"/>
          </a:p>
        </p:txBody>
      </p:sp>
      <p:sp>
        <p:nvSpPr>
          <p:cNvPr id="2" name="Date Placeholder 1">
            <a:extLst>
              <a:ext uri="{FF2B5EF4-FFF2-40B4-BE49-F238E27FC236}">
                <a16:creationId xmlns:a16="http://schemas.microsoft.com/office/drawing/2014/main" id="{5F0C4CD7-D141-4C72-8709-7AD573D8B42E}"/>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FB2B4DA6-EF7A-4B8F-9367-DA89364CAAB2}"/>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54AEF2D-FA99-4BCF-B284-320272CA5BFB}"/>
              </a:ext>
            </a:extLst>
          </p:cNvPr>
          <p:cNvSpPr>
            <a:spLocks noGrp="1"/>
          </p:cNvSpPr>
          <p:nvPr>
            <p:ph type="sldNum" sz="quarter" idx="4"/>
          </p:nvPr>
        </p:nvSpPr>
        <p:spPr/>
        <p:txBody>
          <a:bodyPr/>
          <a:lstStyle/>
          <a:p>
            <a:fld id="{87FD5303-69AD-2E4D-B18B-E5EED0F0A60B}" type="slidenum">
              <a:rPr lang="en-US" smtClean="0"/>
              <a:pPr/>
              <a:t>32</a:t>
            </a:fld>
            <a:r>
              <a:rPr lang="en-US"/>
              <a:t>    </a:t>
            </a:r>
            <a:endParaRPr lang="en-US" dirty="0"/>
          </a:p>
        </p:txBody>
      </p:sp>
      <p:sp>
        <p:nvSpPr>
          <p:cNvPr id="5" name="Title 4">
            <a:extLst>
              <a:ext uri="{FF2B5EF4-FFF2-40B4-BE49-F238E27FC236}">
                <a16:creationId xmlns:a16="http://schemas.microsoft.com/office/drawing/2014/main" id="{41732D92-A5C6-48A8-92D6-64A0AC051CC7}"/>
              </a:ext>
            </a:extLst>
          </p:cNvPr>
          <p:cNvSpPr>
            <a:spLocks noGrp="1"/>
          </p:cNvSpPr>
          <p:nvPr>
            <p:ph type="title"/>
          </p:nvPr>
        </p:nvSpPr>
        <p:spPr/>
        <p:txBody>
          <a:bodyPr/>
          <a:lstStyle/>
          <a:p>
            <a:r>
              <a:rPr lang="en-US" dirty="0"/>
              <a:t>Introduction to </a:t>
            </a:r>
            <a:r>
              <a:rPr lang="en-US" dirty="0" err="1"/>
              <a:t>IndexDNA</a:t>
            </a:r>
            <a:r>
              <a:rPr lang="en-US" dirty="0"/>
              <a:t>™</a:t>
            </a:r>
          </a:p>
        </p:txBody>
      </p:sp>
      <p:pic>
        <p:nvPicPr>
          <p:cNvPr id="11" name="Picture 10">
            <a:extLst>
              <a:ext uri="{FF2B5EF4-FFF2-40B4-BE49-F238E27FC236}">
                <a16:creationId xmlns:a16="http://schemas.microsoft.com/office/drawing/2014/main" id="{082143F9-5B97-4FF1-8428-186349A5F6A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004828"/>
            <a:ext cx="12188825" cy="4847332"/>
          </a:xfrm>
          <a:prstGeom prst="rect">
            <a:avLst/>
          </a:prstGeom>
        </p:spPr>
      </p:pic>
      <p:pic>
        <p:nvPicPr>
          <p:cNvPr id="12" name="Picture 11">
            <a:extLst>
              <a:ext uri="{FF2B5EF4-FFF2-40B4-BE49-F238E27FC236}">
                <a16:creationId xmlns:a16="http://schemas.microsoft.com/office/drawing/2014/main" id="{03F94F26-4900-4B32-850F-CF09DB869F6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86075" y="5823585"/>
            <a:ext cx="8639175" cy="479584"/>
          </a:xfrm>
          <a:prstGeom prst="rect">
            <a:avLst/>
          </a:prstGeom>
        </p:spPr>
      </p:pic>
      <p:cxnSp>
        <p:nvCxnSpPr>
          <p:cNvPr id="8" name="Straight Arrow Connector 7">
            <a:extLst>
              <a:ext uri="{FF2B5EF4-FFF2-40B4-BE49-F238E27FC236}">
                <a16:creationId xmlns:a16="http://schemas.microsoft.com/office/drawing/2014/main" id="{5C5CE05D-FDFA-4432-AAD1-4461DFC499CB}"/>
              </a:ext>
            </a:extLst>
          </p:cNvPr>
          <p:cNvCxnSpPr>
            <a:cxnSpLocks/>
            <a:stCxn id="9" idx="2"/>
          </p:cNvCxnSpPr>
          <p:nvPr/>
        </p:nvCxnSpPr>
        <p:spPr>
          <a:xfrm>
            <a:off x="9309821" y="4997559"/>
            <a:ext cx="0" cy="1055089"/>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589574E-B117-49FB-8468-CCFD1E96EA3F}"/>
              </a:ext>
            </a:extLst>
          </p:cNvPr>
          <p:cNvSpPr txBox="1"/>
          <p:nvPr/>
        </p:nvSpPr>
        <p:spPr>
          <a:xfrm>
            <a:off x="7775300" y="4628227"/>
            <a:ext cx="3069042"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Linear Trend</a:t>
            </a:r>
          </a:p>
        </p:txBody>
      </p:sp>
      <p:sp>
        <p:nvSpPr>
          <p:cNvPr id="35" name="TextBox 34">
            <a:extLst>
              <a:ext uri="{FF2B5EF4-FFF2-40B4-BE49-F238E27FC236}">
                <a16:creationId xmlns:a16="http://schemas.microsoft.com/office/drawing/2014/main" id="{77E841FA-EE31-4FBC-92E1-22094BD25A37}"/>
              </a:ext>
            </a:extLst>
          </p:cNvPr>
          <p:cNvSpPr txBox="1"/>
          <p:nvPr/>
        </p:nvSpPr>
        <p:spPr>
          <a:xfrm>
            <a:off x="57150" y="2912947"/>
            <a:ext cx="7877175"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Black Dotted Line</a:t>
            </a:r>
          </a:p>
        </p:txBody>
      </p:sp>
      <p:cxnSp>
        <p:nvCxnSpPr>
          <p:cNvPr id="36" name="Straight Arrow Connector 35">
            <a:extLst>
              <a:ext uri="{FF2B5EF4-FFF2-40B4-BE49-F238E27FC236}">
                <a16:creationId xmlns:a16="http://schemas.microsoft.com/office/drawing/2014/main" id="{A44F57E8-2C82-485A-8D4D-FE7BB0FE55CB}"/>
              </a:ext>
            </a:extLst>
          </p:cNvPr>
          <p:cNvCxnSpPr>
            <a:cxnSpLocks/>
          </p:cNvCxnSpPr>
          <p:nvPr/>
        </p:nvCxnSpPr>
        <p:spPr>
          <a:xfrm>
            <a:off x="25241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F0196909-6480-4A10-9D1D-849DD27AF7A5}"/>
              </a:ext>
            </a:extLst>
          </p:cNvPr>
          <p:cNvCxnSpPr>
            <a:cxnSpLocks/>
          </p:cNvCxnSpPr>
          <p:nvPr/>
        </p:nvCxnSpPr>
        <p:spPr>
          <a:xfrm>
            <a:off x="108796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C0C846E-0D2B-426C-9BEF-B75B64D6499B}"/>
              </a:ext>
            </a:extLst>
          </p:cNvPr>
          <p:cNvCxnSpPr>
            <a:cxnSpLocks/>
          </p:cNvCxnSpPr>
          <p:nvPr/>
        </p:nvCxnSpPr>
        <p:spPr>
          <a:xfrm>
            <a:off x="192352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A66A3034-939C-4574-9F20-37A1FCD51BED}"/>
              </a:ext>
            </a:extLst>
          </p:cNvPr>
          <p:cNvCxnSpPr>
            <a:cxnSpLocks/>
          </p:cNvCxnSpPr>
          <p:nvPr/>
        </p:nvCxnSpPr>
        <p:spPr>
          <a:xfrm>
            <a:off x="275907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BE60F2E3-ED1D-46CB-9385-ACF67CB1794D}"/>
              </a:ext>
            </a:extLst>
          </p:cNvPr>
          <p:cNvCxnSpPr>
            <a:cxnSpLocks/>
          </p:cNvCxnSpPr>
          <p:nvPr/>
        </p:nvCxnSpPr>
        <p:spPr>
          <a:xfrm>
            <a:off x="359463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01543C93-7F10-4BB7-BCC8-225599A0B547}"/>
              </a:ext>
            </a:extLst>
          </p:cNvPr>
          <p:cNvCxnSpPr>
            <a:cxnSpLocks/>
          </p:cNvCxnSpPr>
          <p:nvPr/>
        </p:nvCxnSpPr>
        <p:spPr>
          <a:xfrm>
            <a:off x="443018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FB816F78-E08C-4E6F-B50E-1803678E6C5A}"/>
              </a:ext>
            </a:extLst>
          </p:cNvPr>
          <p:cNvCxnSpPr>
            <a:cxnSpLocks/>
          </p:cNvCxnSpPr>
          <p:nvPr/>
        </p:nvCxnSpPr>
        <p:spPr>
          <a:xfrm>
            <a:off x="526574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F65203D-C580-40BF-92FF-33EC39B56541}"/>
              </a:ext>
            </a:extLst>
          </p:cNvPr>
          <p:cNvCxnSpPr>
            <a:cxnSpLocks/>
          </p:cNvCxnSpPr>
          <p:nvPr/>
        </p:nvCxnSpPr>
        <p:spPr>
          <a:xfrm>
            <a:off x="6101298"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A99D6B4-5638-41EB-8500-8CD191DE439D}"/>
              </a:ext>
            </a:extLst>
          </p:cNvPr>
          <p:cNvCxnSpPr>
            <a:cxnSpLocks/>
          </p:cNvCxnSpPr>
          <p:nvPr/>
        </p:nvCxnSpPr>
        <p:spPr>
          <a:xfrm>
            <a:off x="6936853"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0786399-4953-492C-B79A-4B3DCBA1408D}"/>
              </a:ext>
            </a:extLst>
          </p:cNvPr>
          <p:cNvCxnSpPr>
            <a:cxnSpLocks/>
          </p:cNvCxnSpPr>
          <p:nvPr/>
        </p:nvCxnSpPr>
        <p:spPr>
          <a:xfrm>
            <a:off x="7772411" y="3282279"/>
            <a:ext cx="1" cy="76822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61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outVertical)">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up)">
                                      <p:cBhvr>
                                        <p:cTn id="18" dur="500"/>
                                        <p:tgtEl>
                                          <p:spTgt spid="36"/>
                                        </p:tgtEl>
                                      </p:cBhvr>
                                    </p:animEffect>
                                  </p:childTnLst>
                                </p:cTn>
                              </p:par>
                              <p:par>
                                <p:cTn id="19" presetID="22" presetClass="entr" presetSubtype="1"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500"/>
                                        <p:tgtEl>
                                          <p:spTgt spid="37"/>
                                        </p:tgtEl>
                                      </p:cBhvr>
                                    </p:animEffect>
                                  </p:childTnLst>
                                </p:cTn>
                              </p:par>
                              <p:par>
                                <p:cTn id="22" presetID="22" presetClass="entr" presetSubtype="1"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par>
                                <p:cTn id="25" presetID="22" presetClass="entr" presetSubtype="1"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par>
                                <p:cTn id="28" presetID="22" presetClass="entr" presetSubtype="1"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par>
                                <p:cTn id="31" presetID="22" presetClass="entr" presetSubtype="1"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up)">
                                      <p:cBhvr>
                                        <p:cTn id="33" dur="500"/>
                                        <p:tgtEl>
                                          <p:spTgt spid="41"/>
                                        </p:tgtEl>
                                      </p:cBhvr>
                                    </p:animEffect>
                                  </p:childTnLst>
                                </p:cTn>
                              </p:par>
                              <p:par>
                                <p:cTn id="34" presetID="22" presetClass="entr" presetSubtype="1"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up)">
                                      <p:cBhvr>
                                        <p:cTn id="36" dur="500"/>
                                        <p:tgtEl>
                                          <p:spTgt spid="42"/>
                                        </p:tgtEl>
                                      </p:cBhvr>
                                    </p:animEffect>
                                  </p:childTnLst>
                                </p:cTn>
                              </p:par>
                              <p:par>
                                <p:cTn id="37" presetID="22" presetClass="entr" presetSubtype="1"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500"/>
                                        <p:tgtEl>
                                          <p:spTgt spid="43"/>
                                        </p:tgtEl>
                                      </p:cBhvr>
                                    </p:animEffect>
                                  </p:childTnLst>
                                </p:cTn>
                              </p:par>
                              <p:par>
                                <p:cTn id="40" presetID="22" presetClass="entr" presetSubtype="1"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up)">
                                      <p:cBhvr>
                                        <p:cTn id="4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2A18133-DA53-4279-A7B0-1EB371C8EFEC}"/>
              </a:ext>
            </a:extLst>
          </p:cNvPr>
          <p:cNvSpPr>
            <a:spLocks noGrp="1"/>
          </p:cNvSpPr>
          <p:nvPr>
            <p:ph sz="quarter" idx="10"/>
          </p:nvPr>
        </p:nvSpPr>
        <p:spPr/>
        <p:txBody>
          <a:bodyPr/>
          <a:lstStyle/>
          <a:p>
            <a:endParaRPr lang="en-US" dirty="0"/>
          </a:p>
        </p:txBody>
      </p:sp>
      <p:sp>
        <p:nvSpPr>
          <p:cNvPr id="2" name="Date Placeholder 1">
            <a:extLst>
              <a:ext uri="{FF2B5EF4-FFF2-40B4-BE49-F238E27FC236}">
                <a16:creationId xmlns:a16="http://schemas.microsoft.com/office/drawing/2014/main" id="{5F0C4CD7-D141-4C72-8709-7AD573D8B42E}"/>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FB2B4DA6-EF7A-4B8F-9367-DA89364CAAB2}"/>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54AEF2D-FA99-4BCF-B284-320272CA5BFB}"/>
              </a:ext>
            </a:extLst>
          </p:cNvPr>
          <p:cNvSpPr>
            <a:spLocks noGrp="1"/>
          </p:cNvSpPr>
          <p:nvPr>
            <p:ph type="sldNum" sz="quarter" idx="4"/>
          </p:nvPr>
        </p:nvSpPr>
        <p:spPr/>
        <p:txBody>
          <a:bodyPr/>
          <a:lstStyle/>
          <a:p>
            <a:fld id="{87FD5303-69AD-2E4D-B18B-E5EED0F0A60B}" type="slidenum">
              <a:rPr lang="en-US" smtClean="0"/>
              <a:pPr/>
              <a:t>33</a:t>
            </a:fld>
            <a:r>
              <a:rPr lang="en-US"/>
              <a:t>    </a:t>
            </a:r>
            <a:endParaRPr lang="en-US" dirty="0"/>
          </a:p>
        </p:txBody>
      </p:sp>
      <p:sp>
        <p:nvSpPr>
          <p:cNvPr id="5" name="Title 4">
            <a:extLst>
              <a:ext uri="{FF2B5EF4-FFF2-40B4-BE49-F238E27FC236}">
                <a16:creationId xmlns:a16="http://schemas.microsoft.com/office/drawing/2014/main" id="{41732D92-A5C6-48A8-92D6-64A0AC051CC7}"/>
              </a:ext>
            </a:extLst>
          </p:cNvPr>
          <p:cNvSpPr>
            <a:spLocks noGrp="1"/>
          </p:cNvSpPr>
          <p:nvPr>
            <p:ph type="title"/>
          </p:nvPr>
        </p:nvSpPr>
        <p:spPr/>
        <p:txBody>
          <a:bodyPr/>
          <a:lstStyle/>
          <a:p>
            <a:r>
              <a:rPr lang="en-US" dirty="0"/>
              <a:t>Introduction to </a:t>
            </a:r>
            <a:r>
              <a:rPr lang="en-US" dirty="0" err="1"/>
              <a:t>IndexDNA</a:t>
            </a:r>
            <a:r>
              <a:rPr lang="en-US" dirty="0"/>
              <a:t>™</a:t>
            </a:r>
          </a:p>
        </p:txBody>
      </p:sp>
      <p:pic>
        <p:nvPicPr>
          <p:cNvPr id="11" name="Picture 10">
            <a:extLst>
              <a:ext uri="{FF2B5EF4-FFF2-40B4-BE49-F238E27FC236}">
                <a16:creationId xmlns:a16="http://schemas.microsoft.com/office/drawing/2014/main" id="{082143F9-5B97-4FF1-8428-186349A5F6A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004828"/>
            <a:ext cx="12188825" cy="4847332"/>
          </a:xfrm>
          <a:prstGeom prst="rect">
            <a:avLst/>
          </a:prstGeom>
        </p:spPr>
      </p:pic>
      <p:pic>
        <p:nvPicPr>
          <p:cNvPr id="12" name="Picture 11">
            <a:extLst>
              <a:ext uri="{FF2B5EF4-FFF2-40B4-BE49-F238E27FC236}">
                <a16:creationId xmlns:a16="http://schemas.microsoft.com/office/drawing/2014/main" id="{03F94F26-4900-4B32-850F-CF09DB869F6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86075" y="5823585"/>
            <a:ext cx="8639175" cy="479584"/>
          </a:xfrm>
          <a:prstGeom prst="rect">
            <a:avLst/>
          </a:prstGeom>
        </p:spPr>
      </p:pic>
      <p:sp>
        <p:nvSpPr>
          <p:cNvPr id="35" name="TextBox 34">
            <a:extLst>
              <a:ext uri="{FF2B5EF4-FFF2-40B4-BE49-F238E27FC236}">
                <a16:creationId xmlns:a16="http://schemas.microsoft.com/office/drawing/2014/main" id="{77E841FA-EE31-4FBC-92E1-22094BD25A37}"/>
              </a:ext>
            </a:extLst>
          </p:cNvPr>
          <p:cNvSpPr txBox="1"/>
          <p:nvPr/>
        </p:nvSpPr>
        <p:spPr>
          <a:xfrm>
            <a:off x="3086105" y="2891552"/>
            <a:ext cx="5048250" cy="738664"/>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rgbClr val="652199"/>
                </a:solidFill>
                <a:latin typeface="Arial Black" panose="020B0A04020102020204" pitchFamily="34" charset="0"/>
              </a:rPr>
              <a:t>APD – Average Page Density</a:t>
            </a:r>
          </a:p>
          <a:p>
            <a:pPr algn="ctr"/>
            <a:r>
              <a:rPr lang="en-US" sz="2400" dirty="0">
                <a:solidFill>
                  <a:srgbClr val="652199"/>
                </a:solidFill>
                <a:latin typeface="Arial Black" panose="020B0A04020102020204" pitchFamily="34" charset="0"/>
              </a:rPr>
              <a:t>Purple Box and Line </a:t>
            </a:r>
          </a:p>
        </p:txBody>
      </p:sp>
      <p:cxnSp>
        <p:nvCxnSpPr>
          <p:cNvPr id="44" name="Straight Arrow Connector 43">
            <a:extLst>
              <a:ext uri="{FF2B5EF4-FFF2-40B4-BE49-F238E27FC236}">
                <a16:creationId xmlns:a16="http://schemas.microsoft.com/office/drawing/2014/main" id="{EA99D6B4-5638-41EB-8500-8CD191DE439D}"/>
              </a:ext>
            </a:extLst>
          </p:cNvPr>
          <p:cNvCxnSpPr>
            <a:cxnSpLocks/>
          </p:cNvCxnSpPr>
          <p:nvPr/>
        </p:nvCxnSpPr>
        <p:spPr>
          <a:xfrm>
            <a:off x="8134356" y="3630216"/>
            <a:ext cx="0" cy="474949"/>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0786399-4953-492C-B79A-4B3DCBA1408D}"/>
              </a:ext>
            </a:extLst>
          </p:cNvPr>
          <p:cNvCxnSpPr>
            <a:cxnSpLocks/>
          </p:cNvCxnSpPr>
          <p:nvPr/>
        </p:nvCxnSpPr>
        <p:spPr>
          <a:xfrm>
            <a:off x="8134355" y="3630216"/>
            <a:ext cx="342895" cy="34885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6233E212-D677-4EB2-B58B-7A745495CD91}"/>
              </a:ext>
            </a:extLst>
          </p:cNvPr>
          <p:cNvSpPr/>
          <p:nvPr/>
        </p:nvSpPr>
        <p:spPr>
          <a:xfrm>
            <a:off x="8886825" y="1428750"/>
            <a:ext cx="2771775" cy="34290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7" name="Straight Arrow Connector 26">
            <a:extLst>
              <a:ext uri="{FF2B5EF4-FFF2-40B4-BE49-F238E27FC236}">
                <a16:creationId xmlns:a16="http://schemas.microsoft.com/office/drawing/2014/main" id="{DA2ED781-78EC-4D43-9F2E-7509E3B41F7E}"/>
              </a:ext>
            </a:extLst>
          </p:cNvPr>
          <p:cNvCxnSpPr>
            <a:cxnSpLocks/>
          </p:cNvCxnSpPr>
          <p:nvPr/>
        </p:nvCxnSpPr>
        <p:spPr>
          <a:xfrm flipV="1">
            <a:off x="8134355" y="1771650"/>
            <a:ext cx="752470" cy="1119902"/>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467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outVertical)">
                                      <p:cBhvr>
                                        <p:cTn id="7" dur="500"/>
                                        <p:tgtEl>
                                          <p:spTgt spid="35"/>
                                        </p:tgtEl>
                                      </p:cBhvr>
                                    </p:animEffect>
                                  </p:childTnLst>
                                </p:cTn>
                              </p:par>
                              <p:par>
                                <p:cTn id="8" presetID="22" presetClass="entr" presetSubtype="1"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up)">
                                      <p:cBhvr>
                                        <p:cTn id="10" dur="500"/>
                                        <p:tgtEl>
                                          <p:spTgt spid="44"/>
                                        </p:tgtEl>
                                      </p:cBhvr>
                                    </p:animEffect>
                                  </p:childTnLst>
                                </p:cTn>
                              </p:par>
                              <p:par>
                                <p:cTn id="11" presetID="22" presetClass="entr" presetSubtype="1"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outHorizontal)">
                                      <p:cBhvr>
                                        <p:cTn id="18" dur="500"/>
                                        <p:tgtEl>
                                          <p:spTgt spid="15"/>
                                        </p:tgtEl>
                                      </p:cBhvr>
                                    </p:animEffect>
                                  </p:childTnLst>
                                </p:cTn>
                              </p:par>
                              <p:par>
                                <p:cTn id="19" presetID="22" presetClass="entr" presetSubtype="4"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2A18133-DA53-4279-A7B0-1EB371C8EFEC}"/>
              </a:ext>
            </a:extLst>
          </p:cNvPr>
          <p:cNvSpPr>
            <a:spLocks noGrp="1"/>
          </p:cNvSpPr>
          <p:nvPr>
            <p:ph sz="quarter" idx="10"/>
          </p:nvPr>
        </p:nvSpPr>
        <p:spPr/>
        <p:txBody>
          <a:bodyPr/>
          <a:lstStyle/>
          <a:p>
            <a:endParaRPr lang="en-US" dirty="0"/>
          </a:p>
        </p:txBody>
      </p:sp>
      <p:sp>
        <p:nvSpPr>
          <p:cNvPr id="2" name="Date Placeholder 1">
            <a:extLst>
              <a:ext uri="{FF2B5EF4-FFF2-40B4-BE49-F238E27FC236}">
                <a16:creationId xmlns:a16="http://schemas.microsoft.com/office/drawing/2014/main" id="{5F0C4CD7-D141-4C72-8709-7AD573D8B42E}"/>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FB2B4DA6-EF7A-4B8F-9367-DA89364CAAB2}"/>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54AEF2D-FA99-4BCF-B284-320272CA5BFB}"/>
              </a:ext>
            </a:extLst>
          </p:cNvPr>
          <p:cNvSpPr>
            <a:spLocks noGrp="1"/>
          </p:cNvSpPr>
          <p:nvPr>
            <p:ph type="sldNum" sz="quarter" idx="4"/>
          </p:nvPr>
        </p:nvSpPr>
        <p:spPr/>
        <p:txBody>
          <a:bodyPr/>
          <a:lstStyle/>
          <a:p>
            <a:fld id="{87FD5303-69AD-2E4D-B18B-E5EED0F0A60B}" type="slidenum">
              <a:rPr lang="en-US" smtClean="0"/>
              <a:pPr/>
              <a:t>34</a:t>
            </a:fld>
            <a:r>
              <a:rPr lang="en-US"/>
              <a:t>    </a:t>
            </a:r>
            <a:endParaRPr lang="en-US" dirty="0"/>
          </a:p>
        </p:txBody>
      </p:sp>
      <p:sp>
        <p:nvSpPr>
          <p:cNvPr id="5" name="Title 4">
            <a:extLst>
              <a:ext uri="{FF2B5EF4-FFF2-40B4-BE49-F238E27FC236}">
                <a16:creationId xmlns:a16="http://schemas.microsoft.com/office/drawing/2014/main" id="{41732D92-A5C6-48A8-92D6-64A0AC051CC7}"/>
              </a:ext>
            </a:extLst>
          </p:cNvPr>
          <p:cNvSpPr>
            <a:spLocks noGrp="1"/>
          </p:cNvSpPr>
          <p:nvPr>
            <p:ph type="title"/>
          </p:nvPr>
        </p:nvSpPr>
        <p:spPr/>
        <p:txBody>
          <a:bodyPr/>
          <a:lstStyle/>
          <a:p>
            <a:r>
              <a:rPr lang="en-US" dirty="0"/>
              <a:t>Introduction to </a:t>
            </a:r>
            <a:r>
              <a:rPr lang="en-US" dirty="0" err="1"/>
              <a:t>IndexDNA</a:t>
            </a:r>
            <a:r>
              <a:rPr lang="en-US" dirty="0"/>
              <a:t>™</a:t>
            </a:r>
          </a:p>
        </p:txBody>
      </p:sp>
      <p:pic>
        <p:nvPicPr>
          <p:cNvPr id="11" name="Picture 10">
            <a:extLst>
              <a:ext uri="{FF2B5EF4-FFF2-40B4-BE49-F238E27FC236}">
                <a16:creationId xmlns:a16="http://schemas.microsoft.com/office/drawing/2014/main" id="{082143F9-5B97-4FF1-8428-186349A5F6A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004828"/>
            <a:ext cx="12188825" cy="4847332"/>
          </a:xfrm>
          <a:prstGeom prst="rect">
            <a:avLst/>
          </a:prstGeom>
        </p:spPr>
      </p:pic>
      <p:pic>
        <p:nvPicPr>
          <p:cNvPr id="12" name="Picture 11">
            <a:extLst>
              <a:ext uri="{FF2B5EF4-FFF2-40B4-BE49-F238E27FC236}">
                <a16:creationId xmlns:a16="http://schemas.microsoft.com/office/drawing/2014/main" id="{03F94F26-4900-4B32-850F-CF09DB869F6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86075" y="5823585"/>
            <a:ext cx="8639175" cy="479584"/>
          </a:xfrm>
          <a:prstGeom prst="rect">
            <a:avLst/>
          </a:prstGeom>
        </p:spPr>
      </p:pic>
      <p:sp>
        <p:nvSpPr>
          <p:cNvPr id="35" name="TextBox 34">
            <a:extLst>
              <a:ext uri="{FF2B5EF4-FFF2-40B4-BE49-F238E27FC236}">
                <a16:creationId xmlns:a16="http://schemas.microsoft.com/office/drawing/2014/main" id="{77E841FA-EE31-4FBC-92E1-22094BD25A37}"/>
              </a:ext>
            </a:extLst>
          </p:cNvPr>
          <p:cNvSpPr txBox="1"/>
          <p:nvPr/>
        </p:nvSpPr>
        <p:spPr>
          <a:xfrm>
            <a:off x="3086105" y="2891552"/>
            <a:ext cx="5048250" cy="738664"/>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TPD – Target Page Density</a:t>
            </a:r>
          </a:p>
          <a:p>
            <a:pPr algn="ctr"/>
            <a:r>
              <a:rPr lang="en-US" sz="2400" dirty="0">
                <a:latin typeface="Arial Black" panose="020B0A04020102020204" pitchFamily="34" charset="0"/>
              </a:rPr>
              <a:t>Black Box and Line </a:t>
            </a:r>
          </a:p>
        </p:txBody>
      </p:sp>
      <p:cxnSp>
        <p:nvCxnSpPr>
          <p:cNvPr id="44" name="Straight Arrow Connector 43">
            <a:extLst>
              <a:ext uri="{FF2B5EF4-FFF2-40B4-BE49-F238E27FC236}">
                <a16:creationId xmlns:a16="http://schemas.microsoft.com/office/drawing/2014/main" id="{EA99D6B4-5638-41EB-8500-8CD191DE439D}"/>
              </a:ext>
            </a:extLst>
          </p:cNvPr>
          <p:cNvCxnSpPr>
            <a:cxnSpLocks/>
          </p:cNvCxnSpPr>
          <p:nvPr/>
        </p:nvCxnSpPr>
        <p:spPr>
          <a:xfrm>
            <a:off x="8134356" y="3630216"/>
            <a:ext cx="0" cy="60364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0786399-4953-492C-B79A-4B3DCBA1408D}"/>
              </a:ext>
            </a:extLst>
          </p:cNvPr>
          <p:cNvCxnSpPr>
            <a:cxnSpLocks/>
          </p:cNvCxnSpPr>
          <p:nvPr/>
        </p:nvCxnSpPr>
        <p:spPr>
          <a:xfrm>
            <a:off x="8134355" y="3630216"/>
            <a:ext cx="411951" cy="50601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6233E212-D677-4EB2-B58B-7A745495CD91}"/>
              </a:ext>
            </a:extLst>
          </p:cNvPr>
          <p:cNvSpPr/>
          <p:nvPr/>
        </p:nvSpPr>
        <p:spPr>
          <a:xfrm>
            <a:off x="8886825" y="1774032"/>
            <a:ext cx="2771775" cy="34290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7" name="Straight Arrow Connector 26">
            <a:extLst>
              <a:ext uri="{FF2B5EF4-FFF2-40B4-BE49-F238E27FC236}">
                <a16:creationId xmlns:a16="http://schemas.microsoft.com/office/drawing/2014/main" id="{DA2ED781-78EC-4D43-9F2E-7509E3B41F7E}"/>
              </a:ext>
            </a:extLst>
          </p:cNvPr>
          <p:cNvCxnSpPr>
            <a:cxnSpLocks/>
          </p:cNvCxnSpPr>
          <p:nvPr/>
        </p:nvCxnSpPr>
        <p:spPr>
          <a:xfrm flipV="1">
            <a:off x="8134355" y="2116932"/>
            <a:ext cx="752470" cy="7746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0D252BBD-34C6-4F77-8E1B-840F88E55FC9}"/>
              </a:ext>
            </a:extLst>
          </p:cNvPr>
          <p:cNvSpPr/>
          <p:nvPr/>
        </p:nvSpPr>
        <p:spPr>
          <a:xfrm>
            <a:off x="8886825" y="2110741"/>
            <a:ext cx="2771775" cy="31337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9" name="TextBox 18">
            <a:extLst>
              <a:ext uri="{FF2B5EF4-FFF2-40B4-BE49-F238E27FC236}">
                <a16:creationId xmlns:a16="http://schemas.microsoft.com/office/drawing/2014/main" id="{1D05B6BE-41A4-4128-9D10-624920493BA7}"/>
              </a:ext>
            </a:extLst>
          </p:cNvPr>
          <p:cNvSpPr txBox="1"/>
          <p:nvPr/>
        </p:nvSpPr>
        <p:spPr>
          <a:xfrm>
            <a:off x="3085977" y="1711762"/>
            <a:ext cx="5048250" cy="110799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Cost or Savings in MB</a:t>
            </a:r>
            <a:br>
              <a:rPr lang="en-US" sz="2400" dirty="0">
                <a:latin typeface="Arial Black" panose="020B0A04020102020204" pitchFamily="34" charset="0"/>
              </a:rPr>
            </a:br>
            <a:r>
              <a:rPr lang="en-US" sz="2400" dirty="0">
                <a:latin typeface="Arial Black" panose="020B0A04020102020204" pitchFamily="34" charset="0"/>
              </a:rPr>
              <a:t>Between Current (APD) and</a:t>
            </a:r>
            <a:br>
              <a:rPr lang="en-US" sz="2400" dirty="0">
                <a:latin typeface="Arial Black" panose="020B0A04020102020204" pitchFamily="34" charset="0"/>
              </a:rPr>
            </a:br>
            <a:r>
              <a:rPr lang="en-US" sz="2400" dirty="0">
                <a:latin typeface="Arial Black" panose="020B0A04020102020204" pitchFamily="34" charset="0"/>
              </a:rPr>
              <a:t>Target (TPD) sizes</a:t>
            </a:r>
          </a:p>
        </p:txBody>
      </p:sp>
      <p:cxnSp>
        <p:nvCxnSpPr>
          <p:cNvPr id="20" name="Straight Arrow Connector 19">
            <a:extLst>
              <a:ext uri="{FF2B5EF4-FFF2-40B4-BE49-F238E27FC236}">
                <a16:creationId xmlns:a16="http://schemas.microsoft.com/office/drawing/2014/main" id="{558F4CDF-C4D0-4A89-B117-074608CA7BA6}"/>
              </a:ext>
            </a:extLst>
          </p:cNvPr>
          <p:cNvCxnSpPr>
            <a:cxnSpLocks/>
            <a:stCxn id="19" idx="3"/>
          </p:cNvCxnSpPr>
          <p:nvPr/>
        </p:nvCxnSpPr>
        <p:spPr>
          <a:xfrm>
            <a:off x="8134227" y="2265760"/>
            <a:ext cx="752470" cy="619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722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outVertical)">
                                      <p:cBhvr>
                                        <p:cTn id="7" dur="500"/>
                                        <p:tgtEl>
                                          <p:spTgt spid="35"/>
                                        </p:tgtEl>
                                      </p:cBhvr>
                                    </p:animEffect>
                                  </p:childTnLst>
                                </p:cTn>
                              </p:par>
                              <p:par>
                                <p:cTn id="8" presetID="22" presetClass="entr" presetSubtype="1"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up)">
                                      <p:cBhvr>
                                        <p:cTn id="10" dur="500"/>
                                        <p:tgtEl>
                                          <p:spTgt spid="44"/>
                                        </p:tgtEl>
                                      </p:cBhvr>
                                    </p:animEffect>
                                  </p:childTnLst>
                                </p:cTn>
                              </p:par>
                              <p:par>
                                <p:cTn id="11" presetID="22" presetClass="entr" presetSubtype="1"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outHorizontal)">
                                      <p:cBhvr>
                                        <p:cTn id="18" dur="500"/>
                                        <p:tgtEl>
                                          <p:spTgt spid="15"/>
                                        </p:tgtEl>
                                      </p:cBhvr>
                                    </p:animEffect>
                                  </p:childTnLst>
                                </p:cTn>
                              </p:par>
                              <p:par>
                                <p:cTn id="19" presetID="22" presetClass="entr" presetSubtype="4"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35"/>
                                        </p:tgtEl>
                                      </p:cBhvr>
                                    </p:animEffect>
                                    <p:set>
                                      <p:cBhvr>
                                        <p:cTn id="26" dur="1" fill="hold">
                                          <p:stCondLst>
                                            <p:cond delay="499"/>
                                          </p:stCondLst>
                                        </p:cTn>
                                        <p:tgtEl>
                                          <p:spTgt spid="3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4"/>
                                        </p:tgtEl>
                                      </p:cBhvr>
                                    </p:animEffect>
                                    <p:set>
                                      <p:cBhvr>
                                        <p:cTn id="29" dur="1" fill="hold">
                                          <p:stCondLst>
                                            <p:cond delay="499"/>
                                          </p:stCondLst>
                                        </p:cTn>
                                        <p:tgtEl>
                                          <p:spTgt spid="44"/>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childTnLst>
                          </p:cTn>
                        </p:par>
                        <p:par>
                          <p:cTn id="39" fill="hold">
                            <p:stCondLst>
                              <p:cond delay="500"/>
                            </p:stCondLst>
                            <p:childTnLst>
                              <p:par>
                                <p:cTn id="40" presetID="16" presetClass="entr" presetSubtype="37"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outVertical)">
                                      <p:cBhvr>
                                        <p:cTn id="42" dur="500"/>
                                        <p:tgtEl>
                                          <p:spTgt spid="18"/>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outVertical)">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5" grpId="0" animBg="1"/>
      <p:bldP spid="15" grpId="1"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35</a:t>
            </a:fld>
            <a:r>
              <a:rPr lang="en-US"/>
              <a:t>    </a:t>
            </a:r>
            <a:endParaRPr lang="en-US" dirty="0"/>
          </a:p>
        </p:txBody>
      </p:sp>
      <p:sp>
        <p:nvSpPr>
          <p:cNvPr id="5" name="Title 4"/>
          <p:cNvSpPr>
            <a:spLocks noGrp="1"/>
          </p:cNvSpPr>
          <p:nvPr>
            <p:ph type="title"/>
          </p:nvPr>
        </p:nvSpPr>
        <p:spPr/>
        <p:txBody>
          <a:bodyPr/>
          <a:lstStyle/>
          <a:p>
            <a:r>
              <a:rPr lang="en-US" dirty="0"/>
              <a:t>Introduction to </a:t>
            </a:r>
            <a:r>
              <a:rPr lang="en-US" dirty="0" err="1"/>
              <a:t>IndexDNA</a:t>
            </a:r>
            <a:r>
              <a:rPr lang="en-US" dirty="0"/>
              <a:t>™</a:t>
            </a:r>
            <a:endParaRPr lang="en-US" baseline="30000" dirty="0"/>
          </a:p>
        </p:txBody>
      </p:sp>
      <p:sp>
        <p:nvSpPr>
          <p:cNvPr id="6" name="Content Placeholder 5"/>
          <p:cNvSpPr>
            <a:spLocks noGrp="1"/>
          </p:cNvSpPr>
          <p:nvPr>
            <p:ph sz="quarter" idx="10"/>
          </p:nvPr>
        </p:nvSpPr>
        <p:spPr/>
        <p:txBody>
          <a:bodyPr/>
          <a:lstStyle/>
          <a:p>
            <a:endParaRPr lang="en-US"/>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Rectangle 60"/>
          <p:cNvSpPr/>
          <p:nvPr/>
        </p:nvSpPr>
        <p:spPr>
          <a:xfrm>
            <a:off x="717758" y="2401124"/>
            <a:ext cx="9309621" cy="38545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63" name="Straight Arrow Connector 62"/>
          <p:cNvCxnSpPr>
            <a:stCxn id="62" idx="0"/>
            <a:endCxn id="61" idx="2"/>
          </p:cNvCxnSpPr>
          <p:nvPr/>
        </p:nvCxnSpPr>
        <p:spPr>
          <a:xfrm flipV="1">
            <a:off x="5372568" y="2786579"/>
            <a:ext cx="1" cy="85135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1166812" y="6086168"/>
            <a:ext cx="919163" cy="22319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75" name="Straight Arrow Connector 74"/>
          <p:cNvCxnSpPr>
            <a:stCxn id="76" idx="2"/>
            <a:endCxn id="74" idx="0"/>
          </p:cNvCxnSpPr>
          <p:nvPr/>
        </p:nvCxnSpPr>
        <p:spPr>
          <a:xfrm>
            <a:off x="1626393" y="5161034"/>
            <a:ext cx="1" cy="92513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57720" y="4053038"/>
            <a:ext cx="2137345" cy="110799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Dynamic Sample Rate</a:t>
            </a:r>
          </a:p>
        </p:txBody>
      </p:sp>
      <p:sp>
        <p:nvSpPr>
          <p:cNvPr id="79" name="Rectangle 78"/>
          <p:cNvSpPr/>
          <p:nvPr/>
        </p:nvSpPr>
        <p:spPr>
          <a:xfrm>
            <a:off x="629265" y="1256595"/>
            <a:ext cx="2320412" cy="44438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80" name="Straight Arrow Connector 79"/>
          <p:cNvCxnSpPr>
            <a:stCxn id="81" idx="1"/>
            <a:endCxn id="79" idx="3"/>
          </p:cNvCxnSpPr>
          <p:nvPr/>
        </p:nvCxnSpPr>
        <p:spPr>
          <a:xfrm flipH="1">
            <a:off x="2949677" y="1478787"/>
            <a:ext cx="1065430" cy="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015107" y="1294121"/>
            <a:ext cx="4154575"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Table and Index Names</a:t>
            </a:r>
          </a:p>
        </p:txBody>
      </p:sp>
      <p:sp>
        <p:nvSpPr>
          <p:cNvPr id="62" name="TextBox 61"/>
          <p:cNvSpPr txBox="1"/>
          <p:nvPr/>
        </p:nvSpPr>
        <p:spPr>
          <a:xfrm>
            <a:off x="3552806" y="3637936"/>
            <a:ext cx="3639524" cy="110799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chemeClr val="accent1">
                    <a:lumMod val="75000"/>
                  </a:schemeClr>
                </a:solidFill>
                <a:latin typeface="Arial Black" panose="020B0A04020102020204" pitchFamily="34" charset="0"/>
              </a:rPr>
              <a:t>All the pages have the same fullness after REBUILD.</a:t>
            </a:r>
          </a:p>
        </p:txBody>
      </p:sp>
      <p:sp>
        <p:nvSpPr>
          <p:cNvPr id="36" name="Oval 35">
            <a:extLst>
              <a:ext uri="{FF2B5EF4-FFF2-40B4-BE49-F238E27FC236}">
                <a16:creationId xmlns:a16="http://schemas.microsoft.com/office/drawing/2014/main" id="{9B9F87D4-8E05-4075-A4BB-575B2041609E}"/>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pic>
        <p:nvPicPr>
          <p:cNvPr id="39" name="Picture 38">
            <a:extLst>
              <a:ext uri="{FF2B5EF4-FFF2-40B4-BE49-F238E27FC236}">
                <a16:creationId xmlns:a16="http://schemas.microsoft.com/office/drawing/2014/main" id="{B818B9C9-5D82-4A63-9BB0-64652625844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586482" y="0"/>
            <a:ext cx="602343" cy="602343"/>
          </a:xfrm>
          <a:prstGeom prst="rect">
            <a:avLst/>
          </a:prstGeom>
        </p:spPr>
      </p:pic>
    </p:spTree>
    <p:extLst>
      <p:ext uri="{BB962C8B-B14F-4D97-AF65-F5344CB8AC3E}">
        <p14:creationId xmlns:p14="http://schemas.microsoft.com/office/powerpoint/2010/main" val="153807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outVertical)">
                                      <p:cBhvr>
                                        <p:cTn id="7" dur="500"/>
                                        <p:tgtEl>
                                          <p:spTgt spid="74"/>
                                        </p:tgtEl>
                                      </p:cBhvr>
                                    </p:animEffect>
                                  </p:childTnLst>
                                </p:cTn>
                              </p:par>
                              <p:par>
                                <p:cTn id="8" presetID="22" presetClass="entr" presetSubtype="1"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500"/>
                                        <p:tgtEl>
                                          <p:spTgt spid="75"/>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barn(outVertical)">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4"/>
                                        </p:tgtEl>
                                      </p:cBhvr>
                                    </p:animEffect>
                                    <p:set>
                                      <p:cBhvr>
                                        <p:cTn id="18" dur="1" fill="hold">
                                          <p:stCondLst>
                                            <p:cond delay="499"/>
                                          </p:stCondLst>
                                        </p:cTn>
                                        <p:tgtEl>
                                          <p:spTgt spid="74"/>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75"/>
                                        </p:tgtEl>
                                      </p:cBhvr>
                                    </p:animEffect>
                                    <p:set>
                                      <p:cBhvr>
                                        <p:cTn id="21" dur="1" fill="hold">
                                          <p:stCondLst>
                                            <p:cond delay="499"/>
                                          </p:stCondLst>
                                        </p:cTn>
                                        <p:tgtEl>
                                          <p:spTgt spid="7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6"/>
                                        </p:tgtEl>
                                      </p:cBhvr>
                                    </p:animEffect>
                                    <p:set>
                                      <p:cBhvr>
                                        <p:cTn id="24" dur="1" fill="hold">
                                          <p:stCondLst>
                                            <p:cond delay="499"/>
                                          </p:stCondLst>
                                        </p:cTn>
                                        <p:tgtEl>
                                          <p:spTgt spid="76"/>
                                        </p:tgtEl>
                                        <p:attrNameLst>
                                          <p:attrName>style.visibility</p:attrName>
                                        </p:attrNameLst>
                                      </p:cBhvr>
                                      <p:to>
                                        <p:strVal val="hidden"/>
                                      </p:to>
                                    </p:set>
                                  </p:childTnLst>
                                </p:cTn>
                              </p:par>
                              <p:par>
                                <p:cTn id="25" presetID="16" presetClass="entr" presetSubtype="37"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barn(outVertical)">
                                      <p:cBhvr>
                                        <p:cTn id="27" dur="500"/>
                                        <p:tgtEl>
                                          <p:spTgt spid="79"/>
                                        </p:tgtEl>
                                      </p:cBhvr>
                                    </p:animEffect>
                                  </p:childTnLst>
                                </p:cTn>
                              </p:par>
                              <p:par>
                                <p:cTn id="28" presetID="22" presetClass="entr" presetSubtype="2"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right)">
                                      <p:cBhvr>
                                        <p:cTn id="30" dur="500"/>
                                        <p:tgtEl>
                                          <p:spTgt spid="80"/>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barn(outVertical)">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79"/>
                                        </p:tgtEl>
                                      </p:cBhvr>
                                    </p:animEffect>
                                    <p:set>
                                      <p:cBhvr>
                                        <p:cTn id="38" dur="1" fill="hold">
                                          <p:stCondLst>
                                            <p:cond delay="499"/>
                                          </p:stCondLst>
                                        </p:cTn>
                                        <p:tgtEl>
                                          <p:spTgt spid="79"/>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0"/>
                                        </p:tgtEl>
                                      </p:cBhvr>
                                    </p:animEffect>
                                    <p:set>
                                      <p:cBhvr>
                                        <p:cTn id="41" dur="1" fill="hold">
                                          <p:stCondLst>
                                            <p:cond delay="499"/>
                                          </p:stCondLst>
                                        </p:cTn>
                                        <p:tgtEl>
                                          <p:spTgt spid="8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81"/>
                                        </p:tgtEl>
                                      </p:cBhvr>
                                    </p:animEffect>
                                    <p:set>
                                      <p:cBhvr>
                                        <p:cTn id="44" dur="1" fill="hold">
                                          <p:stCondLst>
                                            <p:cond delay="499"/>
                                          </p:stCondLst>
                                        </p:cTn>
                                        <p:tgtEl>
                                          <p:spTgt spid="81"/>
                                        </p:tgtEl>
                                        <p:attrNameLst>
                                          <p:attrName>style.visibility</p:attrName>
                                        </p:attrNameLst>
                                      </p:cBhvr>
                                      <p:to>
                                        <p:strVal val="hidden"/>
                                      </p:to>
                                    </p:set>
                                  </p:childTnLst>
                                </p:cTn>
                              </p:par>
                              <p:par>
                                <p:cTn id="45" presetID="23" presetClass="entr" presetSubtype="32"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strVal val="4*#ppt_w"/>
                                          </p:val>
                                        </p:tav>
                                        <p:tav tm="100000">
                                          <p:val>
                                            <p:strVal val="#ppt_w"/>
                                          </p:val>
                                        </p:tav>
                                      </p:tavLst>
                                    </p:anim>
                                    <p:anim calcmode="lin" valueType="num">
                                      <p:cBhvr>
                                        <p:cTn id="48" dur="500" fill="hold"/>
                                        <p:tgtEl>
                                          <p:spTgt spid="39"/>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barn(outVertical)">
                                      <p:cBhvr>
                                        <p:cTn id="53" dur="500"/>
                                        <p:tgtEl>
                                          <p:spTgt spid="61"/>
                                        </p:tgtEl>
                                      </p:cBhvr>
                                    </p:animEffect>
                                  </p:childTnLst>
                                </p:cTn>
                              </p:par>
                              <p:par>
                                <p:cTn id="54" presetID="16" presetClass="entr" presetSubtype="37" fill="hold" grpId="0"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barn(outVertical)">
                                      <p:cBhvr>
                                        <p:cTn id="56" dur="500"/>
                                        <p:tgtEl>
                                          <p:spTgt spid="62"/>
                                        </p:tgtEl>
                                      </p:cBhvr>
                                    </p:animEffect>
                                  </p:childTnLst>
                                </p:cTn>
                              </p:par>
                              <p:par>
                                <p:cTn id="57" presetID="22" presetClass="entr" presetSubtype="4"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down)">
                                      <p:cBhvr>
                                        <p:cTn id="5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4" grpId="0" animBg="1"/>
      <p:bldP spid="74" grpId="1" animBg="1"/>
      <p:bldP spid="76" grpId="0" animBg="1"/>
      <p:bldP spid="76" grpId="1" animBg="1"/>
      <p:bldP spid="79" grpId="0" animBg="1"/>
      <p:bldP spid="79" grpId="1" animBg="1"/>
      <p:bldP spid="81" grpId="0" animBg="1"/>
      <p:bldP spid="81" grpId="1" animBg="1"/>
      <p:bldP spid="6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Fragmentation Study of 1 Million Row GUID</a:t>
            </a:r>
            <a:br>
              <a:rPr lang="en-US" dirty="0"/>
            </a:br>
            <a:r>
              <a:rPr lang="en-US" dirty="0"/>
              <a:t>10K Rows Inserted Each Daily Iteration</a:t>
            </a:r>
          </a:p>
        </p:txBody>
      </p:sp>
      <p:sp>
        <p:nvSpPr>
          <p:cNvPr id="6" name="Content Placeholder 5"/>
          <p:cNvSpPr>
            <a:spLocks noGrp="1"/>
          </p:cNvSpPr>
          <p:nvPr>
            <p:ph sz="quarter" idx="10"/>
          </p:nvPr>
        </p:nvSpPr>
        <p:spPr/>
        <p:txBody>
          <a:bodyPr/>
          <a:lstStyle/>
          <a:p>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Date Placeholder 9"/>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11" name="Footer Placeholder 10"/>
          <p:cNvSpPr>
            <a:spLocks noGrp="1"/>
          </p:cNvSpPr>
          <p:nvPr>
            <p:ph type="ftr" sz="quarter" idx="3"/>
          </p:nvPr>
        </p:nvSpPr>
        <p:spPr/>
        <p:txBody>
          <a:bodyPr/>
          <a:lstStyle/>
          <a:p>
            <a:r>
              <a:rPr lang="en-US"/>
              <a:t>GUIDs v.s. Fragmentation -  They're not the problem... WE ARE!</a:t>
            </a:r>
            <a:endParaRPr lang="en-US" dirty="0"/>
          </a:p>
        </p:txBody>
      </p:sp>
      <p:sp>
        <p:nvSpPr>
          <p:cNvPr id="12" name="Slide Number Placeholder 11"/>
          <p:cNvSpPr>
            <a:spLocks noGrp="1"/>
          </p:cNvSpPr>
          <p:nvPr>
            <p:ph type="sldNum" sz="quarter" idx="4"/>
          </p:nvPr>
        </p:nvSpPr>
        <p:spPr/>
        <p:txBody>
          <a:bodyPr/>
          <a:lstStyle/>
          <a:p>
            <a:fld id="{87FD5303-69AD-2E4D-B18B-E5EED0F0A60B}" type="slidenum">
              <a:rPr lang="en-US" smtClean="0"/>
              <a:pPr/>
              <a:t>36</a:t>
            </a:fld>
            <a:r>
              <a:rPr lang="en-US"/>
              <a:t>    </a:t>
            </a:r>
            <a:endParaRPr lang="en-US" dirty="0"/>
          </a:p>
        </p:txBody>
      </p:sp>
      <p:pic>
        <p:nvPicPr>
          <p:cNvPr id="9223" name="Picture 7"/>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0" y="1005840"/>
            <a:ext cx="12195809" cy="531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8" name="Picture 12"/>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9" name="Picture 13"/>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0" name="Picture 14"/>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07923" y="2654710"/>
            <a:ext cx="9488129" cy="305783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9" name="TextBox 8"/>
          <p:cNvSpPr txBox="1"/>
          <p:nvPr/>
        </p:nvSpPr>
        <p:spPr>
          <a:xfrm>
            <a:off x="707923" y="2664543"/>
            <a:ext cx="4405310" cy="369332"/>
          </a:xfrm>
          <a:prstGeom prst="rect">
            <a:avLst/>
          </a:prstGeom>
          <a:noFill/>
          <a:ln w="38100">
            <a:noFill/>
          </a:ln>
          <a:effectLst/>
        </p:spPr>
        <p:txBody>
          <a:bodyPr wrap="none" lIns="91440" tIns="0" rIns="91440" bIns="0" rtlCol="0">
            <a:spAutoFit/>
          </a:bodyPr>
          <a:lstStyle/>
          <a:p>
            <a:pPr algn="ctr"/>
            <a:r>
              <a:rPr lang="en-US" sz="2400" dirty="0">
                <a:solidFill>
                  <a:schemeClr val="accent1">
                    <a:lumMod val="75000"/>
                  </a:schemeClr>
                </a:solidFill>
                <a:latin typeface="Arial Black" panose="020B0A04020102020204" pitchFamily="34" charset="0"/>
              </a:rPr>
              <a:t>Watch this area for splits</a:t>
            </a:r>
          </a:p>
        </p:txBody>
      </p:sp>
      <p:pic>
        <p:nvPicPr>
          <p:cNvPr id="9236" name="Picture 20"/>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0037222" y="2988085"/>
            <a:ext cx="17240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a:off x="9599612" y="3505200"/>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9599612" y="3691668"/>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9599612" y="3887968"/>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9599612" y="4064604"/>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9599612" y="4256332"/>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9599612" y="4448060"/>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9599612" y="4639788"/>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9599612" y="4831516"/>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9599612" y="5023244"/>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9599612" y="5214972"/>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9599612" y="5406700"/>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9D74604D-8876-4D93-A3C1-928AF3BD6EAC}"/>
              </a:ext>
            </a:extLst>
          </p:cNvPr>
          <p:cNvSpPr/>
          <p:nvPr/>
        </p:nvSpPr>
        <p:spPr>
          <a:xfrm>
            <a:off x="7668285" y="3505200"/>
            <a:ext cx="298765" cy="52616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3" name="Rectangle 32">
            <a:extLst>
              <a:ext uri="{FF2B5EF4-FFF2-40B4-BE49-F238E27FC236}">
                <a16:creationId xmlns:a16="http://schemas.microsoft.com/office/drawing/2014/main" id="{154ACD8B-6506-41D3-B44E-2F46E73E0622}"/>
              </a:ext>
            </a:extLst>
          </p:cNvPr>
          <p:cNvSpPr/>
          <p:nvPr/>
        </p:nvSpPr>
        <p:spPr>
          <a:xfrm>
            <a:off x="6817080" y="3504919"/>
            <a:ext cx="298765" cy="52616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4" name="Rectangle 33">
            <a:extLst>
              <a:ext uri="{FF2B5EF4-FFF2-40B4-BE49-F238E27FC236}">
                <a16:creationId xmlns:a16="http://schemas.microsoft.com/office/drawing/2014/main" id="{40756646-90FF-404D-97B1-4B5610C543E6}"/>
              </a:ext>
            </a:extLst>
          </p:cNvPr>
          <p:cNvSpPr/>
          <p:nvPr/>
        </p:nvSpPr>
        <p:spPr>
          <a:xfrm>
            <a:off x="2046592" y="3460285"/>
            <a:ext cx="298765" cy="52616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5" name="Rectangle 34">
            <a:extLst>
              <a:ext uri="{FF2B5EF4-FFF2-40B4-BE49-F238E27FC236}">
                <a16:creationId xmlns:a16="http://schemas.microsoft.com/office/drawing/2014/main" id="{F085C2F7-B940-4F51-B7E0-DAC26228B23B}"/>
              </a:ext>
            </a:extLst>
          </p:cNvPr>
          <p:cNvSpPr/>
          <p:nvPr/>
        </p:nvSpPr>
        <p:spPr>
          <a:xfrm>
            <a:off x="1284972" y="3512821"/>
            <a:ext cx="298765" cy="52616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6" name="Rectangle 45">
            <a:extLst>
              <a:ext uri="{FF2B5EF4-FFF2-40B4-BE49-F238E27FC236}">
                <a16:creationId xmlns:a16="http://schemas.microsoft.com/office/drawing/2014/main" id="{D0FB5046-1B4B-47AC-BC2A-B43E627FEEA1}"/>
              </a:ext>
            </a:extLst>
          </p:cNvPr>
          <p:cNvSpPr/>
          <p:nvPr/>
        </p:nvSpPr>
        <p:spPr>
          <a:xfrm>
            <a:off x="718414" y="1734190"/>
            <a:ext cx="9579472" cy="91595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7" name="TextBox 46">
            <a:extLst>
              <a:ext uri="{FF2B5EF4-FFF2-40B4-BE49-F238E27FC236}">
                <a16:creationId xmlns:a16="http://schemas.microsoft.com/office/drawing/2014/main" id="{F92F2533-D1CB-4D70-8CC2-2AC2E44EC34D}"/>
              </a:ext>
            </a:extLst>
          </p:cNvPr>
          <p:cNvSpPr txBox="1"/>
          <p:nvPr/>
        </p:nvSpPr>
        <p:spPr>
          <a:xfrm>
            <a:off x="2720982" y="1333802"/>
            <a:ext cx="6155916" cy="369332"/>
          </a:xfrm>
          <a:prstGeom prst="rect">
            <a:avLst/>
          </a:prstGeom>
          <a:noFill/>
          <a:ln w="38100">
            <a:noFill/>
          </a:ln>
          <a:effectLst/>
        </p:spPr>
        <p:txBody>
          <a:bodyPr wrap="none" lIns="91440" tIns="0" rIns="91440" bIns="0" rtlCol="0">
            <a:spAutoFit/>
          </a:bodyPr>
          <a:lstStyle/>
          <a:p>
            <a:pPr algn="ctr"/>
            <a:r>
              <a:rPr lang="en-US" sz="2400" dirty="0">
                <a:solidFill>
                  <a:schemeClr val="accent1">
                    <a:lumMod val="75000"/>
                  </a:schemeClr>
                </a:solidFill>
                <a:latin typeface="Arial Black" panose="020B0A04020102020204" pitchFamily="34" charset="0"/>
              </a:rPr>
              <a:t>Watch this area for pages filling up</a:t>
            </a:r>
          </a:p>
        </p:txBody>
      </p:sp>
      <p:sp>
        <p:nvSpPr>
          <p:cNvPr id="48" name="Rectangle 47">
            <a:extLst>
              <a:ext uri="{FF2B5EF4-FFF2-40B4-BE49-F238E27FC236}">
                <a16:creationId xmlns:a16="http://schemas.microsoft.com/office/drawing/2014/main" id="{13692DFC-EFBE-4C03-A417-B9BF7DA55CF2}"/>
              </a:ext>
            </a:extLst>
          </p:cNvPr>
          <p:cNvSpPr/>
          <p:nvPr/>
        </p:nvSpPr>
        <p:spPr>
          <a:xfrm>
            <a:off x="10633661" y="3394519"/>
            <a:ext cx="1098089" cy="20093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1916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36"/>
                                        </p:tgtEl>
                                        <p:attrNameLst>
                                          <p:attrName>style.visibility</p:attrName>
                                        </p:attrNameLst>
                                      </p:cBhvr>
                                      <p:to>
                                        <p:strVal val="visible"/>
                                      </p:to>
                                    </p:set>
                                    <p:anim calcmode="lin" valueType="num">
                                      <p:cBhvr>
                                        <p:cTn id="7" dur="500" fill="hold"/>
                                        <p:tgtEl>
                                          <p:spTgt spid="9236"/>
                                        </p:tgtEl>
                                        <p:attrNameLst>
                                          <p:attrName>ppt_w</p:attrName>
                                        </p:attrNameLst>
                                      </p:cBhvr>
                                      <p:tavLst>
                                        <p:tav tm="0">
                                          <p:val>
                                            <p:fltVal val="0"/>
                                          </p:val>
                                        </p:tav>
                                        <p:tav tm="100000">
                                          <p:val>
                                            <p:strVal val="#ppt_w"/>
                                          </p:val>
                                        </p:tav>
                                      </p:tavLst>
                                    </p:anim>
                                    <p:anim calcmode="lin" valueType="num">
                                      <p:cBhvr>
                                        <p:cTn id="8" dur="500" fill="hold"/>
                                        <p:tgtEl>
                                          <p:spTgt spid="9236"/>
                                        </p:tgtEl>
                                        <p:attrNameLst>
                                          <p:attrName>ppt_h</p:attrName>
                                        </p:attrNameLst>
                                      </p:cBhvr>
                                      <p:tavLst>
                                        <p:tav tm="0">
                                          <p:val>
                                            <p:fltVal val="0"/>
                                          </p:val>
                                        </p:tav>
                                        <p:tav tm="100000">
                                          <p:val>
                                            <p:strVal val="#ppt_h"/>
                                          </p:val>
                                        </p:tav>
                                      </p:tavLst>
                                    </p:anim>
                                    <p:animEffect transition="in" filter="fade">
                                      <p:cBhvr>
                                        <p:cTn id="9" dur="500"/>
                                        <p:tgtEl>
                                          <p:spTgt spid="923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barn(outVertical)">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48"/>
                                        </p:tgtEl>
                                      </p:cBhvr>
                                    </p:animEffect>
                                    <p:set>
                                      <p:cBhvr>
                                        <p:cTn id="24" dur="1" fill="hold">
                                          <p:stCondLst>
                                            <p:cond delay="499"/>
                                          </p:stCondLst>
                                        </p:cTn>
                                        <p:tgtEl>
                                          <p:spTgt spid="48"/>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219"/>
                                        </p:tgtEl>
                                        <p:attrNameLst>
                                          <p:attrName>style.visibility</p:attrName>
                                        </p:attrNameLst>
                                      </p:cBhvr>
                                      <p:to>
                                        <p:strVal val="visible"/>
                                      </p:to>
                                    </p:set>
                                    <p:animEffect transition="in" filter="fade">
                                      <p:cBhvr>
                                        <p:cTn id="43" dur="1000"/>
                                        <p:tgtEl>
                                          <p:spTgt spid="9219"/>
                                        </p:tgtEl>
                                      </p:cBhvr>
                                    </p:animEffect>
                                  </p:childTnLst>
                                </p:cTn>
                              </p:par>
                              <p:par>
                                <p:cTn id="44" presetID="10" presetClass="exit" presetSubtype="0" fill="hold" nodeType="withEffect">
                                  <p:stCondLst>
                                    <p:cond delay="0"/>
                                  </p:stCondLst>
                                  <p:childTnLst>
                                    <p:animEffect transition="out" filter="fade">
                                      <p:cBhvr>
                                        <p:cTn id="45" dur="2000"/>
                                        <p:tgtEl>
                                          <p:spTgt spid="14"/>
                                        </p:tgtEl>
                                      </p:cBhvr>
                                    </p:animEffect>
                                    <p:set>
                                      <p:cBhvr>
                                        <p:cTn id="46" dur="1" fill="hold">
                                          <p:stCondLst>
                                            <p:cond delay="1999"/>
                                          </p:stCondLst>
                                        </p:cTn>
                                        <p:tgtEl>
                                          <p:spTgt spid="14"/>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20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220"/>
                                        </p:tgtEl>
                                        <p:attrNameLst>
                                          <p:attrName>style.visibility</p:attrName>
                                        </p:attrNameLst>
                                      </p:cBhvr>
                                      <p:to>
                                        <p:strVal val="visible"/>
                                      </p:to>
                                    </p:set>
                                    <p:animEffect transition="in" filter="fade">
                                      <p:cBhvr>
                                        <p:cTn id="54" dur="1000"/>
                                        <p:tgtEl>
                                          <p:spTgt spid="9220"/>
                                        </p:tgtEl>
                                      </p:cBhvr>
                                    </p:animEffect>
                                  </p:childTnLst>
                                </p:cTn>
                              </p:par>
                              <p:par>
                                <p:cTn id="55" presetID="10" presetClass="exit" presetSubtype="0" fill="hold" nodeType="withEffect">
                                  <p:stCondLst>
                                    <p:cond delay="0"/>
                                  </p:stCondLst>
                                  <p:childTnLst>
                                    <p:animEffect transition="out" filter="fade">
                                      <p:cBhvr>
                                        <p:cTn id="56" dur="2000"/>
                                        <p:tgtEl>
                                          <p:spTgt spid="36"/>
                                        </p:tgtEl>
                                      </p:cBhvr>
                                    </p:animEffect>
                                    <p:set>
                                      <p:cBhvr>
                                        <p:cTn id="57" dur="1" fill="hold">
                                          <p:stCondLst>
                                            <p:cond delay="1999"/>
                                          </p:stCondLst>
                                        </p:cTn>
                                        <p:tgtEl>
                                          <p:spTgt spid="36"/>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20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221"/>
                                        </p:tgtEl>
                                        <p:attrNameLst>
                                          <p:attrName>style.visibility</p:attrName>
                                        </p:attrNameLst>
                                      </p:cBhvr>
                                      <p:to>
                                        <p:strVal val="visible"/>
                                      </p:to>
                                    </p:set>
                                    <p:animEffect transition="in" filter="fade">
                                      <p:cBhvr>
                                        <p:cTn id="65" dur="1000"/>
                                        <p:tgtEl>
                                          <p:spTgt spid="9221"/>
                                        </p:tgtEl>
                                      </p:cBhvr>
                                    </p:animEffect>
                                  </p:childTnLst>
                                </p:cTn>
                              </p:par>
                              <p:par>
                                <p:cTn id="66" presetID="10" presetClass="exit" presetSubtype="0" fill="hold" nodeType="withEffect">
                                  <p:stCondLst>
                                    <p:cond delay="0"/>
                                  </p:stCondLst>
                                  <p:childTnLst>
                                    <p:animEffect transition="out" filter="fade">
                                      <p:cBhvr>
                                        <p:cTn id="67" dur="2000"/>
                                        <p:tgtEl>
                                          <p:spTgt spid="37"/>
                                        </p:tgtEl>
                                      </p:cBhvr>
                                    </p:animEffect>
                                    <p:set>
                                      <p:cBhvr>
                                        <p:cTn id="68" dur="1" fill="hold">
                                          <p:stCondLst>
                                            <p:cond delay="1999"/>
                                          </p:stCondLst>
                                        </p:cTn>
                                        <p:tgtEl>
                                          <p:spTgt spid="37"/>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20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37"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arn(outVertical)">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222"/>
                                        </p:tgtEl>
                                        <p:attrNameLst>
                                          <p:attrName>style.visibility</p:attrName>
                                        </p:attrNameLst>
                                      </p:cBhvr>
                                      <p:to>
                                        <p:strVal val="visible"/>
                                      </p:to>
                                    </p:set>
                                    <p:animEffect transition="in" filter="fade">
                                      <p:cBhvr>
                                        <p:cTn id="81" dur="1000"/>
                                        <p:tgtEl>
                                          <p:spTgt spid="9222"/>
                                        </p:tgtEl>
                                      </p:cBhvr>
                                    </p:animEffect>
                                  </p:childTnLst>
                                </p:cTn>
                              </p:par>
                              <p:par>
                                <p:cTn id="82" presetID="10" presetClass="exit" presetSubtype="0" fill="hold" grpId="1" nodeType="withEffect">
                                  <p:stCondLst>
                                    <p:cond delay="0"/>
                                  </p:stCondLst>
                                  <p:childTnLst>
                                    <p:animEffect transition="out" filter="fade">
                                      <p:cBhvr>
                                        <p:cTn id="83" dur="500"/>
                                        <p:tgtEl>
                                          <p:spTgt spid="2"/>
                                        </p:tgtEl>
                                      </p:cBhvr>
                                    </p:animEffect>
                                    <p:set>
                                      <p:cBhvr>
                                        <p:cTn id="84" dur="1" fill="hold">
                                          <p:stCondLst>
                                            <p:cond delay="499"/>
                                          </p:stCondLst>
                                        </p:cTn>
                                        <p:tgtEl>
                                          <p:spTgt spid="2"/>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38"/>
                                        </p:tgtEl>
                                      </p:cBhvr>
                                    </p:animEffect>
                                    <p:set>
                                      <p:cBhvr>
                                        <p:cTn id="87" dur="1" fill="hold">
                                          <p:stCondLst>
                                            <p:cond delay="1999"/>
                                          </p:stCondLst>
                                        </p:cTn>
                                        <p:tgtEl>
                                          <p:spTgt spid="38"/>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2000"/>
                                        <p:tgtEl>
                                          <p:spTgt spid="39"/>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37"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barn(outVertical)">
                                      <p:cBhvr>
                                        <p:cTn id="95" dur="500"/>
                                        <p:tgtEl>
                                          <p:spTgt spid="33"/>
                                        </p:tgtEl>
                                      </p:cBhvr>
                                    </p:animEffect>
                                  </p:childTnLst>
                                </p:cTn>
                              </p:par>
                            </p:childTnLst>
                          </p:cTn>
                        </p:par>
                        <p:par>
                          <p:cTn id="96" fill="hold">
                            <p:stCondLst>
                              <p:cond delay="500"/>
                            </p:stCondLst>
                            <p:childTnLst>
                              <p:par>
                                <p:cTn id="97" presetID="16" presetClass="entr" presetSubtype="37" fill="hold" grpId="0" nodeType="after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barn(outVertical)">
                                      <p:cBhvr>
                                        <p:cTn id="99" dur="500"/>
                                        <p:tgtEl>
                                          <p:spTgt spid="34"/>
                                        </p:tgtEl>
                                      </p:cBhvr>
                                    </p:animEffect>
                                  </p:childTnLst>
                                </p:cTn>
                              </p:par>
                            </p:childTnLst>
                          </p:cTn>
                        </p:par>
                        <p:par>
                          <p:cTn id="100" fill="hold">
                            <p:stCondLst>
                              <p:cond delay="1000"/>
                            </p:stCondLst>
                            <p:childTnLst>
                              <p:par>
                                <p:cTn id="101" presetID="16" presetClass="entr" presetSubtype="37" fill="hold" grpId="0" nodeType="after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arn(outVertic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9223"/>
                                        </p:tgtEl>
                                        <p:attrNameLst>
                                          <p:attrName>style.visibility</p:attrName>
                                        </p:attrNameLst>
                                      </p:cBhvr>
                                      <p:to>
                                        <p:strVal val="visible"/>
                                      </p:to>
                                    </p:set>
                                    <p:animEffect transition="in" filter="fade">
                                      <p:cBhvr>
                                        <p:cTn id="108" dur="1000"/>
                                        <p:tgtEl>
                                          <p:spTgt spid="9223"/>
                                        </p:tgtEl>
                                      </p:cBhvr>
                                    </p:animEffect>
                                  </p:childTnLst>
                                </p:cTn>
                              </p:par>
                              <p:par>
                                <p:cTn id="109" presetID="10" presetClass="exit" presetSubtype="0" fill="hold" grpId="1" nodeType="withEffect">
                                  <p:stCondLst>
                                    <p:cond delay="0"/>
                                  </p:stCondLst>
                                  <p:childTnLst>
                                    <p:animEffect transition="out" filter="fade">
                                      <p:cBhvr>
                                        <p:cTn id="110" dur="500"/>
                                        <p:tgtEl>
                                          <p:spTgt spid="33"/>
                                        </p:tgtEl>
                                      </p:cBhvr>
                                    </p:animEffect>
                                    <p:set>
                                      <p:cBhvr>
                                        <p:cTn id="111" dur="1" fill="hold">
                                          <p:stCondLst>
                                            <p:cond delay="499"/>
                                          </p:stCondLst>
                                        </p:cTn>
                                        <p:tgtEl>
                                          <p:spTgt spid="33"/>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34"/>
                                        </p:tgtEl>
                                      </p:cBhvr>
                                    </p:animEffect>
                                    <p:set>
                                      <p:cBhvr>
                                        <p:cTn id="114" dur="1" fill="hold">
                                          <p:stCondLst>
                                            <p:cond delay="499"/>
                                          </p:stCondLst>
                                        </p:cTn>
                                        <p:tgtEl>
                                          <p:spTgt spid="34"/>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2000"/>
                                        <p:tgtEl>
                                          <p:spTgt spid="39"/>
                                        </p:tgtEl>
                                      </p:cBhvr>
                                    </p:animEffect>
                                    <p:set>
                                      <p:cBhvr>
                                        <p:cTn id="120" dur="1" fill="hold">
                                          <p:stCondLst>
                                            <p:cond delay="1999"/>
                                          </p:stCondLst>
                                        </p:cTn>
                                        <p:tgtEl>
                                          <p:spTgt spid="39"/>
                                        </p:tgtEl>
                                        <p:attrNameLst>
                                          <p:attrName>style.visibility</p:attrName>
                                        </p:attrNameLst>
                                      </p:cBhvr>
                                      <p:to>
                                        <p:strVal val="hidden"/>
                                      </p:to>
                                    </p:set>
                                  </p:childTnLst>
                                </p:cTn>
                              </p:par>
                              <p:par>
                                <p:cTn id="121" presetID="10" presetClass="entr" presetSubtype="0" fill="hold" nodeType="with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fade">
                                      <p:cBhvr>
                                        <p:cTn id="123" dur="2000"/>
                                        <p:tgtEl>
                                          <p:spTgt spid="4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9224"/>
                                        </p:tgtEl>
                                        <p:attrNameLst>
                                          <p:attrName>style.visibility</p:attrName>
                                        </p:attrNameLst>
                                      </p:cBhvr>
                                      <p:to>
                                        <p:strVal val="visible"/>
                                      </p:to>
                                    </p:set>
                                    <p:animEffect transition="in" filter="fade">
                                      <p:cBhvr>
                                        <p:cTn id="128" dur="1000"/>
                                        <p:tgtEl>
                                          <p:spTgt spid="9224"/>
                                        </p:tgtEl>
                                      </p:cBhvr>
                                    </p:animEffect>
                                  </p:childTnLst>
                                </p:cTn>
                              </p:par>
                              <p:par>
                                <p:cTn id="129" presetID="10" presetClass="exit" presetSubtype="0" fill="hold" nodeType="withEffect">
                                  <p:stCondLst>
                                    <p:cond delay="0"/>
                                  </p:stCondLst>
                                  <p:childTnLst>
                                    <p:animEffect transition="out" filter="fade">
                                      <p:cBhvr>
                                        <p:cTn id="130" dur="2000"/>
                                        <p:tgtEl>
                                          <p:spTgt spid="40"/>
                                        </p:tgtEl>
                                      </p:cBhvr>
                                    </p:animEffect>
                                    <p:set>
                                      <p:cBhvr>
                                        <p:cTn id="131" dur="1" fill="hold">
                                          <p:stCondLst>
                                            <p:cond delay="1999"/>
                                          </p:stCondLst>
                                        </p:cTn>
                                        <p:tgtEl>
                                          <p:spTgt spid="40"/>
                                        </p:tgtEl>
                                        <p:attrNameLst>
                                          <p:attrName>style.visibility</p:attrName>
                                        </p:attrNameLst>
                                      </p:cBhvr>
                                      <p:to>
                                        <p:strVal val="hidden"/>
                                      </p:to>
                                    </p:set>
                                  </p:childTnLst>
                                </p:cTn>
                              </p:par>
                              <p:par>
                                <p:cTn id="132" presetID="10" presetClass="entr" presetSubtype="0" fill="hold" nodeType="with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20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9225"/>
                                        </p:tgtEl>
                                        <p:attrNameLst>
                                          <p:attrName>style.visibility</p:attrName>
                                        </p:attrNameLst>
                                      </p:cBhvr>
                                      <p:to>
                                        <p:strVal val="visible"/>
                                      </p:to>
                                    </p:set>
                                    <p:animEffect transition="in" filter="fade">
                                      <p:cBhvr>
                                        <p:cTn id="139" dur="1000"/>
                                        <p:tgtEl>
                                          <p:spTgt spid="9225"/>
                                        </p:tgtEl>
                                      </p:cBhvr>
                                    </p:animEffect>
                                  </p:childTnLst>
                                </p:cTn>
                              </p:par>
                              <p:par>
                                <p:cTn id="140" presetID="10" presetClass="exit" presetSubtype="0" fill="hold" nodeType="withEffect">
                                  <p:stCondLst>
                                    <p:cond delay="0"/>
                                  </p:stCondLst>
                                  <p:childTnLst>
                                    <p:animEffect transition="out" filter="fade">
                                      <p:cBhvr>
                                        <p:cTn id="141" dur="2000"/>
                                        <p:tgtEl>
                                          <p:spTgt spid="41"/>
                                        </p:tgtEl>
                                      </p:cBhvr>
                                    </p:animEffect>
                                    <p:set>
                                      <p:cBhvr>
                                        <p:cTn id="142" dur="1" fill="hold">
                                          <p:stCondLst>
                                            <p:cond delay="1999"/>
                                          </p:stCondLst>
                                        </p:cTn>
                                        <p:tgtEl>
                                          <p:spTgt spid="41"/>
                                        </p:tgtEl>
                                        <p:attrNameLst>
                                          <p:attrName>style.visibility</p:attrName>
                                        </p:attrNameLst>
                                      </p:cBhvr>
                                      <p:to>
                                        <p:strVal val="hidden"/>
                                      </p:to>
                                    </p:set>
                                  </p:childTnLst>
                                </p:cTn>
                              </p:par>
                              <p:par>
                                <p:cTn id="143" presetID="10" presetClass="entr" presetSubtype="0" fill="hold" nodeType="with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fade">
                                      <p:cBhvr>
                                        <p:cTn id="145" dur="2000"/>
                                        <p:tgtEl>
                                          <p:spTgt spid="42"/>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9228"/>
                                        </p:tgtEl>
                                        <p:attrNameLst>
                                          <p:attrName>style.visibility</p:attrName>
                                        </p:attrNameLst>
                                      </p:cBhvr>
                                      <p:to>
                                        <p:strVal val="visible"/>
                                      </p:to>
                                    </p:set>
                                    <p:animEffect transition="in" filter="fade">
                                      <p:cBhvr>
                                        <p:cTn id="150" dur="1000"/>
                                        <p:tgtEl>
                                          <p:spTgt spid="9228"/>
                                        </p:tgtEl>
                                      </p:cBhvr>
                                    </p:animEffect>
                                  </p:childTnLst>
                                </p:cTn>
                              </p:par>
                              <p:par>
                                <p:cTn id="151" presetID="10" presetClass="exit" presetSubtype="0" fill="hold" nodeType="withEffect">
                                  <p:stCondLst>
                                    <p:cond delay="0"/>
                                  </p:stCondLst>
                                  <p:childTnLst>
                                    <p:animEffect transition="out" filter="fade">
                                      <p:cBhvr>
                                        <p:cTn id="152" dur="2000"/>
                                        <p:tgtEl>
                                          <p:spTgt spid="42"/>
                                        </p:tgtEl>
                                      </p:cBhvr>
                                    </p:animEffect>
                                    <p:set>
                                      <p:cBhvr>
                                        <p:cTn id="153" dur="1" fill="hold">
                                          <p:stCondLst>
                                            <p:cond delay="1999"/>
                                          </p:stCondLst>
                                        </p:cTn>
                                        <p:tgtEl>
                                          <p:spTgt spid="42"/>
                                        </p:tgtEl>
                                        <p:attrNameLst>
                                          <p:attrName>style.visibility</p:attrName>
                                        </p:attrNameLst>
                                      </p:cBhvr>
                                      <p:to>
                                        <p:strVal val="hidden"/>
                                      </p:to>
                                    </p:set>
                                  </p:childTnLst>
                                </p:cTn>
                              </p:par>
                              <p:par>
                                <p:cTn id="154" presetID="10" presetClass="entr" presetSubtype="0" fill="hold" nodeType="withEffect">
                                  <p:stCondLst>
                                    <p:cond delay="0"/>
                                  </p:stCondLst>
                                  <p:childTnLst>
                                    <p:set>
                                      <p:cBhvr>
                                        <p:cTn id="155" dur="1" fill="hold">
                                          <p:stCondLst>
                                            <p:cond delay="0"/>
                                          </p:stCondLst>
                                        </p:cTn>
                                        <p:tgtEl>
                                          <p:spTgt spid="43"/>
                                        </p:tgtEl>
                                        <p:attrNameLst>
                                          <p:attrName>style.visibility</p:attrName>
                                        </p:attrNameLst>
                                      </p:cBhvr>
                                      <p:to>
                                        <p:strVal val="visible"/>
                                      </p:to>
                                    </p:set>
                                    <p:animEffect transition="in" filter="fade">
                                      <p:cBhvr>
                                        <p:cTn id="156" dur="2000"/>
                                        <p:tgtEl>
                                          <p:spTgt spid="4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9229"/>
                                        </p:tgtEl>
                                        <p:attrNameLst>
                                          <p:attrName>style.visibility</p:attrName>
                                        </p:attrNameLst>
                                      </p:cBhvr>
                                      <p:to>
                                        <p:strVal val="visible"/>
                                      </p:to>
                                    </p:set>
                                    <p:animEffect transition="in" filter="fade">
                                      <p:cBhvr>
                                        <p:cTn id="161" dur="1000"/>
                                        <p:tgtEl>
                                          <p:spTgt spid="9229"/>
                                        </p:tgtEl>
                                      </p:cBhvr>
                                    </p:animEffect>
                                  </p:childTnLst>
                                </p:cTn>
                              </p:par>
                              <p:par>
                                <p:cTn id="162" presetID="10" presetClass="exit" presetSubtype="0" fill="hold" nodeType="withEffect">
                                  <p:stCondLst>
                                    <p:cond delay="0"/>
                                  </p:stCondLst>
                                  <p:childTnLst>
                                    <p:animEffect transition="out" filter="fade">
                                      <p:cBhvr>
                                        <p:cTn id="163" dur="2000"/>
                                        <p:tgtEl>
                                          <p:spTgt spid="43"/>
                                        </p:tgtEl>
                                      </p:cBhvr>
                                    </p:animEffect>
                                    <p:set>
                                      <p:cBhvr>
                                        <p:cTn id="164" dur="1" fill="hold">
                                          <p:stCondLst>
                                            <p:cond delay="1999"/>
                                          </p:stCondLst>
                                        </p:cTn>
                                        <p:tgtEl>
                                          <p:spTgt spid="43"/>
                                        </p:tgtEl>
                                        <p:attrNameLst>
                                          <p:attrName>style.visibility</p:attrName>
                                        </p:attrNameLst>
                                      </p:cBhvr>
                                      <p:to>
                                        <p:strVal val="hidden"/>
                                      </p:to>
                                    </p:set>
                                  </p:childTnLst>
                                </p:cTn>
                              </p:par>
                              <p:par>
                                <p:cTn id="165" presetID="10" presetClass="entr" presetSubtype="0" fill="hold" nodeType="with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20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9230"/>
                                        </p:tgtEl>
                                        <p:attrNameLst>
                                          <p:attrName>style.visibility</p:attrName>
                                        </p:attrNameLst>
                                      </p:cBhvr>
                                      <p:to>
                                        <p:strVal val="visible"/>
                                      </p:to>
                                    </p:set>
                                    <p:animEffect transition="in" filter="fade">
                                      <p:cBhvr>
                                        <p:cTn id="172" dur="1000"/>
                                        <p:tgtEl>
                                          <p:spTgt spid="9230"/>
                                        </p:tgtEl>
                                      </p:cBhvr>
                                    </p:animEffect>
                                  </p:childTnLst>
                                </p:cTn>
                              </p:par>
                              <p:par>
                                <p:cTn id="173" presetID="10" presetClass="exit" presetSubtype="0" fill="hold" nodeType="withEffect">
                                  <p:stCondLst>
                                    <p:cond delay="0"/>
                                  </p:stCondLst>
                                  <p:childTnLst>
                                    <p:animEffect transition="out" filter="fade">
                                      <p:cBhvr>
                                        <p:cTn id="174" dur="2000"/>
                                        <p:tgtEl>
                                          <p:spTgt spid="44"/>
                                        </p:tgtEl>
                                      </p:cBhvr>
                                    </p:animEffect>
                                    <p:set>
                                      <p:cBhvr>
                                        <p:cTn id="175" dur="1" fill="hold">
                                          <p:stCondLst>
                                            <p:cond delay="1999"/>
                                          </p:stCondLst>
                                        </p:cTn>
                                        <p:tgtEl>
                                          <p:spTgt spid="44"/>
                                        </p:tgtEl>
                                        <p:attrNameLst>
                                          <p:attrName>style.visibility</p:attrName>
                                        </p:attrNameLst>
                                      </p:cBhvr>
                                      <p:to>
                                        <p:strVal val="hidden"/>
                                      </p:to>
                                    </p:set>
                                  </p:childTnLst>
                                </p:cTn>
                              </p:par>
                              <p:par>
                                <p:cTn id="176" presetID="10" presetClass="entr" presetSubtype="0" fill="hold" nodeType="withEffect">
                                  <p:stCondLst>
                                    <p:cond delay="0"/>
                                  </p:stCondLst>
                                  <p:childTnLst>
                                    <p:set>
                                      <p:cBhvr>
                                        <p:cTn id="177" dur="1" fill="hold">
                                          <p:stCondLst>
                                            <p:cond delay="0"/>
                                          </p:stCondLst>
                                        </p:cTn>
                                        <p:tgtEl>
                                          <p:spTgt spid="45"/>
                                        </p:tgtEl>
                                        <p:attrNameLst>
                                          <p:attrName>style.visibility</p:attrName>
                                        </p:attrNameLst>
                                      </p:cBhvr>
                                      <p:to>
                                        <p:strVal val="visible"/>
                                      </p:to>
                                    </p:set>
                                    <p:animEffect transition="in" filter="fade">
                                      <p:cBhvr>
                                        <p:cTn id="178"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 grpId="0" animBg="1"/>
      <p:bldP spid="2" grpId="1" animBg="1"/>
      <p:bldP spid="33" grpId="0" animBg="1"/>
      <p:bldP spid="33" grpId="1" animBg="1"/>
      <p:bldP spid="34" grpId="0" animBg="1"/>
      <p:bldP spid="34" grpId="1" animBg="1"/>
      <p:bldP spid="35" grpId="0" animBg="1"/>
      <p:bldP spid="35" grpId="1" animBg="1"/>
      <p:bldP spid="46" grpId="0" animBg="1"/>
      <p:bldP spid="47" grpId="0"/>
      <p:bldP spid="48" grpId="0" animBg="1"/>
      <p:bldP spid="48" grpId="1"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37</a:t>
            </a:fld>
            <a:r>
              <a:rPr lang="en-US"/>
              <a:t>    </a:t>
            </a:r>
            <a:endParaRPr lang="en-US" dirty="0"/>
          </a:p>
        </p:txBody>
      </p:sp>
      <p:sp>
        <p:nvSpPr>
          <p:cNvPr id="5" name="Title 4"/>
          <p:cNvSpPr>
            <a:spLocks noGrp="1"/>
          </p:cNvSpPr>
          <p:nvPr>
            <p:ph type="title"/>
          </p:nvPr>
        </p:nvSpPr>
        <p:spPr>
          <a:xfrm>
            <a:off x="457199" y="91440"/>
            <a:ext cx="11304047" cy="914400"/>
          </a:xfrm>
        </p:spPr>
        <p:txBody>
          <a:bodyPr/>
          <a:lstStyle/>
          <a:p>
            <a:r>
              <a:rPr lang="en-US" dirty="0"/>
              <a:t>Critical Point Reached</a:t>
            </a:r>
          </a:p>
        </p:txBody>
      </p:sp>
      <p:sp>
        <p:nvSpPr>
          <p:cNvPr id="6" name="Content Placeholder 5"/>
          <p:cNvSpPr>
            <a:spLocks noGrp="1"/>
          </p:cNvSpPr>
          <p:nvPr>
            <p:ph sz="quarter" idx="10"/>
          </p:nvPr>
        </p:nvSpPr>
        <p:spPr/>
        <p:txBody>
          <a:bodyPr/>
          <a:lstStyle/>
          <a:p>
            <a:endParaRPr lang="en-US"/>
          </a:p>
        </p:txBody>
      </p:sp>
      <p:pic>
        <p:nvPicPr>
          <p:cNvPr id="8" name="Picture 1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332821" y="4489328"/>
            <a:ext cx="4392356" cy="369332"/>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Page Density Decreasing</a:t>
            </a:r>
          </a:p>
        </p:txBody>
      </p:sp>
      <p:sp>
        <p:nvSpPr>
          <p:cNvPr id="28" name="Rectangle 27"/>
          <p:cNvSpPr/>
          <p:nvPr/>
        </p:nvSpPr>
        <p:spPr>
          <a:xfrm>
            <a:off x="705110" y="1870909"/>
            <a:ext cx="9599096" cy="78894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2" name="TextBox 31"/>
          <p:cNvSpPr txBox="1"/>
          <p:nvPr/>
        </p:nvSpPr>
        <p:spPr>
          <a:xfrm>
            <a:off x="3768065" y="4964046"/>
            <a:ext cx="3129511"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Serious Increase </a:t>
            </a:r>
          </a:p>
          <a:p>
            <a:pPr algn="ctr"/>
            <a:r>
              <a:rPr lang="en-US" sz="2400" dirty="0">
                <a:latin typeface="Arial Black" panose="020B0A04020102020204" pitchFamily="34" charset="0"/>
              </a:rPr>
              <a:t>of Page Splits</a:t>
            </a:r>
          </a:p>
        </p:txBody>
      </p:sp>
      <p:sp>
        <p:nvSpPr>
          <p:cNvPr id="34" name="Rectangle 33"/>
          <p:cNvSpPr/>
          <p:nvPr/>
        </p:nvSpPr>
        <p:spPr>
          <a:xfrm>
            <a:off x="705110" y="3401574"/>
            <a:ext cx="10808464" cy="57065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pic>
        <p:nvPicPr>
          <p:cNvPr id="9" name="Picture 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037222" y="2988085"/>
            <a:ext cx="17240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9599612" y="5406700"/>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3"/>
          </p:cNvCxnSpPr>
          <p:nvPr/>
        </p:nvCxnSpPr>
        <p:spPr>
          <a:xfrm>
            <a:off x="9725177" y="5130284"/>
            <a:ext cx="876148" cy="17514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0622756" y="5305425"/>
            <a:ext cx="533400" cy="19288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1" name="Straight Arrow Connector 20"/>
          <p:cNvCxnSpPr/>
          <p:nvPr/>
        </p:nvCxnSpPr>
        <p:spPr>
          <a:xfrm>
            <a:off x="9725177" y="4769644"/>
            <a:ext cx="1430978" cy="34290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1156155" y="5112544"/>
            <a:ext cx="605091" cy="38576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48" name="Straight Arrow Connector 47"/>
          <p:cNvCxnSpPr>
            <a:stCxn id="32" idx="0"/>
          </p:cNvCxnSpPr>
          <p:nvPr/>
        </p:nvCxnSpPr>
        <p:spPr>
          <a:xfrm flipV="1">
            <a:off x="5332821" y="3969456"/>
            <a:ext cx="533"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2" idx="0"/>
          </p:cNvCxnSpPr>
          <p:nvPr/>
        </p:nvCxnSpPr>
        <p:spPr>
          <a:xfrm flipH="1" flipV="1">
            <a:off x="941531" y="3969456"/>
            <a:ext cx="4391290"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2" idx="0"/>
          </p:cNvCxnSpPr>
          <p:nvPr/>
        </p:nvCxnSpPr>
        <p:spPr>
          <a:xfrm flipH="1" flipV="1">
            <a:off x="2405472" y="3969456"/>
            <a:ext cx="2927349"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32" idx="0"/>
          </p:cNvCxnSpPr>
          <p:nvPr/>
        </p:nvCxnSpPr>
        <p:spPr>
          <a:xfrm flipH="1" flipV="1">
            <a:off x="3869413" y="3969456"/>
            <a:ext cx="1463408"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2" idx="0"/>
          </p:cNvCxnSpPr>
          <p:nvPr/>
        </p:nvCxnSpPr>
        <p:spPr>
          <a:xfrm flipV="1">
            <a:off x="5332821" y="3969456"/>
            <a:ext cx="1464474"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2" idx="0"/>
          </p:cNvCxnSpPr>
          <p:nvPr/>
        </p:nvCxnSpPr>
        <p:spPr>
          <a:xfrm flipV="1">
            <a:off x="5332821" y="3969456"/>
            <a:ext cx="2928415"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2" idx="0"/>
          </p:cNvCxnSpPr>
          <p:nvPr/>
        </p:nvCxnSpPr>
        <p:spPr>
          <a:xfrm flipV="1">
            <a:off x="5332821" y="3969456"/>
            <a:ext cx="4392357"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767160" y="3659031"/>
            <a:ext cx="3433248"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Critical Area Above</a:t>
            </a:r>
          </a:p>
          <a:p>
            <a:pPr algn="ctr"/>
            <a:r>
              <a:rPr lang="en-US" sz="2400" dirty="0">
                <a:latin typeface="Arial Black" panose="020B0A04020102020204" pitchFamily="34" charset="0"/>
              </a:rPr>
              <a:t>Fill Factor is </a:t>
            </a:r>
            <a:r>
              <a:rPr lang="en-US" sz="24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FULL</a:t>
            </a:r>
            <a:r>
              <a:rPr lang="en-US" sz="2400" dirty="0">
                <a:latin typeface="Arial Black" panose="020B0A04020102020204" pitchFamily="34" charset="0"/>
              </a:rPr>
              <a:t>!</a:t>
            </a:r>
          </a:p>
        </p:txBody>
      </p:sp>
      <p:cxnSp>
        <p:nvCxnSpPr>
          <p:cNvPr id="69" name="Straight Arrow Connector 68"/>
          <p:cNvCxnSpPr>
            <a:stCxn id="68" idx="0"/>
          </p:cNvCxnSpPr>
          <p:nvPr/>
        </p:nvCxnSpPr>
        <p:spPr>
          <a:xfrm flipV="1">
            <a:off x="5483784" y="2663011"/>
            <a:ext cx="1970"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8" idx="0"/>
          </p:cNvCxnSpPr>
          <p:nvPr/>
        </p:nvCxnSpPr>
        <p:spPr>
          <a:xfrm flipH="1" flipV="1">
            <a:off x="1093934" y="2663010"/>
            <a:ext cx="4389850" cy="99602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8" idx="0"/>
          </p:cNvCxnSpPr>
          <p:nvPr/>
        </p:nvCxnSpPr>
        <p:spPr>
          <a:xfrm flipH="1" flipV="1">
            <a:off x="2557877" y="2663011"/>
            <a:ext cx="2925907"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8" idx="0"/>
          </p:cNvCxnSpPr>
          <p:nvPr/>
        </p:nvCxnSpPr>
        <p:spPr>
          <a:xfrm flipH="1" flipV="1">
            <a:off x="4021816" y="2663011"/>
            <a:ext cx="1461968"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8" idx="0"/>
          </p:cNvCxnSpPr>
          <p:nvPr/>
        </p:nvCxnSpPr>
        <p:spPr>
          <a:xfrm flipV="1">
            <a:off x="5483784" y="2663011"/>
            <a:ext cx="1465911"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8" idx="0"/>
          </p:cNvCxnSpPr>
          <p:nvPr/>
        </p:nvCxnSpPr>
        <p:spPr>
          <a:xfrm flipV="1">
            <a:off x="5483784" y="2663010"/>
            <a:ext cx="2929852" cy="99602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8" idx="0"/>
          </p:cNvCxnSpPr>
          <p:nvPr/>
        </p:nvCxnSpPr>
        <p:spPr>
          <a:xfrm flipV="1">
            <a:off x="5483784" y="2663011"/>
            <a:ext cx="4393794"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320008" y="4945618"/>
            <a:ext cx="7405169" cy="369332"/>
          </a:xfrm>
          <a:prstGeom prst="rect">
            <a:avLst/>
          </a:prstGeom>
          <a:solidFill>
            <a:schemeClr val="bg1"/>
          </a:solidFill>
          <a:ln w="38100">
            <a:solidFill>
              <a:srgbClr val="FF0000"/>
            </a:solidFill>
          </a:ln>
          <a:effectLst/>
        </p:spPr>
        <p:txBody>
          <a:bodyPr wrap="none" lIns="91440" tIns="0" rIns="91440" bIns="0" rtlCol="0">
            <a:spAutoFit/>
          </a:bodyPr>
          <a:lstStyle/>
          <a:p>
            <a:pPr algn="r"/>
            <a:r>
              <a:rPr lang="en-US" sz="2400" dirty="0">
                <a:latin typeface="Arial Black" panose="020B0A04020102020204" pitchFamily="34" charset="0"/>
              </a:rPr>
              <a:t>Between 5 and 30% Logical Fragmentation</a:t>
            </a:r>
          </a:p>
        </p:txBody>
      </p:sp>
      <p:sp>
        <p:nvSpPr>
          <p:cNvPr id="89" name="TextBox 88"/>
          <p:cNvSpPr txBox="1"/>
          <p:nvPr/>
        </p:nvSpPr>
        <p:spPr>
          <a:xfrm>
            <a:off x="2629200" y="3015841"/>
            <a:ext cx="5766836" cy="1477328"/>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“Best Practices” says it’s time to</a:t>
            </a:r>
          </a:p>
          <a:p>
            <a:pPr algn="ctr"/>
            <a:r>
              <a:rPr lang="en-US" sz="24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REORGANIZE!</a:t>
            </a:r>
          </a:p>
          <a:p>
            <a:pPr algn="ctr"/>
            <a:r>
              <a:rPr lang="en-US" sz="2400" dirty="0" err="1">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Oooooohhhh</a:t>
            </a:r>
            <a:r>
              <a:rPr lang="en-US" sz="24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 Yeah….</a:t>
            </a:r>
          </a:p>
          <a:p>
            <a:pPr algn="ctr"/>
            <a:r>
              <a:rPr lang="en-US" sz="24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Let’s see how “well” that works!</a:t>
            </a:r>
          </a:p>
        </p:txBody>
      </p:sp>
    </p:spTree>
    <p:extLst>
      <p:ext uri="{BB962C8B-B14F-4D97-AF65-F5344CB8AC3E}">
        <p14:creationId xmlns:p14="http://schemas.microsoft.com/office/powerpoint/2010/main" val="44076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out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outVertical)">
                                      <p:cBhvr>
                                        <p:cTn id="18" dur="500"/>
                                        <p:tgtEl>
                                          <p:spTgt spid="15"/>
                                        </p:tgtEl>
                                      </p:cBhvr>
                                    </p:animEffect>
                                  </p:childTnLst>
                                </p:cTn>
                              </p:par>
                              <p:par>
                                <p:cTn id="19" presetID="22" presetClass="entr" presetSubtype="8"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outVertic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1"/>
                                        </p:tgtEl>
                                      </p:cBhvr>
                                    </p:animEffect>
                                    <p:set>
                                      <p:cBhvr>
                                        <p:cTn id="41" dur="1" fill="hold">
                                          <p:stCondLst>
                                            <p:cond delay="499"/>
                                          </p:stCondLst>
                                        </p:cTn>
                                        <p:tgtEl>
                                          <p:spTgt spid="21"/>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par>
                                <p:cTn id="45" presetID="16" presetClass="entr" presetSubtype="37"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arn(outVertical)">
                                      <p:cBhvr>
                                        <p:cTn id="47" dur="500"/>
                                        <p:tgtEl>
                                          <p:spTgt spid="32"/>
                                        </p:tgtEl>
                                      </p:cBhvr>
                                    </p:animEffect>
                                  </p:childTnLst>
                                </p:cTn>
                              </p:par>
                              <p:par>
                                <p:cTn id="48" presetID="16" presetClass="entr" presetSubtype="37"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arn(outVertical)">
                                      <p:cBhvr>
                                        <p:cTn id="50" dur="500"/>
                                        <p:tgtEl>
                                          <p:spTgt spid="34"/>
                                        </p:tgtEl>
                                      </p:cBhvr>
                                    </p:animEffect>
                                  </p:childTnLst>
                                </p:cTn>
                              </p:par>
                              <p:par>
                                <p:cTn id="51" presetID="22" presetClass="entr" presetSubtype="4"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down)">
                                      <p:cBhvr>
                                        <p:cTn id="53" dur="500"/>
                                        <p:tgtEl>
                                          <p:spTgt spid="48"/>
                                        </p:tgtEl>
                                      </p:cBhvr>
                                    </p:animEffect>
                                  </p:childTnLst>
                                </p:cTn>
                              </p:par>
                              <p:par>
                                <p:cTn id="54" presetID="22" presetClass="entr" presetSubtype="4"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wipe(down)">
                                      <p:cBhvr>
                                        <p:cTn id="56" dur="500"/>
                                        <p:tgtEl>
                                          <p:spTgt spid="56"/>
                                        </p:tgtEl>
                                      </p:cBhvr>
                                    </p:animEffect>
                                  </p:childTnLst>
                                </p:cTn>
                              </p:par>
                              <p:par>
                                <p:cTn id="57" presetID="22" presetClass="entr" presetSubtype="4"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down)">
                                      <p:cBhvr>
                                        <p:cTn id="59" dur="500"/>
                                        <p:tgtEl>
                                          <p:spTgt spid="57"/>
                                        </p:tgtEl>
                                      </p:cBhvr>
                                    </p:animEffect>
                                  </p:childTnLst>
                                </p:cTn>
                              </p:par>
                              <p:par>
                                <p:cTn id="60" presetID="22" presetClass="entr" presetSubtype="4"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down)">
                                      <p:cBhvr>
                                        <p:cTn id="62" dur="500"/>
                                        <p:tgtEl>
                                          <p:spTgt spid="55"/>
                                        </p:tgtEl>
                                      </p:cBhvr>
                                    </p:animEffect>
                                  </p:childTnLst>
                                </p:cTn>
                              </p:par>
                              <p:par>
                                <p:cTn id="63" presetID="22" presetClass="entr" presetSubtype="4" fill="hold"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par>
                                <p:cTn id="66" presetID="22" presetClass="entr" presetSubtype="4" fill="hold"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down)">
                                      <p:cBhvr>
                                        <p:cTn id="68" dur="500"/>
                                        <p:tgtEl>
                                          <p:spTgt spid="54"/>
                                        </p:tgtEl>
                                      </p:cBhvr>
                                    </p:animEffect>
                                  </p:childTnLst>
                                </p:cTn>
                              </p:par>
                              <p:par>
                                <p:cTn id="69" presetID="22" presetClass="entr" presetSubtype="4"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down)">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32"/>
                                        </p:tgtEl>
                                      </p:cBhvr>
                                    </p:animEffect>
                                    <p:set>
                                      <p:cBhvr>
                                        <p:cTn id="76" dur="1" fill="hold">
                                          <p:stCondLst>
                                            <p:cond delay="499"/>
                                          </p:stCondLst>
                                        </p:cTn>
                                        <p:tgtEl>
                                          <p:spTgt spid="32"/>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34"/>
                                        </p:tgtEl>
                                      </p:cBhvr>
                                    </p:animEffect>
                                    <p:set>
                                      <p:cBhvr>
                                        <p:cTn id="79" dur="1" fill="hold">
                                          <p:stCondLst>
                                            <p:cond delay="499"/>
                                          </p:stCondLst>
                                        </p:cTn>
                                        <p:tgtEl>
                                          <p:spTgt spid="34"/>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8"/>
                                        </p:tgtEl>
                                      </p:cBhvr>
                                    </p:animEffect>
                                    <p:set>
                                      <p:cBhvr>
                                        <p:cTn id="82" dur="1" fill="hold">
                                          <p:stCondLst>
                                            <p:cond delay="499"/>
                                          </p:stCondLst>
                                        </p:cTn>
                                        <p:tgtEl>
                                          <p:spTgt spid="48"/>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56"/>
                                        </p:tgtEl>
                                      </p:cBhvr>
                                    </p:animEffect>
                                    <p:set>
                                      <p:cBhvr>
                                        <p:cTn id="85" dur="1" fill="hold">
                                          <p:stCondLst>
                                            <p:cond delay="499"/>
                                          </p:stCondLst>
                                        </p:cTn>
                                        <p:tgtEl>
                                          <p:spTgt spid="56"/>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57"/>
                                        </p:tgtEl>
                                      </p:cBhvr>
                                    </p:animEffect>
                                    <p:set>
                                      <p:cBhvr>
                                        <p:cTn id="88" dur="1" fill="hold">
                                          <p:stCondLst>
                                            <p:cond delay="499"/>
                                          </p:stCondLst>
                                        </p:cTn>
                                        <p:tgtEl>
                                          <p:spTgt spid="5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55"/>
                                        </p:tgtEl>
                                      </p:cBhvr>
                                    </p:animEffect>
                                    <p:set>
                                      <p:cBhvr>
                                        <p:cTn id="91" dur="1" fill="hold">
                                          <p:stCondLst>
                                            <p:cond delay="499"/>
                                          </p:stCondLst>
                                        </p:cTn>
                                        <p:tgtEl>
                                          <p:spTgt spid="55"/>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58"/>
                                        </p:tgtEl>
                                      </p:cBhvr>
                                    </p:animEffect>
                                    <p:set>
                                      <p:cBhvr>
                                        <p:cTn id="94" dur="1" fill="hold">
                                          <p:stCondLst>
                                            <p:cond delay="499"/>
                                          </p:stCondLst>
                                        </p:cTn>
                                        <p:tgtEl>
                                          <p:spTgt spid="5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54"/>
                                        </p:tgtEl>
                                      </p:cBhvr>
                                    </p:animEffect>
                                    <p:set>
                                      <p:cBhvr>
                                        <p:cTn id="97" dur="1" fill="hold">
                                          <p:stCondLst>
                                            <p:cond delay="499"/>
                                          </p:stCondLst>
                                        </p:cTn>
                                        <p:tgtEl>
                                          <p:spTgt spid="54"/>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59"/>
                                        </p:tgtEl>
                                      </p:cBhvr>
                                    </p:animEffect>
                                    <p:set>
                                      <p:cBhvr>
                                        <p:cTn id="100" dur="1" fill="hold">
                                          <p:stCondLst>
                                            <p:cond delay="499"/>
                                          </p:stCondLst>
                                        </p:cTn>
                                        <p:tgtEl>
                                          <p:spTgt spid="59"/>
                                        </p:tgtEl>
                                        <p:attrNameLst>
                                          <p:attrName>style.visibility</p:attrName>
                                        </p:attrNameLst>
                                      </p:cBhvr>
                                      <p:to>
                                        <p:strVal val="hidden"/>
                                      </p:to>
                                    </p:set>
                                  </p:childTnLst>
                                </p:cTn>
                              </p:par>
                              <p:par>
                                <p:cTn id="101" presetID="16" presetClass="entr" presetSubtype="37"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arn(outVertical)">
                                      <p:cBhvr>
                                        <p:cTn id="103" dur="500"/>
                                        <p:tgtEl>
                                          <p:spTgt spid="28"/>
                                        </p:tgtEl>
                                      </p:cBhvr>
                                    </p:animEffect>
                                  </p:childTnLst>
                                </p:cTn>
                              </p:par>
                              <p:par>
                                <p:cTn id="104" presetID="16" presetClass="entr" presetSubtype="37" fill="hold" grpId="0" nodeType="withEffect">
                                  <p:stCondLst>
                                    <p:cond delay="0"/>
                                  </p:stCondLst>
                                  <p:childTnLst>
                                    <p:set>
                                      <p:cBhvr>
                                        <p:cTn id="105" dur="1" fill="hold">
                                          <p:stCondLst>
                                            <p:cond delay="0"/>
                                          </p:stCondLst>
                                        </p:cTn>
                                        <p:tgtEl>
                                          <p:spTgt spid="68"/>
                                        </p:tgtEl>
                                        <p:attrNameLst>
                                          <p:attrName>style.visibility</p:attrName>
                                        </p:attrNameLst>
                                      </p:cBhvr>
                                      <p:to>
                                        <p:strVal val="visible"/>
                                      </p:to>
                                    </p:set>
                                    <p:animEffect transition="in" filter="barn(outVertical)">
                                      <p:cBhvr>
                                        <p:cTn id="106" dur="500"/>
                                        <p:tgtEl>
                                          <p:spTgt spid="68"/>
                                        </p:tgtEl>
                                      </p:cBhvr>
                                    </p:animEffect>
                                  </p:childTnLst>
                                </p:cTn>
                              </p:par>
                              <p:par>
                                <p:cTn id="107" presetID="22" presetClass="entr" presetSubtype="4" fill="hold" nodeType="with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down)">
                                      <p:cBhvr>
                                        <p:cTn id="109" dur="500"/>
                                        <p:tgtEl>
                                          <p:spTgt spid="69"/>
                                        </p:tgtEl>
                                      </p:cBhvr>
                                    </p:animEffect>
                                  </p:childTnLst>
                                </p:cTn>
                              </p:par>
                              <p:par>
                                <p:cTn id="110" presetID="22" presetClass="entr" presetSubtype="4"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wipe(down)">
                                      <p:cBhvr>
                                        <p:cTn id="112" dur="500"/>
                                        <p:tgtEl>
                                          <p:spTgt spid="72"/>
                                        </p:tgtEl>
                                      </p:cBhvr>
                                    </p:animEffect>
                                  </p:childTnLst>
                                </p:cTn>
                              </p:par>
                              <p:par>
                                <p:cTn id="113" presetID="22" presetClass="entr" presetSubtype="4"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down)">
                                      <p:cBhvr>
                                        <p:cTn id="115" dur="500"/>
                                        <p:tgtEl>
                                          <p:spTgt spid="73"/>
                                        </p:tgtEl>
                                      </p:cBhvr>
                                    </p:animEffect>
                                  </p:childTnLst>
                                </p:cTn>
                              </p:par>
                              <p:par>
                                <p:cTn id="116" presetID="22" presetClass="entr" presetSubtype="4" fill="hold" nodeType="with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wipe(down)">
                                      <p:cBhvr>
                                        <p:cTn id="118" dur="500"/>
                                        <p:tgtEl>
                                          <p:spTgt spid="71"/>
                                        </p:tgtEl>
                                      </p:cBhvr>
                                    </p:animEffect>
                                  </p:childTnLst>
                                </p:cTn>
                              </p:par>
                              <p:par>
                                <p:cTn id="119" presetID="22" presetClass="entr" presetSubtype="4" fill="hold" nodeType="with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wipe(down)">
                                      <p:cBhvr>
                                        <p:cTn id="121" dur="500"/>
                                        <p:tgtEl>
                                          <p:spTgt spid="74"/>
                                        </p:tgtEl>
                                      </p:cBhvr>
                                    </p:animEffect>
                                  </p:childTnLst>
                                </p:cTn>
                              </p:par>
                              <p:par>
                                <p:cTn id="122" presetID="22" presetClass="entr" presetSubtype="4" fill="hold"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wipe(down)">
                                      <p:cBhvr>
                                        <p:cTn id="124" dur="500"/>
                                        <p:tgtEl>
                                          <p:spTgt spid="70"/>
                                        </p:tgtEl>
                                      </p:cBhvr>
                                    </p:animEffect>
                                  </p:childTnLst>
                                </p:cTn>
                              </p:par>
                              <p:par>
                                <p:cTn id="125" presetID="22" presetClass="entr" presetSubtype="4"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Effect transition="in" filter="wipe(down)">
                                      <p:cBhvr>
                                        <p:cTn id="127" dur="500"/>
                                        <p:tgtEl>
                                          <p:spTgt spid="7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68"/>
                                        </p:tgtEl>
                                      </p:cBhvr>
                                    </p:animEffect>
                                    <p:set>
                                      <p:cBhvr>
                                        <p:cTn id="132" dur="1" fill="hold">
                                          <p:stCondLst>
                                            <p:cond delay="499"/>
                                          </p:stCondLst>
                                        </p:cTn>
                                        <p:tgtEl>
                                          <p:spTgt spid="68"/>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69"/>
                                        </p:tgtEl>
                                      </p:cBhvr>
                                    </p:animEffect>
                                    <p:set>
                                      <p:cBhvr>
                                        <p:cTn id="135" dur="1" fill="hold">
                                          <p:stCondLst>
                                            <p:cond delay="499"/>
                                          </p:stCondLst>
                                        </p:cTn>
                                        <p:tgtEl>
                                          <p:spTgt spid="69"/>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72"/>
                                        </p:tgtEl>
                                      </p:cBhvr>
                                    </p:animEffect>
                                    <p:set>
                                      <p:cBhvr>
                                        <p:cTn id="138" dur="1" fill="hold">
                                          <p:stCondLst>
                                            <p:cond delay="499"/>
                                          </p:stCondLst>
                                        </p:cTn>
                                        <p:tgtEl>
                                          <p:spTgt spid="72"/>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73"/>
                                        </p:tgtEl>
                                      </p:cBhvr>
                                    </p:animEffect>
                                    <p:set>
                                      <p:cBhvr>
                                        <p:cTn id="141" dur="1" fill="hold">
                                          <p:stCondLst>
                                            <p:cond delay="499"/>
                                          </p:stCondLst>
                                        </p:cTn>
                                        <p:tgtEl>
                                          <p:spTgt spid="73"/>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500"/>
                                        <p:tgtEl>
                                          <p:spTgt spid="71"/>
                                        </p:tgtEl>
                                      </p:cBhvr>
                                    </p:animEffect>
                                    <p:set>
                                      <p:cBhvr>
                                        <p:cTn id="144" dur="1" fill="hold">
                                          <p:stCondLst>
                                            <p:cond delay="499"/>
                                          </p:stCondLst>
                                        </p:cTn>
                                        <p:tgtEl>
                                          <p:spTgt spid="71"/>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74"/>
                                        </p:tgtEl>
                                      </p:cBhvr>
                                    </p:animEffect>
                                    <p:set>
                                      <p:cBhvr>
                                        <p:cTn id="147" dur="1" fill="hold">
                                          <p:stCondLst>
                                            <p:cond delay="499"/>
                                          </p:stCondLst>
                                        </p:cTn>
                                        <p:tgtEl>
                                          <p:spTgt spid="74"/>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70"/>
                                        </p:tgtEl>
                                      </p:cBhvr>
                                    </p:animEffect>
                                    <p:set>
                                      <p:cBhvr>
                                        <p:cTn id="150" dur="1" fill="hold">
                                          <p:stCondLst>
                                            <p:cond delay="499"/>
                                          </p:stCondLst>
                                        </p:cTn>
                                        <p:tgtEl>
                                          <p:spTgt spid="70"/>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75"/>
                                        </p:tgtEl>
                                      </p:cBhvr>
                                    </p:animEffect>
                                    <p:set>
                                      <p:cBhvr>
                                        <p:cTn id="153" dur="1" fill="hold">
                                          <p:stCondLst>
                                            <p:cond delay="499"/>
                                          </p:stCondLst>
                                        </p:cTn>
                                        <p:tgtEl>
                                          <p:spTgt spid="75"/>
                                        </p:tgtEl>
                                        <p:attrNameLst>
                                          <p:attrName>style.visibility</p:attrName>
                                        </p:attrNameLst>
                                      </p:cBhvr>
                                      <p:to>
                                        <p:strVal val="hidden"/>
                                      </p:to>
                                    </p:set>
                                  </p:childTnLst>
                                </p:cTn>
                              </p:par>
                              <p:par>
                                <p:cTn id="154" presetID="16" presetClass="entr" presetSubtype="37" fill="hold" grpId="2" nodeType="withEffect">
                                  <p:stCondLst>
                                    <p:cond delay="0"/>
                                  </p:stCondLst>
                                  <p:childTnLst>
                                    <p:set>
                                      <p:cBhvr>
                                        <p:cTn id="155" dur="1" fill="hold">
                                          <p:stCondLst>
                                            <p:cond delay="0"/>
                                          </p:stCondLst>
                                        </p:cTn>
                                        <p:tgtEl>
                                          <p:spTgt spid="14"/>
                                        </p:tgtEl>
                                        <p:attrNameLst>
                                          <p:attrName>style.visibility</p:attrName>
                                        </p:attrNameLst>
                                      </p:cBhvr>
                                      <p:to>
                                        <p:strVal val="visible"/>
                                      </p:to>
                                    </p:set>
                                    <p:animEffect transition="in" filter="barn(outVertical)">
                                      <p:cBhvr>
                                        <p:cTn id="156" dur="500"/>
                                        <p:tgtEl>
                                          <p:spTgt spid="14"/>
                                        </p:tgtEl>
                                      </p:cBhvr>
                                    </p:animEffect>
                                  </p:childTnLst>
                                </p:cTn>
                              </p:par>
                              <p:par>
                                <p:cTn id="157" presetID="22" presetClass="entr" presetSubtype="8" fill="hold" nodeType="withEffect">
                                  <p:stCondLst>
                                    <p:cond delay="0"/>
                                  </p:stCondLst>
                                  <p:childTnLst>
                                    <p:set>
                                      <p:cBhvr>
                                        <p:cTn id="158" dur="1" fill="hold">
                                          <p:stCondLst>
                                            <p:cond delay="0"/>
                                          </p:stCondLst>
                                        </p:cTn>
                                        <p:tgtEl>
                                          <p:spTgt spid="16"/>
                                        </p:tgtEl>
                                        <p:attrNameLst>
                                          <p:attrName>style.visibility</p:attrName>
                                        </p:attrNameLst>
                                      </p:cBhvr>
                                      <p:to>
                                        <p:strVal val="visible"/>
                                      </p:to>
                                    </p:set>
                                    <p:animEffect transition="in" filter="wipe(left)">
                                      <p:cBhvr>
                                        <p:cTn id="159" dur="500"/>
                                        <p:tgtEl>
                                          <p:spTgt spid="16"/>
                                        </p:tgtEl>
                                      </p:cBhvr>
                                    </p:animEffect>
                                  </p:childTnLst>
                                </p:cTn>
                              </p:par>
                              <p:par>
                                <p:cTn id="160" presetID="16" presetClass="entr" presetSubtype="37" fill="hold" grpId="2" nodeType="withEffect">
                                  <p:stCondLst>
                                    <p:cond delay="0"/>
                                  </p:stCondLst>
                                  <p:childTnLst>
                                    <p:set>
                                      <p:cBhvr>
                                        <p:cTn id="161" dur="1" fill="hold">
                                          <p:stCondLst>
                                            <p:cond delay="0"/>
                                          </p:stCondLst>
                                        </p:cTn>
                                        <p:tgtEl>
                                          <p:spTgt spid="18"/>
                                        </p:tgtEl>
                                        <p:attrNameLst>
                                          <p:attrName>style.visibility</p:attrName>
                                        </p:attrNameLst>
                                      </p:cBhvr>
                                      <p:to>
                                        <p:strVal val="visible"/>
                                      </p:to>
                                    </p:set>
                                    <p:animEffect transition="in" filter="barn(outVertical)">
                                      <p:cBhvr>
                                        <p:cTn id="162" dur="500"/>
                                        <p:tgtEl>
                                          <p:spTgt spid="18"/>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ntr" presetSubtype="37" fill="hold" grpId="0" nodeType="clickEffect">
                                  <p:stCondLst>
                                    <p:cond delay="0"/>
                                  </p:stCondLst>
                                  <p:childTnLst>
                                    <p:set>
                                      <p:cBhvr>
                                        <p:cTn id="166" dur="1" fill="hold">
                                          <p:stCondLst>
                                            <p:cond delay="0"/>
                                          </p:stCondLst>
                                        </p:cTn>
                                        <p:tgtEl>
                                          <p:spTgt spid="89"/>
                                        </p:tgtEl>
                                        <p:attrNameLst>
                                          <p:attrName>style.visibility</p:attrName>
                                        </p:attrNameLst>
                                      </p:cBhvr>
                                      <p:to>
                                        <p:strVal val="visible"/>
                                      </p:to>
                                    </p:set>
                                    <p:animEffect transition="in" filter="barn(outVertical)">
                                      <p:cBhvr>
                                        <p:cTn id="167" dur="500"/>
                                        <p:tgtEl>
                                          <p:spTgt spid="89"/>
                                        </p:tgtEl>
                                      </p:cBhvr>
                                    </p:animEffect>
                                  </p:childTnLst>
                                </p:cTn>
                              </p:par>
                              <p:par>
                                <p:cTn id="168" presetID="16" presetClass="entr" presetSubtype="37" fill="hold" nodeType="withEffect">
                                  <p:stCondLst>
                                    <p:cond delay="0"/>
                                  </p:stCondLst>
                                  <p:childTnLst>
                                    <p:set>
                                      <p:cBhvr>
                                        <p:cTn id="169" dur="1" fill="hold">
                                          <p:stCondLst>
                                            <p:cond delay="0"/>
                                          </p:stCondLst>
                                        </p:cTn>
                                        <p:tgtEl>
                                          <p:spTgt spid="89">
                                            <p:txEl>
                                              <p:pRg st="0" end="0"/>
                                            </p:txEl>
                                          </p:spTgt>
                                        </p:tgtEl>
                                        <p:attrNameLst>
                                          <p:attrName>style.visibility</p:attrName>
                                        </p:attrNameLst>
                                      </p:cBhvr>
                                      <p:to>
                                        <p:strVal val="visible"/>
                                      </p:to>
                                    </p:set>
                                    <p:animEffect transition="in" filter="barn(outVertical)">
                                      <p:cBhvr>
                                        <p:cTn id="170" dur="500"/>
                                        <p:tgtEl>
                                          <p:spTgt spid="89">
                                            <p:txEl>
                                              <p:pRg st="0" end="0"/>
                                            </p:txEl>
                                          </p:spTgt>
                                        </p:tgtEl>
                                      </p:cBhvr>
                                    </p:animEffect>
                                  </p:childTnLst>
                                </p:cTn>
                              </p:par>
                              <p:par>
                                <p:cTn id="171" presetID="16" presetClass="entr" presetSubtype="37" fill="hold" nodeType="withEffect">
                                  <p:stCondLst>
                                    <p:cond delay="0"/>
                                  </p:stCondLst>
                                  <p:childTnLst>
                                    <p:set>
                                      <p:cBhvr>
                                        <p:cTn id="172" dur="1" fill="hold">
                                          <p:stCondLst>
                                            <p:cond delay="0"/>
                                          </p:stCondLst>
                                        </p:cTn>
                                        <p:tgtEl>
                                          <p:spTgt spid="89">
                                            <p:txEl>
                                              <p:pRg st="1" end="1"/>
                                            </p:txEl>
                                          </p:spTgt>
                                        </p:tgtEl>
                                        <p:attrNameLst>
                                          <p:attrName>style.visibility</p:attrName>
                                        </p:attrNameLst>
                                      </p:cBhvr>
                                      <p:to>
                                        <p:strVal val="visible"/>
                                      </p:to>
                                    </p:set>
                                    <p:animEffect transition="in" filter="barn(outVertical)">
                                      <p:cBhvr>
                                        <p:cTn id="173" dur="500"/>
                                        <p:tgtEl>
                                          <p:spTgt spid="89">
                                            <p:txEl>
                                              <p:pRg st="1" end="1"/>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16" presetClass="entr" presetSubtype="37" fill="hold" nodeType="clickEffect">
                                  <p:stCondLst>
                                    <p:cond delay="0"/>
                                  </p:stCondLst>
                                  <p:childTnLst>
                                    <p:set>
                                      <p:cBhvr>
                                        <p:cTn id="177" dur="1" fill="hold">
                                          <p:stCondLst>
                                            <p:cond delay="0"/>
                                          </p:stCondLst>
                                        </p:cTn>
                                        <p:tgtEl>
                                          <p:spTgt spid="89">
                                            <p:txEl>
                                              <p:pRg st="2" end="2"/>
                                            </p:txEl>
                                          </p:spTgt>
                                        </p:tgtEl>
                                        <p:attrNameLst>
                                          <p:attrName>style.visibility</p:attrName>
                                        </p:attrNameLst>
                                      </p:cBhvr>
                                      <p:to>
                                        <p:strVal val="visible"/>
                                      </p:to>
                                    </p:set>
                                    <p:animEffect transition="in" filter="barn(outVertical)">
                                      <p:cBhvr>
                                        <p:cTn id="178" dur="500"/>
                                        <p:tgtEl>
                                          <p:spTgt spid="89">
                                            <p:txEl>
                                              <p:pRg st="2" end="2"/>
                                            </p:txEl>
                                          </p:spTgt>
                                        </p:tgtEl>
                                      </p:cBhvr>
                                    </p:animEffect>
                                  </p:childTnLst>
                                </p:cTn>
                              </p:par>
                            </p:childTnLst>
                          </p:cTn>
                        </p:par>
                        <p:par>
                          <p:cTn id="179" fill="hold">
                            <p:stCondLst>
                              <p:cond delay="500"/>
                            </p:stCondLst>
                            <p:childTnLst>
                              <p:par>
                                <p:cTn id="180" presetID="42" presetClass="entr" presetSubtype="0" fill="hold" nodeType="afterEffect">
                                  <p:stCondLst>
                                    <p:cond delay="0"/>
                                  </p:stCondLst>
                                  <p:childTnLst>
                                    <p:set>
                                      <p:cBhvr>
                                        <p:cTn id="181" dur="1" fill="hold">
                                          <p:stCondLst>
                                            <p:cond delay="0"/>
                                          </p:stCondLst>
                                        </p:cTn>
                                        <p:tgtEl>
                                          <p:spTgt spid="89">
                                            <p:txEl>
                                              <p:pRg st="3" end="3"/>
                                            </p:txEl>
                                          </p:spTgt>
                                        </p:tgtEl>
                                        <p:attrNameLst>
                                          <p:attrName>style.visibility</p:attrName>
                                        </p:attrNameLst>
                                      </p:cBhvr>
                                      <p:to>
                                        <p:strVal val="visible"/>
                                      </p:to>
                                    </p:set>
                                    <p:animEffect transition="in" filter="fade">
                                      <p:cBhvr>
                                        <p:cTn id="182" dur="1000"/>
                                        <p:tgtEl>
                                          <p:spTgt spid="89">
                                            <p:txEl>
                                              <p:pRg st="3" end="3"/>
                                            </p:txEl>
                                          </p:spTgt>
                                        </p:tgtEl>
                                      </p:cBhvr>
                                    </p:animEffect>
                                    <p:anim calcmode="lin" valueType="num">
                                      <p:cBhvr>
                                        <p:cTn id="183" dur="1000" fill="hold"/>
                                        <p:tgtEl>
                                          <p:spTgt spid="89">
                                            <p:txEl>
                                              <p:pRg st="3" end="3"/>
                                            </p:txEl>
                                          </p:spTgt>
                                        </p:tgtEl>
                                        <p:attrNameLst>
                                          <p:attrName>ppt_x</p:attrName>
                                        </p:attrNameLst>
                                      </p:cBhvr>
                                      <p:tavLst>
                                        <p:tav tm="0">
                                          <p:val>
                                            <p:strVal val="#ppt_x"/>
                                          </p:val>
                                        </p:tav>
                                        <p:tav tm="100000">
                                          <p:val>
                                            <p:strVal val="#ppt_x"/>
                                          </p:val>
                                        </p:tav>
                                      </p:tavLst>
                                    </p:anim>
                                    <p:anim calcmode="lin" valueType="num">
                                      <p:cBhvr>
                                        <p:cTn id="184" dur="1000" fill="hold"/>
                                        <p:tgtEl>
                                          <p:spTgt spid="8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8" grpId="0" animBg="1"/>
      <p:bldP spid="32" grpId="0" animBg="1"/>
      <p:bldP spid="32" grpId="1" animBg="1"/>
      <p:bldP spid="34" grpId="0" animBg="1"/>
      <p:bldP spid="34" grpId="1" animBg="1"/>
      <p:bldP spid="18" grpId="0" animBg="1"/>
      <p:bldP spid="18" grpId="1" animBg="1"/>
      <p:bldP spid="18" grpId="2" animBg="1"/>
      <p:bldP spid="24" grpId="0" animBg="1"/>
      <p:bldP spid="24" grpId="1" animBg="1"/>
      <p:bldP spid="68" grpId="0" animBg="1"/>
      <p:bldP spid="68" grpId="1" animBg="1"/>
      <p:bldP spid="14" grpId="0" animBg="1"/>
      <p:bldP spid="14" grpId="1" animBg="1"/>
      <p:bldP spid="14" grpId="2" animBg="1"/>
      <p:bldP spid="89"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endParaRPr lang="en-US" dirty="0"/>
          </a:p>
        </p:txBody>
      </p:sp>
      <p:pic>
        <p:nvPicPr>
          <p:cNvPr id="8" name="Picture 1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1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18479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38</a:t>
            </a:fld>
            <a:r>
              <a:rPr lang="en-US"/>
              <a:t>    </a:t>
            </a:r>
            <a:endParaRPr lang="en-US" dirty="0"/>
          </a:p>
        </p:txBody>
      </p:sp>
      <p:sp>
        <p:nvSpPr>
          <p:cNvPr id="5" name="Title 4"/>
          <p:cNvSpPr>
            <a:spLocks noGrp="1"/>
          </p:cNvSpPr>
          <p:nvPr>
            <p:ph type="title"/>
          </p:nvPr>
        </p:nvSpPr>
        <p:spPr>
          <a:xfrm>
            <a:off x="457199" y="91440"/>
            <a:ext cx="11304048" cy="914400"/>
          </a:xfrm>
        </p:spPr>
        <p:txBody>
          <a:bodyPr>
            <a:normAutofit/>
          </a:bodyPr>
          <a:lstStyle/>
          <a:p>
            <a:r>
              <a:rPr lang="en-US" dirty="0"/>
              <a:t>REORGANIZE – Death by Defragmentation </a:t>
            </a:r>
          </a:p>
        </p:txBody>
      </p:sp>
      <p:sp>
        <p:nvSpPr>
          <p:cNvPr id="28" name="Rectangle 27"/>
          <p:cNvSpPr/>
          <p:nvPr/>
        </p:nvSpPr>
        <p:spPr>
          <a:xfrm>
            <a:off x="699192" y="1857916"/>
            <a:ext cx="9599096" cy="78894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8" name="TextBox 67"/>
          <p:cNvSpPr txBox="1"/>
          <p:nvPr/>
        </p:nvSpPr>
        <p:spPr>
          <a:xfrm>
            <a:off x="3238088" y="3646038"/>
            <a:ext cx="4479560" cy="110799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Critical Area Above</a:t>
            </a:r>
          </a:p>
          <a:p>
            <a:pPr algn="ctr"/>
            <a:r>
              <a:rPr lang="en-US" sz="2400" dirty="0">
                <a:latin typeface="Arial Black" panose="020B0A04020102020204" pitchFamily="34" charset="0"/>
              </a:rPr>
              <a:t>Fill Factor is </a:t>
            </a:r>
            <a:r>
              <a:rPr lang="en-US" sz="24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STILL FULL</a:t>
            </a:r>
            <a:r>
              <a:rPr lang="en-US" sz="2400" dirty="0">
                <a:latin typeface="Arial Black" panose="020B0A04020102020204" pitchFamily="34" charset="0"/>
              </a:rPr>
              <a:t>!</a:t>
            </a:r>
          </a:p>
          <a:p>
            <a:pPr algn="ctr"/>
            <a:r>
              <a:rPr lang="en-US" sz="2400" dirty="0">
                <a:latin typeface="Arial Black" panose="020B0A04020102020204" pitchFamily="34" charset="0"/>
              </a:rPr>
              <a:t>And actually got FULLER!</a:t>
            </a:r>
          </a:p>
        </p:txBody>
      </p:sp>
      <p:cxnSp>
        <p:nvCxnSpPr>
          <p:cNvPr id="69" name="Straight Arrow Connector 68"/>
          <p:cNvCxnSpPr>
            <a:stCxn id="68" idx="0"/>
          </p:cNvCxnSpPr>
          <p:nvPr/>
        </p:nvCxnSpPr>
        <p:spPr>
          <a:xfrm flipV="1">
            <a:off x="5477868" y="2650018"/>
            <a:ext cx="1968"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8" idx="0"/>
          </p:cNvCxnSpPr>
          <p:nvPr/>
        </p:nvCxnSpPr>
        <p:spPr>
          <a:xfrm flipH="1" flipV="1">
            <a:off x="1088018" y="2650018"/>
            <a:ext cx="4389850"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8" idx="0"/>
          </p:cNvCxnSpPr>
          <p:nvPr/>
        </p:nvCxnSpPr>
        <p:spPr>
          <a:xfrm flipH="1" flipV="1">
            <a:off x="2551962" y="2650018"/>
            <a:ext cx="2925906"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8" idx="0"/>
          </p:cNvCxnSpPr>
          <p:nvPr/>
        </p:nvCxnSpPr>
        <p:spPr>
          <a:xfrm flipH="1" flipV="1">
            <a:off x="4015900" y="2650018"/>
            <a:ext cx="1461968"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8" idx="0"/>
          </p:cNvCxnSpPr>
          <p:nvPr/>
        </p:nvCxnSpPr>
        <p:spPr>
          <a:xfrm flipV="1">
            <a:off x="5477868" y="2650018"/>
            <a:ext cx="1465909"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8" idx="0"/>
          </p:cNvCxnSpPr>
          <p:nvPr/>
        </p:nvCxnSpPr>
        <p:spPr>
          <a:xfrm flipV="1">
            <a:off x="5477868" y="2650018"/>
            <a:ext cx="2929850"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8" idx="0"/>
          </p:cNvCxnSpPr>
          <p:nvPr/>
        </p:nvCxnSpPr>
        <p:spPr>
          <a:xfrm flipV="1">
            <a:off x="5477868" y="2650018"/>
            <a:ext cx="4393792" cy="99602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945427" y="4330883"/>
            <a:ext cx="326926"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8" name="Oval 37"/>
          <p:cNvSpPr/>
          <p:nvPr/>
        </p:nvSpPr>
        <p:spPr>
          <a:xfrm>
            <a:off x="2979242" y="4049674"/>
            <a:ext cx="326926"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9" name="Oval 38"/>
          <p:cNvSpPr/>
          <p:nvPr/>
        </p:nvSpPr>
        <p:spPr>
          <a:xfrm>
            <a:off x="3410822" y="4420142"/>
            <a:ext cx="326926"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0" name="Oval 39"/>
          <p:cNvSpPr/>
          <p:nvPr/>
        </p:nvSpPr>
        <p:spPr>
          <a:xfrm>
            <a:off x="7628801" y="3962590"/>
            <a:ext cx="484685" cy="444672"/>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3" name="TextBox 42"/>
          <p:cNvSpPr txBox="1"/>
          <p:nvPr/>
        </p:nvSpPr>
        <p:spPr>
          <a:xfrm>
            <a:off x="720064" y="4679808"/>
            <a:ext cx="9005113" cy="369332"/>
          </a:xfrm>
          <a:prstGeom prst="rect">
            <a:avLst/>
          </a:prstGeom>
          <a:solidFill>
            <a:schemeClr val="bg1"/>
          </a:solidFill>
          <a:ln w="38100">
            <a:solidFill>
              <a:srgbClr val="FF0000"/>
            </a:solidFill>
          </a:ln>
          <a:effectLst/>
        </p:spPr>
        <p:txBody>
          <a:bodyPr wrap="square" lIns="0" tIns="0" rIns="91440" bIns="0" rtlCol="0">
            <a:spAutoFit/>
          </a:bodyPr>
          <a:lstStyle/>
          <a:p>
            <a:pPr algn="r"/>
            <a:r>
              <a:rPr lang="en-US" sz="2400" dirty="0">
                <a:latin typeface="Arial Black" panose="020B0A04020102020204" pitchFamily="34" charset="0"/>
              </a:rPr>
              <a:t>Page Density Increased BUT Should Have Decreased</a:t>
            </a:r>
          </a:p>
        </p:txBody>
      </p:sp>
      <p:sp>
        <p:nvSpPr>
          <p:cNvPr id="13" name="Rectangle 12"/>
          <p:cNvSpPr/>
          <p:nvPr/>
        </p:nvSpPr>
        <p:spPr>
          <a:xfrm>
            <a:off x="720064" y="2595716"/>
            <a:ext cx="9599096" cy="147484"/>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9" name="Rectangle 48"/>
          <p:cNvSpPr/>
          <p:nvPr/>
        </p:nvSpPr>
        <p:spPr>
          <a:xfrm>
            <a:off x="720064" y="2743200"/>
            <a:ext cx="9599096" cy="845574"/>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0" name="Straight Arrow Connector 9"/>
          <p:cNvCxnSpPr/>
          <p:nvPr/>
        </p:nvCxnSpPr>
        <p:spPr>
          <a:xfrm>
            <a:off x="9599612" y="5406700"/>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9599612" y="5598428"/>
            <a:ext cx="4572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46047" y="4964046"/>
            <a:ext cx="3373552"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Still a ton of</a:t>
            </a:r>
          </a:p>
          <a:p>
            <a:pPr algn="ctr"/>
            <a:r>
              <a:rPr lang="en-US" sz="2400" dirty="0">
                <a:latin typeface="Arial Black" panose="020B0A04020102020204" pitchFamily="34" charset="0"/>
              </a:rPr>
              <a:t>Low Density Pages</a:t>
            </a:r>
          </a:p>
        </p:txBody>
      </p:sp>
      <p:sp>
        <p:nvSpPr>
          <p:cNvPr id="51" name="Rectangle 50"/>
          <p:cNvSpPr/>
          <p:nvPr/>
        </p:nvSpPr>
        <p:spPr>
          <a:xfrm>
            <a:off x="705110" y="3401574"/>
            <a:ext cx="10808464" cy="57065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52" name="Straight Arrow Connector 51"/>
          <p:cNvCxnSpPr>
            <a:stCxn id="50" idx="0"/>
          </p:cNvCxnSpPr>
          <p:nvPr/>
        </p:nvCxnSpPr>
        <p:spPr>
          <a:xfrm flipV="1">
            <a:off x="5332823" y="3969456"/>
            <a:ext cx="531"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0"/>
          </p:cNvCxnSpPr>
          <p:nvPr/>
        </p:nvCxnSpPr>
        <p:spPr>
          <a:xfrm flipH="1" flipV="1">
            <a:off x="941537" y="3969456"/>
            <a:ext cx="4391286"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50" idx="0"/>
          </p:cNvCxnSpPr>
          <p:nvPr/>
        </p:nvCxnSpPr>
        <p:spPr>
          <a:xfrm flipH="1" flipV="1">
            <a:off x="2405479" y="3969456"/>
            <a:ext cx="2927344"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0" idx="0"/>
          </p:cNvCxnSpPr>
          <p:nvPr/>
        </p:nvCxnSpPr>
        <p:spPr>
          <a:xfrm flipH="1" flipV="1">
            <a:off x="3869419" y="3969456"/>
            <a:ext cx="1463404"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50" idx="0"/>
          </p:cNvCxnSpPr>
          <p:nvPr/>
        </p:nvCxnSpPr>
        <p:spPr>
          <a:xfrm flipV="1">
            <a:off x="5332823" y="3969456"/>
            <a:ext cx="1464472"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50" idx="0"/>
          </p:cNvCxnSpPr>
          <p:nvPr/>
        </p:nvCxnSpPr>
        <p:spPr>
          <a:xfrm flipV="1">
            <a:off x="5332823" y="3969456"/>
            <a:ext cx="2928413"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50" idx="0"/>
          </p:cNvCxnSpPr>
          <p:nvPr/>
        </p:nvCxnSpPr>
        <p:spPr>
          <a:xfrm flipV="1">
            <a:off x="5332823" y="3969456"/>
            <a:ext cx="4392355" cy="9945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pic>
        <p:nvPicPr>
          <p:cNvPr id="9" name="Picture 2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037222" y="2988085"/>
            <a:ext cx="17240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10622755" y="5495923"/>
            <a:ext cx="533400" cy="19288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2" name="Rectangle 41"/>
          <p:cNvSpPr/>
          <p:nvPr/>
        </p:nvSpPr>
        <p:spPr>
          <a:xfrm>
            <a:off x="11156154" y="5303042"/>
            <a:ext cx="605091" cy="38576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44" name="Straight Arrow Connector 43"/>
          <p:cNvCxnSpPr>
            <a:cxnSpLocks/>
            <a:stCxn id="46" idx="3"/>
          </p:cNvCxnSpPr>
          <p:nvPr/>
        </p:nvCxnSpPr>
        <p:spPr>
          <a:xfrm>
            <a:off x="9725177" y="5320764"/>
            <a:ext cx="876148" cy="17514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9725177" y="4960124"/>
            <a:ext cx="1430978" cy="34290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16597" y="3076209"/>
            <a:ext cx="4926477" cy="2215991"/>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REORGANIZE </a:t>
            </a:r>
          </a:p>
          <a:p>
            <a:pPr algn="ct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Cannot Make</a:t>
            </a:r>
            <a:b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b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New Pages!</a:t>
            </a:r>
          </a:p>
        </p:txBody>
      </p:sp>
      <p:sp>
        <p:nvSpPr>
          <p:cNvPr id="46" name="TextBox 45"/>
          <p:cNvSpPr txBox="1"/>
          <p:nvPr/>
        </p:nvSpPr>
        <p:spPr>
          <a:xfrm>
            <a:off x="3807787" y="5136098"/>
            <a:ext cx="5917390" cy="369332"/>
          </a:xfrm>
          <a:prstGeom prst="rect">
            <a:avLst/>
          </a:prstGeom>
          <a:solidFill>
            <a:schemeClr val="bg1"/>
          </a:solidFill>
          <a:ln w="38100">
            <a:solidFill>
              <a:srgbClr val="FF0000"/>
            </a:solidFill>
          </a:ln>
          <a:effectLst/>
        </p:spPr>
        <p:txBody>
          <a:bodyPr wrap="none" lIns="91440" tIns="0" rIns="91440" bIns="0" rtlCol="0">
            <a:spAutoFit/>
          </a:bodyPr>
          <a:lstStyle/>
          <a:p>
            <a:pPr algn="r"/>
            <a:r>
              <a:rPr lang="en-US" sz="2400" dirty="0">
                <a:latin typeface="Arial Black" panose="020B0A04020102020204" pitchFamily="34" charset="0"/>
              </a:rPr>
              <a:t>It fixed the Logical Fragmentation</a:t>
            </a:r>
          </a:p>
        </p:txBody>
      </p:sp>
      <p:sp>
        <p:nvSpPr>
          <p:cNvPr id="48" name="TextBox 47">
            <a:extLst>
              <a:ext uri="{FF2B5EF4-FFF2-40B4-BE49-F238E27FC236}">
                <a16:creationId xmlns:a16="http://schemas.microsoft.com/office/drawing/2014/main" id="{4DAC3E73-1DE3-46DD-AA85-C3FEB1EE9335}"/>
              </a:ext>
            </a:extLst>
          </p:cNvPr>
          <p:cNvSpPr txBox="1"/>
          <p:nvPr/>
        </p:nvSpPr>
        <p:spPr>
          <a:xfrm>
            <a:off x="1824120" y="3076209"/>
            <a:ext cx="7393306" cy="2215991"/>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REORGANIZE</a:t>
            </a:r>
            <a:b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b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Compresses Pages</a:t>
            </a:r>
          </a:p>
          <a:p>
            <a:pPr algn="ct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UP TO the Fill Factor!</a:t>
            </a:r>
          </a:p>
        </p:txBody>
      </p:sp>
      <p:sp>
        <p:nvSpPr>
          <p:cNvPr id="54" name="TextBox 53">
            <a:extLst>
              <a:ext uri="{FF2B5EF4-FFF2-40B4-BE49-F238E27FC236}">
                <a16:creationId xmlns:a16="http://schemas.microsoft.com/office/drawing/2014/main" id="{AF7D87ED-0CC4-4264-85A4-DB4A15D1BBFC}"/>
              </a:ext>
            </a:extLst>
          </p:cNvPr>
          <p:cNvSpPr txBox="1"/>
          <p:nvPr/>
        </p:nvSpPr>
        <p:spPr>
          <a:xfrm>
            <a:off x="1788986" y="3082449"/>
            <a:ext cx="7381700" cy="2215991"/>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REORGANIZE</a:t>
            </a:r>
            <a:b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b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Will NOT Make Space</a:t>
            </a:r>
            <a:b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b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above the Fill Factor!</a:t>
            </a:r>
          </a:p>
        </p:txBody>
      </p:sp>
      <p:sp>
        <p:nvSpPr>
          <p:cNvPr id="47" name="TextBox 46">
            <a:extLst>
              <a:ext uri="{FF2B5EF4-FFF2-40B4-BE49-F238E27FC236}">
                <a16:creationId xmlns:a16="http://schemas.microsoft.com/office/drawing/2014/main" id="{4E503981-F31B-418E-960F-8678C731C713}"/>
              </a:ext>
            </a:extLst>
          </p:cNvPr>
          <p:cNvSpPr txBox="1"/>
          <p:nvPr/>
        </p:nvSpPr>
        <p:spPr>
          <a:xfrm>
            <a:off x="918754" y="3075495"/>
            <a:ext cx="9108968" cy="2215991"/>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REORGANIZE </a:t>
            </a:r>
          </a:p>
          <a:p>
            <a:pPr algn="ct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Removes Free Space</a:t>
            </a:r>
            <a:b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br>
            <a:r>
              <a:rPr lang="en-US" sz="4800" dirty="0">
                <a:ln>
                  <a:solidFill>
                    <a:schemeClr val="tx1"/>
                  </a:solidFill>
                </a:ln>
                <a:solidFill>
                  <a:srgbClr val="FF0000"/>
                </a:solidFill>
                <a:effectLst>
                  <a:outerShdw blurRad="38100" dist="38100" dir="2700000" algn="tl">
                    <a:srgbClr val="000000">
                      <a:alpha val="43137"/>
                    </a:srgbClr>
                  </a:outerShdw>
                </a:effectLst>
                <a:latin typeface="Arial Black" panose="020B0A04020102020204" pitchFamily="34" charset="0"/>
              </a:rPr>
              <a:t>when we need it the most!</a:t>
            </a:r>
          </a:p>
        </p:txBody>
      </p:sp>
    </p:spTree>
    <p:extLst>
      <p:ext uri="{BB962C8B-B14F-4D97-AF65-F5344CB8AC3E}">
        <p14:creationId xmlns:p14="http://schemas.microsoft.com/office/powerpoint/2010/main" val="395107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2)">
                                      <p:cBhvr>
                                        <p:cTn id="7" dur="500"/>
                                        <p:tgtEl>
                                          <p:spTgt spid="7"/>
                                        </p:tgtEl>
                                      </p:cBhvr>
                                    </p:animEffect>
                                  </p:childTnLst>
                                </p:cTn>
                              </p:par>
                            </p:childTnLst>
                          </p:cTn>
                        </p:par>
                        <p:par>
                          <p:cTn id="8" fill="hold">
                            <p:stCondLst>
                              <p:cond delay="500"/>
                            </p:stCondLst>
                            <p:childTnLst>
                              <p:par>
                                <p:cTn id="9" presetID="21" presetClass="entr" presetSubtype="2"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heel(2)">
                                      <p:cBhvr>
                                        <p:cTn id="11" dur="500"/>
                                        <p:tgtEl>
                                          <p:spTgt spid="38"/>
                                        </p:tgtEl>
                                      </p:cBhvr>
                                    </p:animEffect>
                                  </p:childTnLst>
                                </p:cTn>
                              </p:par>
                            </p:childTnLst>
                          </p:cTn>
                        </p:par>
                        <p:par>
                          <p:cTn id="12" fill="hold">
                            <p:stCondLst>
                              <p:cond delay="1000"/>
                            </p:stCondLst>
                            <p:childTnLst>
                              <p:par>
                                <p:cTn id="13" presetID="21" presetClass="entr" presetSubtype="2"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heel(2)">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2"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heel(2)">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arn(outVertical)">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childTnLst>
                                </p:cTn>
                              </p:par>
                              <p:par>
                                <p:cTn id="36" presetID="10" presetClass="exit" presetSubtype="0" fill="hold" nodeType="withEffect">
                                  <p:stCondLst>
                                    <p:cond delay="0"/>
                                  </p:stCondLst>
                                  <p:childTnLst>
                                    <p:animEffect transition="out" filter="fade">
                                      <p:cBhvr>
                                        <p:cTn id="37" dur="2000"/>
                                        <p:tgtEl>
                                          <p:spTgt spid="10"/>
                                        </p:tgtEl>
                                      </p:cBhvr>
                                    </p:animEffect>
                                    <p:set>
                                      <p:cBhvr>
                                        <p:cTn id="38" dur="1" fill="hold">
                                          <p:stCondLst>
                                            <p:cond delay="1999"/>
                                          </p:stCondLst>
                                        </p:cTn>
                                        <p:tgtEl>
                                          <p:spTgt spid="10"/>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20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grpId="1" nodeType="clickEffect">
                                  <p:stCondLst>
                                    <p:cond delay="0"/>
                                  </p:stCondLst>
                                  <p:childTnLst>
                                    <p:animRot by="120000">
                                      <p:cBhvr>
                                        <p:cTn id="45" dur="100" fill="hold">
                                          <p:stCondLst>
                                            <p:cond delay="0"/>
                                          </p:stCondLst>
                                        </p:cTn>
                                        <p:tgtEl>
                                          <p:spTgt spid="13"/>
                                        </p:tgtEl>
                                        <p:attrNameLst>
                                          <p:attrName>r</p:attrName>
                                        </p:attrNameLst>
                                      </p:cBhvr>
                                    </p:animRot>
                                    <p:animRot by="-240000">
                                      <p:cBhvr>
                                        <p:cTn id="46" dur="200" fill="hold">
                                          <p:stCondLst>
                                            <p:cond delay="200"/>
                                          </p:stCondLst>
                                        </p:cTn>
                                        <p:tgtEl>
                                          <p:spTgt spid="13"/>
                                        </p:tgtEl>
                                        <p:attrNameLst>
                                          <p:attrName>r</p:attrName>
                                        </p:attrNameLst>
                                      </p:cBhvr>
                                    </p:animRot>
                                    <p:animRot by="240000">
                                      <p:cBhvr>
                                        <p:cTn id="47" dur="200" fill="hold">
                                          <p:stCondLst>
                                            <p:cond delay="400"/>
                                          </p:stCondLst>
                                        </p:cTn>
                                        <p:tgtEl>
                                          <p:spTgt spid="13"/>
                                        </p:tgtEl>
                                        <p:attrNameLst>
                                          <p:attrName>r</p:attrName>
                                        </p:attrNameLst>
                                      </p:cBhvr>
                                    </p:animRot>
                                    <p:animRot by="-240000">
                                      <p:cBhvr>
                                        <p:cTn id="48" dur="200" fill="hold">
                                          <p:stCondLst>
                                            <p:cond delay="600"/>
                                          </p:stCondLst>
                                        </p:cTn>
                                        <p:tgtEl>
                                          <p:spTgt spid="13"/>
                                        </p:tgtEl>
                                        <p:attrNameLst>
                                          <p:attrName>r</p:attrName>
                                        </p:attrNameLst>
                                      </p:cBhvr>
                                    </p:animRot>
                                    <p:animRot by="120000">
                                      <p:cBhvr>
                                        <p:cTn id="49" dur="200" fill="hold">
                                          <p:stCondLst>
                                            <p:cond delay="800"/>
                                          </p:stCondLst>
                                        </p:cTn>
                                        <p:tgtEl>
                                          <p:spTgt spid="13"/>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1" nodeType="clickEffect">
                                  <p:stCondLst>
                                    <p:cond delay="0"/>
                                  </p:stCondLst>
                                  <p:childTnLst>
                                    <p:animRot by="120000">
                                      <p:cBhvr>
                                        <p:cTn id="53" dur="100" fill="hold">
                                          <p:stCondLst>
                                            <p:cond delay="0"/>
                                          </p:stCondLst>
                                        </p:cTn>
                                        <p:tgtEl>
                                          <p:spTgt spid="49"/>
                                        </p:tgtEl>
                                        <p:attrNameLst>
                                          <p:attrName>r</p:attrName>
                                        </p:attrNameLst>
                                      </p:cBhvr>
                                    </p:animRot>
                                    <p:animRot by="-240000">
                                      <p:cBhvr>
                                        <p:cTn id="54" dur="200" fill="hold">
                                          <p:stCondLst>
                                            <p:cond delay="200"/>
                                          </p:stCondLst>
                                        </p:cTn>
                                        <p:tgtEl>
                                          <p:spTgt spid="49"/>
                                        </p:tgtEl>
                                        <p:attrNameLst>
                                          <p:attrName>r</p:attrName>
                                        </p:attrNameLst>
                                      </p:cBhvr>
                                    </p:animRot>
                                    <p:animRot by="240000">
                                      <p:cBhvr>
                                        <p:cTn id="55" dur="200" fill="hold">
                                          <p:stCondLst>
                                            <p:cond delay="400"/>
                                          </p:stCondLst>
                                        </p:cTn>
                                        <p:tgtEl>
                                          <p:spTgt spid="49"/>
                                        </p:tgtEl>
                                        <p:attrNameLst>
                                          <p:attrName>r</p:attrName>
                                        </p:attrNameLst>
                                      </p:cBhvr>
                                    </p:animRot>
                                    <p:animRot by="-240000">
                                      <p:cBhvr>
                                        <p:cTn id="56" dur="200" fill="hold">
                                          <p:stCondLst>
                                            <p:cond delay="600"/>
                                          </p:stCondLst>
                                        </p:cTn>
                                        <p:tgtEl>
                                          <p:spTgt spid="49"/>
                                        </p:tgtEl>
                                        <p:attrNameLst>
                                          <p:attrName>r</p:attrName>
                                        </p:attrNameLst>
                                      </p:cBhvr>
                                    </p:animRot>
                                    <p:animRot by="120000">
                                      <p:cBhvr>
                                        <p:cTn id="57" dur="200" fill="hold">
                                          <p:stCondLst>
                                            <p:cond delay="800"/>
                                          </p:stCondLst>
                                        </p:cTn>
                                        <p:tgtEl>
                                          <p:spTgt spid="49"/>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 presetClass="emph" presetSubtype="2" repeatCount="3000" autoRev="1" fill="remove" nodeType="clickEffect">
                                  <p:stCondLst>
                                    <p:cond delay="0"/>
                                  </p:stCondLst>
                                  <p:childTnLst>
                                    <p:animClr clrSpc="rgb" dir="cw">
                                      <p:cBhvr>
                                        <p:cTn id="61" dur="250" fill="hold"/>
                                        <p:tgtEl>
                                          <p:spTgt spid="7"/>
                                        </p:tgtEl>
                                        <p:attrNameLst>
                                          <p:attrName>fillcolor</p:attrName>
                                        </p:attrNameLst>
                                      </p:cBhvr>
                                      <p:to>
                                        <a:srgbClr val="0066FF"/>
                                      </p:to>
                                    </p:animClr>
                                    <p:set>
                                      <p:cBhvr>
                                        <p:cTn id="62" dur="250" fill="hold"/>
                                        <p:tgtEl>
                                          <p:spTgt spid="7"/>
                                        </p:tgtEl>
                                        <p:attrNameLst>
                                          <p:attrName>fill.type</p:attrName>
                                        </p:attrNameLst>
                                      </p:cBhvr>
                                      <p:to>
                                        <p:strVal val="solid"/>
                                      </p:to>
                                    </p:set>
                                    <p:set>
                                      <p:cBhvr>
                                        <p:cTn id="63" dur="250" fill="hold"/>
                                        <p:tgtEl>
                                          <p:spTgt spid="7"/>
                                        </p:tgtEl>
                                        <p:attrNameLst>
                                          <p:attrName>fill.on</p:attrName>
                                        </p:attrNameLst>
                                      </p:cBhvr>
                                      <p:to>
                                        <p:strVal val="true"/>
                                      </p:to>
                                    </p:set>
                                  </p:childTnLst>
                                </p:cTn>
                              </p:par>
                              <p:par>
                                <p:cTn id="64" presetID="1" presetClass="emph" presetSubtype="2" repeatCount="3000" autoRev="1" fill="remove" nodeType="withEffect">
                                  <p:stCondLst>
                                    <p:cond delay="0"/>
                                  </p:stCondLst>
                                  <p:childTnLst>
                                    <p:animClr clrSpc="rgb" dir="cw">
                                      <p:cBhvr>
                                        <p:cTn id="65" dur="250" fill="hold"/>
                                        <p:tgtEl>
                                          <p:spTgt spid="38"/>
                                        </p:tgtEl>
                                        <p:attrNameLst>
                                          <p:attrName>fillcolor</p:attrName>
                                        </p:attrNameLst>
                                      </p:cBhvr>
                                      <p:to>
                                        <a:srgbClr val="0066FF"/>
                                      </p:to>
                                    </p:animClr>
                                    <p:set>
                                      <p:cBhvr>
                                        <p:cTn id="66" dur="250" fill="hold"/>
                                        <p:tgtEl>
                                          <p:spTgt spid="38"/>
                                        </p:tgtEl>
                                        <p:attrNameLst>
                                          <p:attrName>fill.type</p:attrName>
                                        </p:attrNameLst>
                                      </p:cBhvr>
                                      <p:to>
                                        <p:strVal val="solid"/>
                                      </p:to>
                                    </p:set>
                                    <p:set>
                                      <p:cBhvr>
                                        <p:cTn id="67" dur="250" fill="hold"/>
                                        <p:tgtEl>
                                          <p:spTgt spid="38"/>
                                        </p:tgtEl>
                                        <p:attrNameLst>
                                          <p:attrName>fill.on</p:attrName>
                                        </p:attrNameLst>
                                      </p:cBhvr>
                                      <p:to>
                                        <p:strVal val="true"/>
                                      </p:to>
                                    </p:set>
                                  </p:childTnLst>
                                </p:cTn>
                              </p:par>
                              <p:par>
                                <p:cTn id="68" presetID="1" presetClass="emph" presetSubtype="2" repeatCount="3000" autoRev="1" fill="remove" nodeType="withEffect">
                                  <p:stCondLst>
                                    <p:cond delay="0"/>
                                  </p:stCondLst>
                                  <p:childTnLst>
                                    <p:animClr clrSpc="rgb" dir="cw">
                                      <p:cBhvr>
                                        <p:cTn id="69" dur="250" fill="hold"/>
                                        <p:tgtEl>
                                          <p:spTgt spid="39"/>
                                        </p:tgtEl>
                                        <p:attrNameLst>
                                          <p:attrName>fillcolor</p:attrName>
                                        </p:attrNameLst>
                                      </p:cBhvr>
                                      <p:to>
                                        <a:srgbClr val="0066FF"/>
                                      </p:to>
                                    </p:animClr>
                                    <p:set>
                                      <p:cBhvr>
                                        <p:cTn id="70" dur="250" fill="hold"/>
                                        <p:tgtEl>
                                          <p:spTgt spid="39"/>
                                        </p:tgtEl>
                                        <p:attrNameLst>
                                          <p:attrName>fill.type</p:attrName>
                                        </p:attrNameLst>
                                      </p:cBhvr>
                                      <p:to>
                                        <p:strVal val="solid"/>
                                      </p:to>
                                    </p:set>
                                    <p:set>
                                      <p:cBhvr>
                                        <p:cTn id="71" dur="250" fill="hold"/>
                                        <p:tgtEl>
                                          <p:spTgt spid="39"/>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1" presetClass="emph" presetSubtype="2" repeatCount="3000" autoRev="1" fill="remove" nodeType="clickEffect">
                                  <p:stCondLst>
                                    <p:cond delay="0"/>
                                  </p:stCondLst>
                                  <p:childTnLst>
                                    <p:animClr clrSpc="rgb" dir="cw">
                                      <p:cBhvr>
                                        <p:cTn id="75" dur="250" fill="hold"/>
                                        <p:tgtEl>
                                          <p:spTgt spid="40"/>
                                        </p:tgtEl>
                                        <p:attrNameLst>
                                          <p:attrName>fillcolor</p:attrName>
                                        </p:attrNameLst>
                                      </p:cBhvr>
                                      <p:to>
                                        <a:srgbClr val="0066FF"/>
                                      </p:to>
                                    </p:animClr>
                                    <p:set>
                                      <p:cBhvr>
                                        <p:cTn id="76" dur="250" fill="hold"/>
                                        <p:tgtEl>
                                          <p:spTgt spid="40"/>
                                        </p:tgtEl>
                                        <p:attrNameLst>
                                          <p:attrName>fill.type</p:attrName>
                                        </p:attrNameLst>
                                      </p:cBhvr>
                                      <p:to>
                                        <p:strVal val="solid"/>
                                      </p:to>
                                    </p:set>
                                    <p:set>
                                      <p:cBhvr>
                                        <p:cTn id="77" dur="250" fill="hold"/>
                                        <p:tgtEl>
                                          <p:spTgt spid="40"/>
                                        </p:tgtEl>
                                        <p:attrNameLst>
                                          <p:attrName>fill.on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7"/>
                                        </p:tgtEl>
                                      </p:cBhvr>
                                    </p:animEffect>
                                    <p:set>
                                      <p:cBhvr>
                                        <p:cTn id="82" dur="1" fill="hold">
                                          <p:stCondLst>
                                            <p:cond delay="499"/>
                                          </p:stCondLst>
                                        </p:cTn>
                                        <p:tgtEl>
                                          <p:spTgt spid="7"/>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38"/>
                                        </p:tgtEl>
                                      </p:cBhvr>
                                    </p:animEffect>
                                    <p:set>
                                      <p:cBhvr>
                                        <p:cTn id="85" dur="1" fill="hold">
                                          <p:stCondLst>
                                            <p:cond delay="499"/>
                                          </p:stCondLst>
                                        </p:cTn>
                                        <p:tgtEl>
                                          <p:spTgt spid="38"/>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39"/>
                                        </p:tgtEl>
                                      </p:cBhvr>
                                    </p:animEffect>
                                    <p:set>
                                      <p:cBhvr>
                                        <p:cTn id="88" dur="1" fill="hold">
                                          <p:stCondLst>
                                            <p:cond delay="499"/>
                                          </p:stCondLst>
                                        </p:cTn>
                                        <p:tgtEl>
                                          <p:spTgt spid="3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40"/>
                                        </p:tgtEl>
                                      </p:cBhvr>
                                    </p:animEffect>
                                    <p:set>
                                      <p:cBhvr>
                                        <p:cTn id="91" dur="1" fill="hold">
                                          <p:stCondLst>
                                            <p:cond delay="499"/>
                                          </p:stCondLst>
                                        </p:cTn>
                                        <p:tgtEl>
                                          <p:spTgt spid="40"/>
                                        </p:tgtEl>
                                        <p:attrNameLst>
                                          <p:attrName>style.visibility</p:attrName>
                                        </p:attrNameLst>
                                      </p:cBhvr>
                                      <p:to>
                                        <p:strVal val="hidden"/>
                                      </p:to>
                                    </p:set>
                                  </p:childTnLst>
                                </p:cTn>
                              </p:par>
                              <p:par>
                                <p:cTn id="92" presetID="10" presetClass="exit" presetSubtype="0" fill="hold" grpId="2" nodeType="withEffect">
                                  <p:stCondLst>
                                    <p:cond delay="0"/>
                                  </p:stCondLst>
                                  <p:childTnLst>
                                    <p:animEffect transition="out" filter="fade">
                                      <p:cBhvr>
                                        <p:cTn id="93" dur="500"/>
                                        <p:tgtEl>
                                          <p:spTgt spid="13"/>
                                        </p:tgtEl>
                                      </p:cBhvr>
                                    </p:animEffect>
                                    <p:set>
                                      <p:cBhvr>
                                        <p:cTn id="94" dur="1" fill="hold">
                                          <p:stCondLst>
                                            <p:cond delay="499"/>
                                          </p:stCondLst>
                                        </p:cTn>
                                        <p:tgtEl>
                                          <p:spTgt spid="13"/>
                                        </p:tgtEl>
                                        <p:attrNameLst>
                                          <p:attrName>style.visibility</p:attrName>
                                        </p:attrNameLst>
                                      </p:cBhvr>
                                      <p:to>
                                        <p:strVal val="hidden"/>
                                      </p:to>
                                    </p:set>
                                  </p:childTnLst>
                                </p:cTn>
                              </p:par>
                              <p:par>
                                <p:cTn id="95" presetID="10" presetClass="exit" presetSubtype="0" fill="hold" grpId="2" nodeType="withEffect">
                                  <p:stCondLst>
                                    <p:cond delay="0"/>
                                  </p:stCondLst>
                                  <p:childTnLst>
                                    <p:animEffect transition="out" filter="fade">
                                      <p:cBhvr>
                                        <p:cTn id="96" dur="500"/>
                                        <p:tgtEl>
                                          <p:spTgt spid="49"/>
                                        </p:tgtEl>
                                      </p:cBhvr>
                                    </p:animEffect>
                                    <p:set>
                                      <p:cBhvr>
                                        <p:cTn id="97" dur="1" fill="hold">
                                          <p:stCondLst>
                                            <p:cond delay="499"/>
                                          </p:stCondLst>
                                        </p:cTn>
                                        <p:tgtEl>
                                          <p:spTgt spid="49"/>
                                        </p:tgtEl>
                                        <p:attrNameLst>
                                          <p:attrName>style.visibility</p:attrName>
                                        </p:attrNameLst>
                                      </p:cBhvr>
                                      <p:to>
                                        <p:strVal val="hidden"/>
                                      </p:to>
                                    </p:set>
                                  </p:childTnLst>
                                </p:cTn>
                              </p:par>
                              <p:par>
                                <p:cTn id="98" presetID="16" presetClass="entr" presetSubtype="37"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barn(outVertical)">
                                      <p:cBhvr>
                                        <p:cTn id="100" dur="500"/>
                                        <p:tgtEl>
                                          <p:spTgt spid="46"/>
                                        </p:tgtEl>
                                      </p:cBhvr>
                                    </p:animEffect>
                                  </p:childTnLst>
                                </p:cTn>
                              </p:par>
                              <p:par>
                                <p:cTn id="101" presetID="22" presetClass="entr" presetSubtype="8"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wipe(left)">
                                      <p:cBhvr>
                                        <p:cTn id="103" dur="500"/>
                                        <p:tgtEl>
                                          <p:spTgt spid="44"/>
                                        </p:tgtEl>
                                      </p:cBhvr>
                                    </p:animEffect>
                                  </p:childTnLst>
                                </p:cTn>
                              </p:par>
                              <p:par>
                                <p:cTn id="104" presetID="16" presetClass="entr" presetSubtype="37"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barn(outVertical)">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37" fill="hold" grpId="0" nodeType="click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barn(outVertical)">
                                      <p:cBhvr>
                                        <p:cTn id="111" dur="500"/>
                                        <p:tgtEl>
                                          <p:spTgt spid="43"/>
                                        </p:tgtEl>
                                      </p:cBhvr>
                                    </p:animEffect>
                                  </p:childTnLst>
                                </p:cTn>
                              </p:par>
                              <p:par>
                                <p:cTn id="112" presetID="22" presetClass="entr" presetSubtype="8" fill="hold"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wipe(left)">
                                      <p:cBhvr>
                                        <p:cTn id="114" dur="500"/>
                                        <p:tgtEl>
                                          <p:spTgt spid="45"/>
                                        </p:tgtEl>
                                      </p:cBhvr>
                                    </p:animEffect>
                                  </p:childTnLst>
                                </p:cTn>
                              </p:par>
                              <p:par>
                                <p:cTn id="115" presetID="16" presetClass="entr" presetSubtype="37"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barn(outVertical)">
                                      <p:cBhvr>
                                        <p:cTn id="117" dur="5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500"/>
                                        <p:tgtEl>
                                          <p:spTgt spid="46"/>
                                        </p:tgtEl>
                                      </p:cBhvr>
                                    </p:animEffect>
                                    <p:set>
                                      <p:cBhvr>
                                        <p:cTn id="122" dur="1" fill="hold">
                                          <p:stCondLst>
                                            <p:cond delay="499"/>
                                          </p:stCondLst>
                                        </p:cTn>
                                        <p:tgtEl>
                                          <p:spTgt spid="46"/>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44"/>
                                        </p:tgtEl>
                                      </p:cBhvr>
                                    </p:animEffect>
                                    <p:set>
                                      <p:cBhvr>
                                        <p:cTn id="125" dur="1" fill="hold">
                                          <p:stCondLst>
                                            <p:cond delay="499"/>
                                          </p:stCondLst>
                                        </p:cTn>
                                        <p:tgtEl>
                                          <p:spTgt spid="4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41"/>
                                        </p:tgtEl>
                                      </p:cBhvr>
                                    </p:animEffect>
                                    <p:set>
                                      <p:cBhvr>
                                        <p:cTn id="128" dur="1" fill="hold">
                                          <p:stCondLst>
                                            <p:cond delay="499"/>
                                          </p:stCondLst>
                                        </p:cTn>
                                        <p:tgtEl>
                                          <p:spTgt spid="41"/>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43"/>
                                        </p:tgtEl>
                                      </p:cBhvr>
                                    </p:animEffect>
                                    <p:set>
                                      <p:cBhvr>
                                        <p:cTn id="131" dur="1" fill="hold">
                                          <p:stCondLst>
                                            <p:cond delay="499"/>
                                          </p:stCondLst>
                                        </p:cTn>
                                        <p:tgtEl>
                                          <p:spTgt spid="43"/>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45"/>
                                        </p:tgtEl>
                                      </p:cBhvr>
                                    </p:animEffect>
                                    <p:set>
                                      <p:cBhvr>
                                        <p:cTn id="134" dur="1" fill="hold">
                                          <p:stCondLst>
                                            <p:cond delay="499"/>
                                          </p:stCondLst>
                                        </p:cTn>
                                        <p:tgtEl>
                                          <p:spTgt spid="45"/>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42"/>
                                        </p:tgtEl>
                                      </p:cBhvr>
                                    </p:animEffect>
                                    <p:set>
                                      <p:cBhvr>
                                        <p:cTn id="137" dur="1" fill="hold">
                                          <p:stCondLst>
                                            <p:cond delay="499"/>
                                          </p:stCondLst>
                                        </p:cTn>
                                        <p:tgtEl>
                                          <p:spTgt spid="42"/>
                                        </p:tgtEl>
                                        <p:attrNameLst>
                                          <p:attrName>style.visibility</p:attrName>
                                        </p:attrNameLst>
                                      </p:cBhvr>
                                      <p:to>
                                        <p:strVal val="hidden"/>
                                      </p:to>
                                    </p:set>
                                  </p:childTnLst>
                                </p:cTn>
                              </p:par>
                              <p:par>
                                <p:cTn id="138" presetID="16" presetClass="entr" presetSubtype="37" fill="hold" grpId="0" nodeType="with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barn(outVertical)">
                                      <p:cBhvr>
                                        <p:cTn id="140" dur="500"/>
                                        <p:tgtEl>
                                          <p:spTgt spid="50"/>
                                        </p:tgtEl>
                                      </p:cBhvr>
                                    </p:animEffect>
                                  </p:childTnLst>
                                </p:cTn>
                              </p:par>
                              <p:par>
                                <p:cTn id="141" presetID="16" presetClass="entr" presetSubtype="37" fill="hold" grpId="0" nodeType="withEffect">
                                  <p:stCondLst>
                                    <p:cond delay="0"/>
                                  </p:stCondLst>
                                  <p:childTnLst>
                                    <p:set>
                                      <p:cBhvr>
                                        <p:cTn id="142" dur="1" fill="hold">
                                          <p:stCondLst>
                                            <p:cond delay="0"/>
                                          </p:stCondLst>
                                        </p:cTn>
                                        <p:tgtEl>
                                          <p:spTgt spid="51"/>
                                        </p:tgtEl>
                                        <p:attrNameLst>
                                          <p:attrName>style.visibility</p:attrName>
                                        </p:attrNameLst>
                                      </p:cBhvr>
                                      <p:to>
                                        <p:strVal val="visible"/>
                                      </p:to>
                                    </p:set>
                                    <p:animEffect transition="in" filter="barn(outVertical)">
                                      <p:cBhvr>
                                        <p:cTn id="143" dur="500"/>
                                        <p:tgtEl>
                                          <p:spTgt spid="51"/>
                                        </p:tgtEl>
                                      </p:cBhvr>
                                    </p:animEffect>
                                  </p:childTnLst>
                                </p:cTn>
                              </p:par>
                              <p:par>
                                <p:cTn id="144" presetID="22" presetClass="entr" presetSubtype="4" fill="hold" nodeType="withEffect">
                                  <p:stCondLst>
                                    <p:cond delay="0"/>
                                  </p:stCondLst>
                                  <p:childTnLst>
                                    <p:set>
                                      <p:cBhvr>
                                        <p:cTn id="145" dur="1" fill="hold">
                                          <p:stCondLst>
                                            <p:cond delay="0"/>
                                          </p:stCondLst>
                                        </p:cTn>
                                        <p:tgtEl>
                                          <p:spTgt spid="52"/>
                                        </p:tgtEl>
                                        <p:attrNameLst>
                                          <p:attrName>style.visibility</p:attrName>
                                        </p:attrNameLst>
                                      </p:cBhvr>
                                      <p:to>
                                        <p:strVal val="visible"/>
                                      </p:to>
                                    </p:set>
                                    <p:animEffect transition="in" filter="wipe(down)">
                                      <p:cBhvr>
                                        <p:cTn id="146" dur="500"/>
                                        <p:tgtEl>
                                          <p:spTgt spid="52"/>
                                        </p:tgtEl>
                                      </p:cBhvr>
                                    </p:animEffect>
                                  </p:childTnLst>
                                </p:cTn>
                              </p:par>
                              <p:par>
                                <p:cTn id="147" presetID="22" presetClass="entr" presetSubtype="4" fill="hold" nodeType="with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wipe(down)">
                                      <p:cBhvr>
                                        <p:cTn id="149" dur="500"/>
                                        <p:tgtEl>
                                          <p:spTgt spid="61"/>
                                        </p:tgtEl>
                                      </p:cBhvr>
                                    </p:animEffect>
                                  </p:childTnLst>
                                </p:cTn>
                              </p:par>
                              <p:par>
                                <p:cTn id="150" presetID="22" presetClass="entr" presetSubtype="4" fill="hold" nodeType="withEffect">
                                  <p:stCondLst>
                                    <p:cond delay="0"/>
                                  </p:stCondLst>
                                  <p:childTnLst>
                                    <p:set>
                                      <p:cBhvr>
                                        <p:cTn id="151" dur="1" fill="hold">
                                          <p:stCondLst>
                                            <p:cond delay="0"/>
                                          </p:stCondLst>
                                        </p:cTn>
                                        <p:tgtEl>
                                          <p:spTgt spid="62"/>
                                        </p:tgtEl>
                                        <p:attrNameLst>
                                          <p:attrName>style.visibility</p:attrName>
                                        </p:attrNameLst>
                                      </p:cBhvr>
                                      <p:to>
                                        <p:strVal val="visible"/>
                                      </p:to>
                                    </p:set>
                                    <p:animEffect transition="in" filter="wipe(down)">
                                      <p:cBhvr>
                                        <p:cTn id="152" dur="500"/>
                                        <p:tgtEl>
                                          <p:spTgt spid="62"/>
                                        </p:tgtEl>
                                      </p:cBhvr>
                                    </p:animEffect>
                                  </p:childTnLst>
                                </p:cTn>
                              </p:par>
                              <p:par>
                                <p:cTn id="153" presetID="22" presetClass="entr" presetSubtype="4" fill="hold"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down)">
                                      <p:cBhvr>
                                        <p:cTn id="155" dur="500"/>
                                        <p:tgtEl>
                                          <p:spTgt spid="60"/>
                                        </p:tgtEl>
                                      </p:cBhvr>
                                    </p:animEffect>
                                  </p:childTnLst>
                                </p:cTn>
                              </p:par>
                              <p:par>
                                <p:cTn id="156" presetID="22" presetClass="entr" presetSubtype="4" fill="hold" nodeType="withEffect">
                                  <p:stCondLst>
                                    <p:cond delay="0"/>
                                  </p:stCondLst>
                                  <p:childTnLst>
                                    <p:set>
                                      <p:cBhvr>
                                        <p:cTn id="157" dur="1" fill="hold">
                                          <p:stCondLst>
                                            <p:cond delay="0"/>
                                          </p:stCondLst>
                                        </p:cTn>
                                        <p:tgtEl>
                                          <p:spTgt spid="63"/>
                                        </p:tgtEl>
                                        <p:attrNameLst>
                                          <p:attrName>style.visibility</p:attrName>
                                        </p:attrNameLst>
                                      </p:cBhvr>
                                      <p:to>
                                        <p:strVal val="visible"/>
                                      </p:to>
                                    </p:set>
                                    <p:animEffect transition="in" filter="wipe(down)">
                                      <p:cBhvr>
                                        <p:cTn id="158" dur="500"/>
                                        <p:tgtEl>
                                          <p:spTgt spid="63"/>
                                        </p:tgtEl>
                                      </p:cBhvr>
                                    </p:animEffect>
                                  </p:childTnLst>
                                </p:cTn>
                              </p:par>
                              <p:par>
                                <p:cTn id="159" presetID="22" presetClass="entr" presetSubtype="4" fill="hold"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wipe(down)">
                                      <p:cBhvr>
                                        <p:cTn id="161" dur="500"/>
                                        <p:tgtEl>
                                          <p:spTgt spid="53"/>
                                        </p:tgtEl>
                                      </p:cBhvr>
                                    </p:animEffect>
                                  </p:childTnLst>
                                </p:cTn>
                              </p:par>
                              <p:par>
                                <p:cTn id="162" presetID="22" presetClass="entr" presetSubtype="4" fill="hold"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down)">
                                      <p:cBhvr>
                                        <p:cTn id="164" dur="500"/>
                                        <p:tgtEl>
                                          <p:spTgt spid="6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50"/>
                                        </p:tgtEl>
                                      </p:cBhvr>
                                    </p:animEffect>
                                    <p:set>
                                      <p:cBhvr>
                                        <p:cTn id="169" dur="1" fill="hold">
                                          <p:stCondLst>
                                            <p:cond delay="499"/>
                                          </p:stCondLst>
                                        </p:cTn>
                                        <p:tgtEl>
                                          <p:spTgt spid="50"/>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51"/>
                                        </p:tgtEl>
                                      </p:cBhvr>
                                    </p:animEffect>
                                    <p:set>
                                      <p:cBhvr>
                                        <p:cTn id="172" dur="1" fill="hold">
                                          <p:stCondLst>
                                            <p:cond delay="499"/>
                                          </p:stCondLst>
                                        </p:cTn>
                                        <p:tgtEl>
                                          <p:spTgt spid="5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52"/>
                                        </p:tgtEl>
                                      </p:cBhvr>
                                    </p:animEffect>
                                    <p:set>
                                      <p:cBhvr>
                                        <p:cTn id="175" dur="1" fill="hold">
                                          <p:stCondLst>
                                            <p:cond delay="499"/>
                                          </p:stCondLst>
                                        </p:cTn>
                                        <p:tgtEl>
                                          <p:spTgt spid="5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61"/>
                                        </p:tgtEl>
                                      </p:cBhvr>
                                    </p:animEffect>
                                    <p:set>
                                      <p:cBhvr>
                                        <p:cTn id="178" dur="1" fill="hold">
                                          <p:stCondLst>
                                            <p:cond delay="499"/>
                                          </p:stCondLst>
                                        </p:cTn>
                                        <p:tgtEl>
                                          <p:spTgt spid="61"/>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62"/>
                                        </p:tgtEl>
                                      </p:cBhvr>
                                    </p:animEffect>
                                    <p:set>
                                      <p:cBhvr>
                                        <p:cTn id="181" dur="1" fill="hold">
                                          <p:stCondLst>
                                            <p:cond delay="499"/>
                                          </p:stCondLst>
                                        </p:cTn>
                                        <p:tgtEl>
                                          <p:spTgt spid="62"/>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60"/>
                                        </p:tgtEl>
                                      </p:cBhvr>
                                    </p:animEffect>
                                    <p:set>
                                      <p:cBhvr>
                                        <p:cTn id="184" dur="1" fill="hold">
                                          <p:stCondLst>
                                            <p:cond delay="499"/>
                                          </p:stCondLst>
                                        </p:cTn>
                                        <p:tgtEl>
                                          <p:spTgt spid="60"/>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63"/>
                                        </p:tgtEl>
                                      </p:cBhvr>
                                    </p:animEffect>
                                    <p:set>
                                      <p:cBhvr>
                                        <p:cTn id="187" dur="1" fill="hold">
                                          <p:stCondLst>
                                            <p:cond delay="499"/>
                                          </p:stCondLst>
                                        </p:cTn>
                                        <p:tgtEl>
                                          <p:spTgt spid="63"/>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53"/>
                                        </p:tgtEl>
                                      </p:cBhvr>
                                    </p:animEffect>
                                    <p:set>
                                      <p:cBhvr>
                                        <p:cTn id="190" dur="1" fill="hold">
                                          <p:stCondLst>
                                            <p:cond delay="499"/>
                                          </p:stCondLst>
                                        </p:cTn>
                                        <p:tgtEl>
                                          <p:spTgt spid="53"/>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64"/>
                                        </p:tgtEl>
                                      </p:cBhvr>
                                    </p:animEffect>
                                    <p:set>
                                      <p:cBhvr>
                                        <p:cTn id="193" dur="1" fill="hold">
                                          <p:stCondLst>
                                            <p:cond delay="499"/>
                                          </p:stCondLst>
                                        </p:cTn>
                                        <p:tgtEl>
                                          <p:spTgt spid="64"/>
                                        </p:tgtEl>
                                        <p:attrNameLst>
                                          <p:attrName>style.visibility</p:attrName>
                                        </p:attrNameLst>
                                      </p:cBhvr>
                                      <p:to>
                                        <p:strVal val="hidden"/>
                                      </p:to>
                                    </p:set>
                                  </p:childTnLst>
                                </p:cTn>
                              </p:par>
                              <p:par>
                                <p:cTn id="194" presetID="16" presetClass="entr" presetSubtype="37" fill="hold" grpId="0" nodeType="withEffect">
                                  <p:stCondLst>
                                    <p:cond delay="0"/>
                                  </p:stCondLst>
                                  <p:childTnLst>
                                    <p:set>
                                      <p:cBhvr>
                                        <p:cTn id="195" dur="1" fill="hold">
                                          <p:stCondLst>
                                            <p:cond delay="0"/>
                                          </p:stCondLst>
                                        </p:cTn>
                                        <p:tgtEl>
                                          <p:spTgt spid="28"/>
                                        </p:tgtEl>
                                        <p:attrNameLst>
                                          <p:attrName>style.visibility</p:attrName>
                                        </p:attrNameLst>
                                      </p:cBhvr>
                                      <p:to>
                                        <p:strVal val="visible"/>
                                      </p:to>
                                    </p:set>
                                    <p:animEffect transition="in" filter="barn(outVertical)">
                                      <p:cBhvr>
                                        <p:cTn id="196" dur="500"/>
                                        <p:tgtEl>
                                          <p:spTgt spid="28"/>
                                        </p:tgtEl>
                                      </p:cBhvr>
                                    </p:animEffect>
                                  </p:childTnLst>
                                </p:cTn>
                              </p:par>
                              <p:par>
                                <p:cTn id="197" presetID="16" presetClass="entr" presetSubtype="37" fill="hold" grpId="0" nodeType="with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barn(outVertical)">
                                      <p:cBhvr>
                                        <p:cTn id="199" dur="500"/>
                                        <p:tgtEl>
                                          <p:spTgt spid="68"/>
                                        </p:tgtEl>
                                      </p:cBhvr>
                                    </p:animEffect>
                                  </p:childTnLst>
                                </p:cTn>
                              </p:par>
                              <p:par>
                                <p:cTn id="200" presetID="22" presetClass="entr" presetSubtype="4" fill="hold"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wipe(down)">
                                      <p:cBhvr>
                                        <p:cTn id="202" dur="500"/>
                                        <p:tgtEl>
                                          <p:spTgt spid="69"/>
                                        </p:tgtEl>
                                      </p:cBhvr>
                                    </p:animEffect>
                                  </p:childTnLst>
                                </p:cTn>
                              </p:par>
                              <p:par>
                                <p:cTn id="203" presetID="22" presetClass="entr" presetSubtype="4" fill="hold" nodeType="withEffect">
                                  <p:stCondLst>
                                    <p:cond delay="0"/>
                                  </p:stCondLst>
                                  <p:childTnLst>
                                    <p:set>
                                      <p:cBhvr>
                                        <p:cTn id="204" dur="1" fill="hold">
                                          <p:stCondLst>
                                            <p:cond delay="0"/>
                                          </p:stCondLst>
                                        </p:cTn>
                                        <p:tgtEl>
                                          <p:spTgt spid="72"/>
                                        </p:tgtEl>
                                        <p:attrNameLst>
                                          <p:attrName>style.visibility</p:attrName>
                                        </p:attrNameLst>
                                      </p:cBhvr>
                                      <p:to>
                                        <p:strVal val="visible"/>
                                      </p:to>
                                    </p:set>
                                    <p:animEffect transition="in" filter="wipe(down)">
                                      <p:cBhvr>
                                        <p:cTn id="205" dur="500"/>
                                        <p:tgtEl>
                                          <p:spTgt spid="72"/>
                                        </p:tgtEl>
                                      </p:cBhvr>
                                    </p:animEffect>
                                  </p:childTnLst>
                                </p:cTn>
                              </p:par>
                              <p:par>
                                <p:cTn id="206" presetID="22" presetClass="entr" presetSubtype="4" fill="hold" nodeType="withEffect">
                                  <p:stCondLst>
                                    <p:cond delay="0"/>
                                  </p:stCondLst>
                                  <p:childTnLst>
                                    <p:set>
                                      <p:cBhvr>
                                        <p:cTn id="207" dur="1" fill="hold">
                                          <p:stCondLst>
                                            <p:cond delay="0"/>
                                          </p:stCondLst>
                                        </p:cTn>
                                        <p:tgtEl>
                                          <p:spTgt spid="73"/>
                                        </p:tgtEl>
                                        <p:attrNameLst>
                                          <p:attrName>style.visibility</p:attrName>
                                        </p:attrNameLst>
                                      </p:cBhvr>
                                      <p:to>
                                        <p:strVal val="visible"/>
                                      </p:to>
                                    </p:set>
                                    <p:animEffect transition="in" filter="wipe(down)">
                                      <p:cBhvr>
                                        <p:cTn id="208" dur="500"/>
                                        <p:tgtEl>
                                          <p:spTgt spid="73"/>
                                        </p:tgtEl>
                                      </p:cBhvr>
                                    </p:animEffect>
                                  </p:childTnLst>
                                </p:cTn>
                              </p:par>
                              <p:par>
                                <p:cTn id="209" presetID="22" presetClass="entr" presetSubtype="4" fill="hold" nodeType="withEffect">
                                  <p:stCondLst>
                                    <p:cond delay="0"/>
                                  </p:stCondLst>
                                  <p:childTnLst>
                                    <p:set>
                                      <p:cBhvr>
                                        <p:cTn id="210" dur="1" fill="hold">
                                          <p:stCondLst>
                                            <p:cond delay="0"/>
                                          </p:stCondLst>
                                        </p:cTn>
                                        <p:tgtEl>
                                          <p:spTgt spid="71"/>
                                        </p:tgtEl>
                                        <p:attrNameLst>
                                          <p:attrName>style.visibility</p:attrName>
                                        </p:attrNameLst>
                                      </p:cBhvr>
                                      <p:to>
                                        <p:strVal val="visible"/>
                                      </p:to>
                                    </p:set>
                                    <p:animEffect transition="in" filter="wipe(down)">
                                      <p:cBhvr>
                                        <p:cTn id="211" dur="500"/>
                                        <p:tgtEl>
                                          <p:spTgt spid="71"/>
                                        </p:tgtEl>
                                      </p:cBhvr>
                                    </p:animEffect>
                                  </p:childTnLst>
                                </p:cTn>
                              </p:par>
                              <p:par>
                                <p:cTn id="212" presetID="22" presetClass="entr" presetSubtype="4" fill="hold"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wipe(down)">
                                      <p:cBhvr>
                                        <p:cTn id="214" dur="500"/>
                                        <p:tgtEl>
                                          <p:spTgt spid="74"/>
                                        </p:tgtEl>
                                      </p:cBhvr>
                                    </p:animEffect>
                                  </p:childTnLst>
                                </p:cTn>
                              </p:par>
                              <p:par>
                                <p:cTn id="215" presetID="22" presetClass="entr" presetSubtype="4" fill="hold" nodeType="withEffect">
                                  <p:stCondLst>
                                    <p:cond delay="0"/>
                                  </p:stCondLst>
                                  <p:childTnLst>
                                    <p:set>
                                      <p:cBhvr>
                                        <p:cTn id="216" dur="1" fill="hold">
                                          <p:stCondLst>
                                            <p:cond delay="0"/>
                                          </p:stCondLst>
                                        </p:cTn>
                                        <p:tgtEl>
                                          <p:spTgt spid="70"/>
                                        </p:tgtEl>
                                        <p:attrNameLst>
                                          <p:attrName>style.visibility</p:attrName>
                                        </p:attrNameLst>
                                      </p:cBhvr>
                                      <p:to>
                                        <p:strVal val="visible"/>
                                      </p:to>
                                    </p:set>
                                    <p:animEffect transition="in" filter="wipe(down)">
                                      <p:cBhvr>
                                        <p:cTn id="217" dur="500"/>
                                        <p:tgtEl>
                                          <p:spTgt spid="70"/>
                                        </p:tgtEl>
                                      </p:cBhvr>
                                    </p:animEffect>
                                  </p:childTnLst>
                                </p:cTn>
                              </p:par>
                              <p:par>
                                <p:cTn id="218" presetID="22" presetClass="entr" presetSubtype="4" fill="hold" nodeType="withEffect">
                                  <p:stCondLst>
                                    <p:cond delay="0"/>
                                  </p:stCondLst>
                                  <p:childTnLst>
                                    <p:set>
                                      <p:cBhvr>
                                        <p:cTn id="219" dur="1" fill="hold">
                                          <p:stCondLst>
                                            <p:cond delay="0"/>
                                          </p:stCondLst>
                                        </p:cTn>
                                        <p:tgtEl>
                                          <p:spTgt spid="75"/>
                                        </p:tgtEl>
                                        <p:attrNameLst>
                                          <p:attrName>style.visibility</p:attrName>
                                        </p:attrNameLst>
                                      </p:cBhvr>
                                      <p:to>
                                        <p:strVal val="visible"/>
                                      </p:to>
                                    </p:set>
                                    <p:animEffect transition="in" filter="wipe(down)">
                                      <p:cBhvr>
                                        <p:cTn id="220" dur="500"/>
                                        <p:tgtEl>
                                          <p:spTgt spid="75"/>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xit" presetSubtype="0" fill="hold" grpId="1" nodeType="clickEffect">
                                  <p:stCondLst>
                                    <p:cond delay="0"/>
                                  </p:stCondLst>
                                  <p:childTnLst>
                                    <p:animEffect transition="out" filter="fade">
                                      <p:cBhvr>
                                        <p:cTn id="224" dur="500"/>
                                        <p:tgtEl>
                                          <p:spTgt spid="28"/>
                                        </p:tgtEl>
                                      </p:cBhvr>
                                    </p:animEffect>
                                    <p:set>
                                      <p:cBhvr>
                                        <p:cTn id="225" dur="1" fill="hold">
                                          <p:stCondLst>
                                            <p:cond delay="499"/>
                                          </p:stCondLst>
                                        </p:cTn>
                                        <p:tgtEl>
                                          <p:spTgt spid="28"/>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68"/>
                                        </p:tgtEl>
                                      </p:cBhvr>
                                    </p:animEffect>
                                    <p:set>
                                      <p:cBhvr>
                                        <p:cTn id="228" dur="1" fill="hold">
                                          <p:stCondLst>
                                            <p:cond delay="499"/>
                                          </p:stCondLst>
                                        </p:cTn>
                                        <p:tgtEl>
                                          <p:spTgt spid="68"/>
                                        </p:tgtEl>
                                        <p:attrNameLst>
                                          <p:attrName>style.visibility</p:attrName>
                                        </p:attrNameLst>
                                      </p:cBhvr>
                                      <p:to>
                                        <p:strVal val="hidden"/>
                                      </p:to>
                                    </p:set>
                                  </p:childTnLst>
                                </p:cTn>
                              </p:par>
                              <p:par>
                                <p:cTn id="229" presetID="10" presetClass="exit" presetSubtype="0" fill="hold" nodeType="withEffect">
                                  <p:stCondLst>
                                    <p:cond delay="0"/>
                                  </p:stCondLst>
                                  <p:childTnLst>
                                    <p:animEffect transition="out" filter="fade">
                                      <p:cBhvr>
                                        <p:cTn id="230" dur="500"/>
                                        <p:tgtEl>
                                          <p:spTgt spid="69"/>
                                        </p:tgtEl>
                                      </p:cBhvr>
                                    </p:animEffect>
                                    <p:set>
                                      <p:cBhvr>
                                        <p:cTn id="231" dur="1" fill="hold">
                                          <p:stCondLst>
                                            <p:cond delay="499"/>
                                          </p:stCondLst>
                                        </p:cTn>
                                        <p:tgtEl>
                                          <p:spTgt spid="69"/>
                                        </p:tgtEl>
                                        <p:attrNameLst>
                                          <p:attrName>style.visibility</p:attrName>
                                        </p:attrNameLst>
                                      </p:cBhvr>
                                      <p:to>
                                        <p:strVal val="hidden"/>
                                      </p:to>
                                    </p:set>
                                  </p:childTnLst>
                                </p:cTn>
                              </p:par>
                              <p:par>
                                <p:cTn id="232" presetID="10" presetClass="exit" presetSubtype="0" fill="hold" nodeType="withEffect">
                                  <p:stCondLst>
                                    <p:cond delay="0"/>
                                  </p:stCondLst>
                                  <p:childTnLst>
                                    <p:animEffect transition="out" filter="fade">
                                      <p:cBhvr>
                                        <p:cTn id="233" dur="500"/>
                                        <p:tgtEl>
                                          <p:spTgt spid="72"/>
                                        </p:tgtEl>
                                      </p:cBhvr>
                                    </p:animEffect>
                                    <p:set>
                                      <p:cBhvr>
                                        <p:cTn id="234" dur="1" fill="hold">
                                          <p:stCondLst>
                                            <p:cond delay="499"/>
                                          </p:stCondLst>
                                        </p:cTn>
                                        <p:tgtEl>
                                          <p:spTgt spid="72"/>
                                        </p:tgtEl>
                                        <p:attrNameLst>
                                          <p:attrName>style.visibility</p:attrName>
                                        </p:attrNameLst>
                                      </p:cBhvr>
                                      <p:to>
                                        <p:strVal val="hidden"/>
                                      </p:to>
                                    </p:set>
                                  </p:childTnLst>
                                </p:cTn>
                              </p:par>
                              <p:par>
                                <p:cTn id="235" presetID="10" presetClass="exit" presetSubtype="0" fill="hold" nodeType="withEffect">
                                  <p:stCondLst>
                                    <p:cond delay="0"/>
                                  </p:stCondLst>
                                  <p:childTnLst>
                                    <p:animEffect transition="out" filter="fade">
                                      <p:cBhvr>
                                        <p:cTn id="236" dur="500"/>
                                        <p:tgtEl>
                                          <p:spTgt spid="73"/>
                                        </p:tgtEl>
                                      </p:cBhvr>
                                    </p:animEffect>
                                    <p:set>
                                      <p:cBhvr>
                                        <p:cTn id="237" dur="1" fill="hold">
                                          <p:stCondLst>
                                            <p:cond delay="499"/>
                                          </p:stCondLst>
                                        </p:cTn>
                                        <p:tgtEl>
                                          <p:spTgt spid="73"/>
                                        </p:tgtEl>
                                        <p:attrNameLst>
                                          <p:attrName>style.visibility</p:attrName>
                                        </p:attrNameLst>
                                      </p:cBhvr>
                                      <p:to>
                                        <p:strVal val="hidden"/>
                                      </p:to>
                                    </p:set>
                                  </p:childTnLst>
                                </p:cTn>
                              </p:par>
                              <p:par>
                                <p:cTn id="238" presetID="10" presetClass="exit" presetSubtype="0" fill="hold" nodeType="withEffect">
                                  <p:stCondLst>
                                    <p:cond delay="0"/>
                                  </p:stCondLst>
                                  <p:childTnLst>
                                    <p:animEffect transition="out" filter="fade">
                                      <p:cBhvr>
                                        <p:cTn id="239" dur="500"/>
                                        <p:tgtEl>
                                          <p:spTgt spid="71"/>
                                        </p:tgtEl>
                                      </p:cBhvr>
                                    </p:animEffect>
                                    <p:set>
                                      <p:cBhvr>
                                        <p:cTn id="240" dur="1" fill="hold">
                                          <p:stCondLst>
                                            <p:cond delay="499"/>
                                          </p:stCondLst>
                                        </p:cTn>
                                        <p:tgtEl>
                                          <p:spTgt spid="71"/>
                                        </p:tgtEl>
                                        <p:attrNameLst>
                                          <p:attrName>style.visibility</p:attrName>
                                        </p:attrNameLst>
                                      </p:cBhvr>
                                      <p:to>
                                        <p:strVal val="hidden"/>
                                      </p:to>
                                    </p:set>
                                  </p:childTnLst>
                                </p:cTn>
                              </p:par>
                              <p:par>
                                <p:cTn id="241" presetID="10" presetClass="exit" presetSubtype="0" fill="hold" nodeType="withEffect">
                                  <p:stCondLst>
                                    <p:cond delay="0"/>
                                  </p:stCondLst>
                                  <p:childTnLst>
                                    <p:animEffect transition="out" filter="fade">
                                      <p:cBhvr>
                                        <p:cTn id="242" dur="500"/>
                                        <p:tgtEl>
                                          <p:spTgt spid="74"/>
                                        </p:tgtEl>
                                      </p:cBhvr>
                                    </p:animEffect>
                                    <p:set>
                                      <p:cBhvr>
                                        <p:cTn id="243" dur="1" fill="hold">
                                          <p:stCondLst>
                                            <p:cond delay="499"/>
                                          </p:stCondLst>
                                        </p:cTn>
                                        <p:tgtEl>
                                          <p:spTgt spid="74"/>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70"/>
                                        </p:tgtEl>
                                      </p:cBhvr>
                                    </p:animEffect>
                                    <p:set>
                                      <p:cBhvr>
                                        <p:cTn id="246" dur="1" fill="hold">
                                          <p:stCondLst>
                                            <p:cond delay="499"/>
                                          </p:stCondLst>
                                        </p:cTn>
                                        <p:tgtEl>
                                          <p:spTgt spid="70"/>
                                        </p:tgtEl>
                                        <p:attrNameLst>
                                          <p:attrName>style.visibility</p:attrName>
                                        </p:attrNameLst>
                                      </p:cBhvr>
                                      <p:to>
                                        <p:strVal val="hidden"/>
                                      </p:to>
                                    </p:set>
                                  </p:childTnLst>
                                </p:cTn>
                              </p:par>
                              <p:par>
                                <p:cTn id="247" presetID="10" presetClass="exit" presetSubtype="0" fill="hold" nodeType="withEffect">
                                  <p:stCondLst>
                                    <p:cond delay="0"/>
                                  </p:stCondLst>
                                  <p:childTnLst>
                                    <p:animEffect transition="out" filter="fade">
                                      <p:cBhvr>
                                        <p:cTn id="248" dur="500"/>
                                        <p:tgtEl>
                                          <p:spTgt spid="75"/>
                                        </p:tgtEl>
                                      </p:cBhvr>
                                    </p:animEffect>
                                    <p:set>
                                      <p:cBhvr>
                                        <p:cTn id="249" dur="1" fill="hold">
                                          <p:stCondLst>
                                            <p:cond delay="499"/>
                                          </p:stCondLst>
                                        </p:cTn>
                                        <p:tgtEl>
                                          <p:spTgt spid="75"/>
                                        </p:tgtEl>
                                        <p:attrNameLst>
                                          <p:attrName>style.visibility</p:attrName>
                                        </p:attrNameLst>
                                      </p:cBhvr>
                                      <p:to>
                                        <p:strVal val="hidden"/>
                                      </p:to>
                                    </p:set>
                                  </p:childTnLst>
                                </p:cTn>
                              </p:par>
                              <p:par>
                                <p:cTn id="250" presetID="23" presetClass="entr" presetSubtype="16" fill="hold" grpId="0" nodeType="withEffect">
                                  <p:stCondLst>
                                    <p:cond delay="0"/>
                                  </p:stCondLst>
                                  <p:childTnLst>
                                    <p:set>
                                      <p:cBhvr>
                                        <p:cTn id="251" dur="1" fill="hold">
                                          <p:stCondLst>
                                            <p:cond delay="0"/>
                                          </p:stCondLst>
                                        </p:cTn>
                                        <p:tgtEl>
                                          <p:spTgt spid="17"/>
                                        </p:tgtEl>
                                        <p:attrNameLst>
                                          <p:attrName>style.visibility</p:attrName>
                                        </p:attrNameLst>
                                      </p:cBhvr>
                                      <p:to>
                                        <p:strVal val="visible"/>
                                      </p:to>
                                    </p:set>
                                    <p:anim calcmode="lin" valueType="num">
                                      <p:cBhvr>
                                        <p:cTn id="252" dur="500" fill="hold"/>
                                        <p:tgtEl>
                                          <p:spTgt spid="17"/>
                                        </p:tgtEl>
                                        <p:attrNameLst>
                                          <p:attrName>ppt_w</p:attrName>
                                        </p:attrNameLst>
                                      </p:cBhvr>
                                      <p:tavLst>
                                        <p:tav tm="0">
                                          <p:val>
                                            <p:fltVal val="0"/>
                                          </p:val>
                                        </p:tav>
                                        <p:tav tm="100000">
                                          <p:val>
                                            <p:strVal val="#ppt_w"/>
                                          </p:val>
                                        </p:tav>
                                      </p:tavLst>
                                    </p:anim>
                                    <p:anim calcmode="lin" valueType="num">
                                      <p:cBhvr>
                                        <p:cTn id="253"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54" fill="hold">
                      <p:stCondLst>
                        <p:cond delay="indefinite"/>
                      </p:stCondLst>
                      <p:childTnLst>
                        <p:par>
                          <p:cTn id="255" fill="hold">
                            <p:stCondLst>
                              <p:cond delay="0"/>
                            </p:stCondLst>
                            <p:childTnLst>
                              <p:par>
                                <p:cTn id="256" presetID="10" presetClass="exit" presetSubtype="0" fill="hold" grpId="1" nodeType="clickEffect">
                                  <p:stCondLst>
                                    <p:cond delay="0"/>
                                  </p:stCondLst>
                                  <p:childTnLst>
                                    <p:animEffect transition="out" filter="fade">
                                      <p:cBhvr>
                                        <p:cTn id="257" dur="500"/>
                                        <p:tgtEl>
                                          <p:spTgt spid="17"/>
                                        </p:tgtEl>
                                      </p:cBhvr>
                                    </p:animEffect>
                                    <p:set>
                                      <p:cBhvr>
                                        <p:cTn id="258" dur="1" fill="hold">
                                          <p:stCondLst>
                                            <p:cond delay="499"/>
                                          </p:stCondLst>
                                        </p:cTn>
                                        <p:tgtEl>
                                          <p:spTgt spid="17"/>
                                        </p:tgtEl>
                                        <p:attrNameLst>
                                          <p:attrName>style.visibility</p:attrName>
                                        </p:attrNameLst>
                                      </p:cBhvr>
                                      <p:to>
                                        <p:strVal val="hidden"/>
                                      </p:to>
                                    </p:set>
                                  </p:childTnLst>
                                </p:cTn>
                              </p:par>
                              <p:par>
                                <p:cTn id="259" presetID="23" presetClass="entr" presetSubtype="16" fill="hold" grpId="0" nodeType="withEffect">
                                  <p:stCondLst>
                                    <p:cond delay="0"/>
                                  </p:stCondLst>
                                  <p:childTnLst>
                                    <p:set>
                                      <p:cBhvr>
                                        <p:cTn id="260" dur="1" fill="hold">
                                          <p:stCondLst>
                                            <p:cond delay="0"/>
                                          </p:stCondLst>
                                        </p:cTn>
                                        <p:tgtEl>
                                          <p:spTgt spid="48"/>
                                        </p:tgtEl>
                                        <p:attrNameLst>
                                          <p:attrName>style.visibility</p:attrName>
                                        </p:attrNameLst>
                                      </p:cBhvr>
                                      <p:to>
                                        <p:strVal val="visible"/>
                                      </p:to>
                                    </p:set>
                                    <p:anim calcmode="lin" valueType="num">
                                      <p:cBhvr>
                                        <p:cTn id="261" dur="500" fill="hold"/>
                                        <p:tgtEl>
                                          <p:spTgt spid="48"/>
                                        </p:tgtEl>
                                        <p:attrNameLst>
                                          <p:attrName>ppt_w</p:attrName>
                                        </p:attrNameLst>
                                      </p:cBhvr>
                                      <p:tavLst>
                                        <p:tav tm="0">
                                          <p:val>
                                            <p:fltVal val="0"/>
                                          </p:val>
                                        </p:tav>
                                        <p:tav tm="100000">
                                          <p:val>
                                            <p:strVal val="#ppt_w"/>
                                          </p:val>
                                        </p:tav>
                                      </p:tavLst>
                                    </p:anim>
                                    <p:anim calcmode="lin" valueType="num">
                                      <p:cBhvr>
                                        <p:cTn id="262" dur="500" fill="hold"/>
                                        <p:tgtEl>
                                          <p:spTgt spid="48"/>
                                        </p:tgtEl>
                                        <p:attrNameLst>
                                          <p:attrName>ppt_h</p:attrName>
                                        </p:attrNameLst>
                                      </p:cBhvr>
                                      <p:tavLst>
                                        <p:tav tm="0">
                                          <p:val>
                                            <p:fltVal val="0"/>
                                          </p:val>
                                        </p:tav>
                                        <p:tav tm="100000">
                                          <p:val>
                                            <p:strVal val="#ppt_h"/>
                                          </p:val>
                                        </p:tav>
                                      </p:tavLst>
                                    </p:anim>
                                  </p:childTnLst>
                                </p:cTn>
                              </p:par>
                            </p:childTnLst>
                          </p:cTn>
                        </p:par>
                      </p:childTnLst>
                    </p:cTn>
                  </p:par>
                  <p:par>
                    <p:cTn id="263" fill="hold">
                      <p:stCondLst>
                        <p:cond delay="indefinite"/>
                      </p:stCondLst>
                      <p:childTnLst>
                        <p:par>
                          <p:cTn id="264" fill="hold">
                            <p:stCondLst>
                              <p:cond delay="0"/>
                            </p:stCondLst>
                            <p:childTnLst>
                              <p:par>
                                <p:cTn id="265" presetID="10" presetClass="exit" presetSubtype="0" fill="hold" grpId="1" nodeType="clickEffect">
                                  <p:stCondLst>
                                    <p:cond delay="0"/>
                                  </p:stCondLst>
                                  <p:childTnLst>
                                    <p:animEffect transition="out" filter="fade">
                                      <p:cBhvr>
                                        <p:cTn id="266" dur="500"/>
                                        <p:tgtEl>
                                          <p:spTgt spid="48"/>
                                        </p:tgtEl>
                                      </p:cBhvr>
                                    </p:animEffect>
                                    <p:set>
                                      <p:cBhvr>
                                        <p:cTn id="267" dur="1" fill="hold">
                                          <p:stCondLst>
                                            <p:cond delay="499"/>
                                          </p:stCondLst>
                                        </p:cTn>
                                        <p:tgtEl>
                                          <p:spTgt spid="48"/>
                                        </p:tgtEl>
                                        <p:attrNameLst>
                                          <p:attrName>style.visibility</p:attrName>
                                        </p:attrNameLst>
                                      </p:cBhvr>
                                      <p:to>
                                        <p:strVal val="hidden"/>
                                      </p:to>
                                    </p:set>
                                  </p:childTnLst>
                                </p:cTn>
                              </p:par>
                              <p:par>
                                <p:cTn id="268" presetID="23" presetClass="entr" presetSubtype="16" fill="hold" grpId="0" nodeType="withEffect">
                                  <p:stCondLst>
                                    <p:cond delay="0"/>
                                  </p:stCondLst>
                                  <p:childTnLst>
                                    <p:set>
                                      <p:cBhvr>
                                        <p:cTn id="269" dur="1" fill="hold">
                                          <p:stCondLst>
                                            <p:cond delay="0"/>
                                          </p:stCondLst>
                                        </p:cTn>
                                        <p:tgtEl>
                                          <p:spTgt spid="54"/>
                                        </p:tgtEl>
                                        <p:attrNameLst>
                                          <p:attrName>style.visibility</p:attrName>
                                        </p:attrNameLst>
                                      </p:cBhvr>
                                      <p:to>
                                        <p:strVal val="visible"/>
                                      </p:to>
                                    </p:set>
                                    <p:anim calcmode="lin" valueType="num">
                                      <p:cBhvr>
                                        <p:cTn id="270" dur="500" fill="hold"/>
                                        <p:tgtEl>
                                          <p:spTgt spid="54"/>
                                        </p:tgtEl>
                                        <p:attrNameLst>
                                          <p:attrName>ppt_w</p:attrName>
                                        </p:attrNameLst>
                                      </p:cBhvr>
                                      <p:tavLst>
                                        <p:tav tm="0">
                                          <p:val>
                                            <p:fltVal val="0"/>
                                          </p:val>
                                        </p:tav>
                                        <p:tav tm="100000">
                                          <p:val>
                                            <p:strVal val="#ppt_w"/>
                                          </p:val>
                                        </p:tav>
                                      </p:tavLst>
                                    </p:anim>
                                    <p:anim calcmode="lin" valueType="num">
                                      <p:cBhvr>
                                        <p:cTn id="271"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272" fill="hold">
                      <p:stCondLst>
                        <p:cond delay="indefinite"/>
                      </p:stCondLst>
                      <p:childTnLst>
                        <p:par>
                          <p:cTn id="273" fill="hold">
                            <p:stCondLst>
                              <p:cond delay="0"/>
                            </p:stCondLst>
                            <p:childTnLst>
                              <p:par>
                                <p:cTn id="274" presetID="10" presetClass="exit" presetSubtype="0" fill="hold" grpId="1" nodeType="clickEffect">
                                  <p:stCondLst>
                                    <p:cond delay="0"/>
                                  </p:stCondLst>
                                  <p:childTnLst>
                                    <p:animEffect transition="out" filter="fade">
                                      <p:cBhvr>
                                        <p:cTn id="275" dur="500"/>
                                        <p:tgtEl>
                                          <p:spTgt spid="54"/>
                                        </p:tgtEl>
                                      </p:cBhvr>
                                    </p:animEffect>
                                    <p:set>
                                      <p:cBhvr>
                                        <p:cTn id="276" dur="1" fill="hold">
                                          <p:stCondLst>
                                            <p:cond delay="499"/>
                                          </p:stCondLst>
                                        </p:cTn>
                                        <p:tgtEl>
                                          <p:spTgt spid="54"/>
                                        </p:tgtEl>
                                        <p:attrNameLst>
                                          <p:attrName>style.visibility</p:attrName>
                                        </p:attrNameLst>
                                      </p:cBhvr>
                                      <p:to>
                                        <p:strVal val="hidden"/>
                                      </p:to>
                                    </p:set>
                                  </p:childTnLst>
                                </p:cTn>
                              </p:par>
                              <p:par>
                                <p:cTn id="277" presetID="23" presetClass="entr" presetSubtype="16" fill="hold" grpId="0" nodeType="withEffect">
                                  <p:stCondLst>
                                    <p:cond delay="0"/>
                                  </p:stCondLst>
                                  <p:childTnLst>
                                    <p:set>
                                      <p:cBhvr>
                                        <p:cTn id="278" dur="1" fill="hold">
                                          <p:stCondLst>
                                            <p:cond delay="0"/>
                                          </p:stCondLst>
                                        </p:cTn>
                                        <p:tgtEl>
                                          <p:spTgt spid="47"/>
                                        </p:tgtEl>
                                        <p:attrNameLst>
                                          <p:attrName>style.visibility</p:attrName>
                                        </p:attrNameLst>
                                      </p:cBhvr>
                                      <p:to>
                                        <p:strVal val="visible"/>
                                      </p:to>
                                    </p:set>
                                    <p:anim calcmode="lin" valueType="num">
                                      <p:cBhvr>
                                        <p:cTn id="279" dur="500" fill="hold"/>
                                        <p:tgtEl>
                                          <p:spTgt spid="47"/>
                                        </p:tgtEl>
                                        <p:attrNameLst>
                                          <p:attrName>ppt_w</p:attrName>
                                        </p:attrNameLst>
                                      </p:cBhvr>
                                      <p:tavLst>
                                        <p:tav tm="0">
                                          <p:val>
                                            <p:fltVal val="0"/>
                                          </p:val>
                                        </p:tav>
                                        <p:tav tm="100000">
                                          <p:val>
                                            <p:strVal val="#ppt_w"/>
                                          </p:val>
                                        </p:tav>
                                      </p:tavLst>
                                    </p:anim>
                                    <p:anim calcmode="lin" valueType="num">
                                      <p:cBhvr>
                                        <p:cTn id="280" dur="500" fill="hold"/>
                                        <p:tgtEl>
                                          <p:spTgt spid="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68" grpId="0" animBg="1"/>
      <p:bldP spid="68" grpId="1" animBg="1"/>
      <p:bldP spid="7" grpId="0" animBg="1"/>
      <p:bldP spid="7" grpId="1" animBg="1"/>
      <p:bldP spid="38" grpId="0" animBg="1"/>
      <p:bldP spid="38" grpId="1" animBg="1"/>
      <p:bldP spid="39" grpId="0" animBg="1"/>
      <p:bldP spid="39" grpId="1" animBg="1"/>
      <p:bldP spid="40" grpId="0" animBg="1"/>
      <p:bldP spid="40" grpId="1" animBg="1"/>
      <p:bldP spid="43" grpId="0" animBg="1"/>
      <p:bldP spid="43" grpId="1" animBg="1"/>
      <p:bldP spid="13" grpId="0" animBg="1"/>
      <p:bldP spid="13" grpId="1" animBg="1"/>
      <p:bldP spid="13" grpId="2" animBg="1"/>
      <p:bldP spid="49" grpId="0" animBg="1"/>
      <p:bldP spid="49" grpId="1" animBg="1"/>
      <p:bldP spid="49" grpId="2" animBg="1"/>
      <p:bldP spid="50" grpId="0" animBg="1"/>
      <p:bldP spid="50" grpId="1" animBg="1"/>
      <p:bldP spid="51" grpId="0" animBg="1"/>
      <p:bldP spid="51" grpId="1" animBg="1"/>
      <p:bldP spid="41" grpId="0" animBg="1"/>
      <p:bldP spid="41" grpId="1" animBg="1"/>
      <p:bldP spid="42" grpId="0" animBg="1"/>
      <p:bldP spid="42" grpId="1" animBg="1"/>
      <p:bldP spid="17" grpId="0" animBg="1"/>
      <p:bldP spid="17" grpId="1" animBg="1"/>
      <p:bldP spid="46" grpId="0" animBg="1"/>
      <p:bldP spid="46" grpId="1" animBg="1"/>
      <p:bldP spid="48" grpId="0" animBg="1"/>
      <p:bldP spid="48" grpId="1" animBg="1"/>
      <p:bldP spid="54" grpId="0" animBg="1"/>
      <p:bldP spid="54" grpId="1" animBg="1"/>
      <p:bldP spid="4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39</a:t>
            </a:fld>
            <a:r>
              <a:rPr lang="en-US"/>
              <a:t>    </a:t>
            </a:r>
            <a:endParaRPr lang="en-US" dirty="0"/>
          </a:p>
        </p:txBody>
      </p:sp>
      <p:sp>
        <p:nvSpPr>
          <p:cNvPr id="6" name="Content Placeholder 5"/>
          <p:cNvSpPr>
            <a:spLocks noGrp="1"/>
          </p:cNvSpPr>
          <p:nvPr>
            <p:ph sz="quarter" idx="10"/>
          </p:nvPr>
        </p:nvSpPr>
        <p:spPr/>
        <p:txBody>
          <a:bodyPr/>
          <a:lstStyle/>
          <a:p>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005840"/>
            <a:ext cx="5021084"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4"/>
          <p:cNvSpPr>
            <a:spLocks noGrp="1"/>
          </p:cNvSpPr>
          <p:nvPr>
            <p:ph type="title"/>
          </p:nvPr>
        </p:nvSpPr>
        <p:spPr>
          <a:xfrm>
            <a:off x="457199" y="91440"/>
            <a:ext cx="11528324" cy="914400"/>
          </a:xfrm>
        </p:spPr>
        <p:txBody>
          <a:bodyPr/>
          <a:lstStyle/>
          <a:p>
            <a:r>
              <a:rPr lang="en-US" dirty="0"/>
              <a:t>REORGANIZE </a:t>
            </a:r>
            <a:r>
              <a:rPr lang="en-US" dirty="0" err="1"/>
              <a:t>v.s</a:t>
            </a:r>
            <a:r>
              <a:rPr lang="en-US" dirty="0"/>
              <a:t>. </a:t>
            </a:r>
            <a:r>
              <a:rPr lang="en-US" dirty="0">
                <a:solidFill>
                  <a:srgbClr val="66FF66"/>
                </a:solidFill>
              </a:rPr>
              <a:t>“Low Threshold” </a:t>
            </a:r>
            <a:r>
              <a:rPr lang="en-US" dirty="0"/>
              <a:t>REBUILDS</a:t>
            </a:r>
          </a:p>
        </p:txBody>
      </p:sp>
      <p:sp>
        <p:nvSpPr>
          <p:cNvPr id="7" name="Rectangle 6"/>
          <p:cNvSpPr/>
          <p:nvPr/>
        </p:nvSpPr>
        <p:spPr>
          <a:xfrm>
            <a:off x="74007" y="3387322"/>
            <a:ext cx="4938713" cy="2890837"/>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8" name="Rectangle 7"/>
          <p:cNvSpPr/>
          <p:nvPr/>
        </p:nvSpPr>
        <p:spPr>
          <a:xfrm>
            <a:off x="2247900" y="3376613"/>
            <a:ext cx="642938" cy="31432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3" name="Straight Arrow Connector 12"/>
          <p:cNvCxnSpPr>
            <a:stCxn id="14" idx="1"/>
            <a:endCxn id="8" idx="3"/>
          </p:cNvCxnSpPr>
          <p:nvPr/>
        </p:nvCxnSpPr>
        <p:spPr>
          <a:xfrm flipH="1">
            <a:off x="2890838" y="3533776"/>
            <a:ext cx="2125438"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016276" y="3164444"/>
            <a:ext cx="2140394"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Just 2 Days</a:t>
            </a:r>
          </a:p>
          <a:p>
            <a:pPr algn="ctr"/>
            <a:r>
              <a:rPr lang="en-US" sz="2400" dirty="0">
                <a:latin typeface="Arial Black" panose="020B0A04020102020204" pitchFamily="34" charset="0"/>
              </a:rPr>
              <a:t>7% Frag</a:t>
            </a:r>
          </a:p>
        </p:txBody>
      </p:sp>
      <p:sp>
        <p:nvSpPr>
          <p:cNvPr id="18" name="Rectangle 17"/>
          <p:cNvSpPr/>
          <p:nvPr/>
        </p:nvSpPr>
        <p:spPr>
          <a:xfrm>
            <a:off x="2247900" y="3843339"/>
            <a:ext cx="642938" cy="31432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9" name="Straight Arrow Connector 18"/>
          <p:cNvCxnSpPr>
            <a:stCxn id="20" idx="1"/>
            <a:endCxn id="18" idx="3"/>
          </p:cNvCxnSpPr>
          <p:nvPr/>
        </p:nvCxnSpPr>
        <p:spPr>
          <a:xfrm flipH="1">
            <a:off x="2890838" y="4000502"/>
            <a:ext cx="2125438"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016276" y="3631170"/>
            <a:ext cx="2140394"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Just 2 Days</a:t>
            </a:r>
          </a:p>
          <a:p>
            <a:pPr algn="ctr"/>
            <a:r>
              <a:rPr lang="en-US" sz="2400" dirty="0">
                <a:latin typeface="Arial Black" panose="020B0A04020102020204" pitchFamily="34" charset="0"/>
              </a:rPr>
              <a:t>10% Frag</a:t>
            </a:r>
          </a:p>
        </p:txBody>
      </p:sp>
      <p:sp>
        <p:nvSpPr>
          <p:cNvPr id="21" name="Rectangle 20"/>
          <p:cNvSpPr/>
          <p:nvPr/>
        </p:nvSpPr>
        <p:spPr>
          <a:xfrm>
            <a:off x="2250473" y="4310064"/>
            <a:ext cx="642938" cy="17144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2" name="Straight Arrow Connector 21"/>
          <p:cNvCxnSpPr>
            <a:stCxn id="23" idx="1"/>
            <a:endCxn id="21" idx="3"/>
          </p:cNvCxnSpPr>
          <p:nvPr/>
        </p:nvCxnSpPr>
        <p:spPr>
          <a:xfrm flipH="1" flipV="1">
            <a:off x="2893411" y="4395789"/>
            <a:ext cx="2219214" cy="4756"/>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112625" y="4031213"/>
            <a:ext cx="1952842"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Just 1 Day</a:t>
            </a:r>
          </a:p>
          <a:p>
            <a:pPr algn="ctr"/>
            <a:r>
              <a:rPr lang="en-US" sz="2400" dirty="0">
                <a:latin typeface="Arial Black" panose="020B0A04020102020204" pitchFamily="34" charset="0"/>
              </a:rPr>
              <a:t>&gt;6% Frag</a:t>
            </a:r>
          </a:p>
        </p:txBody>
      </p:sp>
      <p:sp>
        <p:nvSpPr>
          <p:cNvPr id="26" name="Rectangle 25"/>
          <p:cNvSpPr/>
          <p:nvPr/>
        </p:nvSpPr>
        <p:spPr>
          <a:xfrm>
            <a:off x="2247900" y="4624388"/>
            <a:ext cx="642938" cy="17144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7" name="Straight Arrow Connector 26"/>
          <p:cNvCxnSpPr>
            <a:stCxn id="23" idx="1"/>
            <a:endCxn id="26" idx="3"/>
          </p:cNvCxnSpPr>
          <p:nvPr/>
        </p:nvCxnSpPr>
        <p:spPr>
          <a:xfrm flipH="1">
            <a:off x="2890838" y="4400545"/>
            <a:ext cx="2221787" cy="30956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245327" y="4938712"/>
            <a:ext cx="642938" cy="17144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9" name="Straight Arrow Connector 28"/>
          <p:cNvCxnSpPr>
            <a:stCxn id="23" idx="1"/>
            <a:endCxn id="28" idx="3"/>
          </p:cNvCxnSpPr>
          <p:nvPr/>
        </p:nvCxnSpPr>
        <p:spPr>
          <a:xfrm flipH="1">
            <a:off x="2888265" y="4400545"/>
            <a:ext cx="2224360" cy="623892"/>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242754" y="5267325"/>
            <a:ext cx="642938" cy="17144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31" name="Straight Arrow Connector 30"/>
          <p:cNvCxnSpPr>
            <a:stCxn id="23" idx="1"/>
            <a:endCxn id="30" idx="3"/>
          </p:cNvCxnSpPr>
          <p:nvPr/>
        </p:nvCxnSpPr>
        <p:spPr>
          <a:xfrm flipH="1">
            <a:off x="2885692" y="4400545"/>
            <a:ext cx="2226933" cy="95250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240181" y="5581649"/>
            <a:ext cx="642938" cy="17144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33" name="Straight Arrow Connector 32"/>
          <p:cNvCxnSpPr>
            <a:stCxn id="23" idx="1"/>
            <a:endCxn id="32" idx="3"/>
          </p:cNvCxnSpPr>
          <p:nvPr/>
        </p:nvCxnSpPr>
        <p:spPr>
          <a:xfrm flipH="1">
            <a:off x="2883119" y="4400545"/>
            <a:ext cx="2229506" cy="1266829"/>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237608" y="5895973"/>
            <a:ext cx="642938" cy="17144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35" name="Straight Arrow Connector 34"/>
          <p:cNvCxnSpPr>
            <a:stCxn id="23" idx="1"/>
            <a:endCxn id="34" idx="3"/>
          </p:cNvCxnSpPr>
          <p:nvPr/>
        </p:nvCxnSpPr>
        <p:spPr>
          <a:xfrm flipH="1">
            <a:off x="2880546" y="4400545"/>
            <a:ext cx="2232079" cy="158115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2247945" y="2912053"/>
            <a:ext cx="642938" cy="31432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42" name="Straight Arrow Connector 41"/>
          <p:cNvCxnSpPr>
            <a:stCxn id="43" idx="1"/>
            <a:endCxn id="41" idx="3"/>
          </p:cNvCxnSpPr>
          <p:nvPr/>
        </p:nvCxnSpPr>
        <p:spPr>
          <a:xfrm flipH="1" flipV="1">
            <a:off x="2890883" y="3069216"/>
            <a:ext cx="2132785" cy="319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023668" y="2149080"/>
            <a:ext cx="2732095" cy="1846659"/>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Instead of</a:t>
            </a:r>
          </a:p>
          <a:p>
            <a:pPr algn="ctr"/>
            <a:r>
              <a:rPr lang="en-US" sz="2400" dirty="0">
                <a:latin typeface="Arial Black" panose="020B0A04020102020204" pitchFamily="34" charset="0"/>
              </a:rPr>
              <a:t>waiting for</a:t>
            </a:r>
          </a:p>
          <a:p>
            <a:pPr algn="ctr"/>
            <a:r>
              <a:rPr lang="en-US" sz="2400" dirty="0">
                <a:latin typeface="Arial Black" panose="020B0A04020102020204" pitchFamily="34" charset="0"/>
              </a:rPr>
              <a:t>2 days of some</a:t>
            </a:r>
          </a:p>
          <a:p>
            <a:pPr algn="ctr"/>
            <a:r>
              <a:rPr lang="en-US" sz="2400" dirty="0">
                <a:latin typeface="Arial Black" panose="020B0A04020102020204" pitchFamily="34" charset="0"/>
              </a:rPr>
              <a:t>pretty nasty</a:t>
            </a:r>
          </a:p>
          <a:p>
            <a:pPr algn="ctr"/>
            <a:r>
              <a:rPr lang="en-US" sz="2400" dirty="0">
                <a:latin typeface="Arial Black" panose="020B0A04020102020204" pitchFamily="34" charset="0"/>
              </a:rPr>
              <a:t>fragmentation </a:t>
            </a:r>
          </a:p>
        </p:txBody>
      </p:sp>
      <p:sp>
        <p:nvSpPr>
          <p:cNvPr id="63" name="TextBox 62">
            <a:extLst>
              <a:ext uri="{FF2B5EF4-FFF2-40B4-BE49-F238E27FC236}">
                <a16:creationId xmlns:a16="http://schemas.microsoft.com/office/drawing/2014/main" id="{1594E111-811C-4218-9F73-F3856673C52D}"/>
              </a:ext>
            </a:extLst>
          </p:cNvPr>
          <p:cNvSpPr txBox="1"/>
          <p:nvPr/>
        </p:nvSpPr>
        <p:spPr>
          <a:xfrm>
            <a:off x="5022089" y="3463136"/>
            <a:ext cx="2453749" cy="110799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REORGANIZE</a:t>
            </a:r>
            <a:br>
              <a:rPr lang="en-US" sz="2400" dirty="0">
                <a:latin typeface="Arial Black" panose="020B0A04020102020204" pitchFamily="34" charset="0"/>
              </a:rPr>
            </a:br>
            <a:r>
              <a:rPr lang="en-US" sz="2400" dirty="0">
                <a:latin typeface="Arial Black" panose="020B0A04020102020204" pitchFamily="34" charset="0"/>
              </a:rPr>
              <a:t>gets STUCK</a:t>
            </a:r>
            <a:br>
              <a:rPr lang="en-US" sz="2400" dirty="0">
                <a:latin typeface="Arial Black" panose="020B0A04020102020204" pitchFamily="34" charset="0"/>
              </a:rPr>
            </a:br>
            <a:r>
              <a:rPr lang="en-US" sz="2400" dirty="0">
                <a:latin typeface="Arial Black" panose="020B0A04020102020204" pitchFamily="34" charset="0"/>
              </a:rPr>
              <a:t>very quickly!</a:t>
            </a:r>
          </a:p>
        </p:txBody>
      </p:sp>
      <p:sp>
        <p:nvSpPr>
          <p:cNvPr id="64" name="TextBox 63">
            <a:extLst>
              <a:ext uri="{FF2B5EF4-FFF2-40B4-BE49-F238E27FC236}">
                <a16:creationId xmlns:a16="http://schemas.microsoft.com/office/drawing/2014/main" id="{C8927078-020C-4E34-A955-88AD7D5B6EE4}"/>
              </a:ext>
            </a:extLst>
          </p:cNvPr>
          <p:cNvSpPr txBox="1"/>
          <p:nvPr/>
        </p:nvSpPr>
        <p:spPr>
          <a:xfrm>
            <a:off x="5112625" y="5043010"/>
            <a:ext cx="2639698"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Fragmentation</a:t>
            </a:r>
            <a:br>
              <a:rPr lang="en-US" sz="2400" dirty="0">
                <a:latin typeface="Arial Black" panose="020B0A04020102020204" pitchFamily="34" charset="0"/>
              </a:rPr>
            </a:br>
            <a:r>
              <a:rPr lang="en-US" sz="2400" dirty="0">
                <a:latin typeface="Arial Black" panose="020B0A04020102020204" pitchFamily="34" charset="0"/>
              </a:rPr>
              <a:t>Decreasing?</a:t>
            </a:r>
          </a:p>
        </p:txBody>
      </p:sp>
      <p:sp>
        <p:nvSpPr>
          <p:cNvPr id="65" name="TextBox 64">
            <a:extLst>
              <a:ext uri="{FF2B5EF4-FFF2-40B4-BE49-F238E27FC236}">
                <a16:creationId xmlns:a16="http://schemas.microsoft.com/office/drawing/2014/main" id="{3CE96F13-0B4D-414C-8C87-1E661EB4D4FC}"/>
              </a:ext>
            </a:extLst>
          </p:cNvPr>
          <p:cNvSpPr txBox="1"/>
          <p:nvPr/>
        </p:nvSpPr>
        <p:spPr>
          <a:xfrm>
            <a:off x="4383472" y="4942102"/>
            <a:ext cx="7663060" cy="123110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000" dirty="0">
                <a:latin typeface="Arial Black" panose="020B0A04020102020204" pitchFamily="34" charset="0"/>
              </a:rPr>
              <a:t>Kind of.</a:t>
            </a:r>
          </a:p>
          <a:p>
            <a:pPr algn="ctr"/>
            <a:r>
              <a:rPr lang="en-US" sz="2000" dirty="0">
                <a:latin typeface="Arial Black" panose="020B0A04020102020204" pitchFamily="34" charset="0"/>
              </a:rPr>
              <a:t>Table is getting bigger so constant number of inserts</a:t>
            </a:r>
          </a:p>
          <a:p>
            <a:pPr algn="ctr"/>
            <a:r>
              <a:rPr lang="en-US" sz="2000" dirty="0">
                <a:latin typeface="Arial Black" panose="020B0A04020102020204" pitchFamily="34" charset="0"/>
              </a:rPr>
              <a:t>is getting proportionally smaller but, remember…</a:t>
            </a:r>
          </a:p>
          <a:p>
            <a:pPr algn="ctr"/>
            <a:r>
              <a:rPr lang="en-US" sz="2000" dirty="0">
                <a:solidFill>
                  <a:srgbClr val="FF0000"/>
                </a:solidFill>
                <a:effectLst>
                  <a:outerShdw blurRad="38100" dist="50800" dir="2700000" algn="tl">
                    <a:srgbClr val="000000"/>
                  </a:outerShdw>
                </a:effectLst>
                <a:latin typeface="Arial Black" panose="020B0A04020102020204" pitchFamily="34" charset="0"/>
              </a:rPr>
              <a:t>REORGANIZE ALSO REMOVES FREE-SPACE.</a:t>
            </a:r>
          </a:p>
        </p:txBody>
      </p:sp>
      <p:sp>
        <p:nvSpPr>
          <p:cNvPr id="36" name="Oval 35">
            <a:extLst>
              <a:ext uri="{FF2B5EF4-FFF2-40B4-BE49-F238E27FC236}">
                <a16:creationId xmlns:a16="http://schemas.microsoft.com/office/drawing/2014/main" id="{A16D0BC3-863F-44B3-BC78-664B70439F49}"/>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66382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4000"/>
                                        <p:tgtEl>
                                          <p:spTgt spid="7"/>
                                        </p:tgtEl>
                                      </p:cBhvr>
                                    </p:animEffect>
                                    <p:set>
                                      <p:cBhvr>
                                        <p:cTn id="12" dur="1" fill="hold">
                                          <p:stCondLst>
                                            <p:cond delay="3999"/>
                                          </p:stCondLst>
                                        </p:cTn>
                                        <p:tgtEl>
                                          <p:spTgt spid="7"/>
                                        </p:tgtEl>
                                        <p:attrNameLst>
                                          <p:attrName>style.visibility</p:attrName>
                                        </p:attrNameLst>
                                      </p:cBhvr>
                                      <p:to>
                                        <p:strVal val="hidden"/>
                                      </p:to>
                                    </p:set>
                                  </p:childTnLst>
                                </p:cTn>
                              </p:par>
                            </p:childTnLst>
                          </p:cTn>
                        </p:par>
                        <p:par>
                          <p:cTn id="13" fill="hold">
                            <p:stCondLst>
                              <p:cond delay="4000"/>
                            </p:stCondLst>
                            <p:childTnLst>
                              <p:par>
                                <p:cTn id="14" presetID="16" presetClass="entr" presetSubtype="37"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barn(outVertical)">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3"/>
                                        </p:tgtEl>
                                      </p:cBhvr>
                                    </p:animEffect>
                                    <p:set>
                                      <p:cBhvr>
                                        <p:cTn id="21" dur="1" fill="hold">
                                          <p:stCondLst>
                                            <p:cond delay="499"/>
                                          </p:stCondLst>
                                        </p:cTn>
                                        <p:tgtEl>
                                          <p:spTgt spid="63"/>
                                        </p:tgtEl>
                                        <p:attrNameLst>
                                          <p:attrName>style.visibility</p:attrName>
                                        </p:attrNameLst>
                                      </p:cBhvr>
                                      <p:to>
                                        <p:strVal val="hidden"/>
                                      </p:to>
                                    </p:set>
                                  </p:childTnLst>
                                </p:cTn>
                              </p:par>
                              <p:par>
                                <p:cTn id="22" presetID="16" presetClass="entr" presetSubtype="37"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outVertical)">
                                      <p:cBhvr>
                                        <p:cTn id="24" dur="500"/>
                                        <p:tgtEl>
                                          <p:spTgt spid="8"/>
                                        </p:tgtEl>
                                      </p:cBhvr>
                                    </p:animEffect>
                                  </p:childTnLst>
                                </p:cTn>
                              </p:par>
                              <p:par>
                                <p:cTn id="25" presetID="22" presetClass="entr" presetSubtype="2"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out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par>
                                <p:cTn id="42" presetID="16" presetClass="entr" presetSubtype="37"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arn(outVertical)">
                                      <p:cBhvr>
                                        <p:cTn id="44" dur="500"/>
                                        <p:tgtEl>
                                          <p:spTgt spid="18"/>
                                        </p:tgtEl>
                                      </p:cBhvr>
                                    </p:animEffect>
                                  </p:childTnLst>
                                </p:cTn>
                              </p:par>
                              <p:par>
                                <p:cTn id="45" presetID="22" presetClass="entr" presetSubtype="2"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par>
                                <p:cTn id="48" presetID="16" presetClass="entr" presetSubtype="37"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arn(outVertical)">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8"/>
                                        </p:tgtEl>
                                      </p:cBhvr>
                                    </p:animEffect>
                                    <p:set>
                                      <p:cBhvr>
                                        <p:cTn id="55" dur="1" fill="hold">
                                          <p:stCondLst>
                                            <p:cond delay="499"/>
                                          </p:stCondLst>
                                        </p:cTn>
                                        <p:tgtEl>
                                          <p:spTgt spid="1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9"/>
                                        </p:tgtEl>
                                      </p:cBhvr>
                                    </p:animEffect>
                                    <p:set>
                                      <p:cBhvr>
                                        <p:cTn id="58" dur="1" fill="hold">
                                          <p:stCondLst>
                                            <p:cond delay="499"/>
                                          </p:stCondLst>
                                        </p:cTn>
                                        <p:tgtEl>
                                          <p:spTgt spid="19"/>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par>
                                <p:cTn id="62" presetID="16" presetClass="entr" presetSubtype="37"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arn(outVertical)">
                                      <p:cBhvr>
                                        <p:cTn id="64" dur="500"/>
                                        <p:tgtEl>
                                          <p:spTgt spid="21"/>
                                        </p:tgtEl>
                                      </p:cBhvr>
                                    </p:animEffect>
                                  </p:childTnLst>
                                </p:cTn>
                              </p:par>
                              <p:par>
                                <p:cTn id="65" presetID="22" presetClass="entr" presetSubtype="2"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right)">
                                      <p:cBhvr>
                                        <p:cTn id="67" dur="500"/>
                                        <p:tgtEl>
                                          <p:spTgt spid="22"/>
                                        </p:tgtEl>
                                      </p:cBhvr>
                                    </p:animEffect>
                                  </p:childTnLst>
                                </p:cTn>
                              </p:par>
                              <p:par>
                                <p:cTn id="68" presetID="16" presetClass="entr" presetSubtype="37"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arn(outVertical)">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37"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par>
                                <p:cTn id="76" presetID="22" presetClass="entr" presetSubtype="2"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right)">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37"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barn(outVertical)">
                                      <p:cBhvr>
                                        <p:cTn id="83" dur="500"/>
                                        <p:tgtEl>
                                          <p:spTgt spid="28"/>
                                        </p:tgtEl>
                                      </p:cBhvr>
                                    </p:animEffect>
                                  </p:childTnLst>
                                </p:cTn>
                              </p:par>
                              <p:par>
                                <p:cTn id="84" presetID="22" presetClass="entr" presetSubtype="2"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right)">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37"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barn(outVertical)">
                                      <p:cBhvr>
                                        <p:cTn id="91" dur="500"/>
                                        <p:tgtEl>
                                          <p:spTgt spid="30"/>
                                        </p:tgtEl>
                                      </p:cBhvr>
                                    </p:animEffect>
                                  </p:childTnLst>
                                </p:cTn>
                              </p:par>
                              <p:par>
                                <p:cTn id="92" presetID="22" presetClass="entr" presetSubtype="2"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right)">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37"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barn(outVertical)">
                                      <p:cBhvr>
                                        <p:cTn id="99" dur="500"/>
                                        <p:tgtEl>
                                          <p:spTgt spid="32"/>
                                        </p:tgtEl>
                                      </p:cBhvr>
                                    </p:animEffect>
                                  </p:childTnLst>
                                </p:cTn>
                              </p:par>
                              <p:par>
                                <p:cTn id="100" presetID="22" presetClass="entr" presetSubtype="2" fill="hold"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wipe(right)">
                                      <p:cBhvr>
                                        <p:cTn id="102" dur="500"/>
                                        <p:tgtEl>
                                          <p:spTgt spid="33"/>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37"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barn(outVertical)">
                                      <p:cBhvr>
                                        <p:cTn id="107" dur="500"/>
                                        <p:tgtEl>
                                          <p:spTgt spid="34"/>
                                        </p:tgtEl>
                                      </p:cBhvr>
                                    </p:animEffect>
                                  </p:childTnLst>
                                </p:cTn>
                              </p:par>
                              <p:par>
                                <p:cTn id="108" presetID="22" presetClass="entr" presetSubtype="2" fill="hold"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right)">
                                      <p:cBhvr>
                                        <p:cTn id="110" dur="500"/>
                                        <p:tgtEl>
                                          <p:spTgt spid="35"/>
                                        </p:tgtEl>
                                      </p:cBhvr>
                                    </p:animEffect>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barn(outVertical)">
                                      <p:cBhvr>
                                        <p:cTn id="115" dur="500"/>
                                        <p:tgtEl>
                                          <p:spTgt spid="64"/>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37" fill="hold" grpId="0" nodeType="click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barn(outVertical)">
                                      <p:cBhvr>
                                        <p:cTn id="120" dur="500"/>
                                        <p:tgtEl>
                                          <p:spTgt spid="6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1" nodeType="clickEffect">
                                  <p:stCondLst>
                                    <p:cond delay="0"/>
                                  </p:stCondLst>
                                  <p:childTnLst>
                                    <p:animEffect transition="out" filter="fade">
                                      <p:cBhvr>
                                        <p:cTn id="124" dur="500"/>
                                        <p:tgtEl>
                                          <p:spTgt spid="65"/>
                                        </p:tgtEl>
                                      </p:cBhvr>
                                    </p:animEffect>
                                    <p:set>
                                      <p:cBhvr>
                                        <p:cTn id="125" dur="1" fill="hold">
                                          <p:stCondLst>
                                            <p:cond delay="499"/>
                                          </p:stCondLst>
                                        </p:cTn>
                                        <p:tgtEl>
                                          <p:spTgt spid="6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64"/>
                                        </p:tgtEl>
                                      </p:cBhvr>
                                    </p:animEffect>
                                    <p:set>
                                      <p:cBhvr>
                                        <p:cTn id="128" dur="1" fill="hold">
                                          <p:stCondLst>
                                            <p:cond delay="499"/>
                                          </p:stCondLst>
                                        </p:cTn>
                                        <p:tgtEl>
                                          <p:spTgt spid="64"/>
                                        </p:tgtEl>
                                        <p:attrNameLst>
                                          <p:attrName>style.visibility</p:attrName>
                                        </p:attrNameLst>
                                      </p:cBhvr>
                                      <p:to>
                                        <p:strVal val="hidden"/>
                                      </p:to>
                                    </p:set>
                                  </p:childTnLst>
                                </p:cTn>
                              </p:par>
                              <p:par>
                                <p:cTn id="129" presetID="10" presetClass="exit" presetSubtype="0" fill="hold" grpId="2" nodeType="withEffect">
                                  <p:stCondLst>
                                    <p:cond delay="0"/>
                                  </p:stCondLst>
                                  <p:childTnLst>
                                    <p:animEffect transition="out" filter="fade">
                                      <p:cBhvr>
                                        <p:cTn id="130" dur="500"/>
                                        <p:tgtEl>
                                          <p:spTgt spid="21"/>
                                        </p:tgtEl>
                                      </p:cBhvr>
                                    </p:animEffect>
                                    <p:set>
                                      <p:cBhvr>
                                        <p:cTn id="131" dur="1" fill="hold">
                                          <p:stCondLst>
                                            <p:cond delay="499"/>
                                          </p:stCondLst>
                                        </p:cTn>
                                        <p:tgtEl>
                                          <p:spTgt spid="21"/>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22"/>
                                        </p:tgtEl>
                                      </p:cBhvr>
                                    </p:animEffect>
                                    <p:set>
                                      <p:cBhvr>
                                        <p:cTn id="134" dur="1" fill="hold">
                                          <p:stCondLst>
                                            <p:cond delay="499"/>
                                          </p:stCondLst>
                                        </p:cTn>
                                        <p:tgtEl>
                                          <p:spTgt spid="22"/>
                                        </p:tgtEl>
                                        <p:attrNameLst>
                                          <p:attrName>style.visibility</p:attrName>
                                        </p:attrNameLst>
                                      </p:cBhvr>
                                      <p:to>
                                        <p:strVal val="hidden"/>
                                      </p:to>
                                    </p:set>
                                  </p:childTnLst>
                                </p:cTn>
                              </p:par>
                              <p:par>
                                <p:cTn id="135" presetID="10" presetClass="exit" presetSubtype="0" fill="hold" grpId="2" nodeType="withEffect">
                                  <p:stCondLst>
                                    <p:cond delay="0"/>
                                  </p:stCondLst>
                                  <p:childTnLst>
                                    <p:animEffect transition="out" filter="fade">
                                      <p:cBhvr>
                                        <p:cTn id="136" dur="500"/>
                                        <p:tgtEl>
                                          <p:spTgt spid="23"/>
                                        </p:tgtEl>
                                      </p:cBhvr>
                                    </p:animEffect>
                                    <p:set>
                                      <p:cBhvr>
                                        <p:cTn id="137" dur="1" fill="hold">
                                          <p:stCondLst>
                                            <p:cond delay="499"/>
                                          </p:stCondLst>
                                        </p:cTn>
                                        <p:tgtEl>
                                          <p:spTgt spid="23"/>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26"/>
                                        </p:tgtEl>
                                      </p:cBhvr>
                                    </p:animEffect>
                                    <p:set>
                                      <p:cBhvr>
                                        <p:cTn id="140" dur="1" fill="hold">
                                          <p:stCondLst>
                                            <p:cond delay="499"/>
                                          </p:stCondLst>
                                        </p:cTn>
                                        <p:tgtEl>
                                          <p:spTgt spid="26"/>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27"/>
                                        </p:tgtEl>
                                      </p:cBhvr>
                                    </p:animEffect>
                                    <p:set>
                                      <p:cBhvr>
                                        <p:cTn id="143" dur="1" fill="hold">
                                          <p:stCondLst>
                                            <p:cond delay="499"/>
                                          </p:stCondLst>
                                        </p:cTn>
                                        <p:tgtEl>
                                          <p:spTgt spid="27"/>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28"/>
                                        </p:tgtEl>
                                      </p:cBhvr>
                                    </p:animEffect>
                                    <p:set>
                                      <p:cBhvr>
                                        <p:cTn id="146" dur="1" fill="hold">
                                          <p:stCondLst>
                                            <p:cond delay="499"/>
                                          </p:stCondLst>
                                        </p:cTn>
                                        <p:tgtEl>
                                          <p:spTgt spid="28"/>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29"/>
                                        </p:tgtEl>
                                      </p:cBhvr>
                                    </p:animEffect>
                                    <p:set>
                                      <p:cBhvr>
                                        <p:cTn id="149" dur="1" fill="hold">
                                          <p:stCondLst>
                                            <p:cond delay="499"/>
                                          </p:stCondLst>
                                        </p:cTn>
                                        <p:tgtEl>
                                          <p:spTgt spid="29"/>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30"/>
                                        </p:tgtEl>
                                      </p:cBhvr>
                                    </p:animEffect>
                                    <p:set>
                                      <p:cBhvr>
                                        <p:cTn id="152" dur="1" fill="hold">
                                          <p:stCondLst>
                                            <p:cond delay="499"/>
                                          </p:stCondLst>
                                        </p:cTn>
                                        <p:tgtEl>
                                          <p:spTgt spid="30"/>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31"/>
                                        </p:tgtEl>
                                      </p:cBhvr>
                                    </p:animEffect>
                                    <p:set>
                                      <p:cBhvr>
                                        <p:cTn id="155" dur="1" fill="hold">
                                          <p:stCondLst>
                                            <p:cond delay="499"/>
                                          </p:stCondLst>
                                        </p:cTn>
                                        <p:tgtEl>
                                          <p:spTgt spid="31"/>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32"/>
                                        </p:tgtEl>
                                      </p:cBhvr>
                                    </p:animEffect>
                                    <p:set>
                                      <p:cBhvr>
                                        <p:cTn id="158" dur="1" fill="hold">
                                          <p:stCondLst>
                                            <p:cond delay="499"/>
                                          </p:stCondLst>
                                        </p:cTn>
                                        <p:tgtEl>
                                          <p:spTgt spid="32"/>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33"/>
                                        </p:tgtEl>
                                      </p:cBhvr>
                                    </p:animEffect>
                                    <p:set>
                                      <p:cBhvr>
                                        <p:cTn id="161" dur="1" fill="hold">
                                          <p:stCondLst>
                                            <p:cond delay="499"/>
                                          </p:stCondLst>
                                        </p:cTn>
                                        <p:tgtEl>
                                          <p:spTgt spid="33"/>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34"/>
                                        </p:tgtEl>
                                      </p:cBhvr>
                                    </p:animEffect>
                                    <p:set>
                                      <p:cBhvr>
                                        <p:cTn id="164" dur="1" fill="hold">
                                          <p:stCondLst>
                                            <p:cond delay="499"/>
                                          </p:stCondLst>
                                        </p:cTn>
                                        <p:tgtEl>
                                          <p:spTgt spid="34"/>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35"/>
                                        </p:tgtEl>
                                      </p:cBhvr>
                                    </p:animEffect>
                                    <p:set>
                                      <p:cBhvr>
                                        <p:cTn id="167" dur="1" fill="hold">
                                          <p:stCondLst>
                                            <p:cond delay="499"/>
                                          </p:stCondLst>
                                        </p:cTn>
                                        <p:tgtEl>
                                          <p:spTgt spid="35"/>
                                        </p:tgtEl>
                                        <p:attrNameLst>
                                          <p:attrName>style.visibility</p:attrName>
                                        </p:attrNameLst>
                                      </p:cBhvr>
                                      <p:to>
                                        <p:strVal val="hidden"/>
                                      </p:to>
                                    </p:set>
                                  </p:childTnLst>
                                </p:cTn>
                              </p:par>
                              <p:par>
                                <p:cTn id="168" presetID="16" presetClass="entr" presetSubtype="37" fill="hold" grpId="0" nodeType="withEffect">
                                  <p:stCondLst>
                                    <p:cond delay="0"/>
                                  </p:stCondLst>
                                  <p:childTnLst>
                                    <p:set>
                                      <p:cBhvr>
                                        <p:cTn id="169" dur="1" fill="hold">
                                          <p:stCondLst>
                                            <p:cond delay="0"/>
                                          </p:stCondLst>
                                        </p:cTn>
                                        <p:tgtEl>
                                          <p:spTgt spid="43"/>
                                        </p:tgtEl>
                                        <p:attrNameLst>
                                          <p:attrName>style.visibility</p:attrName>
                                        </p:attrNameLst>
                                      </p:cBhvr>
                                      <p:to>
                                        <p:strVal val="visible"/>
                                      </p:to>
                                    </p:set>
                                    <p:animEffect transition="in" filter="barn(outVertical)">
                                      <p:cBhvr>
                                        <p:cTn id="170" dur="500"/>
                                        <p:tgtEl>
                                          <p:spTgt spid="43"/>
                                        </p:tgtEl>
                                      </p:cBhvr>
                                    </p:animEffect>
                                  </p:childTnLst>
                                </p:cTn>
                              </p:par>
                              <p:par>
                                <p:cTn id="171" presetID="16" presetClass="entr" presetSubtype="37" fill="hold" grpId="0" nodeType="withEffect">
                                  <p:stCondLst>
                                    <p:cond delay="0"/>
                                  </p:stCondLst>
                                  <p:childTnLst>
                                    <p:set>
                                      <p:cBhvr>
                                        <p:cTn id="172" dur="1" fill="hold">
                                          <p:stCondLst>
                                            <p:cond delay="0"/>
                                          </p:stCondLst>
                                        </p:cTn>
                                        <p:tgtEl>
                                          <p:spTgt spid="41"/>
                                        </p:tgtEl>
                                        <p:attrNameLst>
                                          <p:attrName>style.visibility</p:attrName>
                                        </p:attrNameLst>
                                      </p:cBhvr>
                                      <p:to>
                                        <p:strVal val="visible"/>
                                      </p:to>
                                    </p:set>
                                    <p:animEffect transition="in" filter="barn(outVertical)">
                                      <p:cBhvr>
                                        <p:cTn id="173" dur="500"/>
                                        <p:tgtEl>
                                          <p:spTgt spid="41"/>
                                        </p:tgtEl>
                                      </p:cBhvr>
                                    </p:animEffect>
                                  </p:childTnLst>
                                </p:cTn>
                              </p:par>
                              <p:par>
                                <p:cTn id="174" presetID="22" presetClass="entr" presetSubtype="2" fill="hold" nodeType="withEffect">
                                  <p:stCondLst>
                                    <p:cond delay="0"/>
                                  </p:stCondLst>
                                  <p:childTnLst>
                                    <p:set>
                                      <p:cBhvr>
                                        <p:cTn id="175" dur="1" fill="hold">
                                          <p:stCondLst>
                                            <p:cond delay="0"/>
                                          </p:stCondLst>
                                        </p:cTn>
                                        <p:tgtEl>
                                          <p:spTgt spid="42"/>
                                        </p:tgtEl>
                                        <p:attrNameLst>
                                          <p:attrName>style.visibility</p:attrName>
                                        </p:attrNameLst>
                                      </p:cBhvr>
                                      <p:to>
                                        <p:strVal val="visible"/>
                                      </p:to>
                                    </p:set>
                                    <p:animEffect transition="in" filter="wipe(right)">
                                      <p:cBhvr>
                                        <p:cTn id="17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14" grpId="0" animBg="1"/>
      <p:bldP spid="14" grpId="1" animBg="1"/>
      <p:bldP spid="18" grpId="0" animBg="1"/>
      <p:bldP spid="18" grpId="1" animBg="1"/>
      <p:bldP spid="20" grpId="0" animBg="1"/>
      <p:bldP spid="20" grpId="1" animBg="1"/>
      <p:bldP spid="21" grpId="0" animBg="1"/>
      <p:bldP spid="21" grpId="2" animBg="1"/>
      <p:bldP spid="23" grpId="0" animBg="1"/>
      <p:bldP spid="23" grpId="2" animBg="1"/>
      <p:bldP spid="26" grpId="0" animBg="1"/>
      <p:bldP spid="26" grpId="1" animBg="1"/>
      <p:bldP spid="28" grpId="0" animBg="1"/>
      <p:bldP spid="28" grpId="1" animBg="1"/>
      <p:bldP spid="30" grpId="0" animBg="1"/>
      <p:bldP spid="30" grpId="1" animBg="1"/>
      <p:bldP spid="32" grpId="0" animBg="1"/>
      <p:bldP spid="32" grpId="1" animBg="1"/>
      <p:bldP spid="34" grpId="0" animBg="1"/>
      <p:bldP spid="34" grpId="1" animBg="1"/>
      <p:bldP spid="41" grpId="0" animBg="1"/>
      <p:bldP spid="43" grpId="0" animBg="1"/>
      <p:bldP spid="63" grpId="0" animBg="1"/>
      <p:bldP spid="63" grpId="1" animBg="1"/>
      <p:bldP spid="64" grpId="0" animBg="1"/>
      <p:bldP spid="64" grpId="1" animBg="1"/>
      <p:bldP spid="65" grpId="0" animBg="1"/>
      <p:bldP spid="65"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F6663-135D-44F2-B1E5-C3C51F1026E5}"/>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61D56EE0-53DE-473B-9F4D-F92839F642D8}"/>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0E526DC0-84DA-441A-876F-39F475014775}"/>
              </a:ext>
            </a:extLst>
          </p:cNvPr>
          <p:cNvSpPr>
            <a:spLocks noGrp="1"/>
          </p:cNvSpPr>
          <p:nvPr>
            <p:ph type="sldNum" sz="quarter" idx="4"/>
          </p:nvPr>
        </p:nvSpPr>
        <p:spPr/>
        <p:txBody>
          <a:bodyPr/>
          <a:lstStyle/>
          <a:p>
            <a:fld id="{87FD5303-69AD-2E4D-B18B-E5EED0F0A60B}" type="slidenum">
              <a:rPr lang="en-US" smtClean="0"/>
              <a:pPr/>
              <a:t>4</a:t>
            </a:fld>
            <a:r>
              <a:rPr lang="en-US"/>
              <a:t>    </a:t>
            </a:r>
            <a:endParaRPr lang="en-US" dirty="0"/>
          </a:p>
        </p:txBody>
      </p:sp>
      <p:sp>
        <p:nvSpPr>
          <p:cNvPr id="5" name="Title 4">
            <a:extLst>
              <a:ext uri="{FF2B5EF4-FFF2-40B4-BE49-F238E27FC236}">
                <a16:creationId xmlns:a16="http://schemas.microsoft.com/office/drawing/2014/main" id="{3FD05543-6857-4F99-9709-F2D4E0BFF76A}"/>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73064D4B-49FB-4E53-92BA-22D3F4744462}"/>
              </a:ext>
            </a:extLst>
          </p:cNvPr>
          <p:cNvSpPr>
            <a:spLocks noGrp="1"/>
          </p:cNvSpPr>
          <p:nvPr>
            <p:ph sz="quarter" idx="10"/>
          </p:nvPr>
        </p:nvSpPr>
        <p:spPr>
          <a:xfrm>
            <a:off x="0" y="1005840"/>
            <a:ext cx="12188952" cy="5303520"/>
          </a:xfrm>
        </p:spPr>
        <p:txBody>
          <a:bodyPr/>
          <a:lstStyle/>
          <a:p>
            <a:r>
              <a:rPr lang="en-US" dirty="0"/>
              <a:t>I promise you won’t be disappointed…</a:t>
            </a:r>
          </a:p>
        </p:txBody>
      </p:sp>
      <p:sp>
        <p:nvSpPr>
          <p:cNvPr id="7" name="TextBox 6">
            <a:extLst>
              <a:ext uri="{FF2B5EF4-FFF2-40B4-BE49-F238E27FC236}">
                <a16:creationId xmlns:a16="http://schemas.microsoft.com/office/drawing/2014/main" id="{9733F57C-1D7B-47F5-8726-3A248ECE2F69}"/>
              </a:ext>
            </a:extLst>
          </p:cNvPr>
          <p:cNvSpPr txBox="1"/>
          <p:nvPr/>
        </p:nvSpPr>
        <p:spPr>
          <a:xfrm>
            <a:off x="2817778" y="2272606"/>
            <a:ext cx="6553397" cy="2769989"/>
          </a:xfrm>
          <a:prstGeom prst="rect">
            <a:avLst/>
          </a:prstGeom>
          <a:solidFill>
            <a:schemeClr val="bg1"/>
          </a:solidFill>
          <a:ln w="38100">
            <a:noFill/>
          </a:ln>
          <a:effectLst/>
        </p:spPr>
        <p:txBody>
          <a:bodyPr wrap="none" lIns="91440" tIns="0" rIns="91440" bIns="0" rtlCol="0">
            <a:spAutoFit/>
          </a:bodyPr>
          <a:lstStyle/>
          <a:p>
            <a:pPr algn="ctr"/>
            <a:r>
              <a:rPr lang="en-US" sz="6000" dirty="0">
                <a:ln w="3175">
                  <a:noFill/>
                </a:ln>
                <a:solidFill>
                  <a:srgbClr val="163764"/>
                </a:solidFill>
                <a:latin typeface="Arial Black" pitchFamily="34" charset="0"/>
              </a:rPr>
              <a:t>Please Hold All</a:t>
            </a:r>
          </a:p>
          <a:p>
            <a:pPr algn="ctr"/>
            <a:r>
              <a:rPr lang="en-US" sz="6000" dirty="0">
                <a:ln w="3175">
                  <a:noFill/>
                </a:ln>
                <a:solidFill>
                  <a:srgbClr val="163764"/>
                </a:solidFill>
                <a:latin typeface="Arial Black" pitchFamily="34" charset="0"/>
              </a:rPr>
              <a:t>Questions</a:t>
            </a:r>
          </a:p>
          <a:p>
            <a:pPr algn="ctr"/>
            <a:r>
              <a:rPr lang="en-US" sz="6000" dirty="0">
                <a:ln w="3175">
                  <a:noFill/>
                </a:ln>
                <a:solidFill>
                  <a:srgbClr val="163764"/>
                </a:solidFill>
                <a:latin typeface="Arial Black" pitchFamily="34" charset="0"/>
              </a:rPr>
              <a:t>Until the End</a:t>
            </a:r>
          </a:p>
        </p:txBody>
      </p:sp>
      <p:sp>
        <p:nvSpPr>
          <p:cNvPr id="8" name="Oval 7">
            <a:extLst>
              <a:ext uri="{FF2B5EF4-FFF2-40B4-BE49-F238E27FC236}">
                <a16:creationId xmlns:a16="http://schemas.microsoft.com/office/drawing/2014/main" id="{075F770E-35DD-4F2F-8FFC-8D992DC515AA}"/>
              </a:ext>
            </a:extLst>
          </p:cNvPr>
          <p:cNvSpPr/>
          <p:nvPr/>
        </p:nvSpPr>
        <p:spPr>
          <a:xfrm>
            <a:off x="334512" y="6610350"/>
            <a:ext cx="220320" cy="22030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0" name="Straight Arrow Connector 9">
            <a:extLst>
              <a:ext uri="{FF2B5EF4-FFF2-40B4-BE49-F238E27FC236}">
                <a16:creationId xmlns:a16="http://schemas.microsoft.com/office/drawing/2014/main" id="{2D63338C-E816-43CD-ABB0-5866212DF48B}"/>
              </a:ext>
            </a:extLst>
          </p:cNvPr>
          <p:cNvCxnSpPr>
            <a:cxnSpLocks/>
            <a:stCxn id="12" idx="2"/>
            <a:endCxn id="8" idx="6"/>
          </p:cNvCxnSpPr>
          <p:nvPr/>
        </p:nvCxnSpPr>
        <p:spPr>
          <a:xfrm flipH="1">
            <a:off x="554832" y="5961423"/>
            <a:ext cx="1844023" cy="75908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0C88547-413D-4CC3-A61E-48AD2FCB296E}"/>
              </a:ext>
            </a:extLst>
          </p:cNvPr>
          <p:cNvSpPr txBox="1"/>
          <p:nvPr/>
        </p:nvSpPr>
        <p:spPr>
          <a:xfrm>
            <a:off x="941530" y="5222759"/>
            <a:ext cx="2914650" cy="738664"/>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Reference the page number</a:t>
            </a:r>
          </a:p>
        </p:txBody>
      </p:sp>
    </p:spTree>
    <p:extLst>
      <p:ext uri="{BB962C8B-B14F-4D97-AF65-F5344CB8AC3E}">
        <p14:creationId xmlns:p14="http://schemas.microsoft.com/office/powerpoint/2010/main" val="282019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p:cTn id="1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7">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p:cTn id="1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7">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p:cTn id="22"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2" presetClass="entr" presetSubtype="2"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par>
                                <p:cTn id="33" presetID="21"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heel(4)">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8"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40</a:t>
            </a:fld>
            <a:r>
              <a:rPr lang="en-US"/>
              <a:t>    </a:t>
            </a:r>
            <a:endParaRPr lang="en-US" dirty="0"/>
          </a:p>
        </p:txBody>
      </p:sp>
      <p:sp>
        <p:nvSpPr>
          <p:cNvPr id="6" name="Content Placeholder 5"/>
          <p:cNvSpPr>
            <a:spLocks noGrp="1"/>
          </p:cNvSpPr>
          <p:nvPr>
            <p:ph sz="quarter" idx="10"/>
          </p:nvPr>
        </p:nvSpPr>
        <p:spPr/>
        <p:txBody>
          <a:bodyPr/>
          <a:lstStyle/>
          <a:p>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005840"/>
            <a:ext cx="5021084"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68769" y="1005840"/>
            <a:ext cx="5020056" cy="427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4"/>
          <p:cNvSpPr>
            <a:spLocks noGrp="1"/>
          </p:cNvSpPr>
          <p:nvPr>
            <p:ph type="title"/>
          </p:nvPr>
        </p:nvSpPr>
        <p:spPr>
          <a:xfrm>
            <a:off x="457199" y="91440"/>
            <a:ext cx="11528324" cy="914400"/>
          </a:xfrm>
        </p:spPr>
        <p:txBody>
          <a:bodyPr/>
          <a:lstStyle/>
          <a:p>
            <a:r>
              <a:rPr lang="en-US" dirty="0"/>
              <a:t>REORGANIZE </a:t>
            </a:r>
            <a:r>
              <a:rPr lang="en-US" dirty="0" err="1"/>
              <a:t>v.s</a:t>
            </a:r>
            <a:r>
              <a:rPr lang="en-US" dirty="0"/>
              <a:t>. </a:t>
            </a:r>
            <a:r>
              <a:rPr lang="en-US" dirty="0">
                <a:solidFill>
                  <a:srgbClr val="66FF66"/>
                </a:solidFill>
              </a:rPr>
              <a:t>“Low Threshold” </a:t>
            </a:r>
            <a:r>
              <a:rPr lang="en-US" dirty="0"/>
              <a:t>REBUILDS</a:t>
            </a:r>
          </a:p>
        </p:txBody>
      </p:sp>
      <p:sp>
        <p:nvSpPr>
          <p:cNvPr id="12" name="Rectangle 11"/>
          <p:cNvSpPr/>
          <p:nvPr/>
        </p:nvSpPr>
        <p:spPr>
          <a:xfrm>
            <a:off x="7195501" y="3079907"/>
            <a:ext cx="4938713" cy="2211516"/>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8" name="Rectangle 47"/>
          <p:cNvSpPr/>
          <p:nvPr/>
        </p:nvSpPr>
        <p:spPr>
          <a:xfrm>
            <a:off x="9404958" y="2749371"/>
            <a:ext cx="642938" cy="15716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49" name="Straight Arrow Connector 48"/>
          <p:cNvCxnSpPr>
            <a:stCxn id="50" idx="3"/>
            <a:endCxn id="48" idx="1"/>
          </p:cNvCxnSpPr>
          <p:nvPr/>
        </p:nvCxnSpPr>
        <p:spPr>
          <a:xfrm>
            <a:off x="6943394" y="2820303"/>
            <a:ext cx="2461564" cy="765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5245429" y="2450971"/>
            <a:ext cx="1697965"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REBUILD</a:t>
            </a:r>
          </a:p>
          <a:p>
            <a:pPr algn="ctr"/>
            <a:r>
              <a:rPr lang="en-US" sz="2400" dirty="0">
                <a:latin typeface="Arial Black" panose="020B0A04020102020204" pitchFamily="34" charset="0"/>
              </a:rPr>
              <a:t>At &gt;1%</a:t>
            </a:r>
          </a:p>
        </p:txBody>
      </p:sp>
      <p:sp>
        <p:nvSpPr>
          <p:cNvPr id="73" name="Rectangle 72"/>
          <p:cNvSpPr/>
          <p:nvPr/>
        </p:nvSpPr>
        <p:spPr>
          <a:xfrm>
            <a:off x="9424622" y="3069216"/>
            <a:ext cx="642938" cy="124084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74" name="Straight Arrow Connector 73"/>
          <p:cNvCxnSpPr>
            <a:stCxn id="75" idx="3"/>
            <a:endCxn id="73" idx="1"/>
          </p:cNvCxnSpPr>
          <p:nvPr/>
        </p:nvCxnSpPr>
        <p:spPr>
          <a:xfrm flipV="1">
            <a:off x="7377554" y="3689640"/>
            <a:ext cx="2047068" cy="331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12300" y="3138953"/>
            <a:ext cx="2565254" cy="110799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8 Days</a:t>
            </a:r>
          </a:p>
          <a:p>
            <a:pPr algn="ctr"/>
            <a:r>
              <a:rPr lang="en-US" sz="2400" dirty="0">
                <a:latin typeface="Arial Black" panose="020B0A04020102020204" pitchFamily="34" charset="0"/>
              </a:rPr>
              <a:t>to get to &gt;1%</a:t>
            </a:r>
          </a:p>
          <a:p>
            <a:pPr algn="ctr"/>
            <a:r>
              <a:rPr lang="en-US" sz="2400" dirty="0">
                <a:latin typeface="Arial Black" panose="020B0A04020102020204" pitchFamily="34" charset="0"/>
              </a:rPr>
              <a:t>fragmentation</a:t>
            </a:r>
          </a:p>
        </p:txBody>
      </p:sp>
      <p:sp>
        <p:nvSpPr>
          <p:cNvPr id="36" name="Right Bracket 35">
            <a:extLst>
              <a:ext uri="{FF2B5EF4-FFF2-40B4-BE49-F238E27FC236}">
                <a16:creationId xmlns:a16="http://schemas.microsoft.com/office/drawing/2014/main" id="{26FDA051-BE46-4BF3-9D22-6F60931DC523}"/>
              </a:ext>
            </a:extLst>
          </p:cNvPr>
          <p:cNvSpPr/>
          <p:nvPr/>
        </p:nvSpPr>
        <p:spPr>
          <a:xfrm>
            <a:off x="4923108" y="3295650"/>
            <a:ext cx="939529" cy="319088"/>
          </a:xfrm>
          <a:prstGeom prst="rightBracket">
            <a:avLst/>
          </a:prstGeom>
          <a:ln w="254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r"/>
            <a:r>
              <a:rPr lang="en-US" sz="1200" b="1" dirty="0"/>
              <a:t>1104</a:t>
            </a:r>
          </a:p>
        </p:txBody>
      </p:sp>
      <p:sp>
        <p:nvSpPr>
          <p:cNvPr id="71" name="Right Bracket 70">
            <a:extLst>
              <a:ext uri="{FF2B5EF4-FFF2-40B4-BE49-F238E27FC236}">
                <a16:creationId xmlns:a16="http://schemas.microsoft.com/office/drawing/2014/main" id="{6427EE3A-F0C8-4F03-B518-D910832A794D}"/>
              </a:ext>
            </a:extLst>
          </p:cNvPr>
          <p:cNvSpPr/>
          <p:nvPr/>
        </p:nvSpPr>
        <p:spPr>
          <a:xfrm>
            <a:off x="4923109" y="3764757"/>
            <a:ext cx="939528" cy="319088"/>
          </a:xfrm>
          <a:prstGeom prst="rightBracket">
            <a:avLst/>
          </a:prstGeom>
          <a:ln w="254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r"/>
            <a:r>
              <a:rPr lang="en-US" sz="1200" b="1" dirty="0"/>
              <a:t>1670</a:t>
            </a:r>
          </a:p>
        </p:txBody>
      </p:sp>
      <p:sp>
        <p:nvSpPr>
          <p:cNvPr id="72" name="Right Bracket 71">
            <a:extLst>
              <a:ext uri="{FF2B5EF4-FFF2-40B4-BE49-F238E27FC236}">
                <a16:creationId xmlns:a16="http://schemas.microsoft.com/office/drawing/2014/main" id="{685D0A33-50CF-4FF1-8570-C30969A4F732}"/>
              </a:ext>
            </a:extLst>
          </p:cNvPr>
          <p:cNvSpPr/>
          <p:nvPr/>
        </p:nvSpPr>
        <p:spPr>
          <a:xfrm>
            <a:off x="4923108" y="4233864"/>
            <a:ext cx="939528" cy="164115"/>
          </a:xfrm>
          <a:prstGeom prst="rightBracket">
            <a:avLst/>
          </a:prstGeom>
          <a:ln w="254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r"/>
            <a:r>
              <a:rPr lang="en-US" sz="1200" b="1" dirty="0"/>
              <a:t>1082</a:t>
            </a:r>
          </a:p>
        </p:txBody>
      </p:sp>
      <p:sp>
        <p:nvSpPr>
          <p:cNvPr id="79" name="Right Bracket 78">
            <a:extLst>
              <a:ext uri="{FF2B5EF4-FFF2-40B4-BE49-F238E27FC236}">
                <a16:creationId xmlns:a16="http://schemas.microsoft.com/office/drawing/2014/main" id="{A1769327-2186-4B7A-8207-5C007566C492}"/>
              </a:ext>
            </a:extLst>
          </p:cNvPr>
          <p:cNvSpPr/>
          <p:nvPr/>
        </p:nvSpPr>
        <p:spPr>
          <a:xfrm>
            <a:off x="4923109" y="4563380"/>
            <a:ext cx="939528" cy="164115"/>
          </a:xfrm>
          <a:prstGeom prst="rightBracket">
            <a:avLst/>
          </a:prstGeom>
          <a:ln w="254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r"/>
            <a:r>
              <a:rPr lang="en-US" sz="1200" b="1" dirty="0"/>
              <a:t>1108</a:t>
            </a:r>
          </a:p>
        </p:txBody>
      </p:sp>
      <p:sp>
        <p:nvSpPr>
          <p:cNvPr id="80" name="Right Bracket 79">
            <a:extLst>
              <a:ext uri="{FF2B5EF4-FFF2-40B4-BE49-F238E27FC236}">
                <a16:creationId xmlns:a16="http://schemas.microsoft.com/office/drawing/2014/main" id="{80567F21-E5CB-43AD-ABFA-772A033069F0}"/>
              </a:ext>
            </a:extLst>
          </p:cNvPr>
          <p:cNvSpPr/>
          <p:nvPr/>
        </p:nvSpPr>
        <p:spPr>
          <a:xfrm>
            <a:off x="4923110" y="4875420"/>
            <a:ext cx="939528" cy="164115"/>
          </a:xfrm>
          <a:prstGeom prst="rightBracket">
            <a:avLst/>
          </a:prstGeom>
          <a:ln w="254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r"/>
            <a:r>
              <a:rPr lang="en-US" sz="1200" b="1" dirty="0"/>
              <a:t>1178</a:t>
            </a:r>
          </a:p>
        </p:txBody>
      </p:sp>
      <p:sp>
        <p:nvSpPr>
          <p:cNvPr id="81" name="Right Bracket 80">
            <a:extLst>
              <a:ext uri="{FF2B5EF4-FFF2-40B4-BE49-F238E27FC236}">
                <a16:creationId xmlns:a16="http://schemas.microsoft.com/office/drawing/2014/main" id="{F8A34633-F601-44BE-8F0D-C75FA775888B}"/>
              </a:ext>
            </a:extLst>
          </p:cNvPr>
          <p:cNvSpPr/>
          <p:nvPr/>
        </p:nvSpPr>
        <p:spPr>
          <a:xfrm>
            <a:off x="4923111" y="5187460"/>
            <a:ext cx="939528" cy="164115"/>
          </a:xfrm>
          <a:prstGeom prst="rightBracket">
            <a:avLst/>
          </a:prstGeom>
          <a:ln w="254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r"/>
            <a:r>
              <a:rPr lang="en-US" sz="1200" b="1" dirty="0"/>
              <a:t>1253</a:t>
            </a:r>
          </a:p>
        </p:txBody>
      </p:sp>
      <p:sp>
        <p:nvSpPr>
          <p:cNvPr id="82" name="Right Bracket 81">
            <a:extLst>
              <a:ext uri="{FF2B5EF4-FFF2-40B4-BE49-F238E27FC236}">
                <a16:creationId xmlns:a16="http://schemas.microsoft.com/office/drawing/2014/main" id="{635EF479-7B67-41C7-84DF-E14677C33BF4}"/>
              </a:ext>
            </a:extLst>
          </p:cNvPr>
          <p:cNvSpPr/>
          <p:nvPr/>
        </p:nvSpPr>
        <p:spPr>
          <a:xfrm>
            <a:off x="4923112" y="5499500"/>
            <a:ext cx="939528" cy="164115"/>
          </a:xfrm>
          <a:prstGeom prst="rightBracket">
            <a:avLst/>
          </a:prstGeom>
          <a:ln w="254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r"/>
            <a:r>
              <a:rPr lang="en-US" sz="1200" b="1" dirty="0"/>
              <a:t>1227</a:t>
            </a:r>
          </a:p>
        </p:txBody>
      </p:sp>
      <p:sp>
        <p:nvSpPr>
          <p:cNvPr id="83" name="Right Bracket 82">
            <a:extLst>
              <a:ext uri="{FF2B5EF4-FFF2-40B4-BE49-F238E27FC236}">
                <a16:creationId xmlns:a16="http://schemas.microsoft.com/office/drawing/2014/main" id="{F7B9B6F6-FFA3-49C6-98A5-0B47A454139D}"/>
              </a:ext>
            </a:extLst>
          </p:cNvPr>
          <p:cNvSpPr/>
          <p:nvPr/>
        </p:nvSpPr>
        <p:spPr>
          <a:xfrm>
            <a:off x="4923113" y="5811540"/>
            <a:ext cx="939528" cy="164115"/>
          </a:xfrm>
          <a:prstGeom prst="rightBracket">
            <a:avLst/>
          </a:prstGeom>
          <a:ln w="254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r"/>
            <a:r>
              <a:rPr lang="en-US" sz="1200" b="1" dirty="0"/>
              <a:t>1159</a:t>
            </a:r>
          </a:p>
        </p:txBody>
      </p:sp>
      <p:sp>
        <p:nvSpPr>
          <p:cNvPr id="85" name="Rectangle 84">
            <a:extLst>
              <a:ext uri="{FF2B5EF4-FFF2-40B4-BE49-F238E27FC236}">
                <a16:creationId xmlns:a16="http://schemas.microsoft.com/office/drawing/2014/main" id="{25EF3677-CA4D-4284-B15F-0016444174D6}"/>
              </a:ext>
            </a:extLst>
          </p:cNvPr>
          <p:cNvSpPr/>
          <p:nvPr/>
        </p:nvSpPr>
        <p:spPr>
          <a:xfrm>
            <a:off x="5180015" y="6042256"/>
            <a:ext cx="2014792" cy="23836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latin typeface="Arial Black" panose="020B0A04020102020204" pitchFamily="34" charset="0"/>
              </a:rPr>
              <a:t>9781 Total Page Builds</a:t>
            </a:r>
          </a:p>
        </p:txBody>
      </p:sp>
      <p:sp>
        <p:nvSpPr>
          <p:cNvPr id="45" name="Left Bracket 44">
            <a:extLst>
              <a:ext uri="{FF2B5EF4-FFF2-40B4-BE49-F238E27FC236}">
                <a16:creationId xmlns:a16="http://schemas.microsoft.com/office/drawing/2014/main" id="{01FAC28E-66A4-463D-8686-11F58E632DBA}"/>
              </a:ext>
            </a:extLst>
          </p:cNvPr>
          <p:cNvSpPr/>
          <p:nvPr/>
        </p:nvSpPr>
        <p:spPr>
          <a:xfrm>
            <a:off x="6543675" y="2993016"/>
            <a:ext cx="733426" cy="1240848"/>
          </a:xfrm>
          <a:prstGeom prst="leftBracket">
            <a:avLst/>
          </a:prstGeom>
          <a:ln w="25400">
            <a:solidFill>
              <a:srgbClr val="FF0000"/>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r>
              <a:rPr lang="en-US" sz="1200" b="1" dirty="0"/>
              <a:t>221</a:t>
            </a:r>
          </a:p>
        </p:txBody>
      </p:sp>
      <p:sp>
        <p:nvSpPr>
          <p:cNvPr id="86" name="Left Bracket 85">
            <a:extLst>
              <a:ext uri="{FF2B5EF4-FFF2-40B4-BE49-F238E27FC236}">
                <a16:creationId xmlns:a16="http://schemas.microsoft.com/office/drawing/2014/main" id="{66E2519E-BAFB-4F65-8A90-4CDF166E2EAB}"/>
              </a:ext>
            </a:extLst>
          </p:cNvPr>
          <p:cNvSpPr/>
          <p:nvPr/>
        </p:nvSpPr>
        <p:spPr>
          <a:xfrm>
            <a:off x="6528056" y="4395789"/>
            <a:ext cx="733426" cy="643746"/>
          </a:xfrm>
          <a:prstGeom prst="leftBracket">
            <a:avLst/>
          </a:prstGeom>
          <a:ln w="25400">
            <a:solidFill>
              <a:srgbClr val="FF0000"/>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txBody>
          <a:bodyPr lIns="0" rIns="0" rtlCol="0" anchor="ctr"/>
          <a:lstStyle/>
          <a:p>
            <a:r>
              <a:rPr lang="en-US" sz="1200" b="1" dirty="0"/>
              <a:t>1</a:t>
            </a:r>
          </a:p>
        </p:txBody>
      </p:sp>
      <p:sp>
        <p:nvSpPr>
          <p:cNvPr id="89" name="Rectangle 88">
            <a:extLst>
              <a:ext uri="{FF2B5EF4-FFF2-40B4-BE49-F238E27FC236}">
                <a16:creationId xmlns:a16="http://schemas.microsoft.com/office/drawing/2014/main" id="{4B622B2D-B749-44D8-A79E-BEC35071303E}"/>
              </a:ext>
            </a:extLst>
          </p:cNvPr>
          <p:cNvSpPr/>
          <p:nvPr/>
        </p:nvSpPr>
        <p:spPr>
          <a:xfrm>
            <a:off x="6615292" y="5193903"/>
            <a:ext cx="1913732" cy="23836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latin typeface="Arial Black" panose="020B0A04020102020204" pitchFamily="34" charset="0"/>
              </a:rPr>
              <a:t>222 Total Page Builds</a:t>
            </a:r>
          </a:p>
        </p:txBody>
      </p:sp>
      <p:sp>
        <p:nvSpPr>
          <p:cNvPr id="92" name="TextBox 91">
            <a:extLst>
              <a:ext uri="{FF2B5EF4-FFF2-40B4-BE49-F238E27FC236}">
                <a16:creationId xmlns:a16="http://schemas.microsoft.com/office/drawing/2014/main" id="{90E4F6AD-6B19-4282-874C-3773379247AC}"/>
              </a:ext>
            </a:extLst>
          </p:cNvPr>
          <p:cNvSpPr txBox="1"/>
          <p:nvPr/>
        </p:nvSpPr>
        <p:spPr>
          <a:xfrm>
            <a:off x="7191996" y="5589103"/>
            <a:ext cx="4714176" cy="615553"/>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000" dirty="0">
                <a:latin typeface="Arial Black" panose="020B0A04020102020204" pitchFamily="34" charset="0"/>
              </a:rPr>
              <a:t>REORGANIZE CAUSED 44 TIMEs</a:t>
            </a:r>
          </a:p>
          <a:p>
            <a:pPr algn="ctr"/>
            <a:r>
              <a:rPr lang="en-US" sz="2000" dirty="0">
                <a:latin typeface="Arial Black" panose="020B0A04020102020204" pitchFamily="34" charset="0"/>
              </a:rPr>
              <a:t>MORE PAGES THAN REBUILD!</a:t>
            </a:r>
          </a:p>
        </p:txBody>
      </p:sp>
      <p:sp>
        <p:nvSpPr>
          <p:cNvPr id="96" name="TextBox 95">
            <a:extLst>
              <a:ext uri="{FF2B5EF4-FFF2-40B4-BE49-F238E27FC236}">
                <a16:creationId xmlns:a16="http://schemas.microsoft.com/office/drawing/2014/main" id="{547AC174-73D7-45E0-9824-50F6AFE930CF}"/>
              </a:ext>
            </a:extLst>
          </p:cNvPr>
          <p:cNvSpPr txBox="1"/>
          <p:nvPr/>
        </p:nvSpPr>
        <p:spPr>
          <a:xfrm>
            <a:off x="8684747" y="4816710"/>
            <a:ext cx="3348481" cy="615553"/>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000" dirty="0">
                <a:latin typeface="Arial Black" panose="020B0A04020102020204" pitchFamily="34" charset="0"/>
              </a:rPr>
              <a:t>And REBUILD included</a:t>
            </a:r>
          </a:p>
          <a:p>
            <a:pPr algn="ctr"/>
            <a:r>
              <a:rPr lang="en-US" sz="2000" dirty="0">
                <a:latin typeface="Arial Black" panose="020B0A04020102020204" pitchFamily="34" charset="0"/>
              </a:rPr>
              <a:t>2 extra days!!!</a:t>
            </a:r>
          </a:p>
        </p:txBody>
      </p:sp>
      <p:sp>
        <p:nvSpPr>
          <p:cNvPr id="97" name="Rectangle 96">
            <a:extLst>
              <a:ext uri="{FF2B5EF4-FFF2-40B4-BE49-F238E27FC236}">
                <a16:creationId xmlns:a16="http://schemas.microsoft.com/office/drawing/2014/main" id="{D4B6ACC2-D632-43A1-BAD1-8A6B4A726E85}"/>
              </a:ext>
            </a:extLst>
          </p:cNvPr>
          <p:cNvSpPr/>
          <p:nvPr/>
        </p:nvSpPr>
        <p:spPr>
          <a:xfrm>
            <a:off x="4302918" y="3539026"/>
            <a:ext cx="619681" cy="15716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00" name="Rectangle 99">
            <a:extLst>
              <a:ext uri="{FF2B5EF4-FFF2-40B4-BE49-F238E27FC236}">
                <a16:creationId xmlns:a16="http://schemas.microsoft.com/office/drawing/2014/main" id="{10873F23-44E8-4D1A-8271-4B45B7B30EA2}"/>
              </a:ext>
            </a:extLst>
          </p:cNvPr>
          <p:cNvSpPr/>
          <p:nvPr/>
        </p:nvSpPr>
        <p:spPr>
          <a:xfrm>
            <a:off x="4303432" y="3229464"/>
            <a:ext cx="619681" cy="15716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2" name="Oval 31">
            <a:extLst>
              <a:ext uri="{FF2B5EF4-FFF2-40B4-BE49-F238E27FC236}">
                <a16:creationId xmlns:a16="http://schemas.microsoft.com/office/drawing/2014/main" id="{CB2E7D67-066C-4822-896F-5DB1B6EB6A3E}"/>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05636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up)">
                                      <p:cBhvr>
                                        <p:cTn id="7" dur="20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arn(outVertical)">
                                      <p:cBhvr>
                                        <p:cTn id="12" dur="500"/>
                                        <p:tgtEl>
                                          <p:spTgt spid="50"/>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arn(outVertical)">
                                      <p:cBhvr>
                                        <p:cTn id="15" dur="500"/>
                                        <p:tgtEl>
                                          <p:spTgt spid="48"/>
                                        </p:tgtEl>
                                      </p:cBhvr>
                                    </p:animEffect>
                                  </p:childTnLst>
                                </p:cTn>
                              </p:par>
                              <p:par>
                                <p:cTn id="16" presetID="22" presetClass="entr" presetSubtype="8"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left)">
                                      <p:cBhvr>
                                        <p:cTn id="18" dur="50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1" fill="hold" grpId="0" nodeType="clickEffect">
                                  <p:stCondLst>
                                    <p:cond delay="0"/>
                                  </p:stCondLst>
                                  <p:childTnLst>
                                    <p:animEffect transition="out" filter="wipe(up)">
                                      <p:cBhvr>
                                        <p:cTn id="22" dur="4000"/>
                                        <p:tgtEl>
                                          <p:spTgt spid="12"/>
                                        </p:tgtEl>
                                      </p:cBhvr>
                                    </p:animEffect>
                                    <p:set>
                                      <p:cBhvr>
                                        <p:cTn id="23" dur="1" fill="hold">
                                          <p:stCondLst>
                                            <p:cond delay="3999"/>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8"/>
                                        </p:tgtEl>
                                      </p:cBhvr>
                                    </p:animEffect>
                                    <p:set>
                                      <p:cBhvr>
                                        <p:cTn id="28" dur="1" fill="hold">
                                          <p:stCondLst>
                                            <p:cond delay="499"/>
                                          </p:stCondLst>
                                        </p:cTn>
                                        <p:tgtEl>
                                          <p:spTgt spid="4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9"/>
                                        </p:tgtEl>
                                      </p:cBhvr>
                                    </p:animEffect>
                                    <p:set>
                                      <p:cBhvr>
                                        <p:cTn id="31" dur="1" fill="hold">
                                          <p:stCondLst>
                                            <p:cond delay="499"/>
                                          </p:stCondLst>
                                        </p:cTn>
                                        <p:tgtEl>
                                          <p:spTgt spid="4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par>
                                <p:cTn id="35" presetID="16" presetClass="entr" presetSubtype="37"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arn(outVertical)">
                                      <p:cBhvr>
                                        <p:cTn id="37" dur="500"/>
                                        <p:tgtEl>
                                          <p:spTgt spid="73"/>
                                        </p:tgtEl>
                                      </p:cBhvr>
                                    </p:animEffect>
                                  </p:childTnLst>
                                </p:cTn>
                              </p:par>
                              <p:par>
                                <p:cTn id="38" presetID="22" presetClass="entr" presetSubtype="8" fill="hold"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500"/>
                                        <p:tgtEl>
                                          <p:spTgt spid="74"/>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barn(outVertical)">
                                      <p:cBhvr>
                                        <p:cTn id="43" dur="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73"/>
                                        </p:tgtEl>
                                      </p:cBhvr>
                                    </p:animEffect>
                                    <p:set>
                                      <p:cBhvr>
                                        <p:cTn id="48" dur="1" fill="hold">
                                          <p:stCondLst>
                                            <p:cond delay="499"/>
                                          </p:stCondLst>
                                        </p:cTn>
                                        <p:tgtEl>
                                          <p:spTgt spid="7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74"/>
                                        </p:tgtEl>
                                      </p:cBhvr>
                                    </p:animEffect>
                                    <p:set>
                                      <p:cBhvr>
                                        <p:cTn id="51" dur="1" fill="hold">
                                          <p:stCondLst>
                                            <p:cond delay="499"/>
                                          </p:stCondLst>
                                        </p:cTn>
                                        <p:tgtEl>
                                          <p:spTgt spid="74"/>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75"/>
                                        </p:tgtEl>
                                      </p:cBhvr>
                                    </p:animEffect>
                                    <p:set>
                                      <p:cBhvr>
                                        <p:cTn id="54" dur="1" fill="hold">
                                          <p:stCondLst>
                                            <p:cond delay="499"/>
                                          </p:stCondLst>
                                        </p:cTn>
                                        <p:tgtEl>
                                          <p:spTgt spid="75"/>
                                        </p:tgtEl>
                                        <p:attrNameLst>
                                          <p:attrName>style.visibility</p:attrName>
                                        </p:attrNameLst>
                                      </p:cBhvr>
                                      <p:to>
                                        <p:strVal val="hidden"/>
                                      </p:to>
                                    </p:set>
                                  </p:childTnLst>
                                </p:cTn>
                              </p:par>
                              <p:par>
                                <p:cTn id="55" presetID="16" presetClass="entr" presetSubtype="37"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barn(outVertical)">
                                      <p:cBhvr>
                                        <p:cTn id="57" dur="500"/>
                                        <p:tgtEl>
                                          <p:spTgt spid="100"/>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up)">
                                      <p:cBhvr>
                                        <p:cTn id="61" dur="500"/>
                                        <p:tgtEl>
                                          <p:spTgt spid="36"/>
                                        </p:tgtEl>
                                      </p:cBhvr>
                                    </p:animEffect>
                                  </p:childTnLst>
                                </p:cTn>
                              </p:par>
                            </p:childTnLst>
                          </p:cTn>
                        </p:par>
                        <p:par>
                          <p:cTn id="62" fill="hold">
                            <p:stCondLst>
                              <p:cond delay="1000"/>
                            </p:stCondLst>
                            <p:childTnLst>
                              <p:par>
                                <p:cTn id="63" presetID="16" presetClass="entr" presetSubtype="37" fill="hold" grpId="0" nodeType="after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barn(outVertical)">
                                      <p:cBhvr>
                                        <p:cTn id="65" dur="500"/>
                                        <p:tgtEl>
                                          <p:spTgt spid="9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97"/>
                                        </p:tgtEl>
                                      </p:cBhvr>
                                    </p:animEffect>
                                    <p:set>
                                      <p:cBhvr>
                                        <p:cTn id="70" dur="1" fill="hold">
                                          <p:stCondLst>
                                            <p:cond delay="499"/>
                                          </p:stCondLst>
                                        </p:cTn>
                                        <p:tgtEl>
                                          <p:spTgt spid="97"/>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00"/>
                                        </p:tgtEl>
                                      </p:cBhvr>
                                    </p:animEffect>
                                    <p:set>
                                      <p:cBhvr>
                                        <p:cTn id="73" dur="1" fill="hold">
                                          <p:stCondLst>
                                            <p:cond delay="499"/>
                                          </p:stCondLst>
                                        </p:cTn>
                                        <p:tgtEl>
                                          <p:spTgt spid="100"/>
                                        </p:tgtEl>
                                        <p:attrNameLst>
                                          <p:attrName>style.visibility</p:attrName>
                                        </p:attrNameLst>
                                      </p:cBhvr>
                                      <p:to>
                                        <p:strVal val="hidden"/>
                                      </p:to>
                                    </p:set>
                                  </p:childTnLst>
                                </p:cTn>
                              </p:par>
                              <p:par>
                                <p:cTn id="74" presetID="22" presetClass="entr" presetSubtype="1"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wipe(up)">
                                      <p:cBhvr>
                                        <p:cTn id="76" dur="500"/>
                                        <p:tgtEl>
                                          <p:spTgt spid="71"/>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wipe(up)">
                                      <p:cBhvr>
                                        <p:cTn id="80" dur="500"/>
                                        <p:tgtEl>
                                          <p:spTgt spid="72"/>
                                        </p:tgtEl>
                                      </p:cBhvr>
                                    </p:animEffect>
                                  </p:childTnLst>
                                </p:cTn>
                              </p:par>
                            </p:childTnLst>
                          </p:cTn>
                        </p:par>
                        <p:par>
                          <p:cTn id="81" fill="hold">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up)">
                                      <p:cBhvr>
                                        <p:cTn id="84" dur="500"/>
                                        <p:tgtEl>
                                          <p:spTgt spid="79"/>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up)">
                                      <p:cBhvr>
                                        <p:cTn id="88" dur="500"/>
                                        <p:tgtEl>
                                          <p:spTgt spid="80"/>
                                        </p:tgtEl>
                                      </p:cBhvr>
                                    </p:animEffect>
                                  </p:childTnLst>
                                </p:cTn>
                              </p:par>
                            </p:childTnLst>
                          </p:cTn>
                        </p:par>
                        <p:par>
                          <p:cTn id="89" fill="hold">
                            <p:stCondLst>
                              <p:cond delay="2000"/>
                            </p:stCondLst>
                            <p:childTnLst>
                              <p:par>
                                <p:cTn id="90" presetID="22" presetClass="entr" presetSubtype="1" fill="hold" grpId="0" nodeType="after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up)">
                                      <p:cBhvr>
                                        <p:cTn id="92" dur="500"/>
                                        <p:tgtEl>
                                          <p:spTgt spid="81"/>
                                        </p:tgtEl>
                                      </p:cBhvr>
                                    </p:animEffect>
                                  </p:childTnLst>
                                </p:cTn>
                              </p:par>
                            </p:childTnLst>
                          </p:cTn>
                        </p:par>
                        <p:par>
                          <p:cTn id="93" fill="hold">
                            <p:stCondLst>
                              <p:cond delay="2500"/>
                            </p:stCondLst>
                            <p:childTnLst>
                              <p:par>
                                <p:cTn id="94" presetID="22" presetClass="entr" presetSubtype="1" fill="hold" grpId="0" nodeType="after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wipe(up)">
                                      <p:cBhvr>
                                        <p:cTn id="96" dur="500"/>
                                        <p:tgtEl>
                                          <p:spTgt spid="82"/>
                                        </p:tgtEl>
                                      </p:cBhvr>
                                    </p:animEffect>
                                  </p:childTnLst>
                                </p:cTn>
                              </p:par>
                            </p:childTnLst>
                          </p:cTn>
                        </p:par>
                        <p:par>
                          <p:cTn id="97" fill="hold">
                            <p:stCondLst>
                              <p:cond delay="3000"/>
                            </p:stCondLst>
                            <p:childTnLst>
                              <p:par>
                                <p:cTn id="98" presetID="22" presetClass="entr" presetSubtype="1" fill="hold" grpId="0" nodeType="afterEffect">
                                  <p:stCondLst>
                                    <p:cond delay="0"/>
                                  </p:stCondLst>
                                  <p:childTnLst>
                                    <p:set>
                                      <p:cBhvr>
                                        <p:cTn id="99" dur="1" fill="hold">
                                          <p:stCondLst>
                                            <p:cond delay="0"/>
                                          </p:stCondLst>
                                        </p:cTn>
                                        <p:tgtEl>
                                          <p:spTgt spid="83"/>
                                        </p:tgtEl>
                                        <p:attrNameLst>
                                          <p:attrName>style.visibility</p:attrName>
                                        </p:attrNameLst>
                                      </p:cBhvr>
                                      <p:to>
                                        <p:strVal val="visible"/>
                                      </p:to>
                                    </p:set>
                                    <p:animEffect transition="in" filter="wipe(up)">
                                      <p:cBhvr>
                                        <p:cTn id="100" dur="500"/>
                                        <p:tgtEl>
                                          <p:spTgt spid="83"/>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37" fill="hold" grpId="0" nodeType="click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barn(outVertical)">
                                      <p:cBhvr>
                                        <p:cTn id="105" dur="500"/>
                                        <p:tgtEl>
                                          <p:spTgt spid="8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up)">
                                      <p:cBhvr>
                                        <p:cTn id="110" dur="500"/>
                                        <p:tgtEl>
                                          <p:spTgt spid="4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86"/>
                                        </p:tgtEl>
                                        <p:attrNameLst>
                                          <p:attrName>style.visibility</p:attrName>
                                        </p:attrNameLst>
                                      </p:cBhvr>
                                      <p:to>
                                        <p:strVal val="visible"/>
                                      </p:to>
                                    </p:set>
                                    <p:animEffect transition="in" filter="wipe(up)">
                                      <p:cBhvr>
                                        <p:cTn id="115" dur="500"/>
                                        <p:tgtEl>
                                          <p:spTgt spid="86"/>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37"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animEffect transition="in" filter="barn(outVertical)">
                                      <p:cBhvr>
                                        <p:cTn id="120" dur="500"/>
                                        <p:tgtEl>
                                          <p:spTgt spid="89"/>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ntr" presetSubtype="37" fill="hold" grpId="0" nodeType="clickEffect">
                                  <p:stCondLst>
                                    <p:cond delay="0"/>
                                  </p:stCondLst>
                                  <p:childTnLst>
                                    <p:set>
                                      <p:cBhvr>
                                        <p:cTn id="124" dur="1" fill="hold">
                                          <p:stCondLst>
                                            <p:cond delay="0"/>
                                          </p:stCondLst>
                                        </p:cTn>
                                        <p:tgtEl>
                                          <p:spTgt spid="92"/>
                                        </p:tgtEl>
                                        <p:attrNameLst>
                                          <p:attrName>style.visibility</p:attrName>
                                        </p:attrNameLst>
                                      </p:cBhvr>
                                      <p:to>
                                        <p:strVal val="visible"/>
                                      </p:to>
                                    </p:set>
                                    <p:animEffect transition="in" filter="barn(outVertical)">
                                      <p:cBhvr>
                                        <p:cTn id="125" dur="500"/>
                                        <p:tgtEl>
                                          <p:spTgt spid="92"/>
                                        </p:tgtEl>
                                      </p:cBhvr>
                                    </p:animEffect>
                                  </p:childTnLst>
                                </p:cTn>
                              </p:par>
                            </p:childTnLst>
                          </p:cTn>
                        </p:par>
                      </p:childTnLst>
                    </p:cTn>
                  </p:par>
                  <p:par>
                    <p:cTn id="126" fill="hold">
                      <p:stCondLst>
                        <p:cond delay="indefinite"/>
                      </p:stCondLst>
                      <p:childTnLst>
                        <p:par>
                          <p:cTn id="127" fill="hold">
                            <p:stCondLst>
                              <p:cond delay="0"/>
                            </p:stCondLst>
                            <p:childTnLst>
                              <p:par>
                                <p:cTn id="128" presetID="16" presetClass="entr" presetSubtype="37" fill="hold" grpId="0" nodeType="clickEffect">
                                  <p:stCondLst>
                                    <p:cond delay="0"/>
                                  </p:stCondLst>
                                  <p:childTnLst>
                                    <p:set>
                                      <p:cBhvr>
                                        <p:cTn id="129" dur="1" fill="hold">
                                          <p:stCondLst>
                                            <p:cond delay="0"/>
                                          </p:stCondLst>
                                        </p:cTn>
                                        <p:tgtEl>
                                          <p:spTgt spid="96"/>
                                        </p:tgtEl>
                                        <p:attrNameLst>
                                          <p:attrName>style.visibility</p:attrName>
                                        </p:attrNameLst>
                                      </p:cBhvr>
                                      <p:to>
                                        <p:strVal val="visible"/>
                                      </p:to>
                                    </p:set>
                                    <p:animEffect transition="in" filter="barn(outVertical)">
                                      <p:cBhvr>
                                        <p:cTn id="13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8" grpId="0" animBg="1"/>
      <p:bldP spid="48" grpId="1" animBg="1"/>
      <p:bldP spid="50" grpId="0" animBg="1"/>
      <p:bldP spid="50" grpId="1" animBg="1"/>
      <p:bldP spid="73" grpId="0" animBg="1"/>
      <p:bldP spid="73" grpId="1" animBg="1"/>
      <p:bldP spid="75" grpId="0" animBg="1"/>
      <p:bldP spid="75" grpId="1" animBg="1"/>
      <p:bldP spid="36" grpId="0" animBg="1"/>
      <p:bldP spid="71" grpId="0" animBg="1"/>
      <p:bldP spid="72" grpId="0" animBg="1"/>
      <p:bldP spid="79" grpId="0" animBg="1"/>
      <p:bldP spid="80" grpId="0" animBg="1"/>
      <p:bldP spid="81" grpId="0" animBg="1"/>
      <p:bldP spid="82" grpId="0" animBg="1"/>
      <p:bldP spid="83" grpId="0" animBg="1"/>
      <p:bldP spid="85" grpId="0" animBg="1"/>
      <p:bldP spid="45" grpId="0" animBg="1"/>
      <p:bldP spid="86" grpId="0" animBg="1"/>
      <p:bldP spid="89" grpId="0" animBg="1"/>
      <p:bldP spid="92" grpId="0" animBg="1"/>
      <p:bldP spid="96" grpId="0" animBg="1"/>
      <p:bldP spid="97" grpId="0" animBg="1"/>
      <p:bldP spid="97" grpId="1" animBg="1"/>
      <p:bldP spid="100" grpId="0" animBg="1"/>
      <p:bldP spid="100"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199" y="2286000"/>
            <a:ext cx="11479162" cy="738664"/>
          </a:xfrm>
        </p:spPr>
        <p:txBody>
          <a:bodyPr/>
          <a:lstStyle/>
          <a:p>
            <a:r>
              <a:rPr lang="en-US" dirty="0">
                <a:solidFill>
                  <a:srgbClr val="FF0000"/>
                </a:solidFill>
              </a:rPr>
              <a:t>“Best Practice” </a:t>
            </a:r>
            <a:r>
              <a:rPr lang="en-US" dirty="0" err="1"/>
              <a:t>v.s</a:t>
            </a:r>
            <a:r>
              <a:rPr lang="en-US" dirty="0"/>
              <a:t>. </a:t>
            </a:r>
            <a:r>
              <a:rPr lang="en-US" dirty="0">
                <a:solidFill>
                  <a:srgbClr val="66FF66"/>
                </a:solidFill>
              </a:rPr>
              <a:t>“Low Threshold” </a:t>
            </a:r>
            <a:r>
              <a:rPr lang="en-US" dirty="0"/>
              <a:t>Rebuilds</a:t>
            </a:r>
          </a:p>
        </p:txBody>
      </p:sp>
      <p:sp>
        <p:nvSpPr>
          <p:cNvPr id="3" name="Title 2"/>
          <p:cNvSpPr>
            <a:spLocks noGrp="1"/>
          </p:cNvSpPr>
          <p:nvPr>
            <p:ph type="ctrTitle"/>
          </p:nvPr>
        </p:nvSpPr>
        <p:spPr/>
        <p:txBody>
          <a:bodyPr/>
          <a:lstStyle/>
          <a:p>
            <a:r>
              <a:rPr lang="en-US" dirty="0"/>
              <a:t>Long Term Fragmentation Studies</a:t>
            </a:r>
          </a:p>
        </p:txBody>
      </p:sp>
    </p:spTree>
    <p:extLst>
      <p:ext uri="{BB962C8B-B14F-4D97-AF65-F5344CB8AC3E}">
        <p14:creationId xmlns:p14="http://schemas.microsoft.com/office/powerpoint/2010/main" val="154131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42</a:t>
            </a:fld>
            <a:r>
              <a:rPr lang="en-US"/>
              <a:t>    </a:t>
            </a:r>
            <a:endParaRPr lang="en-US" dirty="0"/>
          </a:p>
        </p:txBody>
      </p:sp>
      <p:sp>
        <p:nvSpPr>
          <p:cNvPr id="5" name="Title 4"/>
          <p:cNvSpPr>
            <a:spLocks noGrp="1"/>
          </p:cNvSpPr>
          <p:nvPr>
            <p:ph type="title"/>
          </p:nvPr>
        </p:nvSpPr>
        <p:spPr/>
        <p:txBody>
          <a:bodyPr/>
          <a:lstStyle/>
          <a:p>
            <a:r>
              <a:rPr lang="en-US" dirty="0"/>
              <a:t>Table Metadata</a:t>
            </a:r>
          </a:p>
        </p:txBody>
      </p:sp>
      <p:sp>
        <p:nvSpPr>
          <p:cNvPr id="6" name="Content Placeholder 5"/>
          <p:cNvSpPr>
            <a:spLocks noGrp="1"/>
          </p:cNvSpPr>
          <p:nvPr>
            <p:ph sz="quarter" idx="10"/>
          </p:nvPr>
        </p:nvSpPr>
        <p:spPr/>
        <p:txBody>
          <a:bodyPr>
            <a:normAutofit/>
          </a:bodyPr>
          <a:lstStyle/>
          <a:p>
            <a:r>
              <a:rPr lang="en-US" dirty="0"/>
              <a:t>Test Table</a:t>
            </a:r>
          </a:p>
          <a:p>
            <a:pPr lvl="1"/>
            <a:r>
              <a:rPr lang="en-US" dirty="0"/>
              <a:t>GUID column 	– UNIQUEIDENTIFIER – Clustered PK</a:t>
            </a:r>
          </a:p>
          <a:p>
            <a:pPr lvl="1"/>
            <a:r>
              <a:rPr lang="en-US" dirty="0"/>
              <a:t>FLUFF column 	– CHAR(100) – Simulates other columns</a:t>
            </a:r>
          </a:p>
          <a:p>
            <a:pPr lvl="1"/>
            <a:r>
              <a:rPr lang="en-US" dirty="0"/>
              <a:t>Row Length 		– 123 Bytes including 7 Byte Row Header</a:t>
            </a:r>
          </a:p>
          <a:p>
            <a:pPr lvl="1"/>
            <a:r>
              <a:rPr lang="en-US" dirty="0"/>
              <a:t>Rows per Page 	–  65 (8096/123 = 65.821 = |65|)</a:t>
            </a:r>
          </a:p>
          <a:p>
            <a:pPr lvl="2"/>
            <a:r>
              <a:rPr lang="en-US" dirty="0"/>
              <a:t>And, yes, 8096 and not 8060 is the correct value to use for these types of index calculations.</a:t>
            </a:r>
          </a:p>
        </p:txBody>
      </p:sp>
    </p:spTree>
    <p:extLst>
      <p:ext uri="{BB962C8B-B14F-4D97-AF65-F5344CB8AC3E}">
        <p14:creationId xmlns:p14="http://schemas.microsoft.com/office/powerpoint/2010/main" val="333713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43</a:t>
            </a:fld>
            <a:r>
              <a:rPr lang="en-US"/>
              <a:t>    </a:t>
            </a:r>
            <a:endParaRPr lang="en-US" dirty="0"/>
          </a:p>
        </p:txBody>
      </p:sp>
      <p:sp>
        <p:nvSpPr>
          <p:cNvPr id="5" name="Title 4"/>
          <p:cNvSpPr>
            <a:spLocks noGrp="1"/>
          </p:cNvSpPr>
          <p:nvPr>
            <p:ph type="title"/>
          </p:nvPr>
        </p:nvSpPr>
        <p:spPr/>
        <p:txBody>
          <a:bodyPr/>
          <a:lstStyle/>
          <a:p>
            <a:r>
              <a:rPr lang="en-US" dirty="0"/>
              <a:t>Test Parameters</a:t>
            </a:r>
          </a:p>
        </p:txBody>
      </p:sp>
      <p:sp>
        <p:nvSpPr>
          <p:cNvPr id="6" name="Content Placeholder 5"/>
          <p:cNvSpPr>
            <a:spLocks noGrp="1"/>
          </p:cNvSpPr>
          <p:nvPr>
            <p:ph sz="quarter" idx="10"/>
          </p:nvPr>
        </p:nvSpPr>
        <p:spPr/>
        <p:txBody>
          <a:bodyPr>
            <a:normAutofit fontScale="85000" lnSpcReduction="20000"/>
          </a:bodyPr>
          <a:lstStyle/>
          <a:p>
            <a:r>
              <a:rPr lang="en-US" dirty="0"/>
              <a:t>All Tests</a:t>
            </a:r>
          </a:p>
          <a:p>
            <a:pPr lvl="1"/>
            <a:r>
              <a:rPr lang="en-US" dirty="0"/>
              <a:t>Use the same 3.65 Million GUIDs from a source table for each test.</a:t>
            </a:r>
          </a:p>
          <a:p>
            <a:pPr lvl="1"/>
            <a:r>
              <a:rPr lang="en-US" dirty="0"/>
              <a:t>Use same random sort order (except for “Baseline”)</a:t>
            </a:r>
          </a:p>
          <a:p>
            <a:r>
              <a:rPr lang="en-US" dirty="0"/>
              <a:t>“Baseline” Test</a:t>
            </a:r>
          </a:p>
          <a:p>
            <a:pPr lvl="1"/>
            <a:r>
              <a:rPr lang="en-US" dirty="0"/>
              <a:t>GUIDs Pre-Sorted</a:t>
            </a:r>
          </a:p>
          <a:p>
            <a:pPr lvl="1"/>
            <a:r>
              <a:rPr lang="en-US" dirty="0"/>
              <a:t>No Page Splits (Sorted GUIDs are “Ever Increasing”)</a:t>
            </a:r>
          </a:p>
          <a:p>
            <a:r>
              <a:rPr lang="en-US" dirty="0"/>
              <a:t>“No Index Maintenance” Test</a:t>
            </a:r>
          </a:p>
          <a:p>
            <a:r>
              <a:rPr lang="en-US" dirty="0"/>
              <a:t>“Best Practice” Tests</a:t>
            </a:r>
          </a:p>
          <a:p>
            <a:pPr lvl="1"/>
            <a:r>
              <a:rPr lang="en-US" dirty="0"/>
              <a:t>Do nothing until &gt; 1,000 pages</a:t>
            </a:r>
          </a:p>
          <a:p>
            <a:pPr lvl="1"/>
            <a:r>
              <a:rPr lang="en-US" dirty="0"/>
              <a:t>&lt;5%			– Do nothing</a:t>
            </a:r>
          </a:p>
          <a:p>
            <a:pPr lvl="1"/>
            <a:r>
              <a:rPr lang="en-US" dirty="0"/>
              <a:t>5% to 30% 	– Reorganize</a:t>
            </a:r>
          </a:p>
          <a:p>
            <a:pPr lvl="1"/>
            <a:r>
              <a:rPr lang="en-US" dirty="0"/>
              <a:t>&gt; 30% 			– Rebuild</a:t>
            </a:r>
          </a:p>
          <a:p>
            <a:pPr lvl="1"/>
            <a:r>
              <a:rPr lang="en-US" dirty="0"/>
              <a:t>Fill Factors 	– 70, 80, 90, and 100</a:t>
            </a:r>
          </a:p>
          <a:p>
            <a:r>
              <a:rPr lang="en-US" dirty="0"/>
              <a:t>“Low Threshold” Rebuild Tests</a:t>
            </a:r>
          </a:p>
          <a:p>
            <a:pPr lvl="1"/>
            <a:r>
              <a:rPr lang="en-US" dirty="0"/>
              <a:t>Do nothing until &gt; 1,000 pages</a:t>
            </a:r>
          </a:p>
          <a:p>
            <a:pPr lvl="1"/>
            <a:r>
              <a:rPr lang="en-US" dirty="0"/>
              <a:t>&gt;1% 			– Rebuild (Never Reorganize)</a:t>
            </a:r>
          </a:p>
          <a:p>
            <a:pPr lvl="1"/>
            <a:r>
              <a:rPr lang="en-US" dirty="0"/>
              <a:t>Fill Factors 	– 70, 80, 90, and 100</a:t>
            </a:r>
          </a:p>
        </p:txBody>
      </p:sp>
      <p:sp>
        <p:nvSpPr>
          <p:cNvPr id="7" name="Oval 6">
            <a:extLst>
              <a:ext uri="{FF2B5EF4-FFF2-40B4-BE49-F238E27FC236}">
                <a16:creationId xmlns:a16="http://schemas.microsoft.com/office/drawing/2014/main" id="{31E4DB7F-26F6-44AD-AC84-EF92234260F5}"/>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403745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fade">
                                      <p:cBhvr>
                                        <p:cTn id="38" dur="500"/>
                                        <p:tgtEl>
                                          <p:spTgt spid="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5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xEl>
                                              <p:pRg st="11" end="11"/>
                                            </p:txEl>
                                          </p:spTgt>
                                        </p:tgtEl>
                                        <p:attrNameLst>
                                          <p:attrName>style.visibility</p:attrName>
                                        </p:attrNameLst>
                                      </p:cBhvr>
                                      <p:to>
                                        <p:strVal val="visible"/>
                                      </p:to>
                                    </p:set>
                                    <p:animEffect transition="in" filter="fade">
                                      <p:cBhvr>
                                        <p:cTn id="54" dur="500"/>
                                        <p:tgtEl>
                                          <p:spTgt spid="6">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animEffect transition="in" filter="fade">
                                      <p:cBhvr>
                                        <p:cTn id="59" dur="500"/>
                                        <p:tgtEl>
                                          <p:spTgt spid="6">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
                                            <p:txEl>
                                              <p:pRg st="13" end="13"/>
                                            </p:txEl>
                                          </p:spTgt>
                                        </p:tgtEl>
                                        <p:attrNameLst>
                                          <p:attrName>style.visibility</p:attrName>
                                        </p:attrNameLst>
                                      </p:cBhvr>
                                      <p:to>
                                        <p:strVal val="visible"/>
                                      </p:to>
                                    </p:set>
                                    <p:animEffect transition="in" filter="fade">
                                      <p:cBhvr>
                                        <p:cTn id="64" dur="500"/>
                                        <p:tgtEl>
                                          <p:spTgt spid="6">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xEl>
                                              <p:pRg st="14" end="14"/>
                                            </p:txEl>
                                          </p:spTgt>
                                        </p:tgtEl>
                                        <p:attrNameLst>
                                          <p:attrName>style.visibility</p:attrName>
                                        </p:attrNameLst>
                                      </p:cBhvr>
                                      <p:to>
                                        <p:strVal val="visible"/>
                                      </p:to>
                                    </p:set>
                                    <p:animEffect transition="in" filter="fade">
                                      <p:cBhvr>
                                        <p:cTn id="69" dur="500"/>
                                        <p:tgtEl>
                                          <p:spTgt spid="6">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
                                            <p:txEl>
                                              <p:pRg st="15" end="15"/>
                                            </p:txEl>
                                          </p:spTgt>
                                        </p:tgtEl>
                                        <p:attrNameLst>
                                          <p:attrName>style.visibility</p:attrName>
                                        </p:attrNameLst>
                                      </p:cBhvr>
                                      <p:to>
                                        <p:strVal val="visible"/>
                                      </p:to>
                                    </p:set>
                                    <p:animEffect transition="in" filter="fade">
                                      <p:cBhvr>
                                        <p:cTn id="74" dur="500"/>
                                        <p:tgtEl>
                                          <p:spTgt spid="6">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
                                            <p:txEl>
                                              <p:pRg st="16" end="16"/>
                                            </p:txEl>
                                          </p:spTgt>
                                        </p:tgtEl>
                                        <p:attrNameLst>
                                          <p:attrName>style.visibility</p:attrName>
                                        </p:attrNameLst>
                                      </p:cBhvr>
                                      <p:to>
                                        <p:strVal val="visible"/>
                                      </p:to>
                                    </p:set>
                                    <p:animEffect transition="in" filter="fade">
                                      <p:cBhvr>
                                        <p:cTn id="79"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44</a:t>
            </a:fld>
            <a:r>
              <a:rPr lang="en-US"/>
              <a:t>    </a:t>
            </a:r>
            <a:endParaRPr lang="en-US" dirty="0"/>
          </a:p>
        </p:txBody>
      </p:sp>
      <p:sp>
        <p:nvSpPr>
          <p:cNvPr id="5" name="Title 4"/>
          <p:cNvSpPr>
            <a:spLocks noGrp="1"/>
          </p:cNvSpPr>
          <p:nvPr>
            <p:ph type="title"/>
          </p:nvPr>
        </p:nvSpPr>
        <p:spPr/>
        <p:txBody>
          <a:bodyPr/>
          <a:lstStyle/>
          <a:p>
            <a:r>
              <a:rPr lang="en-US" dirty="0"/>
              <a:t>Conditions – Simulation Code Flow</a:t>
            </a:r>
          </a:p>
        </p:txBody>
      </p:sp>
      <p:sp>
        <p:nvSpPr>
          <p:cNvPr id="6" name="Content Placeholder 5"/>
          <p:cNvSpPr>
            <a:spLocks noGrp="1"/>
          </p:cNvSpPr>
          <p:nvPr>
            <p:ph sz="quarter" idx="10"/>
          </p:nvPr>
        </p:nvSpPr>
        <p:spPr/>
        <p:txBody>
          <a:bodyPr/>
          <a:lstStyle/>
          <a:p>
            <a:endParaRPr lang="en-US" dirty="0"/>
          </a:p>
        </p:txBody>
      </p:sp>
      <p:cxnSp>
        <p:nvCxnSpPr>
          <p:cNvPr id="49" name="Straight Connector 48"/>
          <p:cNvCxnSpPr>
            <a:stCxn id="77" idx="2"/>
            <a:endCxn id="75" idx="0"/>
          </p:cNvCxnSpPr>
          <p:nvPr/>
        </p:nvCxnSpPr>
        <p:spPr>
          <a:xfrm flipH="1">
            <a:off x="1724139" y="4607663"/>
            <a:ext cx="29029" cy="976080"/>
          </a:xfrm>
          <a:prstGeom prst="line">
            <a:avLst/>
          </a:prstGeom>
          <a:ln w="38100">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65" idx="2"/>
            <a:endCxn id="64" idx="0"/>
          </p:cNvCxnSpPr>
          <p:nvPr/>
        </p:nvCxnSpPr>
        <p:spPr>
          <a:xfrm>
            <a:off x="1724139" y="1708428"/>
            <a:ext cx="0" cy="754737"/>
          </a:xfrm>
          <a:prstGeom prst="line">
            <a:avLst/>
          </a:prstGeom>
          <a:ln w="38100">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endCxn id="66" idx="0"/>
          </p:cNvCxnSpPr>
          <p:nvPr/>
        </p:nvCxnSpPr>
        <p:spPr>
          <a:xfrm>
            <a:off x="7502075" y="2922097"/>
            <a:ext cx="0" cy="1567106"/>
          </a:xfrm>
          <a:prstGeom prst="line">
            <a:avLst/>
          </a:prstGeom>
          <a:ln w="38100">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55" idx="0"/>
          </p:cNvCxnSpPr>
          <p:nvPr/>
        </p:nvCxnSpPr>
        <p:spPr>
          <a:xfrm>
            <a:off x="4666339" y="2910030"/>
            <a:ext cx="0" cy="2447475"/>
          </a:xfrm>
          <a:prstGeom prst="line">
            <a:avLst/>
          </a:prstGeom>
          <a:ln w="38100">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3878939" y="3058230"/>
            <a:ext cx="1600200" cy="457200"/>
          </a:xfrm>
          <a:prstGeom prst="rect">
            <a:avLst/>
          </a:prstGeom>
          <a:solidFill>
            <a:srgbClr val="66CCFF"/>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Insert 1,000 rows for hour</a:t>
            </a:r>
          </a:p>
        </p:txBody>
      </p:sp>
      <p:sp>
        <p:nvSpPr>
          <p:cNvPr id="54" name="Rectangle 53"/>
          <p:cNvSpPr/>
          <p:nvPr/>
        </p:nvSpPr>
        <p:spPr>
          <a:xfrm>
            <a:off x="3878939" y="3627537"/>
            <a:ext cx="1600200" cy="457200"/>
          </a:xfrm>
          <a:prstGeom prst="rect">
            <a:avLst/>
          </a:prstGeom>
          <a:solidFill>
            <a:srgbClr val="66CCFF"/>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Record Insert Duration</a:t>
            </a:r>
          </a:p>
        </p:txBody>
      </p:sp>
      <p:sp>
        <p:nvSpPr>
          <p:cNvPr id="55" name="Flowchart: Decision 54"/>
          <p:cNvSpPr/>
          <p:nvPr/>
        </p:nvSpPr>
        <p:spPr>
          <a:xfrm>
            <a:off x="3866239" y="5357505"/>
            <a:ext cx="1600200" cy="685800"/>
          </a:xfrm>
          <a:prstGeom prst="flowChartDecision">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dirty="0">
                <a:solidFill>
                  <a:schemeClr val="tx1"/>
                </a:solidFill>
              </a:rPr>
              <a:t>Hours Done?</a:t>
            </a:r>
          </a:p>
        </p:txBody>
      </p:sp>
      <p:sp>
        <p:nvSpPr>
          <p:cNvPr id="56" name="Rectangle 55"/>
          <p:cNvSpPr/>
          <p:nvPr/>
        </p:nvSpPr>
        <p:spPr>
          <a:xfrm>
            <a:off x="6701975" y="2452830"/>
            <a:ext cx="1600200" cy="457200"/>
          </a:xfrm>
          <a:prstGeom prst="rect">
            <a:avLst/>
          </a:prstGeom>
          <a:solidFill>
            <a:srgbClr val="FFFF00"/>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Measure</a:t>
            </a:r>
          </a:p>
          <a:p>
            <a:pPr algn="ctr"/>
            <a:r>
              <a:rPr lang="en-US" sz="1600" b="1" dirty="0">
                <a:solidFill>
                  <a:schemeClr val="tx1"/>
                </a:solidFill>
              </a:rPr>
              <a:t>Fragmentation</a:t>
            </a:r>
          </a:p>
        </p:txBody>
      </p:sp>
      <p:sp>
        <p:nvSpPr>
          <p:cNvPr id="57" name="Flowchart: Decision 56"/>
          <p:cNvSpPr/>
          <p:nvPr/>
        </p:nvSpPr>
        <p:spPr>
          <a:xfrm>
            <a:off x="6701975" y="3055923"/>
            <a:ext cx="1600200" cy="685800"/>
          </a:xfrm>
          <a:prstGeom prst="flowChartDecision">
            <a:avLst/>
          </a:prstGeom>
          <a:solidFill>
            <a:srgbClr val="FFFF00"/>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dirty="0">
                <a:solidFill>
                  <a:schemeClr val="tx1"/>
                </a:solidFill>
              </a:rPr>
              <a:t>Defrag?</a:t>
            </a:r>
          </a:p>
        </p:txBody>
      </p:sp>
      <p:sp>
        <p:nvSpPr>
          <p:cNvPr id="58" name="Rectangle 57"/>
          <p:cNvSpPr/>
          <p:nvPr/>
        </p:nvSpPr>
        <p:spPr>
          <a:xfrm>
            <a:off x="6701975" y="3886863"/>
            <a:ext cx="1600200" cy="457200"/>
          </a:xfrm>
          <a:prstGeom prst="rect">
            <a:avLst/>
          </a:prstGeom>
          <a:solidFill>
            <a:srgbClr val="FFFF00"/>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Index</a:t>
            </a:r>
          </a:p>
          <a:p>
            <a:pPr algn="ctr"/>
            <a:r>
              <a:rPr lang="en-US" sz="1600" b="1" dirty="0">
                <a:solidFill>
                  <a:schemeClr val="tx1"/>
                </a:solidFill>
              </a:rPr>
              <a:t>Maintenance</a:t>
            </a:r>
          </a:p>
        </p:txBody>
      </p:sp>
      <p:sp>
        <p:nvSpPr>
          <p:cNvPr id="59" name="Hexagon 58"/>
          <p:cNvSpPr/>
          <p:nvPr/>
        </p:nvSpPr>
        <p:spPr>
          <a:xfrm>
            <a:off x="3706219" y="2455890"/>
            <a:ext cx="1920240" cy="457200"/>
          </a:xfrm>
          <a:prstGeom prst="hexagon">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Hour Counter </a:t>
            </a:r>
          </a:p>
          <a:p>
            <a:pPr algn="ctr"/>
            <a:r>
              <a:rPr lang="en-US" sz="1600" b="1" dirty="0">
                <a:solidFill>
                  <a:schemeClr val="tx1"/>
                </a:solidFill>
              </a:rPr>
              <a:t>1 to 10</a:t>
            </a:r>
          </a:p>
        </p:txBody>
      </p:sp>
      <p:sp>
        <p:nvSpPr>
          <p:cNvPr id="60" name="Rectangle 59"/>
          <p:cNvSpPr/>
          <p:nvPr/>
        </p:nvSpPr>
        <p:spPr>
          <a:xfrm>
            <a:off x="3878939" y="4784048"/>
            <a:ext cx="1600200" cy="457200"/>
          </a:xfrm>
          <a:prstGeom prst="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Bump the Hour Counter</a:t>
            </a:r>
          </a:p>
        </p:txBody>
      </p:sp>
      <p:cxnSp>
        <p:nvCxnSpPr>
          <p:cNvPr id="61" name="Elbow Connector 60"/>
          <p:cNvCxnSpPr>
            <a:stCxn id="55" idx="3"/>
            <a:endCxn id="56" idx="1"/>
          </p:cNvCxnSpPr>
          <p:nvPr/>
        </p:nvCxnSpPr>
        <p:spPr>
          <a:xfrm flipV="1">
            <a:off x="5466439" y="2681430"/>
            <a:ext cx="1235536" cy="3018975"/>
          </a:xfrm>
          <a:prstGeom prst="bentConnector3">
            <a:avLst>
              <a:gd name="adj1" fmla="val 71145"/>
            </a:avLst>
          </a:prstGeom>
          <a:ln w="381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595643" y="5374615"/>
            <a:ext cx="420914" cy="369332"/>
          </a:xfrm>
          <a:prstGeom prst="rect">
            <a:avLst/>
          </a:prstGeom>
          <a:noFill/>
        </p:spPr>
        <p:txBody>
          <a:bodyPr wrap="square" rtlCol="0">
            <a:spAutoFit/>
          </a:bodyPr>
          <a:lstStyle/>
          <a:p>
            <a:pPr algn="ctr"/>
            <a:r>
              <a:rPr lang="en-US" b="1" dirty="0"/>
              <a:t>N</a:t>
            </a:r>
          </a:p>
        </p:txBody>
      </p:sp>
      <p:sp>
        <p:nvSpPr>
          <p:cNvPr id="63" name="Hexagon 62"/>
          <p:cNvSpPr/>
          <p:nvPr/>
        </p:nvSpPr>
        <p:spPr>
          <a:xfrm>
            <a:off x="764019" y="1853568"/>
            <a:ext cx="1920240" cy="457200"/>
          </a:xfrm>
          <a:prstGeom prst="hexagon">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Day Counter </a:t>
            </a:r>
          </a:p>
          <a:p>
            <a:pPr algn="ctr"/>
            <a:r>
              <a:rPr lang="en-US" sz="1600" b="1" dirty="0">
                <a:solidFill>
                  <a:schemeClr val="tx1"/>
                </a:solidFill>
              </a:rPr>
              <a:t>1 to 365</a:t>
            </a:r>
          </a:p>
        </p:txBody>
      </p:sp>
      <p:sp>
        <p:nvSpPr>
          <p:cNvPr id="64" name="Rectangle 63"/>
          <p:cNvSpPr/>
          <p:nvPr/>
        </p:nvSpPr>
        <p:spPr>
          <a:xfrm>
            <a:off x="924039" y="2463165"/>
            <a:ext cx="1600200" cy="935658"/>
          </a:xfrm>
          <a:prstGeom prst="rect">
            <a:avLst/>
          </a:prstGeom>
          <a:solidFill>
            <a:srgbClr val="99FF66"/>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Hour = 00</a:t>
            </a:r>
          </a:p>
          <a:p>
            <a:pPr algn="ctr"/>
            <a:r>
              <a:rPr lang="en-US" sz="1600" b="1" dirty="0">
                <a:solidFill>
                  <a:schemeClr val="tx1"/>
                </a:solidFill>
              </a:rPr>
              <a:t>Record Frag</a:t>
            </a:r>
          </a:p>
          <a:p>
            <a:pPr algn="ctr"/>
            <a:r>
              <a:rPr lang="en-US" sz="1600" b="1" dirty="0">
                <a:solidFill>
                  <a:schemeClr val="tx1"/>
                </a:solidFill>
              </a:rPr>
              <a:t>&amp; Index </a:t>
            </a:r>
            <a:r>
              <a:rPr lang="en-US" sz="1600" b="1" dirty="0" err="1">
                <a:solidFill>
                  <a:schemeClr val="tx1"/>
                </a:solidFill>
              </a:rPr>
              <a:t>Maint</a:t>
            </a:r>
            <a:r>
              <a:rPr lang="en-US" sz="1600" b="1" dirty="0">
                <a:solidFill>
                  <a:schemeClr val="tx1"/>
                </a:solidFill>
              </a:rPr>
              <a:t>.</a:t>
            </a:r>
          </a:p>
          <a:p>
            <a:pPr algn="ctr"/>
            <a:r>
              <a:rPr lang="en-US" sz="1600" b="1" dirty="0">
                <a:solidFill>
                  <a:schemeClr val="tx1"/>
                </a:solidFill>
              </a:rPr>
              <a:t>&amp; Defrag </a:t>
            </a:r>
            <a:r>
              <a:rPr lang="en-US" sz="1600" b="1" dirty="0" err="1">
                <a:solidFill>
                  <a:schemeClr val="tx1"/>
                </a:solidFill>
              </a:rPr>
              <a:t>Dur</a:t>
            </a:r>
            <a:endParaRPr lang="en-US" sz="1600" b="1" dirty="0">
              <a:solidFill>
                <a:schemeClr val="tx1"/>
              </a:solidFill>
            </a:endParaRPr>
          </a:p>
        </p:txBody>
      </p:sp>
      <p:sp>
        <p:nvSpPr>
          <p:cNvPr id="65" name="Flowchart: Terminator 64"/>
          <p:cNvSpPr/>
          <p:nvPr/>
        </p:nvSpPr>
        <p:spPr>
          <a:xfrm>
            <a:off x="924039" y="1251228"/>
            <a:ext cx="1600200" cy="457200"/>
          </a:xfrm>
          <a:prstGeom prst="flowChartTerminator">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Start</a:t>
            </a:r>
          </a:p>
        </p:txBody>
      </p:sp>
      <p:sp>
        <p:nvSpPr>
          <p:cNvPr id="66" name="Rectangle 65"/>
          <p:cNvSpPr/>
          <p:nvPr/>
        </p:nvSpPr>
        <p:spPr>
          <a:xfrm>
            <a:off x="6701975" y="4489203"/>
            <a:ext cx="1600200" cy="457200"/>
          </a:xfrm>
          <a:prstGeom prst="rect">
            <a:avLst/>
          </a:prstGeom>
          <a:solidFill>
            <a:srgbClr val="FFFF00"/>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Note</a:t>
            </a:r>
          </a:p>
          <a:p>
            <a:pPr algn="ctr"/>
            <a:r>
              <a:rPr lang="en-US" sz="1600" b="1" dirty="0">
                <a:solidFill>
                  <a:schemeClr val="tx1"/>
                </a:solidFill>
              </a:rPr>
              <a:t>Defrag </a:t>
            </a:r>
            <a:r>
              <a:rPr lang="en-US" sz="1600" b="1" dirty="0" err="1">
                <a:solidFill>
                  <a:schemeClr val="tx1"/>
                </a:solidFill>
              </a:rPr>
              <a:t>Dur</a:t>
            </a:r>
            <a:endParaRPr lang="en-US" sz="1600" b="1" dirty="0">
              <a:solidFill>
                <a:schemeClr val="tx1"/>
              </a:solidFill>
            </a:endParaRPr>
          </a:p>
        </p:txBody>
      </p:sp>
      <p:cxnSp>
        <p:nvCxnSpPr>
          <p:cNvPr id="67" name="Elbow Connector 66"/>
          <p:cNvCxnSpPr>
            <a:stCxn id="57" idx="3"/>
            <a:endCxn id="66" idx="3"/>
          </p:cNvCxnSpPr>
          <p:nvPr/>
        </p:nvCxnSpPr>
        <p:spPr>
          <a:xfrm>
            <a:off x="8302175" y="3398823"/>
            <a:ext cx="12700" cy="1318980"/>
          </a:xfrm>
          <a:prstGeom prst="bentConnector3">
            <a:avLst>
              <a:gd name="adj1" fmla="val 2714283"/>
            </a:avLst>
          </a:prstGeom>
          <a:ln w="381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487059" y="3143483"/>
            <a:ext cx="759098" cy="307777"/>
          </a:xfrm>
          <a:prstGeom prst="rect">
            <a:avLst/>
          </a:prstGeom>
          <a:noFill/>
        </p:spPr>
        <p:txBody>
          <a:bodyPr wrap="square" rtlCol="0">
            <a:spAutoFit/>
          </a:bodyPr>
          <a:lstStyle/>
          <a:p>
            <a:r>
              <a:rPr lang="en-US" sz="1400" b="1" dirty="0"/>
              <a:t>RBAR</a:t>
            </a:r>
          </a:p>
        </p:txBody>
      </p:sp>
      <p:sp>
        <p:nvSpPr>
          <p:cNvPr id="69" name="Arc 68"/>
          <p:cNvSpPr/>
          <p:nvPr/>
        </p:nvSpPr>
        <p:spPr>
          <a:xfrm>
            <a:off x="4862174" y="3056867"/>
            <a:ext cx="1339397" cy="457200"/>
          </a:xfrm>
          <a:prstGeom prst="arc">
            <a:avLst>
              <a:gd name="adj1" fmla="val 15631853"/>
              <a:gd name="adj2" fmla="val 5972830"/>
            </a:avLst>
          </a:prstGeom>
          <a:ln w="38100">
            <a:solidFill>
              <a:schemeClr val="tx1"/>
            </a:solidFill>
            <a:headEnd type="triangle" w="lg" len="lg"/>
            <a:tailEnd type="none" w="lg"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0" name="Elbow Connector 69"/>
          <p:cNvCxnSpPr>
            <a:stCxn id="64" idx="3"/>
            <a:endCxn id="59" idx="3"/>
          </p:cNvCxnSpPr>
          <p:nvPr/>
        </p:nvCxnSpPr>
        <p:spPr>
          <a:xfrm flipV="1">
            <a:off x="2524239" y="2684490"/>
            <a:ext cx="1181980" cy="246504"/>
          </a:xfrm>
          <a:prstGeom prst="bentConnector3">
            <a:avLst>
              <a:gd name="adj1" fmla="val 50000"/>
            </a:avLst>
          </a:prstGeom>
          <a:ln w="381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55" idx="1"/>
            <a:endCxn id="53" idx="1"/>
          </p:cNvCxnSpPr>
          <p:nvPr/>
        </p:nvCxnSpPr>
        <p:spPr>
          <a:xfrm rot="10800000" flipH="1">
            <a:off x="3866239" y="3286831"/>
            <a:ext cx="12700" cy="2413575"/>
          </a:xfrm>
          <a:prstGeom prst="bentConnector3">
            <a:avLst>
              <a:gd name="adj1" fmla="val -3400000"/>
            </a:avLst>
          </a:prstGeom>
          <a:ln w="381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227320" y="5360101"/>
            <a:ext cx="420914" cy="369332"/>
          </a:xfrm>
          <a:prstGeom prst="rect">
            <a:avLst/>
          </a:prstGeom>
          <a:noFill/>
        </p:spPr>
        <p:txBody>
          <a:bodyPr wrap="square" rtlCol="0">
            <a:spAutoFit/>
          </a:bodyPr>
          <a:lstStyle/>
          <a:p>
            <a:pPr algn="ctr"/>
            <a:r>
              <a:rPr lang="en-US" b="1" dirty="0"/>
              <a:t>Y</a:t>
            </a:r>
          </a:p>
        </p:txBody>
      </p:sp>
      <p:sp>
        <p:nvSpPr>
          <p:cNvPr id="73" name="TextBox 72"/>
          <p:cNvSpPr txBox="1"/>
          <p:nvPr/>
        </p:nvSpPr>
        <p:spPr>
          <a:xfrm>
            <a:off x="8162476" y="3080566"/>
            <a:ext cx="420914" cy="369332"/>
          </a:xfrm>
          <a:prstGeom prst="rect">
            <a:avLst/>
          </a:prstGeom>
          <a:noFill/>
        </p:spPr>
        <p:txBody>
          <a:bodyPr wrap="square" rtlCol="0">
            <a:spAutoFit/>
          </a:bodyPr>
          <a:lstStyle/>
          <a:p>
            <a:pPr algn="ctr"/>
            <a:r>
              <a:rPr lang="en-US" b="1" dirty="0"/>
              <a:t>N</a:t>
            </a:r>
          </a:p>
        </p:txBody>
      </p:sp>
      <p:sp>
        <p:nvSpPr>
          <p:cNvPr id="74" name="TextBox 73"/>
          <p:cNvSpPr txBox="1"/>
          <p:nvPr/>
        </p:nvSpPr>
        <p:spPr>
          <a:xfrm>
            <a:off x="6876143" y="3564526"/>
            <a:ext cx="420914" cy="369332"/>
          </a:xfrm>
          <a:prstGeom prst="rect">
            <a:avLst/>
          </a:prstGeom>
          <a:noFill/>
        </p:spPr>
        <p:txBody>
          <a:bodyPr wrap="square" rtlCol="0">
            <a:spAutoFit/>
          </a:bodyPr>
          <a:lstStyle/>
          <a:p>
            <a:pPr algn="ctr"/>
            <a:r>
              <a:rPr lang="en-US" b="1" dirty="0"/>
              <a:t>Y</a:t>
            </a:r>
          </a:p>
        </p:txBody>
      </p:sp>
      <p:sp>
        <p:nvSpPr>
          <p:cNvPr id="75" name="Flowchart: Terminator 74"/>
          <p:cNvSpPr/>
          <p:nvPr/>
        </p:nvSpPr>
        <p:spPr>
          <a:xfrm>
            <a:off x="924039" y="5583743"/>
            <a:ext cx="1600200" cy="457200"/>
          </a:xfrm>
          <a:prstGeom prst="flowChartTerminator">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Stop</a:t>
            </a:r>
          </a:p>
        </p:txBody>
      </p:sp>
      <p:sp>
        <p:nvSpPr>
          <p:cNvPr id="76" name="Flowchart: Decision 75"/>
          <p:cNvSpPr/>
          <p:nvPr/>
        </p:nvSpPr>
        <p:spPr>
          <a:xfrm>
            <a:off x="940368" y="4752803"/>
            <a:ext cx="1600200" cy="685800"/>
          </a:xfrm>
          <a:prstGeom prst="flowChartDecision">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dirty="0">
                <a:solidFill>
                  <a:schemeClr val="tx1"/>
                </a:solidFill>
              </a:rPr>
              <a:t>Days Done?</a:t>
            </a:r>
          </a:p>
        </p:txBody>
      </p:sp>
      <p:sp>
        <p:nvSpPr>
          <p:cNvPr id="77" name="Rectangle 76"/>
          <p:cNvSpPr/>
          <p:nvPr/>
        </p:nvSpPr>
        <p:spPr>
          <a:xfrm>
            <a:off x="953068" y="4150463"/>
            <a:ext cx="1600200" cy="457200"/>
          </a:xfrm>
          <a:prstGeom prst="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Bump the Day Counter</a:t>
            </a:r>
          </a:p>
        </p:txBody>
      </p:sp>
      <p:sp>
        <p:nvSpPr>
          <p:cNvPr id="78" name="TextBox 77"/>
          <p:cNvSpPr txBox="1"/>
          <p:nvPr/>
        </p:nvSpPr>
        <p:spPr>
          <a:xfrm>
            <a:off x="656975" y="4769409"/>
            <a:ext cx="420914" cy="369332"/>
          </a:xfrm>
          <a:prstGeom prst="rect">
            <a:avLst/>
          </a:prstGeom>
          <a:noFill/>
        </p:spPr>
        <p:txBody>
          <a:bodyPr wrap="square" rtlCol="0">
            <a:spAutoFit/>
          </a:bodyPr>
          <a:lstStyle/>
          <a:p>
            <a:pPr algn="ctr"/>
            <a:r>
              <a:rPr lang="en-US" b="1" dirty="0"/>
              <a:t>N</a:t>
            </a:r>
          </a:p>
        </p:txBody>
      </p:sp>
      <p:cxnSp>
        <p:nvCxnSpPr>
          <p:cNvPr id="79" name="Elbow Connector 78"/>
          <p:cNvCxnSpPr>
            <a:stCxn id="76" idx="1"/>
            <a:endCxn id="64" idx="1"/>
          </p:cNvCxnSpPr>
          <p:nvPr/>
        </p:nvCxnSpPr>
        <p:spPr>
          <a:xfrm rot="10800000">
            <a:off x="924040" y="2930995"/>
            <a:ext cx="16329" cy="2164709"/>
          </a:xfrm>
          <a:prstGeom prst="bentConnector3">
            <a:avLst>
              <a:gd name="adj1" fmla="val 1499963"/>
            </a:avLst>
          </a:prstGeom>
          <a:ln w="381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1943671" y="5273017"/>
            <a:ext cx="420914" cy="369332"/>
          </a:xfrm>
          <a:prstGeom prst="rect">
            <a:avLst/>
          </a:prstGeom>
          <a:noFill/>
        </p:spPr>
        <p:txBody>
          <a:bodyPr wrap="square" rtlCol="0">
            <a:spAutoFit/>
          </a:bodyPr>
          <a:lstStyle/>
          <a:p>
            <a:pPr algn="ctr"/>
            <a:r>
              <a:rPr lang="en-US" b="1" dirty="0"/>
              <a:t>Y</a:t>
            </a:r>
          </a:p>
        </p:txBody>
      </p:sp>
      <p:cxnSp>
        <p:nvCxnSpPr>
          <p:cNvPr id="81" name="Elbow Connector 80"/>
          <p:cNvCxnSpPr>
            <a:stCxn id="66" idx="2"/>
            <a:endCxn id="77" idx="0"/>
          </p:cNvCxnSpPr>
          <p:nvPr/>
        </p:nvCxnSpPr>
        <p:spPr>
          <a:xfrm rot="5400000" flipH="1">
            <a:off x="4229652" y="1673980"/>
            <a:ext cx="795940" cy="5748907"/>
          </a:xfrm>
          <a:prstGeom prst="bentConnector5">
            <a:avLst>
              <a:gd name="adj1" fmla="val -152722"/>
              <a:gd name="adj2" fmla="val 79034"/>
              <a:gd name="adj3" fmla="val 154251"/>
            </a:avLst>
          </a:prstGeom>
          <a:ln w="381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895704" y="1164143"/>
            <a:ext cx="4606371" cy="1200329"/>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Ø"/>
            </a:pPr>
            <a:r>
              <a:rPr lang="en-US" b="1" dirty="0"/>
              <a:t>1,000 Individual Row Inserts per Hour</a:t>
            </a:r>
          </a:p>
          <a:p>
            <a:pPr marL="285750" indent="-285750">
              <a:buFont typeface="Wingdings" panose="05000000000000000000" pitchFamily="2" charset="2"/>
              <a:buChar char="Ø"/>
            </a:pPr>
            <a:r>
              <a:rPr lang="en-US" b="1" dirty="0"/>
              <a:t>10 Hours per Day</a:t>
            </a:r>
          </a:p>
          <a:p>
            <a:pPr marL="285750" indent="-285750">
              <a:buFont typeface="Wingdings" panose="05000000000000000000" pitchFamily="2" charset="2"/>
              <a:buChar char="Ø"/>
            </a:pPr>
            <a:r>
              <a:rPr lang="en-US" b="1" dirty="0"/>
              <a:t>365 Days</a:t>
            </a:r>
          </a:p>
          <a:p>
            <a:pPr marL="285750" indent="-285750">
              <a:buFont typeface="Wingdings" panose="05000000000000000000" pitchFamily="2" charset="2"/>
              <a:buChar char="Ø"/>
            </a:pPr>
            <a:r>
              <a:rPr lang="en-US" b="1" dirty="0"/>
              <a:t>3.65 Million Rows Total for Each Run</a:t>
            </a:r>
          </a:p>
        </p:txBody>
      </p:sp>
      <p:sp>
        <p:nvSpPr>
          <p:cNvPr id="83" name="Rectangle 82"/>
          <p:cNvSpPr/>
          <p:nvPr/>
        </p:nvSpPr>
        <p:spPr>
          <a:xfrm>
            <a:off x="569891" y="1164143"/>
            <a:ext cx="2325813" cy="2349924"/>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tx1"/>
              </a:solidFill>
            </a:endParaRPr>
          </a:p>
        </p:txBody>
      </p:sp>
      <p:sp>
        <p:nvSpPr>
          <p:cNvPr id="84" name="Rectangle 83"/>
          <p:cNvSpPr/>
          <p:nvPr/>
        </p:nvSpPr>
        <p:spPr>
          <a:xfrm>
            <a:off x="3590568" y="2398150"/>
            <a:ext cx="2684617" cy="369570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tx1"/>
              </a:solidFill>
            </a:endParaRPr>
          </a:p>
        </p:txBody>
      </p:sp>
      <p:sp>
        <p:nvSpPr>
          <p:cNvPr id="85" name="Rectangle 84"/>
          <p:cNvSpPr/>
          <p:nvPr/>
        </p:nvSpPr>
        <p:spPr>
          <a:xfrm>
            <a:off x="6459383" y="2398150"/>
            <a:ext cx="2379817" cy="261356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tx1"/>
              </a:solidFill>
            </a:endParaRPr>
          </a:p>
        </p:txBody>
      </p:sp>
      <p:sp>
        <p:nvSpPr>
          <p:cNvPr id="86" name="Rectangle 85"/>
          <p:cNvSpPr/>
          <p:nvPr/>
        </p:nvSpPr>
        <p:spPr>
          <a:xfrm>
            <a:off x="333829" y="3564526"/>
            <a:ext cx="2357688" cy="193669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tx1"/>
              </a:solidFill>
            </a:endParaRPr>
          </a:p>
        </p:txBody>
      </p:sp>
      <p:sp>
        <p:nvSpPr>
          <p:cNvPr id="87" name="Rectangle 86"/>
          <p:cNvSpPr/>
          <p:nvPr/>
        </p:nvSpPr>
        <p:spPr>
          <a:xfrm>
            <a:off x="574324" y="2398150"/>
            <a:ext cx="2321380" cy="111591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tx1"/>
              </a:solidFill>
            </a:endParaRPr>
          </a:p>
        </p:txBody>
      </p:sp>
      <p:sp>
        <p:nvSpPr>
          <p:cNvPr id="88" name="Rectangle 87"/>
          <p:cNvSpPr/>
          <p:nvPr/>
        </p:nvSpPr>
        <p:spPr>
          <a:xfrm>
            <a:off x="3782862" y="4134905"/>
            <a:ext cx="1779654" cy="584775"/>
          </a:xfrm>
          <a:prstGeom prst="rect">
            <a:avLst/>
          </a:prstGeom>
          <a:solidFill>
            <a:srgbClr val="99FF66"/>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600" b="1" dirty="0">
                <a:solidFill>
                  <a:schemeClr val="tx1"/>
                </a:solidFill>
              </a:rPr>
              <a:t>Measure/Record</a:t>
            </a:r>
          </a:p>
          <a:p>
            <a:pPr algn="ctr"/>
            <a:r>
              <a:rPr lang="en-US" sz="1600" b="1" dirty="0">
                <a:solidFill>
                  <a:schemeClr val="tx1"/>
                </a:solidFill>
              </a:rPr>
              <a:t>Fragmentation</a:t>
            </a:r>
          </a:p>
        </p:txBody>
      </p:sp>
      <p:sp>
        <p:nvSpPr>
          <p:cNvPr id="89" name="Rectangle 88"/>
          <p:cNvSpPr/>
          <p:nvPr/>
        </p:nvSpPr>
        <p:spPr>
          <a:xfrm>
            <a:off x="3590568" y="2980154"/>
            <a:ext cx="2684617" cy="1153614"/>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tx1"/>
              </a:solidFill>
            </a:endParaRPr>
          </a:p>
        </p:txBody>
      </p:sp>
      <p:sp>
        <p:nvSpPr>
          <p:cNvPr id="90" name="Rectangle 89"/>
          <p:cNvSpPr/>
          <p:nvPr/>
        </p:nvSpPr>
        <p:spPr>
          <a:xfrm>
            <a:off x="3590568" y="4133768"/>
            <a:ext cx="2171136" cy="58403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tx1"/>
              </a:solidFill>
            </a:endParaRPr>
          </a:p>
        </p:txBody>
      </p:sp>
      <p:sp>
        <p:nvSpPr>
          <p:cNvPr id="91" name="TextBox 90"/>
          <p:cNvSpPr txBox="1"/>
          <p:nvPr/>
        </p:nvSpPr>
        <p:spPr>
          <a:xfrm>
            <a:off x="8839200" y="3534388"/>
            <a:ext cx="3074496" cy="1477328"/>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1600" dirty="0">
                <a:latin typeface="Arial Black" panose="020B0A04020102020204" pitchFamily="34" charset="0"/>
              </a:rPr>
              <a:t>Index Maintenance per</a:t>
            </a:r>
          </a:p>
          <a:p>
            <a:pPr algn="ctr"/>
            <a:r>
              <a:rPr lang="en-US" sz="1600" dirty="0">
                <a:latin typeface="Arial Black" panose="020B0A04020102020204" pitchFamily="34" charset="0"/>
              </a:rPr>
              <a:t>“Best Practices”</a:t>
            </a:r>
          </a:p>
          <a:p>
            <a:pPr algn="ctr"/>
            <a:r>
              <a:rPr lang="en-US" sz="1600" dirty="0">
                <a:latin typeface="Arial Black" panose="020B0A04020102020204" pitchFamily="34" charset="0"/>
              </a:rPr>
              <a:t>or</a:t>
            </a:r>
          </a:p>
          <a:p>
            <a:pPr algn="ctr"/>
            <a:r>
              <a:rPr lang="en-US" sz="1600" dirty="0">
                <a:latin typeface="Arial Black" panose="020B0A04020102020204" pitchFamily="34" charset="0"/>
              </a:rPr>
              <a:t>“Low Threshold” Rebuilds</a:t>
            </a:r>
          </a:p>
          <a:p>
            <a:pPr algn="ctr"/>
            <a:r>
              <a:rPr lang="en-US" sz="1600" dirty="0">
                <a:latin typeface="Arial Black" panose="020B0A04020102020204" pitchFamily="34" charset="0"/>
              </a:rPr>
              <a:t>or</a:t>
            </a:r>
          </a:p>
          <a:p>
            <a:pPr algn="ctr"/>
            <a:r>
              <a:rPr lang="en-US" sz="1600" dirty="0">
                <a:latin typeface="Arial Black" panose="020B0A04020102020204" pitchFamily="34" charset="0"/>
              </a:rPr>
              <a:t>“No Index Maintenance”</a:t>
            </a:r>
          </a:p>
        </p:txBody>
      </p:sp>
      <p:sp>
        <p:nvSpPr>
          <p:cNvPr id="92" name="TextBox 91">
            <a:extLst>
              <a:ext uri="{FF2B5EF4-FFF2-40B4-BE49-F238E27FC236}">
                <a16:creationId xmlns:a16="http://schemas.microsoft.com/office/drawing/2014/main" id="{81CD2B37-FF62-4CB3-8193-01BCA33F2D97}"/>
              </a:ext>
            </a:extLst>
          </p:cNvPr>
          <p:cNvSpPr txBox="1"/>
          <p:nvPr/>
        </p:nvSpPr>
        <p:spPr>
          <a:xfrm>
            <a:off x="6701975" y="5115312"/>
            <a:ext cx="1600200" cy="745491"/>
          </a:xfrm>
          <a:prstGeom prst="rect">
            <a:avLst/>
          </a:prstGeom>
          <a:solidFill>
            <a:srgbClr val="FFC000"/>
          </a:solidFill>
          <a:ln w="38100">
            <a:solidFill>
              <a:srgbClr val="FF0000"/>
            </a:solidFill>
          </a:ln>
          <a:effectLst/>
        </p:spPr>
        <p:txBody>
          <a:bodyPr wrap="none" lIns="91440" tIns="0" rIns="91440" bIns="0" rtlCol="0">
            <a:noAutofit/>
          </a:bodyPr>
          <a:lstStyle/>
          <a:p>
            <a:pPr algn="ctr"/>
            <a:r>
              <a:rPr lang="en-US" sz="1600" b="1" dirty="0"/>
              <a:t>Count Daily</a:t>
            </a:r>
          </a:p>
          <a:p>
            <a:pPr algn="ctr"/>
            <a:r>
              <a:rPr lang="en-US" sz="1600" b="1" dirty="0"/>
              <a:t>Log File</a:t>
            </a:r>
          </a:p>
          <a:p>
            <a:pPr algn="ctr"/>
            <a:r>
              <a:rPr lang="en-US" sz="1600" b="1" dirty="0"/>
              <a:t>Entries/Size</a:t>
            </a:r>
          </a:p>
        </p:txBody>
      </p:sp>
    </p:spTree>
    <p:extLst>
      <p:ext uri="{BB962C8B-B14F-4D97-AF65-F5344CB8AC3E}">
        <p14:creationId xmlns:p14="http://schemas.microsoft.com/office/powerpoint/2010/main" val="288709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outVertical)">
                                      <p:cBhvr>
                                        <p:cTn id="7" dur="500"/>
                                        <p:tgtEl>
                                          <p:spTgt spid="82"/>
                                        </p:tgtEl>
                                      </p:cBhvr>
                                    </p:animEffect>
                                  </p:childTnLst>
                                </p:cTn>
                              </p:par>
                              <p:par>
                                <p:cTn id="8" presetID="22" presetClass="entr" presetSubtype="8" fill="hold" nodeType="withEffect">
                                  <p:stCondLst>
                                    <p:cond delay="0"/>
                                  </p:stCondLst>
                                  <p:childTnLst>
                                    <p:set>
                                      <p:cBhvr>
                                        <p:cTn id="9" dur="1" fill="hold">
                                          <p:stCondLst>
                                            <p:cond delay="0"/>
                                          </p:stCondLst>
                                        </p:cTn>
                                        <p:tgtEl>
                                          <p:spTgt spid="82">
                                            <p:txEl>
                                              <p:pRg st="0" end="0"/>
                                            </p:txEl>
                                          </p:spTgt>
                                        </p:tgtEl>
                                        <p:attrNameLst>
                                          <p:attrName>style.visibility</p:attrName>
                                        </p:attrNameLst>
                                      </p:cBhvr>
                                      <p:to>
                                        <p:strVal val="visible"/>
                                      </p:to>
                                    </p:set>
                                    <p:animEffect transition="in" filter="wipe(left)">
                                      <p:cBhvr>
                                        <p:cTn id="10" dur="500"/>
                                        <p:tgtEl>
                                          <p:spTgt spid="8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2">
                                            <p:txEl>
                                              <p:pRg st="1" end="1"/>
                                            </p:txEl>
                                          </p:spTgt>
                                        </p:tgtEl>
                                        <p:attrNameLst>
                                          <p:attrName>style.visibility</p:attrName>
                                        </p:attrNameLst>
                                      </p:cBhvr>
                                      <p:to>
                                        <p:strVal val="visible"/>
                                      </p:to>
                                    </p:set>
                                    <p:animEffect transition="in" filter="wipe(left)">
                                      <p:cBhvr>
                                        <p:cTn id="15" dur="500"/>
                                        <p:tgtEl>
                                          <p:spTgt spid="8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2">
                                            <p:txEl>
                                              <p:pRg st="2" end="2"/>
                                            </p:txEl>
                                          </p:spTgt>
                                        </p:tgtEl>
                                        <p:attrNameLst>
                                          <p:attrName>style.visibility</p:attrName>
                                        </p:attrNameLst>
                                      </p:cBhvr>
                                      <p:to>
                                        <p:strVal val="visible"/>
                                      </p:to>
                                    </p:set>
                                    <p:animEffect transition="in" filter="wipe(left)">
                                      <p:cBhvr>
                                        <p:cTn id="20" dur="500"/>
                                        <p:tgtEl>
                                          <p:spTgt spid="8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2">
                                            <p:txEl>
                                              <p:pRg st="3" end="3"/>
                                            </p:txEl>
                                          </p:spTgt>
                                        </p:tgtEl>
                                        <p:attrNameLst>
                                          <p:attrName>style.visibility</p:attrName>
                                        </p:attrNameLst>
                                      </p:cBhvr>
                                      <p:to>
                                        <p:strVal val="visible"/>
                                      </p:to>
                                    </p:set>
                                    <p:animEffect transition="in" filter="wipe(left)">
                                      <p:cBhvr>
                                        <p:cTn id="25" dur="500"/>
                                        <p:tgtEl>
                                          <p:spTgt spid="8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barn(outVertical)">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83"/>
                                        </p:tgtEl>
                                      </p:cBhvr>
                                    </p:animEffect>
                                    <p:set>
                                      <p:cBhvr>
                                        <p:cTn id="35" dur="1" fill="hold">
                                          <p:stCondLst>
                                            <p:cond delay="499"/>
                                          </p:stCondLst>
                                        </p:cTn>
                                        <p:tgtEl>
                                          <p:spTgt spid="83"/>
                                        </p:tgtEl>
                                        <p:attrNameLst>
                                          <p:attrName>style.visibility</p:attrName>
                                        </p:attrNameLst>
                                      </p:cBhvr>
                                      <p:to>
                                        <p:strVal val="hidden"/>
                                      </p:to>
                                    </p:set>
                                  </p:childTnLst>
                                </p:cTn>
                              </p:par>
                              <p:par>
                                <p:cTn id="36" presetID="16" presetClass="entr" presetSubtype="37" fill="hold" grpId="0"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barn(outVertical)">
                                      <p:cBhvr>
                                        <p:cTn id="38" dur="500"/>
                                        <p:tgtEl>
                                          <p:spTgt spid="8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89"/>
                                        </p:tgtEl>
                                      </p:cBhvr>
                                    </p:animEffect>
                                    <p:set>
                                      <p:cBhvr>
                                        <p:cTn id="43" dur="1" fill="hold">
                                          <p:stCondLst>
                                            <p:cond delay="499"/>
                                          </p:stCondLst>
                                        </p:cTn>
                                        <p:tgtEl>
                                          <p:spTgt spid="89"/>
                                        </p:tgtEl>
                                        <p:attrNameLst>
                                          <p:attrName>style.visibility</p:attrName>
                                        </p:attrNameLst>
                                      </p:cBhvr>
                                      <p:to>
                                        <p:strVal val="hidden"/>
                                      </p:to>
                                    </p:set>
                                  </p:childTnLst>
                                </p:cTn>
                              </p:par>
                              <p:par>
                                <p:cTn id="44" presetID="16" presetClass="entr" presetSubtype="37"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barn(outVertical)">
                                      <p:cBhvr>
                                        <p:cTn id="46" dur="500"/>
                                        <p:tgtEl>
                                          <p:spTgt spid="9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90"/>
                                        </p:tgtEl>
                                      </p:cBhvr>
                                    </p:animEffect>
                                    <p:set>
                                      <p:cBhvr>
                                        <p:cTn id="51" dur="1" fill="hold">
                                          <p:stCondLst>
                                            <p:cond delay="499"/>
                                          </p:stCondLst>
                                        </p:cTn>
                                        <p:tgtEl>
                                          <p:spTgt spid="90"/>
                                        </p:tgtEl>
                                        <p:attrNameLst>
                                          <p:attrName>style.visibility</p:attrName>
                                        </p:attrNameLst>
                                      </p:cBhvr>
                                      <p:to>
                                        <p:strVal val="hidden"/>
                                      </p:to>
                                    </p:set>
                                  </p:childTnLst>
                                </p:cTn>
                              </p:par>
                              <p:par>
                                <p:cTn id="52" presetID="16" presetClass="entr" presetSubtype="37" fill="hold" grpId="0"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barn(outVertical)">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84"/>
                                        </p:tgtEl>
                                      </p:cBhvr>
                                    </p:animEffect>
                                    <p:set>
                                      <p:cBhvr>
                                        <p:cTn id="59" dur="1" fill="hold">
                                          <p:stCondLst>
                                            <p:cond delay="499"/>
                                          </p:stCondLst>
                                        </p:cTn>
                                        <p:tgtEl>
                                          <p:spTgt spid="84"/>
                                        </p:tgtEl>
                                        <p:attrNameLst>
                                          <p:attrName>style.visibility</p:attrName>
                                        </p:attrNameLst>
                                      </p:cBhvr>
                                      <p:to>
                                        <p:strVal val="hidden"/>
                                      </p:to>
                                    </p:set>
                                  </p:childTnLst>
                                </p:cTn>
                              </p:par>
                              <p:par>
                                <p:cTn id="60" presetID="16" presetClass="entr" presetSubtype="37" fill="hold" grpId="0" nodeType="with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barn(outVertical)">
                                      <p:cBhvr>
                                        <p:cTn id="62" dur="500"/>
                                        <p:tgtEl>
                                          <p:spTgt spid="8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wipe(left)">
                                      <p:cBhvr>
                                        <p:cTn id="67" dur="500"/>
                                        <p:tgtEl>
                                          <p:spTgt spid="9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85"/>
                                        </p:tgtEl>
                                      </p:cBhvr>
                                    </p:animEffect>
                                    <p:set>
                                      <p:cBhvr>
                                        <p:cTn id="72" dur="1" fill="hold">
                                          <p:stCondLst>
                                            <p:cond delay="499"/>
                                          </p:stCondLst>
                                        </p:cTn>
                                        <p:tgtEl>
                                          <p:spTgt spid="85"/>
                                        </p:tgtEl>
                                        <p:attrNameLst>
                                          <p:attrName>style.visibility</p:attrName>
                                        </p:attrNameLst>
                                      </p:cBhvr>
                                      <p:to>
                                        <p:strVal val="hidden"/>
                                      </p:to>
                                    </p:set>
                                  </p:childTnLst>
                                </p:cTn>
                              </p:par>
                              <p:par>
                                <p:cTn id="73" presetID="22" presetClass="entr" presetSubtype="8"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left)">
                                      <p:cBhvr>
                                        <p:cTn id="75" dur="500"/>
                                        <p:tgtEl>
                                          <p:spTgt spid="92"/>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37" fill="hold" grpId="0" nodeType="click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barn(outVertical)">
                                      <p:cBhvr>
                                        <p:cTn id="80" dur="500"/>
                                        <p:tgtEl>
                                          <p:spTgt spid="8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86"/>
                                        </p:tgtEl>
                                      </p:cBhvr>
                                    </p:animEffect>
                                    <p:set>
                                      <p:cBhvr>
                                        <p:cTn id="85" dur="1" fill="hold">
                                          <p:stCondLst>
                                            <p:cond delay="499"/>
                                          </p:stCondLst>
                                        </p:cTn>
                                        <p:tgtEl>
                                          <p:spTgt spid="86"/>
                                        </p:tgtEl>
                                        <p:attrNameLst>
                                          <p:attrName>style.visibility</p:attrName>
                                        </p:attrNameLst>
                                      </p:cBhvr>
                                      <p:to>
                                        <p:strVal val="hidden"/>
                                      </p:to>
                                    </p:set>
                                  </p:childTnLst>
                                </p:cTn>
                              </p:par>
                              <p:par>
                                <p:cTn id="86" presetID="16" presetClass="entr" presetSubtype="37" fill="hold" grpId="0" nodeType="withEffect">
                                  <p:stCondLst>
                                    <p:cond delay="0"/>
                                  </p:stCondLst>
                                  <p:childTnLst>
                                    <p:set>
                                      <p:cBhvr>
                                        <p:cTn id="87" dur="1" fill="hold">
                                          <p:stCondLst>
                                            <p:cond delay="0"/>
                                          </p:stCondLst>
                                        </p:cTn>
                                        <p:tgtEl>
                                          <p:spTgt spid="87"/>
                                        </p:tgtEl>
                                        <p:attrNameLst>
                                          <p:attrName>style.visibility</p:attrName>
                                        </p:attrNameLst>
                                      </p:cBhvr>
                                      <p:to>
                                        <p:strVal val="visible"/>
                                      </p:to>
                                    </p:set>
                                    <p:animEffect transition="in" filter="barn(outVertical)">
                                      <p:cBhvr>
                                        <p:cTn id="88"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3" grpId="1" animBg="1"/>
      <p:bldP spid="84" grpId="0" animBg="1"/>
      <p:bldP spid="84" grpId="1" animBg="1"/>
      <p:bldP spid="85" grpId="0" animBg="1"/>
      <p:bldP spid="85" grpId="1" animBg="1"/>
      <p:bldP spid="86" grpId="0" animBg="1"/>
      <p:bldP spid="86" grpId="1" animBg="1"/>
      <p:bldP spid="87" grpId="0" animBg="1"/>
      <p:bldP spid="89" grpId="0" animBg="1"/>
      <p:bldP spid="89" grpId="1" animBg="1"/>
      <p:bldP spid="90" grpId="0" animBg="1"/>
      <p:bldP spid="90" grpId="1" animBg="1"/>
      <p:bldP spid="91" grpId="0" animBg="1"/>
      <p:bldP spid="9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45</a:t>
            </a:fld>
            <a:r>
              <a:rPr lang="en-US"/>
              <a:t>    </a:t>
            </a:r>
            <a:endParaRPr lang="en-US" dirty="0"/>
          </a:p>
        </p:txBody>
      </p:sp>
      <p:sp>
        <p:nvSpPr>
          <p:cNvPr id="5" name="Title 4"/>
          <p:cNvSpPr>
            <a:spLocks noGrp="1"/>
          </p:cNvSpPr>
          <p:nvPr>
            <p:ph type="title"/>
          </p:nvPr>
        </p:nvSpPr>
        <p:spPr/>
        <p:txBody>
          <a:bodyPr/>
          <a:lstStyle/>
          <a:p>
            <a:r>
              <a:rPr lang="en-US" dirty="0"/>
              <a:t>Baseline (GUIDs Inserted in Sorted Order)</a:t>
            </a:r>
          </a:p>
        </p:txBody>
      </p:sp>
      <p:sp>
        <p:nvSpPr>
          <p:cNvPr id="6" name="Content Placeholder 5"/>
          <p:cNvSpPr>
            <a:spLocks noGrp="1"/>
          </p:cNvSpPr>
          <p:nvPr>
            <p:ph sz="quarter" idx="10"/>
          </p:nvPr>
        </p:nvSpPr>
        <p:spPr/>
        <p:txBody>
          <a:bodyPr/>
          <a:lstStyle/>
          <a:p>
            <a:endParaRPr lang="en-US"/>
          </a:p>
        </p:txBody>
      </p:sp>
      <p:pic>
        <p:nvPicPr>
          <p:cNvPr id="1026" name="Picture 2"/>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9330" y="1238865"/>
            <a:ext cx="481779" cy="432619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1" name="Straight Arrow Connector 10"/>
          <p:cNvCxnSpPr>
            <a:stCxn id="12" idx="1"/>
            <a:endCxn id="9" idx="3"/>
          </p:cNvCxnSpPr>
          <p:nvPr/>
        </p:nvCxnSpPr>
        <p:spPr>
          <a:xfrm flipH="1">
            <a:off x="521109" y="3401961"/>
            <a:ext cx="1167990" cy="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689099" y="2847963"/>
            <a:ext cx="2115964" cy="110799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Page Count</a:t>
            </a:r>
          </a:p>
          <a:p>
            <a:pPr algn="ctr"/>
            <a:r>
              <a:rPr lang="en-US" sz="2400" dirty="0">
                <a:latin typeface="Arial Black" panose="020B0A04020102020204" pitchFamily="34" charset="0"/>
              </a:rPr>
              <a:t>Of </a:t>
            </a:r>
          </a:p>
          <a:p>
            <a:pPr algn="ctr"/>
            <a:r>
              <a:rPr lang="en-US" sz="2400" dirty="0">
                <a:latin typeface="Arial Black" panose="020B0A04020102020204" pitchFamily="34" charset="0"/>
              </a:rPr>
              <a:t>Leaf Level</a:t>
            </a:r>
          </a:p>
        </p:txBody>
      </p:sp>
      <p:sp>
        <p:nvSpPr>
          <p:cNvPr id="15" name="Rectangle 14"/>
          <p:cNvSpPr/>
          <p:nvPr/>
        </p:nvSpPr>
        <p:spPr>
          <a:xfrm>
            <a:off x="459751" y="5476568"/>
            <a:ext cx="11604430" cy="60960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6" name="Straight Arrow Connector 15"/>
          <p:cNvCxnSpPr>
            <a:stCxn id="17" idx="2"/>
            <a:endCxn id="15" idx="0"/>
          </p:cNvCxnSpPr>
          <p:nvPr/>
        </p:nvCxnSpPr>
        <p:spPr>
          <a:xfrm>
            <a:off x="6261966" y="4913360"/>
            <a:ext cx="0" cy="56320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44512" y="4544028"/>
            <a:ext cx="2234907" cy="369332"/>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Day Number</a:t>
            </a:r>
          </a:p>
        </p:txBody>
      </p:sp>
      <p:cxnSp>
        <p:nvCxnSpPr>
          <p:cNvPr id="26" name="Straight Arrow Connector 25"/>
          <p:cNvCxnSpPr/>
          <p:nvPr/>
        </p:nvCxnSpPr>
        <p:spPr>
          <a:xfrm>
            <a:off x="8216849" y="4321278"/>
            <a:ext cx="669976"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502854" y="4223856"/>
            <a:ext cx="1713995" cy="110799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Vertical </a:t>
            </a:r>
          </a:p>
          <a:p>
            <a:pPr algn="ctr"/>
            <a:r>
              <a:rPr lang="en-US" sz="2400" dirty="0">
                <a:latin typeface="Arial Black" panose="020B0A04020102020204" pitchFamily="34" charset="0"/>
              </a:rPr>
              <a:t>Gridlines</a:t>
            </a:r>
          </a:p>
          <a:p>
            <a:pPr algn="ctr"/>
            <a:r>
              <a:rPr lang="en-US" sz="2400" dirty="0">
                <a:latin typeface="Arial Black" panose="020B0A04020102020204" pitchFamily="34" charset="0"/>
              </a:rPr>
              <a:t>= 1 Week</a:t>
            </a:r>
          </a:p>
        </p:txBody>
      </p:sp>
      <p:cxnSp>
        <p:nvCxnSpPr>
          <p:cNvPr id="30" name="Straight Arrow Connector 29"/>
          <p:cNvCxnSpPr/>
          <p:nvPr/>
        </p:nvCxnSpPr>
        <p:spPr>
          <a:xfrm flipV="1">
            <a:off x="8216849" y="4544028"/>
            <a:ext cx="891432" cy="16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8216849" y="4770158"/>
            <a:ext cx="1110507" cy="7696"/>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8216849" y="4994598"/>
            <a:ext cx="1334345"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8216849" y="5219039"/>
            <a:ext cx="1548657"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873645" y="4426044"/>
            <a:ext cx="3010376"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Chart Resolution</a:t>
            </a:r>
          </a:p>
          <a:p>
            <a:pPr algn="ctr"/>
            <a:r>
              <a:rPr lang="en-US" sz="2400" dirty="0">
                <a:latin typeface="Arial Black" panose="020B0A04020102020204" pitchFamily="34" charset="0"/>
              </a:rPr>
              <a:t>1 Hour (77/week)</a:t>
            </a:r>
          </a:p>
        </p:txBody>
      </p:sp>
      <p:sp>
        <p:nvSpPr>
          <p:cNvPr id="40" name="TextBox 39"/>
          <p:cNvSpPr txBox="1"/>
          <p:nvPr/>
        </p:nvSpPr>
        <p:spPr>
          <a:xfrm>
            <a:off x="5684362" y="1825409"/>
            <a:ext cx="1636987" cy="369332"/>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Baseline</a:t>
            </a:r>
          </a:p>
        </p:txBody>
      </p:sp>
      <p:cxnSp>
        <p:nvCxnSpPr>
          <p:cNvPr id="39" name="Straight Arrow Connector 38"/>
          <p:cNvCxnSpPr>
            <a:stCxn id="40" idx="2"/>
          </p:cNvCxnSpPr>
          <p:nvPr/>
        </p:nvCxnSpPr>
        <p:spPr>
          <a:xfrm>
            <a:off x="6502856" y="2194741"/>
            <a:ext cx="10162" cy="187788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0" idx="2"/>
          </p:cNvCxnSpPr>
          <p:nvPr/>
        </p:nvCxnSpPr>
        <p:spPr>
          <a:xfrm>
            <a:off x="6502856" y="2194741"/>
            <a:ext cx="883338" cy="168026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40" idx="2"/>
          </p:cNvCxnSpPr>
          <p:nvPr/>
        </p:nvCxnSpPr>
        <p:spPr>
          <a:xfrm>
            <a:off x="6502856" y="2194741"/>
            <a:ext cx="1756518" cy="147546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0" idx="2"/>
          </p:cNvCxnSpPr>
          <p:nvPr/>
        </p:nvCxnSpPr>
        <p:spPr>
          <a:xfrm>
            <a:off x="6502856" y="2194741"/>
            <a:ext cx="2630150" cy="128964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2"/>
          </p:cNvCxnSpPr>
          <p:nvPr/>
        </p:nvCxnSpPr>
        <p:spPr>
          <a:xfrm flipH="1">
            <a:off x="5639840" y="2194741"/>
            <a:ext cx="863016" cy="2077222"/>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0" idx="2"/>
          </p:cNvCxnSpPr>
          <p:nvPr/>
        </p:nvCxnSpPr>
        <p:spPr>
          <a:xfrm flipH="1">
            <a:off x="4766662" y="2194741"/>
            <a:ext cx="1736194" cy="227724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0" idx="2"/>
          </p:cNvCxnSpPr>
          <p:nvPr/>
        </p:nvCxnSpPr>
        <p:spPr>
          <a:xfrm flipH="1">
            <a:off x="3893484" y="2194741"/>
            <a:ext cx="2609372" cy="247489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745007" y="1454215"/>
            <a:ext cx="5061834" cy="2215991"/>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u="sng" dirty="0">
                <a:latin typeface="Arial Black" panose="020B0A04020102020204" pitchFamily="34" charset="0"/>
              </a:rPr>
              <a:t>Baseline Facts</a:t>
            </a:r>
          </a:p>
          <a:p>
            <a:pPr algn="ctr"/>
            <a:r>
              <a:rPr lang="en-US" sz="2400" dirty="0">
                <a:latin typeface="Arial Black" panose="020B0A04020102020204" pitchFamily="34" charset="0"/>
              </a:rPr>
              <a:t>Presorted “Ever Increasing”</a:t>
            </a:r>
          </a:p>
          <a:p>
            <a:pPr algn="ctr"/>
            <a:r>
              <a:rPr lang="en-US" sz="2400" dirty="0">
                <a:latin typeface="Arial Black" panose="020B0A04020102020204" pitchFamily="34" charset="0"/>
              </a:rPr>
              <a:t>(Like an IDENTITY Column)</a:t>
            </a:r>
          </a:p>
          <a:p>
            <a:pPr algn="ctr"/>
            <a:r>
              <a:rPr lang="en-US" sz="2400" dirty="0">
                <a:latin typeface="Arial Black" panose="020B0A04020102020204" pitchFamily="34" charset="0"/>
              </a:rPr>
              <a:t>Zero “Bad” Page Splits</a:t>
            </a:r>
          </a:p>
          <a:p>
            <a:pPr algn="ctr"/>
            <a:r>
              <a:rPr lang="en-US" sz="2400" dirty="0">
                <a:latin typeface="Arial Black" panose="020B0A04020102020204" pitchFamily="34" charset="0"/>
              </a:rPr>
              <a:t>Virtually Zero Fragmentation</a:t>
            </a:r>
          </a:p>
          <a:p>
            <a:pPr algn="ctr"/>
            <a:r>
              <a:rPr lang="en-US" sz="2400" dirty="0">
                <a:latin typeface="Arial Black" panose="020B0A04020102020204" pitchFamily="34" charset="0"/>
              </a:rPr>
              <a:t>Zero Index Maintenance</a:t>
            </a:r>
          </a:p>
        </p:txBody>
      </p:sp>
      <p:sp>
        <p:nvSpPr>
          <p:cNvPr id="74" name="TextBox 73"/>
          <p:cNvSpPr txBox="1"/>
          <p:nvPr/>
        </p:nvSpPr>
        <p:spPr>
          <a:xfrm>
            <a:off x="718017" y="1585527"/>
            <a:ext cx="8271624" cy="1846659"/>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u="sng" dirty="0">
                <a:latin typeface="Arial Black" panose="020B0A04020102020204" pitchFamily="34" charset="0"/>
              </a:rPr>
              <a:t>Baseline Facts</a:t>
            </a:r>
          </a:p>
          <a:p>
            <a:pPr algn="ctr"/>
            <a:r>
              <a:rPr lang="en-US" sz="2400" dirty="0">
                <a:latin typeface="Arial Black" panose="020B0A04020102020204" pitchFamily="34" charset="0"/>
              </a:rPr>
              <a:t>Except for nearly vertical lines</a:t>
            </a:r>
          </a:p>
          <a:p>
            <a:pPr algn="ctr"/>
            <a:r>
              <a:rPr lang="en-US" sz="2400" dirty="0">
                <a:latin typeface="Arial Black" panose="020B0A04020102020204" pitchFamily="34" charset="0"/>
              </a:rPr>
              <a:t>(which are caused by Index </a:t>
            </a:r>
            <a:r>
              <a:rPr lang="en-US" sz="2400" dirty="0" err="1">
                <a:latin typeface="Arial Black" panose="020B0A04020102020204" pitchFamily="34" charset="0"/>
              </a:rPr>
              <a:t>Mainentance</a:t>
            </a:r>
            <a:r>
              <a:rPr lang="en-US" sz="2400" dirty="0">
                <a:latin typeface="Arial Black" panose="020B0A04020102020204" pitchFamily="34" charset="0"/>
              </a:rPr>
              <a:t>)</a:t>
            </a:r>
          </a:p>
          <a:p>
            <a:pPr algn="ctr"/>
            <a:r>
              <a:rPr lang="en-US" sz="2400" dirty="0">
                <a:latin typeface="Arial Black" panose="020B0A04020102020204" pitchFamily="34" charset="0"/>
              </a:rPr>
              <a:t>any line with a slope steeper than the Baseline</a:t>
            </a:r>
          </a:p>
          <a:p>
            <a:pPr algn="ctr"/>
            <a:r>
              <a:rPr lang="en-US" sz="2400" dirty="0">
                <a:latin typeface="Arial Black" panose="020B0A04020102020204" pitchFamily="34" charset="0"/>
              </a:rPr>
              <a:t>has “Bad” page-splits that cause fragmentation.</a:t>
            </a:r>
          </a:p>
        </p:txBody>
      </p:sp>
      <p:sp>
        <p:nvSpPr>
          <p:cNvPr id="75" name="TextBox 74"/>
          <p:cNvSpPr txBox="1"/>
          <p:nvPr/>
        </p:nvSpPr>
        <p:spPr>
          <a:xfrm>
            <a:off x="4993500" y="1640743"/>
            <a:ext cx="3039038"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Test Duration</a:t>
            </a:r>
          </a:p>
          <a:p>
            <a:pPr algn="ctr"/>
            <a:r>
              <a:rPr lang="en-US" sz="2400" dirty="0">
                <a:latin typeface="Arial Black" panose="020B0A04020102020204" pitchFamily="34" charset="0"/>
              </a:rPr>
              <a:t>1 Simulated Year</a:t>
            </a:r>
          </a:p>
        </p:txBody>
      </p:sp>
      <p:cxnSp>
        <p:nvCxnSpPr>
          <p:cNvPr id="76" name="Straight Arrow Connector 75"/>
          <p:cNvCxnSpPr>
            <a:stCxn id="75" idx="3"/>
          </p:cNvCxnSpPr>
          <p:nvPr/>
        </p:nvCxnSpPr>
        <p:spPr>
          <a:xfrm>
            <a:off x="8032538" y="2010075"/>
            <a:ext cx="3952985"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5" idx="1"/>
          </p:cNvCxnSpPr>
          <p:nvPr/>
        </p:nvCxnSpPr>
        <p:spPr>
          <a:xfrm flipH="1">
            <a:off x="599768" y="2010075"/>
            <a:ext cx="4393732"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9BDAA4D3-89FB-406E-A66F-B7E3F565822D}"/>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14614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Horizontal)">
                                      <p:cBhvr>
                                        <p:cTn id="12" dur="500"/>
                                        <p:tgtEl>
                                          <p:spTgt spid="9"/>
                                        </p:tgtEl>
                                      </p:cBhvr>
                                    </p:animEffect>
                                  </p:childTnLst>
                                </p:cTn>
                              </p:par>
                              <p:par>
                                <p:cTn id="13" presetID="2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6" presetClass="entr" presetSubtype="37"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Vertical)">
                                      <p:cBhvr>
                                        <p:cTn id="32" dur="500"/>
                                        <p:tgtEl>
                                          <p:spTgt spid="15"/>
                                        </p:tgtEl>
                                      </p:cBhvr>
                                    </p:animEffect>
                                  </p:childTnLst>
                                </p:cTn>
                              </p:par>
                              <p:par>
                                <p:cTn id="33" presetID="22" presetClass="entr" presetSubtype="1"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outVertical)">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6" presetClass="entr" presetSubtype="37"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arn(outVertical)">
                                      <p:cBhvr>
                                        <p:cTn id="52" dur="500"/>
                                        <p:tgtEl>
                                          <p:spTgt spid="27"/>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100"/>
                                        <p:tgtEl>
                                          <p:spTgt spid="26"/>
                                        </p:tgtEl>
                                      </p:cBhvr>
                                    </p:animEffect>
                                  </p:childTnLst>
                                </p:cTn>
                              </p:par>
                            </p:childTnLst>
                          </p:cTn>
                        </p:par>
                        <p:par>
                          <p:cTn id="57" fill="hold">
                            <p:stCondLst>
                              <p:cond delay="600"/>
                            </p:stCondLst>
                            <p:childTnLst>
                              <p:par>
                                <p:cTn id="58" presetID="22" presetClass="entr" presetSubtype="8" fill="hold"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100"/>
                                        <p:tgtEl>
                                          <p:spTgt spid="30"/>
                                        </p:tgtEl>
                                      </p:cBhvr>
                                    </p:animEffect>
                                  </p:childTnLst>
                                </p:cTn>
                              </p:par>
                            </p:childTnLst>
                          </p:cTn>
                        </p:par>
                        <p:par>
                          <p:cTn id="61" fill="hold">
                            <p:stCondLst>
                              <p:cond delay="700"/>
                            </p:stCondLst>
                            <p:childTnLst>
                              <p:par>
                                <p:cTn id="62" presetID="22" presetClass="entr" presetSubtype="8" fill="hold"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left)">
                                      <p:cBhvr>
                                        <p:cTn id="64" dur="100"/>
                                        <p:tgtEl>
                                          <p:spTgt spid="31"/>
                                        </p:tgtEl>
                                      </p:cBhvr>
                                    </p:animEffect>
                                  </p:childTnLst>
                                </p:cTn>
                              </p:par>
                            </p:childTnLst>
                          </p:cTn>
                        </p:par>
                        <p:par>
                          <p:cTn id="65" fill="hold">
                            <p:stCondLst>
                              <p:cond delay="800"/>
                            </p:stCondLst>
                            <p:childTnLst>
                              <p:par>
                                <p:cTn id="66" presetID="22" presetClass="entr" presetSubtype="8"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100"/>
                                        <p:tgtEl>
                                          <p:spTgt spid="32"/>
                                        </p:tgtEl>
                                      </p:cBhvr>
                                    </p:animEffect>
                                  </p:childTnLst>
                                </p:cTn>
                              </p:par>
                            </p:childTnLst>
                          </p:cTn>
                        </p:par>
                        <p:par>
                          <p:cTn id="69" fill="hold">
                            <p:stCondLst>
                              <p:cond delay="900"/>
                            </p:stCondLst>
                            <p:childTnLst>
                              <p:par>
                                <p:cTn id="70" presetID="22" presetClass="entr" presetSubtype="8"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1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6"/>
                                        </p:tgtEl>
                                      </p:cBhvr>
                                    </p:animEffect>
                                    <p:set>
                                      <p:cBhvr>
                                        <p:cTn id="80" dur="1" fill="hold">
                                          <p:stCondLst>
                                            <p:cond delay="499"/>
                                          </p:stCondLst>
                                        </p:cTn>
                                        <p:tgtEl>
                                          <p:spTgt spid="26"/>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33"/>
                                        </p:tgtEl>
                                      </p:cBhvr>
                                    </p:animEffect>
                                    <p:set>
                                      <p:cBhvr>
                                        <p:cTn id="83" dur="1" fill="hold">
                                          <p:stCondLst>
                                            <p:cond delay="499"/>
                                          </p:stCondLst>
                                        </p:cTn>
                                        <p:tgtEl>
                                          <p:spTgt spid="33"/>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0"/>
                                        </p:tgtEl>
                                      </p:cBhvr>
                                    </p:animEffect>
                                    <p:set>
                                      <p:cBhvr>
                                        <p:cTn id="86" dur="1" fill="hold">
                                          <p:stCondLst>
                                            <p:cond delay="499"/>
                                          </p:stCondLst>
                                        </p:cTn>
                                        <p:tgtEl>
                                          <p:spTgt spid="30"/>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2"/>
                                        </p:tgtEl>
                                      </p:cBhvr>
                                    </p:animEffect>
                                    <p:set>
                                      <p:cBhvr>
                                        <p:cTn id="92" dur="1" fill="hold">
                                          <p:stCondLst>
                                            <p:cond delay="499"/>
                                          </p:stCondLst>
                                        </p:cTn>
                                        <p:tgtEl>
                                          <p:spTgt spid="32"/>
                                        </p:tgtEl>
                                        <p:attrNameLst>
                                          <p:attrName>style.visibility</p:attrName>
                                        </p:attrNameLst>
                                      </p:cBhvr>
                                      <p:to>
                                        <p:strVal val="hidden"/>
                                      </p:to>
                                    </p:set>
                                  </p:childTnLst>
                                </p:cTn>
                              </p:par>
                              <p:par>
                                <p:cTn id="93" presetID="16" presetClass="entr" presetSubtype="37"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barn(outVertical)">
                                      <p:cBhvr>
                                        <p:cTn id="95" dur="500"/>
                                        <p:tgtEl>
                                          <p:spTgt spid="3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38"/>
                                        </p:tgtEl>
                                      </p:cBhvr>
                                    </p:animEffect>
                                    <p:set>
                                      <p:cBhvr>
                                        <p:cTn id="100" dur="1" fill="hold">
                                          <p:stCondLst>
                                            <p:cond delay="499"/>
                                          </p:stCondLst>
                                        </p:cTn>
                                        <p:tgtEl>
                                          <p:spTgt spid="38"/>
                                        </p:tgtEl>
                                        <p:attrNameLst>
                                          <p:attrName>style.visibility</p:attrName>
                                        </p:attrNameLst>
                                      </p:cBhvr>
                                      <p:to>
                                        <p:strVal val="hidden"/>
                                      </p:to>
                                    </p:set>
                                  </p:childTnLst>
                                </p:cTn>
                              </p:par>
                              <p:par>
                                <p:cTn id="101" presetID="16" presetClass="entr" presetSubtype="37"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barn(outVertical)">
                                      <p:cBhvr>
                                        <p:cTn id="103" dur="500"/>
                                        <p:tgtEl>
                                          <p:spTgt spid="75"/>
                                        </p:tgtEl>
                                      </p:cBhvr>
                                    </p:animEffect>
                                  </p:childTnLst>
                                </p:cTn>
                              </p:par>
                              <p:par>
                                <p:cTn id="104" presetID="22" presetClass="entr" presetSubtype="8" fill="hold"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wipe(left)">
                                      <p:cBhvr>
                                        <p:cTn id="106" dur="500"/>
                                        <p:tgtEl>
                                          <p:spTgt spid="76"/>
                                        </p:tgtEl>
                                      </p:cBhvr>
                                    </p:animEffect>
                                  </p:childTnLst>
                                </p:cTn>
                              </p:par>
                              <p:par>
                                <p:cTn id="107" presetID="22" presetClass="entr" presetSubtype="2"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wipe(right)">
                                      <p:cBhvr>
                                        <p:cTn id="109" dur="500"/>
                                        <p:tgtEl>
                                          <p:spTgt spid="7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75"/>
                                        </p:tgtEl>
                                      </p:cBhvr>
                                    </p:animEffect>
                                    <p:set>
                                      <p:cBhvr>
                                        <p:cTn id="114" dur="1" fill="hold">
                                          <p:stCondLst>
                                            <p:cond delay="499"/>
                                          </p:stCondLst>
                                        </p:cTn>
                                        <p:tgtEl>
                                          <p:spTgt spid="7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76"/>
                                        </p:tgtEl>
                                      </p:cBhvr>
                                    </p:animEffect>
                                    <p:set>
                                      <p:cBhvr>
                                        <p:cTn id="117" dur="1" fill="hold">
                                          <p:stCondLst>
                                            <p:cond delay="499"/>
                                          </p:stCondLst>
                                        </p:cTn>
                                        <p:tgtEl>
                                          <p:spTgt spid="76"/>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79"/>
                                        </p:tgtEl>
                                      </p:cBhvr>
                                    </p:animEffect>
                                    <p:set>
                                      <p:cBhvr>
                                        <p:cTn id="120" dur="1" fill="hold">
                                          <p:stCondLst>
                                            <p:cond delay="499"/>
                                          </p:stCondLst>
                                        </p:cTn>
                                        <p:tgtEl>
                                          <p:spTgt spid="79"/>
                                        </p:tgtEl>
                                        <p:attrNameLst>
                                          <p:attrName>style.visibility</p:attrName>
                                        </p:attrNameLst>
                                      </p:cBhvr>
                                      <p:to>
                                        <p:strVal val="hidden"/>
                                      </p:to>
                                    </p:set>
                                  </p:childTnLst>
                                </p:cTn>
                              </p:par>
                              <p:par>
                                <p:cTn id="121" presetID="16" presetClass="entr" presetSubtype="37" fill="hold" grpId="0" nodeType="with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barn(outVertical)">
                                      <p:cBhvr>
                                        <p:cTn id="123" dur="500"/>
                                        <p:tgtEl>
                                          <p:spTgt spid="40"/>
                                        </p:tgtEl>
                                      </p:cBhvr>
                                    </p:animEffect>
                                  </p:childTnLst>
                                </p:cTn>
                              </p:par>
                              <p:par>
                                <p:cTn id="124" presetID="22" presetClass="entr" presetSubtype="1" fill="hold" nodeType="with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wipe(up)">
                                      <p:cBhvr>
                                        <p:cTn id="126" dur="500"/>
                                        <p:tgtEl>
                                          <p:spTgt spid="47"/>
                                        </p:tgtEl>
                                      </p:cBhvr>
                                    </p:animEffect>
                                  </p:childTnLst>
                                </p:cTn>
                              </p:par>
                              <p:par>
                                <p:cTn id="127" presetID="22" presetClass="entr" presetSubtype="1" fill="hold" nodeType="with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wipe(up)">
                                      <p:cBhvr>
                                        <p:cTn id="129" dur="500"/>
                                        <p:tgtEl>
                                          <p:spTgt spid="46"/>
                                        </p:tgtEl>
                                      </p:cBhvr>
                                    </p:animEffect>
                                  </p:childTnLst>
                                </p:cTn>
                              </p:par>
                              <p:par>
                                <p:cTn id="130" presetID="22" presetClass="entr" presetSubtype="1" fill="hold"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wipe(up)">
                                      <p:cBhvr>
                                        <p:cTn id="132" dur="500"/>
                                        <p:tgtEl>
                                          <p:spTgt spid="45"/>
                                        </p:tgtEl>
                                      </p:cBhvr>
                                    </p:animEffect>
                                  </p:childTnLst>
                                </p:cTn>
                              </p:par>
                              <p:par>
                                <p:cTn id="133" presetID="22" presetClass="entr" presetSubtype="1" fill="hold" nodeType="with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wipe(up)">
                                      <p:cBhvr>
                                        <p:cTn id="135" dur="500"/>
                                        <p:tgtEl>
                                          <p:spTgt spid="39"/>
                                        </p:tgtEl>
                                      </p:cBhvr>
                                    </p:animEffect>
                                  </p:childTnLst>
                                </p:cTn>
                              </p:par>
                              <p:par>
                                <p:cTn id="136" presetID="22" presetClass="entr" presetSubtype="1" fill="hold"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wipe(up)">
                                      <p:cBhvr>
                                        <p:cTn id="138" dur="500"/>
                                        <p:tgtEl>
                                          <p:spTgt spid="42"/>
                                        </p:tgtEl>
                                      </p:cBhvr>
                                    </p:animEffect>
                                  </p:childTnLst>
                                </p:cTn>
                              </p:par>
                              <p:par>
                                <p:cTn id="139" presetID="22" presetClass="entr" presetSubtype="1"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wipe(up)">
                                      <p:cBhvr>
                                        <p:cTn id="141" dur="500"/>
                                        <p:tgtEl>
                                          <p:spTgt spid="43"/>
                                        </p:tgtEl>
                                      </p:cBhvr>
                                    </p:animEffect>
                                  </p:childTnLst>
                                </p:cTn>
                              </p:par>
                              <p:par>
                                <p:cTn id="142" presetID="22" presetClass="entr" presetSubtype="1" fill="hold"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wipe(up)">
                                      <p:cBhvr>
                                        <p:cTn id="144" dur="500"/>
                                        <p:tgtEl>
                                          <p:spTgt spid="44"/>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xit" presetSubtype="0" fill="hold" nodeType="clickEffect">
                                  <p:stCondLst>
                                    <p:cond delay="0"/>
                                  </p:stCondLst>
                                  <p:childTnLst>
                                    <p:animEffect transition="out" filter="fade">
                                      <p:cBhvr>
                                        <p:cTn id="148" dur="500"/>
                                        <p:tgtEl>
                                          <p:spTgt spid="39"/>
                                        </p:tgtEl>
                                      </p:cBhvr>
                                    </p:animEffect>
                                    <p:set>
                                      <p:cBhvr>
                                        <p:cTn id="149" dur="1" fill="hold">
                                          <p:stCondLst>
                                            <p:cond delay="499"/>
                                          </p:stCondLst>
                                        </p:cTn>
                                        <p:tgtEl>
                                          <p:spTgt spid="39"/>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40"/>
                                        </p:tgtEl>
                                      </p:cBhvr>
                                    </p:animEffect>
                                    <p:set>
                                      <p:cBhvr>
                                        <p:cTn id="152" dur="1" fill="hold">
                                          <p:stCondLst>
                                            <p:cond delay="499"/>
                                          </p:stCondLst>
                                        </p:cTn>
                                        <p:tgtEl>
                                          <p:spTgt spid="40"/>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42"/>
                                        </p:tgtEl>
                                      </p:cBhvr>
                                    </p:animEffect>
                                    <p:set>
                                      <p:cBhvr>
                                        <p:cTn id="155" dur="1" fill="hold">
                                          <p:stCondLst>
                                            <p:cond delay="499"/>
                                          </p:stCondLst>
                                        </p:cTn>
                                        <p:tgtEl>
                                          <p:spTgt spid="42"/>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500"/>
                                        <p:tgtEl>
                                          <p:spTgt spid="43"/>
                                        </p:tgtEl>
                                      </p:cBhvr>
                                    </p:animEffect>
                                    <p:set>
                                      <p:cBhvr>
                                        <p:cTn id="158" dur="1" fill="hold">
                                          <p:stCondLst>
                                            <p:cond delay="499"/>
                                          </p:stCondLst>
                                        </p:cTn>
                                        <p:tgtEl>
                                          <p:spTgt spid="43"/>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44"/>
                                        </p:tgtEl>
                                      </p:cBhvr>
                                    </p:animEffect>
                                    <p:set>
                                      <p:cBhvr>
                                        <p:cTn id="161" dur="1" fill="hold">
                                          <p:stCondLst>
                                            <p:cond delay="499"/>
                                          </p:stCondLst>
                                        </p:cTn>
                                        <p:tgtEl>
                                          <p:spTgt spid="44"/>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45"/>
                                        </p:tgtEl>
                                      </p:cBhvr>
                                    </p:animEffect>
                                    <p:set>
                                      <p:cBhvr>
                                        <p:cTn id="164" dur="1" fill="hold">
                                          <p:stCondLst>
                                            <p:cond delay="499"/>
                                          </p:stCondLst>
                                        </p:cTn>
                                        <p:tgtEl>
                                          <p:spTgt spid="45"/>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46"/>
                                        </p:tgtEl>
                                      </p:cBhvr>
                                    </p:animEffect>
                                    <p:set>
                                      <p:cBhvr>
                                        <p:cTn id="167" dur="1" fill="hold">
                                          <p:stCondLst>
                                            <p:cond delay="499"/>
                                          </p:stCondLst>
                                        </p:cTn>
                                        <p:tgtEl>
                                          <p:spTgt spid="46"/>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47"/>
                                        </p:tgtEl>
                                      </p:cBhvr>
                                    </p:animEffect>
                                    <p:set>
                                      <p:cBhvr>
                                        <p:cTn id="170" dur="1" fill="hold">
                                          <p:stCondLst>
                                            <p:cond delay="499"/>
                                          </p:stCondLst>
                                        </p:cTn>
                                        <p:tgtEl>
                                          <p:spTgt spid="47"/>
                                        </p:tgtEl>
                                        <p:attrNameLst>
                                          <p:attrName>style.visibility</p:attrName>
                                        </p:attrNameLst>
                                      </p:cBhvr>
                                      <p:to>
                                        <p:strVal val="hidden"/>
                                      </p:to>
                                    </p:set>
                                  </p:childTnLst>
                                </p:cTn>
                              </p:par>
                              <p:par>
                                <p:cTn id="171" presetID="16" presetClass="entr" presetSubtype="37" fill="hold" grpId="0" nodeType="withEffect">
                                  <p:stCondLst>
                                    <p:cond delay="0"/>
                                  </p:stCondLst>
                                  <p:childTnLst>
                                    <p:set>
                                      <p:cBhvr>
                                        <p:cTn id="172" dur="1" fill="hold">
                                          <p:stCondLst>
                                            <p:cond delay="0"/>
                                          </p:stCondLst>
                                        </p:cTn>
                                        <p:tgtEl>
                                          <p:spTgt spid="73"/>
                                        </p:tgtEl>
                                        <p:attrNameLst>
                                          <p:attrName>style.visibility</p:attrName>
                                        </p:attrNameLst>
                                      </p:cBhvr>
                                      <p:to>
                                        <p:strVal val="visible"/>
                                      </p:to>
                                    </p:set>
                                    <p:animEffect transition="in" filter="barn(outVertical)">
                                      <p:cBhvr>
                                        <p:cTn id="173" dur="500"/>
                                        <p:tgtEl>
                                          <p:spTgt spid="73"/>
                                        </p:tgtEl>
                                      </p:cBhvr>
                                    </p:animEffect>
                                  </p:childTnLst>
                                </p:cTn>
                              </p:par>
                              <p:par>
                                <p:cTn id="174" presetID="16" presetClass="entr" presetSubtype="37" fill="hold" nodeType="withEffect">
                                  <p:stCondLst>
                                    <p:cond delay="0"/>
                                  </p:stCondLst>
                                  <p:childTnLst>
                                    <p:set>
                                      <p:cBhvr>
                                        <p:cTn id="175" dur="1" fill="hold">
                                          <p:stCondLst>
                                            <p:cond delay="0"/>
                                          </p:stCondLst>
                                        </p:cTn>
                                        <p:tgtEl>
                                          <p:spTgt spid="73">
                                            <p:txEl>
                                              <p:pRg st="0" end="0"/>
                                            </p:txEl>
                                          </p:spTgt>
                                        </p:tgtEl>
                                        <p:attrNameLst>
                                          <p:attrName>style.visibility</p:attrName>
                                        </p:attrNameLst>
                                      </p:cBhvr>
                                      <p:to>
                                        <p:strVal val="visible"/>
                                      </p:to>
                                    </p:set>
                                    <p:animEffect transition="in" filter="barn(outVertical)">
                                      <p:cBhvr>
                                        <p:cTn id="176" dur="500"/>
                                        <p:tgtEl>
                                          <p:spTgt spid="73">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16" presetClass="entr" presetSubtype="37" fill="hold" nodeType="clickEffect">
                                  <p:stCondLst>
                                    <p:cond delay="0"/>
                                  </p:stCondLst>
                                  <p:childTnLst>
                                    <p:set>
                                      <p:cBhvr>
                                        <p:cTn id="180" dur="1" fill="hold">
                                          <p:stCondLst>
                                            <p:cond delay="0"/>
                                          </p:stCondLst>
                                        </p:cTn>
                                        <p:tgtEl>
                                          <p:spTgt spid="73">
                                            <p:txEl>
                                              <p:pRg st="1" end="1"/>
                                            </p:txEl>
                                          </p:spTgt>
                                        </p:tgtEl>
                                        <p:attrNameLst>
                                          <p:attrName>style.visibility</p:attrName>
                                        </p:attrNameLst>
                                      </p:cBhvr>
                                      <p:to>
                                        <p:strVal val="visible"/>
                                      </p:to>
                                    </p:set>
                                    <p:animEffect transition="in" filter="barn(outVertical)">
                                      <p:cBhvr>
                                        <p:cTn id="181" dur="500"/>
                                        <p:tgtEl>
                                          <p:spTgt spid="73">
                                            <p:txEl>
                                              <p:pRg st="1" end="1"/>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16" presetClass="entr" presetSubtype="37" fill="hold" nodeType="clickEffect">
                                  <p:stCondLst>
                                    <p:cond delay="0"/>
                                  </p:stCondLst>
                                  <p:childTnLst>
                                    <p:set>
                                      <p:cBhvr>
                                        <p:cTn id="185" dur="1" fill="hold">
                                          <p:stCondLst>
                                            <p:cond delay="0"/>
                                          </p:stCondLst>
                                        </p:cTn>
                                        <p:tgtEl>
                                          <p:spTgt spid="73">
                                            <p:txEl>
                                              <p:pRg st="2" end="2"/>
                                            </p:txEl>
                                          </p:spTgt>
                                        </p:tgtEl>
                                        <p:attrNameLst>
                                          <p:attrName>style.visibility</p:attrName>
                                        </p:attrNameLst>
                                      </p:cBhvr>
                                      <p:to>
                                        <p:strVal val="visible"/>
                                      </p:to>
                                    </p:set>
                                    <p:animEffect transition="in" filter="barn(outVertical)">
                                      <p:cBhvr>
                                        <p:cTn id="186" dur="500"/>
                                        <p:tgtEl>
                                          <p:spTgt spid="73">
                                            <p:txEl>
                                              <p:pRg st="2" end="2"/>
                                            </p:txEl>
                                          </p:spTgt>
                                        </p:tgtEl>
                                      </p:cBhvr>
                                    </p:animEffect>
                                  </p:childTnLst>
                                </p:cTn>
                              </p:par>
                            </p:childTnLst>
                          </p:cTn>
                        </p:par>
                      </p:childTnLst>
                    </p:cTn>
                  </p:par>
                  <p:par>
                    <p:cTn id="187" fill="hold">
                      <p:stCondLst>
                        <p:cond delay="indefinite"/>
                      </p:stCondLst>
                      <p:childTnLst>
                        <p:par>
                          <p:cTn id="188" fill="hold">
                            <p:stCondLst>
                              <p:cond delay="0"/>
                            </p:stCondLst>
                            <p:childTnLst>
                              <p:par>
                                <p:cTn id="189" presetID="16" presetClass="entr" presetSubtype="37" fill="hold" nodeType="clickEffect">
                                  <p:stCondLst>
                                    <p:cond delay="0"/>
                                  </p:stCondLst>
                                  <p:childTnLst>
                                    <p:set>
                                      <p:cBhvr>
                                        <p:cTn id="190" dur="1" fill="hold">
                                          <p:stCondLst>
                                            <p:cond delay="0"/>
                                          </p:stCondLst>
                                        </p:cTn>
                                        <p:tgtEl>
                                          <p:spTgt spid="73">
                                            <p:txEl>
                                              <p:pRg st="3" end="3"/>
                                            </p:txEl>
                                          </p:spTgt>
                                        </p:tgtEl>
                                        <p:attrNameLst>
                                          <p:attrName>style.visibility</p:attrName>
                                        </p:attrNameLst>
                                      </p:cBhvr>
                                      <p:to>
                                        <p:strVal val="visible"/>
                                      </p:to>
                                    </p:set>
                                    <p:animEffect transition="in" filter="barn(outVertical)">
                                      <p:cBhvr>
                                        <p:cTn id="191" dur="500"/>
                                        <p:tgtEl>
                                          <p:spTgt spid="73">
                                            <p:txEl>
                                              <p:pRg st="3" end="3"/>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16" presetClass="entr" presetSubtype="37" fill="hold" nodeType="clickEffect">
                                  <p:stCondLst>
                                    <p:cond delay="0"/>
                                  </p:stCondLst>
                                  <p:childTnLst>
                                    <p:set>
                                      <p:cBhvr>
                                        <p:cTn id="195" dur="1" fill="hold">
                                          <p:stCondLst>
                                            <p:cond delay="0"/>
                                          </p:stCondLst>
                                        </p:cTn>
                                        <p:tgtEl>
                                          <p:spTgt spid="73">
                                            <p:txEl>
                                              <p:pRg st="4" end="4"/>
                                            </p:txEl>
                                          </p:spTgt>
                                        </p:tgtEl>
                                        <p:attrNameLst>
                                          <p:attrName>style.visibility</p:attrName>
                                        </p:attrNameLst>
                                      </p:cBhvr>
                                      <p:to>
                                        <p:strVal val="visible"/>
                                      </p:to>
                                    </p:set>
                                    <p:animEffect transition="in" filter="barn(outVertical)">
                                      <p:cBhvr>
                                        <p:cTn id="196" dur="500"/>
                                        <p:tgtEl>
                                          <p:spTgt spid="73">
                                            <p:txEl>
                                              <p:pRg st="4" end="4"/>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16" presetClass="entr" presetSubtype="37" fill="hold" nodeType="clickEffect">
                                  <p:stCondLst>
                                    <p:cond delay="0"/>
                                  </p:stCondLst>
                                  <p:childTnLst>
                                    <p:set>
                                      <p:cBhvr>
                                        <p:cTn id="200" dur="1" fill="hold">
                                          <p:stCondLst>
                                            <p:cond delay="0"/>
                                          </p:stCondLst>
                                        </p:cTn>
                                        <p:tgtEl>
                                          <p:spTgt spid="73">
                                            <p:txEl>
                                              <p:pRg st="5" end="5"/>
                                            </p:txEl>
                                          </p:spTgt>
                                        </p:tgtEl>
                                        <p:attrNameLst>
                                          <p:attrName>style.visibility</p:attrName>
                                        </p:attrNameLst>
                                      </p:cBhvr>
                                      <p:to>
                                        <p:strVal val="visible"/>
                                      </p:to>
                                    </p:set>
                                    <p:animEffect transition="in" filter="barn(outVertical)">
                                      <p:cBhvr>
                                        <p:cTn id="201" dur="500"/>
                                        <p:tgtEl>
                                          <p:spTgt spid="73">
                                            <p:txEl>
                                              <p:pRg st="5" end="5"/>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grpId="1" nodeType="clickEffect">
                                  <p:stCondLst>
                                    <p:cond delay="0"/>
                                  </p:stCondLst>
                                  <p:childTnLst>
                                    <p:animEffect transition="out" filter="fade">
                                      <p:cBhvr>
                                        <p:cTn id="205" dur="500"/>
                                        <p:tgtEl>
                                          <p:spTgt spid="73">
                                            <p:txEl>
                                              <p:pRg st="0" end="0"/>
                                            </p:txEl>
                                          </p:spTgt>
                                        </p:tgtEl>
                                      </p:cBhvr>
                                    </p:animEffect>
                                    <p:set>
                                      <p:cBhvr>
                                        <p:cTn id="206" dur="1" fill="hold">
                                          <p:stCondLst>
                                            <p:cond delay="499"/>
                                          </p:stCondLst>
                                        </p:cTn>
                                        <p:tgtEl>
                                          <p:spTgt spid="73">
                                            <p:txEl>
                                              <p:pRg st="0" end="0"/>
                                            </p:txEl>
                                          </p:spTgt>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73">
                                            <p:txEl>
                                              <p:pRg st="1" end="1"/>
                                            </p:txEl>
                                          </p:spTgt>
                                        </p:tgtEl>
                                      </p:cBhvr>
                                    </p:animEffect>
                                    <p:set>
                                      <p:cBhvr>
                                        <p:cTn id="209" dur="1" fill="hold">
                                          <p:stCondLst>
                                            <p:cond delay="499"/>
                                          </p:stCondLst>
                                        </p:cTn>
                                        <p:tgtEl>
                                          <p:spTgt spid="73">
                                            <p:txEl>
                                              <p:pRg st="1" end="1"/>
                                            </p:txEl>
                                          </p:spTgt>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500"/>
                                        <p:tgtEl>
                                          <p:spTgt spid="73">
                                            <p:txEl>
                                              <p:pRg st="2" end="2"/>
                                            </p:txEl>
                                          </p:spTgt>
                                        </p:tgtEl>
                                      </p:cBhvr>
                                    </p:animEffect>
                                    <p:set>
                                      <p:cBhvr>
                                        <p:cTn id="212" dur="1" fill="hold">
                                          <p:stCondLst>
                                            <p:cond delay="499"/>
                                          </p:stCondLst>
                                        </p:cTn>
                                        <p:tgtEl>
                                          <p:spTgt spid="73">
                                            <p:txEl>
                                              <p:pRg st="2" end="2"/>
                                            </p:txEl>
                                          </p:spTgt>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73">
                                            <p:txEl>
                                              <p:pRg st="3" end="3"/>
                                            </p:txEl>
                                          </p:spTgt>
                                        </p:tgtEl>
                                      </p:cBhvr>
                                    </p:animEffect>
                                    <p:set>
                                      <p:cBhvr>
                                        <p:cTn id="215" dur="1" fill="hold">
                                          <p:stCondLst>
                                            <p:cond delay="499"/>
                                          </p:stCondLst>
                                        </p:cTn>
                                        <p:tgtEl>
                                          <p:spTgt spid="73">
                                            <p:txEl>
                                              <p:pRg st="3" end="3"/>
                                            </p:txEl>
                                          </p:spTgt>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73">
                                            <p:txEl>
                                              <p:pRg st="4" end="4"/>
                                            </p:txEl>
                                          </p:spTgt>
                                        </p:tgtEl>
                                      </p:cBhvr>
                                    </p:animEffect>
                                    <p:set>
                                      <p:cBhvr>
                                        <p:cTn id="218" dur="1" fill="hold">
                                          <p:stCondLst>
                                            <p:cond delay="499"/>
                                          </p:stCondLst>
                                        </p:cTn>
                                        <p:tgtEl>
                                          <p:spTgt spid="73">
                                            <p:txEl>
                                              <p:pRg st="4" end="4"/>
                                            </p:txEl>
                                          </p:spTgt>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73">
                                            <p:txEl>
                                              <p:pRg st="5" end="5"/>
                                            </p:txEl>
                                          </p:spTgt>
                                        </p:tgtEl>
                                      </p:cBhvr>
                                    </p:animEffect>
                                    <p:set>
                                      <p:cBhvr>
                                        <p:cTn id="221" dur="1" fill="hold">
                                          <p:stCondLst>
                                            <p:cond delay="499"/>
                                          </p:stCondLst>
                                        </p:cTn>
                                        <p:tgtEl>
                                          <p:spTgt spid="73">
                                            <p:txEl>
                                              <p:pRg st="5" end="5"/>
                                            </p:txEl>
                                          </p:spTgt>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73">
                                            <p:bg/>
                                          </p:spTgt>
                                        </p:tgtEl>
                                      </p:cBhvr>
                                    </p:animEffect>
                                    <p:set>
                                      <p:cBhvr>
                                        <p:cTn id="224" dur="1" fill="hold">
                                          <p:stCondLst>
                                            <p:cond delay="499"/>
                                          </p:stCondLst>
                                        </p:cTn>
                                        <p:tgtEl>
                                          <p:spTgt spid="73">
                                            <p:bg/>
                                          </p:spTgt>
                                        </p:tgtEl>
                                        <p:attrNameLst>
                                          <p:attrName>style.visibility</p:attrName>
                                        </p:attrNameLst>
                                      </p:cBhvr>
                                      <p:to>
                                        <p:strVal val="hidden"/>
                                      </p:to>
                                    </p:set>
                                  </p:childTnLst>
                                </p:cTn>
                              </p:par>
                              <p:par>
                                <p:cTn id="225" presetID="16" presetClass="entr" presetSubtype="37" fill="hold" grpId="0" nodeType="withEffect">
                                  <p:stCondLst>
                                    <p:cond delay="0"/>
                                  </p:stCondLst>
                                  <p:childTnLst>
                                    <p:set>
                                      <p:cBhvr>
                                        <p:cTn id="226" dur="1" fill="hold">
                                          <p:stCondLst>
                                            <p:cond delay="0"/>
                                          </p:stCondLst>
                                        </p:cTn>
                                        <p:tgtEl>
                                          <p:spTgt spid="74"/>
                                        </p:tgtEl>
                                        <p:attrNameLst>
                                          <p:attrName>style.visibility</p:attrName>
                                        </p:attrNameLst>
                                      </p:cBhvr>
                                      <p:to>
                                        <p:strVal val="visible"/>
                                      </p:to>
                                    </p:set>
                                    <p:animEffect transition="in" filter="barn(outVertical)">
                                      <p:cBhvr>
                                        <p:cTn id="227" dur="500"/>
                                        <p:tgtEl>
                                          <p:spTgt spid="74"/>
                                        </p:tgtEl>
                                      </p:cBhvr>
                                    </p:animEffect>
                                  </p:childTnLst>
                                </p:cTn>
                              </p:par>
                              <p:par>
                                <p:cTn id="228" presetID="16" presetClass="entr" presetSubtype="37" fill="hold" nodeType="withEffect">
                                  <p:stCondLst>
                                    <p:cond delay="0"/>
                                  </p:stCondLst>
                                  <p:childTnLst>
                                    <p:set>
                                      <p:cBhvr>
                                        <p:cTn id="229" dur="1" fill="hold">
                                          <p:stCondLst>
                                            <p:cond delay="0"/>
                                          </p:stCondLst>
                                        </p:cTn>
                                        <p:tgtEl>
                                          <p:spTgt spid="74">
                                            <p:txEl>
                                              <p:pRg st="0" end="0"/>
                                            </p:txEl>
                                          </p:spTgt>
                                        </p:tgtEl>
                                        <p:attrNameLst>
                                          <p:attrName>style.visibility</p:attrName>
                                        </p:attrNameLst>
                                      </p:cBhvr>
                                      <p:to>
                                        <p:strVal val="visible"/>
                                      </p:to>
                                    </p:set>
                                    <p:animEffect transition="in" filter="barn(outVertical)">
                                      <p:cBhvr>
                                        <p:cTn id="230" dur="500"/>
                                        <p:tgtEl>
                                          <p:spTgt spid="74">
                                            <p:txEl>
                                              <p:pRg st="0" end="0"/>
                                            </p:txEl>
                                          </p:spTgt>
                                        </p:tgtEl>
                                      </p:cBhvr>
                                    </p:animEffect>
                                  </p:childTnLst>
                                </p:cTn>
                              </p:par>
                            </p:childTnLst>
                          </p:cTn>
                        </p:par>
                      </p:childTnLst>
                    </p:cTn>
                  </p:par>
                  <p:par>
                    <p:cTn id="231" fill="hold">
                      <p:stCondLst>
                        <p:cond delay="indefinite"/>
                      </p:stCondLst>
                      <p:childTnLst>
                        <p:par>
                          <p:cTn id="232" fill="hold">
                            <p:stCondLst>
                              <p:cond delay="0"/>
                            </p:stCondLst>
                            <p:childTnLst>
                              <p:par>
                                <p:cTn id="233" presetID="16" presetClass="entr" presetSubtype="37" fill="hold" nodeType="clickEffect">
                                  <p:stCondLst>
                                    <p:cond delay="0"/>
                                  </p:stCondLst>
                                  <p:childTnLst>
                                    <p:set>
                                      <p:cBhvr>
                                        <p:cTn id="234" dur="1" fill="hold">
                                          <p:stCondLst>
                                            <p:cond delay="0"/>
                                          </p:stCondLst>
                                        </p:cTn>
                                        <p:tgtEl>
                                          <p:spTgt spid="74">
                                            <p:txEl>
                                              <p:pRg st="1" end="1"/>
                                            </p:txEl>
                                          </p:spTgt>
                                        </p:tgtEl>
                                        <p:attrNameLst>
                                          <p:attrName>style.visibility</p:attrName>
                                        </p:attrNameLst>
                                      </p:cBhvr>
                                      <p:to>
                                        <p:strVal val="visible"/>
                                      </p:to>
                                    </p:set>
                                    <p:animEffect transition="in" filter="barn(outVertical)">
                                      <p:cBhvr>
                                        <p:cTn id="235" dur="500"/>
                                        <p:tgtEl>
                                          <p:spTgt spid="74">
                                            <p:txEl>
                                              <p:pRg st="1" end="1"/>
                                            </p:txEl>
                                          </p:spTgt>
                                        </p:tgtEl>
                                      </p:cBhvr>
                                    </p:animEffect>
                                  </p:childTnLst>
                                </p:cTn>
                              </p:par>
                              <p:par>
                                <p:cTn id="236" presetID="16" presetClass="entr" presetSubtype="37" fill="hold" nodeType="withEffect">
                                  <p:stCondLst>
                                    <p:cond delay="0"/>
                                  </p:stCondLst>
                                  <p:childTnLst>
                                    <p:set>
                                      <p:cBhvr>
                                        <p:cTn id="237" dur="1" fill="hold">
                                          <p:stCondLst>
                                            <p:cond delay="0"/>
                                          </p:stCondLst>
                                        </p:cTn>
                                        <p:tgtEl>
                                          <p:spTgt spid="74">
                                            <p:txEl>
                                              <p:pRg st="2" end="2"/>
                                            </p:txEl>
                                          </p:spTgt>
                                        </p:tgtEl>
                                        <p:attrNameLst>
                                          <p:attrName>style.visibility</p:attrName>
                                        </p:attrNameLst>
                                      </p:cBhvr>
                                      <p:to>
                                        <p:strVal val="visible"/>
                                      </p:to>
                                    </p:set>
                                    <p:animEffect transition="in" filter="barn(outVertical)">
                                      <p:cBhvr>
                                        <p:cTn id="238" dur="500"/>
                                        <p:tgtEl>
                                          <p:spTgt spid="74">
                                            <p:txEl>
                                              <p:pRg st="2" end="2"/>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16" presetClass="entr" presetSubtype="37" fill="hold" nodeType="clickEffect">
                                  <p:stCondLst>
                                    <p:cond delay="0"/>
                                  </p:stCondLst>
                                  <p:childTnLst>
                                    <p:set>
                                      <p:cBhvr>
                                        <p:cTn id="242" dur="1" fill="hold">
                                          <p:stCondLst>
                                            <p:cond delay="0"/>
                                          </p:stCondLst>
                                        </p:cTn>
                                        <p:tgtEl>
                                          <p:spTgt spid="74">
                                            <p:txEl>
                                              <p:pRg st="3" end="3"/>
                                            </p:txEl>
                                          </p:spTgt>
                                        </p:tgtEl>
                                        <p:attrNameLst>
                                          <p:attrName>style.visibility</p:attrName>
                                        </p:attrNameLst>
                                      </p:cBhvr>
                                      <p:to>
                                        <p:strVal val="visible"/>
                                      </p:to>
                                    </p:set>
                                    <p:animEffect transition="in" filter="barn(outVertical)">
                                      <p:cBhvr>
                                        <p:cTn id="243" dur="500"/>
                                        <p:tgtEl>
                                          <p:spTgt spid="74">
                                            <p:txEl>
                                              <p:pRg st="3" end="3"/>
                                            </p:txEl>
                                          </p:spTgt>
                                        </p:tgtEl>
                                      </p:cBhvr>
                                    </p:animEffect>
                                  </p:childTnLst>
                                </p:cTn>
                              </p:par>
                            </p:childTnLst>
                          </p:cTn>
                        </p:par>
                      </p:childTnLst>
                    </p:cTn>
                  </p:par>
                  <p:par>
                    <p:cTn id="244" fill="hold">
                      <p:stCondLst>
                        <p:cond delay="indefinite"/>
                      </p:stCondLst>
                      <p:childTnLst>
                        <p:par>
                          <p:cTn id="245" fill="hold">
                            <p:stCondLst>
                              <p:cond delay="0"/>
                            </p:stCondLst>
                            <p:childTnLst>
                              <p:par>
                                <p:cTn id="246" presetID="16" presetClass="entr" presetSubtype="37" fill="hold" nodeType="clickEffect">
                                  <p:stCondLst>
                                    <p:cond delay="0"/>
                                  </p:stCondLst>
                                  <p:childTnLst>
                                    <p:set>
                                      <p:cBhvr>
                                        <p:cTn id="247" dur="1" fill="hold">
                                          <p:stCondLst>
                                            <p:cond delay="0"/>
                                          </p:stCondLst>
                                        </p:cTn>
                                        <p:tgtEl>
                                          <p:spTgt spid="74">
                                            <p:txEl>
                                              <p:pRg st="4" end="4"/>
                                            </p:txEl>
                                          </p:spTgt>
                                        </p:tgtEl>
                                        <p:attrNameLst>
                                          <p:attrName>style.visibility</p:attrName>
                                        </p:attrNameLst>
                                      </p:cBhvr>
                                      <p:to>
                                        <p:strVal val="visible"/>
                                      </p:to>
                                    </p:set>
                                    <p:animEffect transition="in" filter="barn(outVertical)">
                                      <p:cBhvr>
                                        <p:cTn id="248" dur="500"/>
                                        <p:tgtEl>
                                          <p:spTgt spid="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12" grpId="1" animBg="1"/>
      <p:bldP spid="15" grpId="0" animBg="1"/>
      <p:bldP spid="15" grpId="1" animBg="1"/>
      <p:bldP spid="17" grpId="0" animBg="1"/>
      <p:bldP spid="17" grpId="1" animBg="1"/>
      <p:bldP spid="27" grpId="0" animBg="1"/>
      <p:bldP spid="27" grpId="1" animBg="1"/>
      <p:bldP spid="38" grpId="0" animBg="1"/>
      <p:bldP spid="38" grpId="1" animBg="1"/>
      <p:bldP spid="40" grpId="0" animBg="1"/>
      <p:bldP spid="40" grpId="1" animBg="1"/>
      <p:bldP spid="73" grpId="0" animBg="1"/>
      <p:bldP spid="73" grpId="1" build="allAtOnce" animBg="1"/>
      <p:bldP spid="74" grpId="0" animBg="1"/>
      <p:bldP spid="75" grpId="0" animBg="1"/>
      <p:bldP spid="75" grpId="1"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46</a:t>
            </a:fld>
            <a:r>
              <a:rPr lang="en-US"/>
              <a:t>    </a:t>
            </a:r>
            <a:endParaRPr lang="en-US" dirty="0"/>
          </a:p>
        </p:txBody>
      </p:sp>
      <p:sp>
        <p:nvSpPr>
          <p:cNvPr id="5" name="Title 4"/>
          <p:cNvSpPr>
            <a:spLocks noGrp="1"/>
          </p:cNvSpPr>
          <p:nvPr>
            <p:ph type="title"/>
          </p:nvPr>
        </p:nvSpPr>
        <p:spPr>
          <a:xfrm>
            <a:off x="457199" y="91440"/>
            <a:ext cx="11274552" cy="914400"/>
          </a:xfrm>
        </p:spPr>
        <p:txBody>
          <a:bodyPr/>
          <a:lstStyle/>
          <a:p>
            <a:r>
              <a:rPr lang="en-US" dirty="0"/>
              <a:t>“No Index Maintenance” Line</a:t>
            </a:r>
          </a:p>
        </p:txBody>
      </p:sp>
      <p:sp>
        <p:nvSpPr>
          <p:cNvPr id="6" name="Content Placeholder 5"/>
          <p:cNvSpPr>
            <a:spLocks noGrp="1"/>
          </p:cNvSpPr>
          <p:nvPr>
            <p:ph sz="quarter" idx="10"/>
          </p:nvPr>
        </p:nvSpPr>
        <p:spPr/>
        <p:txBody>
          <a:bodyPr/>
          <a:lstStyle/>
          <a:p>
            <a:endParaRPr lang="en-US"/>
          </a:p>
        </p:txBody>
      </p:sp>
      <p:pic>
        <p:nvPicPr>
          <p:cNvPr id="7" name="Picture 2"/>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67856" y="1825409"/>
            <a:ext cx="1870000" cy="369332"/>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No Defrag</a:t>
            </a:r>
          </a:p>
        </p:txBody>
      </p:sp>
      <p:cxnSp>
        <p:nvCxnSpPr>
          <p:cNvPr id="10" name="Straight Arrow Connector 9"/>
          <p:cNvCxnSpPr>
            <a:stCxn id="9" idx="2"/>
          </p:cNvCxnSpPr>
          <p:nvPr/>
        </p:nvCxnSpPr>
        <p:spPr>
          <a:xfrm>
            <a:off x="6502856" y="2194741"/>
            <a:ext cx="10162" cy="126759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2"/>
          </p:cNvCxnSpPr>
          <p:nvPr/>
        </p:nvCxnSpPr>
        <p:spPr>
          <a:xfrm>
            <a:off x="6502856" y="2194741"/>
            <a:ext cx="878259" cy="991372"/>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9" idx="2"/>
          </p:cNvCxnSpPr>
          <p:nvPr/>
        </p:nvCxnSpPr>
        <p:spPr>
          <a:xfrm>
            <a:off x="6502856" y="2194741"/>
            <a:ext cx="1756518" cy="69371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2"/>
          </p:cNvCxnSpPr>
          <p:nvPr/>
        </p:nvCxnSpPr>
        <p:spPr>
          <a:xfrm>
            <a:off x="6502856" y="2194741"/>
            <a:ext cx="2630150" cy="39844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2"/>
          </p:cNvCxnSpPr>
          <p:nvPr/>
        </p:nvCxnSpPr>
        <p:spPr>
          <a:xfrm flipH="1">
            <a:off x="5639842" y="2194741"/>
            <a:ext cx="863014" cy="155572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p:cNvCxnSpPr>
          <p:nvPr/>
        </p:nvCxnSpPr>
        <p:spPr>
          <a:xfrm flipH="1">
            <a:off x="4783931" y="2194741"/>
            <a:ext cx="1718925" cy="183909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2"/>
          </p:cNvCxnSpPr>
          <p:nvPr/>
        </p:nvCxnSpPr>
        <p:spPr>
          <a:xfrm flipH="1">
            <a:off x="3893486" y="2194741"/>
            <a:ext cx="2609370" cy="2134372"/>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06900" y="1454215"/>
            <a:ext cx="5205143" cy="2215991"/>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u="sng" dirty="0">
                <a:latin typeface="Arial Black" panose="020B0A04020102020204" pitchFamily="34" charset="0"/>
              </a:rPr>
              <a:t>“No Defrag” Facts</a:t>
            </a:r>
          </a:p>
          <a:p>
            <a:pPr algn="ctr"/>
            <a:r>
              <a:rPr lang="en-US" sz="2400" dirty="0">
                <a:latin typeface="Arial Black" panose="020B0A04020102020204" pitchFamily="34" charset="0"/>
              </a:rPr>
              <a:t>No Index Maintenance done</a:t>
            </a:r>
          </a:p>
          <a:p>
            <a:pPr algn="ctr"/>
            <a:r>
              <a:rPr lang="en-US" sz="2400" dirty="0">
                <a:latin typeface="Arial Black" panose="020B0A04020102020204" pitchFamily="34" charset="0"/>
              </a:rPr>
              <a:t>99.24% Fragmentation</a:t>
            </a:r>
          </a:p>
          <a:p>
            <a:pPr algn="ctr"/>
            <a:r>
              <a:rPr lang="en-US" sz="2400" dirty="0">
                <a:latin typeface="Arial Black" panose="020B0A04020102020204" pitchFamily="34" charset="0"/>
              </a:rPr>
              <a:t>68.24% Average Page Density</a:t>
            </a:r>
          </a:p>
          <a:p>
            <a:pPr algn="ctr"/>
            <a:r>
              <a:rPr lang="en-US" sz="2400" dirty="0">
                <a:latin typeface="Arial Black" panose="020B0A04020102020204" pitchFamily="34" charset="0"/>
              </a:rPr>
              <a:t>Constant Rate of BAD</a:t>
            </a:r>
            <a:br>
              <a:rPr lang="en-US" sz="2400" dirty="0">
                <a:latin typeface="Arial Black" panose="020B0A04020102020204" pitchFamily="34" charset="0"/>
              </a:rPr>
            </a:br>
            <a:r>
              <a:rPr lang="en-US" sz="2400" dirty="0">
                <a:latin typeface="Arial Black" panose="020B0A04020102020204" pitchFamily="34" charset="0"/>
              </a:rPr>
              <a:t>Page-Splits all day every day.</a:t>
            </a:r>
          </a:p>
        </p:txBody>
      </p:sp>
      <p:sp>
        <p:nvSpPr>
          <p:cNvPr id="26" name="TextBox 25"/>
          <p:cNvSpPr txBox="1"/>
          <p:nvPr/>
        </p:nvSpPr>
        <p:spPr>
          <a:xfrm>
            <a:off x="5520029" y="3868540"/>
            <a:ext cx="3722174" cy="1477328"/>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u="sng" dirty="0">
                <a:latin typeface="Arial Black" panose="020B0A04020102020204" pitchFamily="34" charset="0"/>
              </a:rPr>
              <a:t>68.24% Page Density</a:t>
            </a:r>
          </a:p>
          <a:p>
            <a:pPr algn="ctr"/>
            <a:r>
              <a:rPr lang="en-US" sz="2400" dirty="0">
                <a:latin typeface="Arial Black" panose="020B0A04020102020204" pitchFamily="34" charset="0"/>
              </a:rPr>
              <a:t>Actually wastes </a:t>
            </a:r>
          </a:p>
          <a:p>
            <a:pPr algn="ctr"/>
            <a:r>
              <a:rPr lang="en-US" sz="2400" dirty="0">
                <a:latin typeface="Arial Black" panose="020B0A04020102020204" pitchFamily="34" charset="0"/>
              </a:rPr>
              <a:t>46.5% more Memory.</a:t>
            </a:r>
          </a:p>
          <a:p>
            <a:pPr algn="ctr"/>
            <a:r>
              <a:rPr lang="en-US" sz="2400" dirty="0">
                <a:latin typeface="Arial Black" panose="020B0A04020102020204" pitchFamily="34" charset="0"/>
              </a:rPr>
              <a:t>(100/68.24-1)*100</a:t>
            </a:r>
          </a:p>
        </p:txBody>
      </p:sp>
      <p:sp>
        <p:nvSpPr>
          <p:cNvPr id="27" name="TextBox 26"/>
          <p:cNvSpPr txBox="1"/>
          <p:nvPr/>
        </p:nvSpPr>
        <p:spPr>
          <a:xfrm>
            <a:off x="4036223" y="1821017"/>
            <a:ext cx="4953599"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Steeper Slope than Baseline</a:t>
            </a:r>
          </a:p>
          <a:p>
            <a:pPr algn="ctr"/>
            <a:r>
              <a:rPr lang="en-US" sz="2400" dirty="0">
                <a:latin typeface="Arial Black" panose="020B0A04020102020204" pitchFamily="34" charset="0"/>
              </a:rPr>
              <a:t>due to “Bad” Page-Splits</a:t>
            </a:r>
          </a:p>
        </p:txBody>
      </p:sp>
      <p:cxnSp>
        <p:nvCxnSpPr>
          <p:cNvPr id="33" name="Straight Arrow Connector 32"/>
          <p:cNvCxnSpPr>
            <a:cxnSpLocks/>
            <a:stCxn id="26" idx="3"/>
            <a:endCxn id="24" idx="1"/>
          </p:cNvCxnSpPr>
          <p:nvPr/>
        </p:nvCxnSpPr>
        <p:spPr>
          <a:xfrm flipV="1">
            <a:off x="9242203" y="2257963"/>
            <a:ext cx="2312600" cy="234924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1554815" y="2845593"/>
            <a:ext cx="406137" cy="2593182"/>
          </a:xfrm>
          <a:prstGeom prst="rect">
            <a:avLst/>
          </a:prstGeom>
          <a:solidFill>
            <a:srgbClr val="3B9DFF">
              <a:alpha val="49000"/>
            </a:srgbClr>
          </a:solidFill>
          <a:ln w="38100">
            <a:solidFill>
              <a:srgbClr val="FF0000"/>
            </a:solidFill>
          </a:ln>
          <a:effectLst/>
        </p:spPr>
        <p:txBody>
          <a:bodyPr vert="wordArtVert" wrap="square" lIns="91440" tIns="0" rIns="91440" bIns="0" rtlCol="0" anchor="ctr" anchorCtr="0">
            <a:spAutoFit/>
          </a:bodyPr>
          <a:lstStyle/>
          <a:p>
            <a:pPr algn="ctr"/>
            <a:r>
              <a:rPr lang="en-US" sz="1050" dirty="0">
                <a:latin typeface="Arial Black" panose="020B0A04020102020204" pitchFamily="34" charset="0"/>
              </a:rPr>
              <a:t>100%-------</a:t>
            </a:r>
          </a:p>
        </p:txBody>
      </p:sp>
      <p:sp>
        <p:nvSpPr>
          <p:cNvPr id="24" name="TextBox 23"/>
          <p:cNvSpPr txBox="1"/>
          <p:nvPr/>
        </p:nvSpPr>
        <p:spPr>
          <a:xfrm>
            <a:off x="11554803" y="1670332"/>
            <a:ext cx="406137" cy="1175261"/>
          </a:xfrm>
          <a:prstGeom prst="rect">
            <a:avLst/>
          </a:prstGeom>
          <a:solidFill>
            <a:srgbClr val="FFFF00">
              <a:alpha val="49000"/>
            </a:srgbClr>
          </a:solidFill>
          <a:ln w="38100">
            <a:solidFill>
              <a:srgbClr val="FF0000"/>
            </a:solidFill>
          </a:ln>
          <a:effectLst/>
        </p:spPr>
        <p:txBody>
          <a:bodyPr vert="wordArtVert" wrap="square" lIns="91440" tIns="0" rIns="91440" bIns="0" rtlCol="0" anchor="ctr" anchorCtr="0">
            <a:spAutoFit/>
          </a:bodyPr>
          <a:lstStyle/>
          <a:p>
            <a:pPr algn="ctr"/>
            <a:r>
              <a:rPr lang="en-US" sz="1050" dirty="0">
                <a:latin typeface="Arial Black" panose="020B0A04020102020204" pitchFamily="34" charset="0"/>
              </a:rPr>
              <a:t>46.5%</a:t>
            </a:r>
          </a:p>
        </p:txBody>
      </p:sp>
      <p:sp>
        <p:nvSpPr>
          <p:cNvPr id="23" name="Oval 22">
            <a:extLst>
              <a:ext uri="{FF2B5EF4-FFF2-40B4-BE49-F238E27FC236}">
                <a16:creationId xmlns:a16="http://schemas.microsoft.com/office/drawing/2014/main" id="{1637C24E-7AE6-45D3-8A68-3648549913AC}"/>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410004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animEffect transition="in" filter="wipe(left)">
                                      <p:cBhvr>
                                        <p:cTn id="9" dur="2000"/>
                                        <p:tgtEl>
                                          <p:spTgt spid="2050"/>
                                        </p:tgtEl>
                                      </p:cBhvr>
                                    </p:animEffect>
                                  </p:childTnLst>
                                </p:cTn>
                              </p:par>
                            </p:childTnLst>
                          </p:cTn>
                        </p:par>
                        <p:par>
                          <p:cTn id="10" fill="hold">
                            <p:stCondLst>
                              <p:cond delay="2000"/>
                            </p:stCondLst>
                            <p:childTnLst>
                              <p:par>
                                <p:cTn id="11" presetID="16" presetClass="entr" presetSubtype="37"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outVertical)">
                                      <p:cBhvr>
                                        <p:cTn id="13" dur="500"/>
                                        <p:tgtEl>
                                          <p:spTgt spid="9"/>
                                        </p:tgtEl>
                                      </p:cBhvr>
                                    </p:animEffect>
                                  </p:childTnLst>
                                </p:cTn>
                              </p:par>
                              <p:par>
                                <p:cTn id="14" presetID="22"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par>
                                <p:cTn id="23" presetID="22" presetClass="entr" presetSubtype="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par>
                                <p:cTn id="29" presetID="22" presetClass="entr" presetSubtype="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4"/>
                                        </p:tgtEl>
                                      </p:cBhvr>
                                    </p:animEffect>
                                    <p:set>
                                      <p:cBhvr>
                                        <p:cTn id="54" dur="1" fill="hold">
                                          <p:stCondLst>
                                            <p:cond delay="499"/>
                                          </p:stCondLst>
                                        </p:cTn>
                                        <p:tgtEl>
                                          <p:spTgt spid="14"/>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5"/>
                                        </p:tgtEl>
                                      </p:cBhvr>
                                    </p:animEffect>
                                    <p:set>
                                      <p:cBhvr>
                                        <p:cTn id="57" dur="1" fill="hold">
                                          <p:stCondLst>
                                            <p:cond delay="499"/>
                                          </p:stCondLst>
                                        </p:cTn>
                                        <p:tgtEl>
                                          <p:spTgt spid="1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6" presetClass="entr" presetSubtype="37"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arn(outVertical)">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27"/>
                                        </p:tgtEl>
                                      </p:cBhvr>
                                    </p:animEffect>
                                    <p:set>
                                      <p:cBhvr>
                                        <p:cTn id="68" dur="1" fill="hold">
                                          <p:stCondLst>
                                            <p:cond delay="499"/>
                                          </p:stCondLst>
                                        </p:cTn>
                                        <p:tgtEl>
                                          <p:spTgt spid="27"/>
                                        </p:tgtEl>
                                        <p:attrNameLst>
                                          <p:attrName>style.visibility</p:attrName>
                                        </p:attrNameLst>
                                      </p:cBhvr>
                                      <p:to>
                                        <p:strVal val="hidden"/>
                                      </p:to>
                                    </p:set>
                                  </p:childTnLst>
                                </p:cTn>
                              </p:par>
                              <p:par>
                                <p:cTn id="69" presetID="16" presetClass="entr" presetSubtype="37"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arn(outVertical)">
                                      <p:cBhvr>
                                        <p:cTn id="71" dur="500"/>
                                        <p:tgtEl>
                                          <p:spTgt spid="25"/>
                                        </p:tgtEl>
                                      </p:cBhvr>
                                    </p:animEffect>
                                  </p:childTnLst>
                                </p:cTn>
                              </p:par>
                              <p:par>
                                <p:cTn id="72" presetID="16" presetClass="entr" presetSubtype="37" fill="hold" nodeType="with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barn(outVertical)">
                                      <p:cBhvr>
                                        <p:cTn id="74" dur="500"/>
                                        <p:tgtEl>
                                          <p:spTgt spid="2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nodeType="clickEffect">
                                  <p:stCondLst>
                                    <p:cond delay="0"/>
                                  </p:stCondLst>
                                  <p:childTnLst>
                                    <p:set>
                                      <p:cBhvr>
                                        <p:cTn id="78" dur="1" fill="hold">
                                          <p:stCondLst>
                                            <p:cond delay="0"/>
                                          </p:stCondLst>
                                        </p:cTn>
                                        <p:tgtEl>
                                          <p:spTgt spid="25">
                                            <p:txEl>
                                              <p:pRg st="1" end="1"/>
                                            </p:txEl>
                                          </p:spTgt>
                                        </p:tgtEl>
                                        <p:attrNameLst>
                                          <p:attrName>style.visibility</p:attrName>
                                        </p:attrNameLst>
                                      </p:cBhvr>
                                      <p:to>
                                        <p:strVal val="visible"/>
                                      </p:to>
                                    </p:set>
                                    <p:animEffect transition="in" filter="barn(outVertical)">
                                      <p:cBhvr>
                                        <p:cTn id="79" dur="500"/>
                                        <p:tgtEl>
                                          <p:spTgt spid="25">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37" fill="hold" nodeType="clickEffect">
                                  <p:stCondLst>
                                    <p:cond delay="0"/>
                                  </p:stCondLst>
                                  <p:childTnLst>
                                    <p:set>
                                      <p:cBhvr>
                                        <p:cTn id="83" dur="1" fill="hold">
                                          <p:stCondLst>
                                            <p:cond delay="0"/>
                                          </p:stCondLst>
                                        </p:cTn>
                                        <p:tgtEl>
                                          <p:spTgt spid="25">
                                            <p:txEl>
                                              <p:pRg st="2" end="2"/>
                                            </p:txEl>
                                          </p:spTgt>
                                        </p:tgtEl>
                                        <p:attrNameLst>
                                          <p:attrName>style.visibility</p:attrName>
                                        </p:attrNameLst>
                                      </p:cBhvr>
                                      <p:to>
                                        <p:strVal val="visible"/>
                                      </p:to>
                                    </p:set>
                                    <p:animEffect transition="in" filter="barn(outVertical)">
                                      <p:cBhvr>
                                        <p:cTn id="84" dur="500"/>
                                        <p:tgtEl>
                                          <p:spTgt spid="25">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37" fill="hold" nodeType="clickEffect">
                                  <p:stCondLst>
                                    <p:cond delay="0"/>
                                  </p:stCondLst>
                                  <p:childTnLst>
                                    <p:set>
                                      <p:cBhvr>
                                        <p:cTn id="88" dur="1" fill="hold">
                                          <p:stCondLst>
                                            <p:cond delay="0"/>
                                          </p:stCondLst>
                                        </p:cTn>
                                        <p:tgtEl>
                                          <p:spTgt spid="25">
                                            <p:txEl>
                                              <p:pRg st="3" end="3"/>
                                            </p:txEl>
                                          </p:spTgt>
                                        </p:tgtEl>
                                        <p:attrNameLst>
                                          <p:attrName>style.visibility</p:attrName>
                                        </p:attrNameLst>
                                      </p:cBhvr>
                                      <p:to>
                                        <p:strVal val="visible"/>
                                      </p:to>
                                    </p:set>
                                    <p:animEffect transition="in" filter="barn(outVertical)">
                                      <p:cBhvr>
                                        <p:cTn id="89" dur="500"/>
                                        <p:tgtEl>
                                          <p:spTgt spid="25">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37" fill="hold" nodeType="clickEffect">
                                  <p:stCondLst>
                                    <p:cond delay="0"/>
                                  </p:stCondLst>
                                  <p:childTnLst>
                                    <p:set>
                                      <p:cBhvr>
                                        <p:cTn id="93" dur="1" fill="hold">
                                          <p:stCondLst>
                                            <p:cond delay="0"/>
                                          </p:stCondLst>
                                        </p:cTn>
                                        <p:tgtEl>
                                          <p:spTgt spid="25">
                                            <p:txEl>
                                              <p:pRg st="4" end="4"/>
                                            </p:txEl>
                                          </p:spTgt>
                                        </p:tgtEl>
                                        <p:attrNameLst>
                                          <p:attrName>style.visibility</p:attrName>
                                        </p:attrNameLst>
                                      </p:cBhvr>
                                      <p:to>
                                        <p:strVal val="visible"/>
                                      </p:to>
                                    </p:set>
                                    <p:animEffect transition="in" filter="barn(outVertical)">
                                      <p:cBhvr>
                                        <p:cTn id="94" dur="500"/>
                                        <p:tgtEl>
                                          <p:spTgt spid="25">
                                            <p:txEl>
                                              <p:pRg st="4" end="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37"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barn(outVertical)">
                                      <p:cBhvr>
                                        <p:cTn id="99" dur="500"/>
                                        <p:tgtEl>
                                          <p:spTgt spid="26"/>
                                        </p:tgtEl>
                                      </p:cBhvr>
                                    </p:animEffect>
                                  </p:childTnLst>
                                </p:cTn>
                              </p:par>
                              <p:par>
                                <p:cTn id="100" presetID="16" presetClass="entr" presetSubtype="37" fill="hold" nodeType="withEffect">
                                  <p:stCondLst>
                                    <p:cond delay="0"/>
                                  </p:stCondLst>
                                  <p:childTnLst>
                                    <p:set>
                                      <p:cBhvr>
                                        <p:cTn id="101" dur="1" fill="hold">
                                          <p:stCondLst>
                                            <p:cond delay="0"/>
                                          </p:stCondLst>
                                        </p:cTn>
                                        <p:tgtEl>
                                          <p:spTgt spid="26">
                                            <p:txEl>
                                              <p:pRg st="0" end="0"/>
                                            </p:txEl>
                                          </p:spTgt>
                                        </p:tgtEl>
                                        <p:attrNameLst>
                                          <p:attrName>style.visibility</p:attrName>
                                        </p:attrNameLst>
                                      </p:cBhvr>
                                      <p:to>
                                        <p:strVal val="visible"/>
                                      </p:to>
                                    </p:set>
                                    <p:animEffect transition="in" filter="barn(outVertical)">
                                      <p:cBhvr>
                                        <p:cTn id="102" dur="500"/>
                                        <p:tgtEl>
                                          <p:spTgt spid="26">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37" fill="hold" nodeType="clickEffect">
                                  <p:stCondLst>
                                    <p:cond delay="0"/>
                                  </p:stCondLst>
                                  <p:childTnLst>
                                    <p:set>
                                      <p:cBhvr>
                                        <p:cTn id="106" dur="1" fill="hold">
                                          <p:stCondLst>
                                            <p:cond delay="0"/>
                                          </p:stCondLst>
                                        </p:cTn>
                                        <p:tgtEl>
                                          <p:spTgt spid="26">
                                            <p:txEl>
                                              <p:pRg st="1" end="1"/>
                                            </p:txEl>
                                          </p:spTgt>
                                        </p:tgtEl>
                                        <p:attrNameLst>
                                          <p:attrName>style.visibility</p:attrName>
                                        </p:attrNameLst>
                                      </p:cBhvr>
                                      <p:to>
                                        <p:strVal val="visible"/>
                                      </p:to>
                                    </p:set>
                                    <p:animEffect transition="in" filter="barn(outVertical)">
                                      <p:cBhvr>
                                        <p:cTn id="107" dur="500"/>
                                        <p:tgtEl>
                                          <p:spTgt spid="26">
                                            <p:txEl>
                                              <p:pRg st="1" end="1"/>
                                            </p:txEl>
                                          </p:spTgt>
                                        </p:tgtEl>
                                      </p:cBhvr>
                                    </p:animEffect>
                                  </p:childTnLst>
                                </p:cTn>
                              </p:par>
                              <p:par>
                                <p:cTn id="108" presetID="16" presetClass="entr" presetSubtype="37" fill="hold" nodeType="withEffect">
                                  <p:stCondLst>
                                    <p:cond delay="0"/>
                                  </p:stCondLst>
                                  <p:childTnLst>
                                    <p:set>
                                      <p:cBhvr>
                                        <p:cTn id="109" dur="1" fill="hold">
                                          <p:stCondLst>
                                            <p:cond delay="0"/>
                                          </p:stCondLst>
                                        </p:cTn>
                                        <p:tgtEl>
                                          <p:spTgt spid="26">
                                            <p:txEl>
                                              <p:pRg st="2" end="2"/>
                                            </p:txEl>
                                          </p:spTgt>
                                        </p:tgtEl>
                                        <p:attrNameLst>
                                          <p:attrName>style.visibility</p:attrName>
                                        </p:attrNameLst>
                                      </p:cBhvr>
                                      <p:to>
                                        <p:strVal val="visible"/>
                                      </p:to>
                                    </p:set>
                                    <p:animEffect transition="in" filter="barn(outVertical)">
                                      <p:cBhvr>
                                        <p:cTn id="110" dur="500"/>
                                        <p:tgtEl>
                                          <p:spTgt spid="26">
                                            <p:txEl>
                                              <p:pRg st="2" end="2"/>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nodeType="clickEffect">
                                  <p:stCondLst>
                                    <p:cond delay="0"/>
                                  </p:stCondLst>
                                  <p:childTnLst>
                                    <p:set>
                                      <p:cBhvr>
                                        <p:cTn id="114" dur="1" fill="hold">
                                          <p:stCondLst>
                                            <p:cond delay="0"/>
                                          </p:stCondLst>
                                        </p:cTn>
                                        <p:tgtEl>
                                          <p:spTgt spid="26">
                                            <p:txEl>
                                              <p:pRg st="3" end="3"/>
                                            </p:txEl>
                                          </p:spTgt>
                                        </p:tgtEl>
                                        <p:attrNameLst>
                                          <p:attrName>style.visibility</p:attrName>
                                        </p:attrNameLst>
                                      </p:cBhvr>
                                      <p:to>
                                        <p:strVal val="visible"/>
                                      </p:to>
                                    </p:set>
                                    <p:animEffect transition="in" filter="barn(outVertical)">
                                      <p:cBhvr>
                                        <p:cTn id="115" dur="500"/>
                                        <p:tgtEl>
                                          <p:spTgt spid="26">
                                            <p:txEl>
                                              <p:pRg st="3" end="3"/>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wipe(right)">
                                      <p:cBhvr>
                                        <p:cTn id="120" dur="500"/>
                                        <p:tgtEl>
                                          <p:spTgt spid="24"/>
                                        </p:tgtEl>
                                      </p:cBhvr>
                                    </p:animEffect>
                                  </p:childTnLst>
                                </p:cTn>
                              </p:par>
                              <p:par>
                                <p:cTn id="121" presetID="22" presetClass="entr" presetSubtype="8" fill="hold" nodeType="with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wipe(left)">
                                      <p:cBhvr>
                                        <p:cTn id="123" dur="500"/>
                                        <p:tgtEl>
                                          <p:spTgt spid="3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33"/>
                                        </p:tgtEl>
                                      </p:cBhvr>
                                    </p:animEffect>
                                    <p:set>
                                      <p:cBhvr>
                                        <p:cTn id="128" dur="1" fill="hold">
                                          <p:stCondLst>
                                            <p:cond delay="499"/>
                                          </p:stCondLst>
                                        </p:cTn>
                                        <p:tgtEl>
                                          <p:spTgt spid="33"/>
                                        </p:tgtEl>
                                        <p:attrNameLst>
                                          <p:attrName>style.visibility</p:attrName>
                                        </p:attrNameLst>
                                      </p:cBhvr>
                                      <p:to>
                                        <p:strVal val="hidden"/>
                                      </p:to>
                                    </p:set>
                                  </p:childTnLst>
                                </p:cTn>
                              </p:par>
                              <p:par>
                                <p:cTn id="129" presetID="22" presetClass="entr" presetSubtype="2"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wipe(right)">
                                      <p:cBhvr>
                                        <p:cTn id="131" dur="500"/>
                                        <p:tgtEl>
                                          <p:spTgt spid="37"/>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1" nodeType="clickEffect">
                                  <p:stCondLst>
                                    <p:cond delay="0"/>
                                  </p:stCondLst>
                                  <p:childTnLst>
                                    <p:animMotion origin="layout" path="M -1.85986E-6 -3.7037E-6 L 0.00026 0.37777 " pathEditMode="relative" rAng="0" ptsTypes="AA">
                                      <p:cBhvr>
                                        <p:cTn id="135" dur="2000" fill="hold"/>
                                        <p:tgtEl>
                                          <p:spTgt spid="24"/>
                                        </p:tgtEl>
                                        <p:attrNameLst>
                                          <p:attrName>ppt_x</p:attrName>
                                          <p:attrName>ppt_y</p:attrName>
                                        </p:attrNameLst>
                                      </p:cBhvr>
                                      <p:rCtr x="-195" y="189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9" grpId="0" animBg="1"/>
      <p:bldP spid="9" grpId="1" animBg="1"/>
      <p:bldP spid="25" grpId="0" animBg="1"/>
      <p:bldP spid="26" grpId="0" animBg="1"/>
      <p:bldP spid="27" grpId="0" animBg="1"/>
      <p:bldP spid="27" grpId="1" animBg="1"/>
      <p:bldP spid="37" grpId="0" animBg="1"/>
      <p:bldP spid="24" grpId="0" animBg="1"/>
      <p:bldP spid="24" grpId="1"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47</a:t>
            </a:fld>
            <a:r>
              <a:rPr lang="en-US"/>
              <a:t>    </a:t>
            </a:r>
            <a:endParaRPr lang="en-US" dirty="0"/>
          </a:p>
        </p:txBody>
      </p:sp>
      <p:sp>
        <p:nvSpPr>
          <p:cNvPr id="5" name="Title 4"/>
          <p:cNvSpPr>
            <a:spLocks noGrp="1"/>
          </p:cNvSpPr>
          <p:nvPr>
            <p:ph type="title"/>
          </p:nvPr>
        </p:nvSpPr>
        <p:spPr/>
        <p:txBody>
          <a:bodyPr/>
          <a:lstStyle/>
          <a:p>
            <a:r>
              <a:rPr lang="en-US" dirty="0">
                <a:solidFill>
                  <a:srgbClr val="FF0000"/>
                </a:solidFill>
                <a:effectLst>
                  <a:outerShdw blurRad="38100" dist="63500" dir="2700000" algn="tl">
                    <a:schemeClr val="bg1"/>
                  </a:outerShdw>
                </a:effectLst>
              </a:rPr>
              <a:t>“Best Practice” </a:t>
            </a:r>
            <a:r>
              <a:rPr lang="en-US" dirty="0"/>
              <a:t>with 80% Fill Factor</a:t>
            </a:r>
          </a:p>
        </p:txBody>
      </p:sp>
      <p:sp>
        <p:nvSpPr>
          <p:cNvPr id="6" name="Content Placeholder 5"/>
          <p:cNvSpPr>
            <a:spLocks noGrp="1"/>
          </p:cNvSpPr>
          <p:nvPr>
            <p:ph sz="quarter" idx="10"/>
          </p:nvPr>
        </p:nvSpPr>
        <p:spPr/>
        <p:txBody>
          <a:bodyPr/>
          <a:lstStyle/>
          <a:p>
            <a:endParaRPr lang="en-US"/>
          </a:p>
        </p:txBody>
      </p:sp>
      <p:pic>
        <p:nvPicPr>
          <p:cNvPr id="3074" name="Picture 2"/>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128387" y="2989007"/>
            <a:ext cx="658761" cy="103238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0" name="TextBox 9"/>
          <p:cNvSpPr txBox="1"/>
          <p:nvPr/>
        </p:nvSpPr>
        <p:spPr>
          <a:xfrm>
            <a:off x="4588969" y="1441961"/>
            <a:ext cx="3827779"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Riddled w/Page-Splits</a:t>
            </a:r>
          </a:p>
          <a:p>
            <a:pPr algn="ctr"/>
            <a:r>
              <a:rPr lang="en-US" sz="2400" dirty="0">
                <a:latin typeface="Arial Black" panose="020B0A04020102020204" pitchFamily="34" charset="0"/>
              </a:rPr>
              <a:t>All Day Every Day</a:t>
            </a:r>
          </a:p>
        </p:txBody>
      </p:sp>
      <p:cxnSp>
        <p:nvCxnSpPr>
          <p:cNvPr id="11" name="Straight Arrow Connector 10"/>
          <p:cNvCxnSpPr>
            <a:stCxn id="10" idx="2"/>
          </p:cNvCxnSpPr>
          <p:nvPr/>
        </p:nvCxnSpPr>
        <p:spPr>
          <a:xfrm>
            <a:off x="6502859" y="2180625"/>
            <a:ext cx="10159" cy="155317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0" idx="2"/>
          </p:cNvCxnSpPr>
          <p:nvPr/>
        </p:nvCxnSpPr>
        <p:spPr>
          <a:xfrm>
            <a:off x="6502859" y="2180625"/>
            <a:ext cx="878256" cy="1324576"/>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2"/>
          </p:cNvCxnSpPr>
          <p:nvPr/>
        </p:nvCxnSpPr>
        <p:spPr>
          <a:xfrm flipH="1">
            <a:off x="5643397" y="2180625"/>
            <a:ext cx="859462" cy="180558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2"/>
          </p:cNvCxnSpPr>
          <p:nvPr/>
        </p:nvCxnSpPr>
        <p:spPr>
          <a:xfrm flipH="1">
            <a:off x="4783935" y="2180625"/>
            <a:ext cx="1718924" cy="204847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2"/>
          </p:cNvCxnSpPr>
          <p:nvPr/>
        </p:nvCxnSpPr>
        <p:spPr>
          <a:xfrm flipH="1">
            <a:off x="3893489" y="2180625"/>
            <a:ext cx="2609370" cy="229374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502856" y="2194741"/>
            <a:ext cx="1756518" cy="105804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6502856" y="2194741"/>
            <a:ext cx="2630150" cy="81277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pic>
        <p:nvPicPr>
          <p:cNvPr id="3077"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757554" y="1040253"/>
            <a:ext cx="3400425" cy="52197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stCxn id="27" idx="2"/>
          </p:cNvCxnSpPr>
          <p:nvPr/>
        </p:nvCxnSpPr>
        <p:spPr>
          <a:xfrm flipH="1">
            <a:off x="6385551" y="2369858"/>
            <a:ext cx="1255145" cy="127882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7" idx="2"/>
          </p:cNvCxnSpPr>
          <p:nvPr/>
        </p:nvCxnSpPr>
        <p:spPr>
          <a:xfrm flipH="1">
            <a:off x="6783220" y="2369858"/>
            <a:ext cx="857476" cy="116726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7" idx="2"/>
          </p:cNvCxnSpPr>
          <p:nvPr/>
        </p:nvCxnSpPr>
        <p:spPr>
          <a:xfrm flipH="1">
            <a:off x="7188033" y="2369858"/>
            <a:ext cx="452663" cy="103152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7" idx="2"/>
          </p:cNvCxnSpPr>
          <p:nvPr/>
        </p:nvCxnSpPr>
        <p:spPr>
          <a:xfrm flipH="1">
            <a:off x="7583320" y="2369858"/>
            <a:ext cx="57376" cy="93627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27" idx="2"/>
          </p:cNvCxnSpPr>
          <p:nvPr/>
        </p:nvCxnSpPr>
        <p:spPr>
          <a:xfrm>
            <a:off x="7640696" y="2369858"/>
            <a:ext cx="337912" cy="83358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7" idx="2"/>
          </p:cNvCxnSpPr>
          <p:nvPr/>
        </p:nvCxnSpPr>
        <p:spPr>
          <a:xfrm>
            <a:off x="7640696" y="2369858"/>
            <a:ext cx="745105" cy="71214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27" idx="2"/>
          </p:cNvCxnSpPr>
          <p:nvPr/>
        </p:nvCxnSpPr>
        <p:spPr>
          <a:xfrm>
            <a:off x="7640696" y="2369858"/>
            <a:ext cx="1145155" cy="617729"/>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98" name="Straight Connector 3097"/>
          <p:cNvCxnSpPr/>
          <p:nvPr/>
        </p:nvCxnSpPr>
        <p:spPr>
          <a:xfrm flipV="1">
            <a:off x="6239376" y="4635500"/>
            <a:ext cx="2847474" cy="638176"/>
          </a:xfrm>
          <a:prstGeom prst="line">
            <a:avLst/>
          </a:prstGeom>
          <a:ln w="38100">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3101" name="TextBox 3100"/>
          <p:cNvSpPr txBox="1"/>
          <p:nvPr/>
        </p:nvSpPr>
        <p:spPr>
          <a:xfrm>
            <a:off x="6261191" y="4079143"/>
            <a:ext cx="2803844" cy="1384995"/>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dirty="0">
                <a:latin typeface="Arial Black" panose="020B0A04020102020204" pitchFamily="34" charset="0"/>
              </a:rPr>
              <a:t>Remember that lines</a:t>
            </a:r>
          </a:p>
          <a:p>
            <a:pPr algn="ctr"/>
            <a:r>
              <a:rPr lang="en-US" dirty="0">
                <a:latin typeface="Arial Black" panose="020B0A04020102020204" pitchFamily="34" charset="0"/>
              </a:rPr>
              <a:t>steeper than the</a:t>
            </a:r>
          </a:p>
          <a:p>
            <a:pPr algn="ctr"/>
            <a:r>
              <a:rPr lang="en-US" dirty="0">
                <a:latin typeface="Arial Black" panose="020B0A04020102020204" pitchFamily="34" charset="0"/>
              </a:rPr>
              <a:t>Baseline</a:t>
            </a:r>
          </a:p>
          <a:p>
            <a:pPr algn="ctr"/>
            <a:r>
              <a:rPr lang="en-US" dirty="0">
                <a:latin typeface="Arial Black" panose="020B0A04020102020204" pitchFamily="34" charset="0"/>
              </a:rPr>
              <a:t>Are due to “Bad”</a:t>
            </a:r>
          </a:p>
          <a:p>
            <a:pPr algn="ctr"/>
            <a:r>
              <a:rPr lang="en-US" dirty="0">
                <a:latin typeface="Arial Black" panose="020B0A04020102020204" pitchFamily="34" charset="0"/>
              </a:rPr>
              <a:t>Page- Splits!</a:t>
            </a:r>
          </a:p>
        </p:txBody>
      </p:sp>
      <p:cxnSp>
        <p:nvCxnSpPr>
          <p:cNvPr id="69" name="Straight Arrow Connector 68"/>
          <p:cNvCxnSpPr>
            <a:stCxn id="3101" idx="0"/>
          </p:cNvCxnSpPr>
          <p:nvPr/>
        </p:nvCxnSpPr>
        <p:spPr>
          <a:xfrm flipH="1" flipV="1">
            <a:off x="6569075" y="3705225"/>
            <a:ext cx="1094038" cy="37391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3101" idx="0"/>
          </p:cNvCxnSpPr>
          <p:nvPr/>
        </p:nvCxnSpPr>
        <p:spPr>
          <a:xfrm flipH="1" flipV="1">
            <a:off x="7021228" y="3568700"/>
            <a:ext cx="641885" cy="51044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3101" idx="0"/>
          </p:cNvCxnSpPr>
          <p:nvPr/>
        </p:nvCxnSpPr>
        <p:spPr>
          <a:xfrm flipH="1" flipV="1">
            <a:off x="7381115" y="3467100"/>
            <a:ext cx="281998" cy="61204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3101" idx="0"/>
          </p:cNvCxnSpPr>
          <p:nvPr/>
        </p:nvCxnSpPr>
        <p:spPr>
          <a:xfrm flipV="1">
            <a:off x="7663113" y="3368675"/>
            <a:ext cx="124035" cy="71046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3101" idx="0"/>
          </p:cNvCxnSpPr>
          <p:nvPr/>
        </p:nvCxnSpPr>
        <p:spPr>
          <a:xfrm flipV="1">
            <a:off x="7663113" y="3228975"/>
            <a:ext cx="558265" cy="85016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3101" idx="0"/>
          </p:cNvCxnSpPr>
          <p:nvPr/>
        </p:nvCxnSpPr>
        <p:spPr>
          <a:xfrm flipV="1">
            <a:off x="7663113" y="3152775"/>
            <a:ext cx="928437" cy="92636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2" name="Oval 61">
            <a:extLst>
              <a:ext uri="{FF2B5EF4-FFF2-40B4-BE49-F238E27FC236}">
                <a16:creationId xmlns:a16="http://schemas.microsoft.com/office/drawing/2014/main" id="{EAE1BB78-7383-48A2-904E-C5FAFD3DD339}"/>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7" name="Straight Connector 16">
            <a:extLst>
              <a:ext uri="{FF2B5EF4-FFF2-40B4-BE49-F238E27FC236}">
                <a16:creationId xmlns:a16="http://schemas.microsoft.com/office/drawing/2014/main" id="{7D4C8E7D-6338-4033-AD02-BEC672395EB3}"/>
              </a:ext>
            </a:extLst>
          </p:cNvPr>
          <p:cNvCxnSpPr>
            <a:cxnSpLocks/>
          </p:cNvCxnSpPr>
          <p:nvPr/>
        </p:nvCxnSpPr>
        <p:spPr>
          <a:xfrm flipV="1">
            <a:off x="6239376" y="1492413"/>
            <a:ext cx="2847474" cy="934081"/>
          </a:xfrm>
          <a:prstGeom prst="line">
            <a:avLst/>
          </a:prstGeom>
          <a:ln w="38100">
            <a:solidFill>
              <a:schemeClr val="accent6">
                <a:lumMod val="50000"/>
              </a:schemeClr>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231271" y="1538861"/>
            <a:ext cx="2818850" cy="830997"/>
          </a:xfrm>
          <a:prstGeom prst="rect">
            <a:avLst/>
          </a:prstGeom>
          <a:solidFill>
            <a:schemeClr val="bg1"/>
          </a:solidFill>
          <a:ln w="38100">
            <a:solidFill>
              <a:srgbClr val="FF0000"/>
            </a:solidFill>
          </a:ln>
          <a:effectLst/>
        </p:spPr>
        <p:txBody>
          <a:bodyPr wrap="none" lIns="45720" tIns="0" rIns="45720" bIns="0" rtlCol="0">
            <a:spAutoFit/>
          </a:bodyPr>
          <a:lstStyle/>
          <a:p>
            <a:pPr algn="ctr"/>
            <a:r>
              <a:rPr lang="en-US" dirty="0">
                <a:latin typeface="Arial Black" panose="020B0A04020102020204" pitchFamily="34" charset="0"/>
              </a:rPr>
              <a:t>Sudden drops due to</a:t>
            </a:r>
          </a:p>
          <a:p>
            <a:pPr algn="ctr"/>
            <a:r>
              <a:rPr lang="en-US" dirty="0">
                <a:latin typeface="Arial Black" panose="020B0A04020102020204" pitchFamily="34" charset="0"/>
              </a:rPr>
              <a:t>Reorganize</a:t>
            </a:r>
          </a:p>
          <a:p>
            <a:pPr algn="ctr"/>
            <a:r>
              <a:rPr lang="en-US" dirty="0">
                <a:latin typeface="Arial Black" panose="020B0A04020102020204" pitchFamily="34" charset="0"/>
              </a:rPr>
              <a:t>Removing Free Space</a:t>
            </a:r>
          </a:p>
        </p:txBody>
      </p:sp>
      <p:sp>
        <p:nvSpPr>
          <p:cNvPr id="38" name="TextBox 37">
            <a:extLst>
              <a:ext uri="{FF2B5EF4-FFF2-40B4-BE49-F238E27FC236}">
                <a16:creationId xmlns:a16="http://schemas.microsoft.com/office/drawing/2014/main" id="{0C066B19-5391-4551-A7F5-2A5E46523D5A}"/>
              </a:ext>
            </a:extLst>
          </p:cNvPr>
          <p:cNvSpPr txBox="1"/>
          <p:nvPr/>
        </p:nvSpPr>
        <p:spPr>
          <a:xfrm>
            <a:off x="6392058" y="1881013"/>
            <a:ext cx="2497287" cy="830997"/>
          </a:xfrm>
          <a:prstGeom prst="rect">
            <a:avLst/>
          </a:prstGeom>
          <a:solidFill>
            <a:schemeClr val="bg1"/>
          </a:solidFill>
          <a:ln w="38100">
            <a:solidFill>
              <a:srgbClr val="FF0000"/>
            </a:solidFill>
          </a:ln>
          <a:effectLst/>
        </p:spPr>
        <p:txBody>
          <a:bodyPr wrap="none" lIns="45720" tIns="0" rIns="45720" bIns="0" rtlCol="0">
            <a:spAutoFit/>
          </a:bodyPr>
          <a:lstStyle/>
          <a:p>
            <a:pPr algn="ctr"/>
            <a:r>
              <a:rPr lang="en-US" dirty="0">
                <a:latin typeface="Arial Black" panose="020B0A04020102020204" pitchFamily="34" charset="0"/>
              </a:rPr>
              <a:t>More Page Splits</a:t>
            </a:r>
          </a:p>
          <a:p>
            <a:pPr algn="ctr"/>
            <a:r>
              <a:rPr lang="en-US" dirty="0">
                <a:latin typeface="Arial Black" panose="020B0A04020102020204" pitchFamily="34" charset="0"/>
              </a:rPr>
              <a:t>Than No </a:t>
            </a:r>
          </a:p>
          <a:p>
            <a:pPr algn="ctr"/>
            <a:r>
              <a:rPr lang="en-US" dirty="0">
                <a:latin typeface="Arial Black" panose="020B0A04020102020204" pitchFamily="34" charset="0"/>
              </a:rPr>
              <a:t>Index Maintenance</a:t>
            </a:r>
          </a:p>
        </p:txBody>
      </p:sp>
      <p:sp>
        <p:nvSpPr>
          <p:cNvPr id="39" name="TextBox 38">
            <a:extLst>
              <a:ext uri="{FF2B5EF4-FFF2-40B4-BE49-F238E27FC236}">
                <a16:creationId xmlns:a16="http://schemas.microsoft.com/office/drawing/2014/main" id="{80667464-A2AB-4843-B92B-27AD545B0F9C}"/>
              </a:ext>
            </a:extLst>
          </p:cNvPr>
          <p:cNvSpPr txBox="1"/>
          <p:nvPr/>
        </p:nvSpPr>
        <p:spPr>
          <a:xfrm>
            <a:off x="6443675" y="1337320"/>
            <a:ext cx="2445670" cy="1384995"/>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dirty="0">
                <a:latin typeface="Arial Black" panose="020B0A04020102020204" pitchFamily="34" charset="0"/>
              </a:rPr>
              <a:t>Page Splits</a:t>
            </a:r>
            <a:br>
              <a:rPr lang="en-US" dirty="0">
                <a:latin typeface="Arial Black" panose="020B0A04020102020204" pitchFamily="34" charset="0"/>
              </a:rPr>
            </a:br>
            <a:r>
              <a:rPr lang="en-US" dirty="0">
                <a:latin typeface="Arial Black" panose="020B0A04020102020204" pitchFamily="34" charset="0"/>
              </a:rPr>
              <a:t>Day 217 (10 </a:t>
            </a:r>
            <a:r>
              <a:rPr lang="en-US" dirty="0" err="1">
                <a:latin typeface="Arial Black" panose="020B0A04020102020204" pitchFamily="34" charset="0"/>
              </a:rPr>
              <a:t>Hrs</a:t>
            </a:r>
            <a:r>
              <a:rPr lang="en-US" dirty="0">
                <a:latin typeface="Arial Black" panose="020B0A04020102020204" pitchFamily="34" charset="0"/>
              </a:rPr>
              <a:t>)</a:t>
            </a:r>
          </a:p>
          <a:p>
            <a:pPr algn="ctr"/>
            <a:r>
              <a:rPr lang="en-US" dirty="0">
                <a:latin typeface="Arial Black" panose="020B0A04020102020204" pitchFamily="34" charset="0"/>
              </a:rPr>
              <a:t>No Defrag 261</a:t>
            </a:r>
          </a:p>
          <a:p>
            <a:pPr algn="ctr"/>
            <a:r>
              <a:rPr lang="en-US" dirty="0">
                <a:latin typeface="Arial Black" panose="020B0A04020102020204" pitchFamily="34" charset="0"/>
              </a:rPr>
              <a:t>Best Practice 451</a:t>
            </a:r>
            <a:br>
              <a:rPr lang="en-US" dirty="0">
                <a:latin typeface="Arial Black" panose="020B0A04020102020204" pitchFamily="34" charset="0"/>
              </a:rPr>
            </a:br>
            <a:r>
              <a:rPr lang="en-US" dirty="0">
                <a:latin typeface="Arial Black" panose="020B0A04020102020204" pitchFamily="34" charset="0"/>
              </a:rPr>
              <a:t>Baseline 156</a:t>
            </a:r>
          </a:p>
        </p:txBody>
      </p:sp>
      <p:sp>
        <p:nvSpPr>
          <p:cNvPr id="8" name="Rectangle 7">
            <a:extLst>
              <a:ext uri="{FF2B5EF4-FFF2-40B4-BE49-F238E27FC236}">
                <a16:creationId xmlns:a16="http://schemas.microsoft.com/office/drawing/2014/main" id="{6F8981F1-6A04-4779-8BBB-C47C6CFA9915}"/>
              </a:ext>
            </a:extLst>
          </p:cNvPr>
          <p:cNvSpPr/>
          <p:nvPr/>
        </p:nvSpPr>
        <p:spPr>
          <a:xfrm>
            <a:off x="6783220" y="2725928"/>
            <a:ext cx="134514" cy="1521658"/>
          </a:xfrm>
          <a:prstGeom prst="rect">
            <a:avLst/>
          </a:prstGeom>
          <a:solidFill>
            <a:srgbClr val="FFFF00">
              <a:alpha val="49000"/>
            </a:srgbClr>
          </a:solid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1" name="TextBox 40">
            <a:extLst>
              <a:ext uri="{FF2B5EF4-FFF2-40B4-BE49-F238E27FC236}">
                <a16:creationId xmlns:a16="http://schemas.microsoft.com/office/drawing/2014/main" id="{D987A1C8-CFF5-46CA-A49C-D79F8B1C0D5A}"/>
              </a:ext>
            </a:extLst>
          </p:cNvPr>
          <p:cNvSpPr txBox="1"/>
          <p:nvPr/>
        </p:nvSpPr>
        <p:spPr>
          <a:xfrm>
            <a:off x="6704514" y="3862447"/>
            <a:ext cx="1933863" cy="830997"/>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dirty="0">
                <a:latin typeface="Arial Black" panose="020B0A04020102020204" pitchFamily="34" charset="0"/>
              </a:rPr>
              <a:t>Reminder!!!</a:t>
            </a:r>
          </a:p>
          <a:p>
            <a:pPr algn="ctr"/>
            <a:r>
              <a:rPr lang="en-US" dirty="0">
                <a:latin typeface="Arial Black" panose="020B0A04020102020204" pitchFamily="34" charset="0"/>
              </a:rPr>
              <a:t>That’s for just</a:t>
            </a:r>
            <a:br>
              <a:rPr lang="en-US" dirty="0">
                <a:latin typeface="Arial Black" panose="020B0A04020102020204" pitchFamily="34" charset="0"/>
              </a:rPr>
            </a:br>
            <a:r>
              <a:rPr lang="en-US" dirty="0">
                <a:latin typeface="Arial Black" panose="020B0A04020102020204" pitchFamily="34" charset="0"/>
              </a:rPr>
              <a:t>ONE INDEX!!!</a:t>
            </a:r>
          </a:p>
        </p:txBody>
      </p:sp>
    </p:spTree>
    <p:extLst>
      <p:ext uri="{BB962C8B-B14F-4D97-AF65-F5344CB8AC3E}">
        <p14:creationId xmlns:p14="http://schemas.microsoft.com/office/powerpoint/2010/main" val="194596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wipe(left)">
                                      <p:cBhvr>
                                        <p:cTn id="11" dur="2000"/>
                                        <p:tgtEl>
                                          <p:spTgt spid="307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par>
                                <p:cTn id="17" presetID="22" presetClass="entr" presetSubtype="1"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par>
                                <p:cTn id="29" presetID="22" presetClass="entr" presetSubtype="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par>
                                <p:cTn id="35" presetID="22" presetClass="entr" presetSubtype="1"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6" presetClass="entr" presetSubtype="37"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barn(outVertical)">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nodeType="clickEffect">
                                  <p:stCondLst>
                                    <p:cond delay="0"/>
                                  </p:stCondLst>
                                  <p:childTnLst>
                                    <p:set>
                                      <p:cBhvr>
                                        <p:cTn id="70" dur="1" fill="hold">
                                          <p:stCondLst>
                                            <p:cond delay="0"/>
                                          </p:stCondLst>
                                        </p:cTn>
                                        <p:tgtEl>
                                          <p:spTgt spid="3077"/>
                                        </p:tgtEl>
                                        <p:attrNameLst>
                                          <p:attrName>style.visibility</p:attrName>
                                        </p:attrNameLst>
                                      </p:cBhvr>
                                      <p:to>
                                        <p:strVal val="visible"/>
                                      </p:to>
                                    </p:set>
                                    <p:anim calcmode="lin" valueType="num">
                                      <p:cBhvr>
                                        <p:cTn id="71" dur="500" fill="hold"/>
                                        <p:tgtEl>
                                          <p:spTgt spid="3077"/>
                                        </p:tgtEl>
                                        <p:attrNameLst>
                                          <p:attrName>ppt_w</p:attrName>
                                        </p:attrNameLst>
                                      </p:cBhvr>
                                      <p:tavLst>
                                        <p:tav tm="0">
                                          <p:val>
                                            <p:fltVal val="0"/>
                                          </p:val>
                                        </p:tav>
                                        <p:tav tm="100000">
                                          <p:val>
                                            <p:strVal val="#ppt_w"/>
                                          </p:val>
                                        </p:tav>
                                      </p:tavLst>
                                    </p:anim>
                                    <p:anim calcmode="lin" valueType="num">
                                      <p:cBhvr>
                                        <p:cTn id="72" dur="500" fill="hold"/>
                                        <p:tgtEl>
                                          <p:spTgt spid="3077"/>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arn(outVertical)">
                                      <p:cBhvr>
                                        <p:cTn id="77" dur="500"/>
                                        <p:tgtEl>
                                          <p:spTgt spid="27"/>
                                        </p:tgtEl>
                                      </p:cBhvr>
                                    </p:animEffect>
                                  </p:childTnLst>
                                </p:cTn>
                              </p:par>
                              <p:par>
                                <p:cTn id="78" presetID="22" presetClass="entr" presetSubtype="1" fill="hold"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up)">
                                      <p:cBhvr>
                                        <p:cTn id="80" dur="500"/>
                                        <p:tgtEl>
                                          <p:spTgt spid="30"/>
                                        </p:tgtEl>
                                      </p:cBhvr>
                                    </p:animEffect>
                                  </p:childTnLst>
                                </p:cTn>
                              </p:par>
                              <p:par>
                                <p:cTn id="81" presetID="22" presetClass="entr" presetSubtype="1"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up)">
                                      <p:cBhvr>
                                        <p:cTn id="83" dur="500"/>
                                        <p:tgtEl>
                                          <p:spTgt spid="37"/>
                                        </p:tgtEl>
                                      </p:cBhvr>
                                    </p:animEffect>
                                  </p:childTnLst>
                                </p:cTn>
                              </p:par>
                              <p:par>
                                <p:cTn id="84" presetID="22" presetClass="entr" presetSubtype="1" fill="hold"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wipe(up)">
                                      <p:cBhvr>
                                        <p:cTn id="86" dur="500"/>
                                        <p:tgtEl>
                                          <p:spTgt spid="40"/>
                                        </p:tgtEl>
                                      </p:cBhvr>
                                    </p:animEffect>
                                  </p:childTnLst>
                                </p:cTn>
                              </p:par>
                              <p:par>
                                <p:cTn id="87" presetID="22" presetClass="entr" presetSubtype="1"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up)">
                                      <p:cBhvr>
                                        <p:cTn id="89" dur="500"/>
                                        <p:tgtEl>
                                          <p:spTgt spid="45"/>
                                        </p:tgtEl>
                                      </p:cBhvr>
                                    </p:animEffect>
                                  </p:childTnLst>
                                </p:cTn>
                              </p:par>
                              <p:par>
                                <p:cTn id="90" presetID="22" presetClass="entr" presetSubtype="1"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par>
                                <p:cTn id="93" presetID="22" presetClass="entr" presetSubtype="1"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wipe(up)">
                                      <p:cBhvr>
                                        <p:cTn id="95" dur="500"/>
                                        <p:tgtEl>
                                          <p:spTgt spid="57"/>
                                        </p:tgtEl>
                                      </p:cBhvr>
                                    </p:animEffect>
                                  </p:childTnLst>
                                </p:cTn>
                              </p:par>
                              <p:par>
                                <p:cTn id="96" presetID="22" presetClass="entr" presetSubtype="1" fill="hold" nodeType="withEffect">
                                  <p:stCondLst>
                                    <p:cond delay="0"/>
                                  </p:stCondLst>
                                  <p:childTnLst>
                                    <p:set>
                                      <p:cBhvr>
                                        <p:cTn id="97" dur="1" fill="hold">
                                          <p:stCondLst>
                                            <p:cond delay="0"/>
                                          </p:stCondLst>
                                        </p:cTn>
                                        <p:tgtEl>
                                          <p:spTgt spid="60"/>
                                        </p:tgtEl>
                                        <p:attrNameLst>
                                          <p:attrName>style.visibility</p:attrName>
                                        </p:attrNameLst>
                                      </p:cBhvr>
                                      <p:to>
                                        <p:strVal val="visible"/>
                                      </p:to>
                                    </p:set>
                                    <p:animEffect transition="in" filter="wipe(up)">
                                      <p:cBhvr>
                                        <p:cTn id="98" dur="500"/>
                                        <p:tgtEl>
                                          <p:spTgt spid="6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27"/>
                                        </p:tgtEl>
                                      </p:cBhvr>
                                    </p:animEffect>
                                    <p:set>
                                      <p:cBhvr>
                                        <p:cTn id="103" dur="1" fill="hold">
                                          <p:stCondLst>
                                            <p:cond delay="499"/>
                                          </p:stCondLst>
                                        </p:cTn>
                                        <p:tgtEl>
                                          <p:spTgt spid="27"/>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30"/>
                                        </p:tgtEl>
                                      </p:cBhvr>
                                    </p:animEffect>
                                    <p:set>
                                      <p:cBhvr>
                                        <p:cTn id="106" dur="1" fill="hold">
                                          <p:stCondLst>
                                            <p:cond delay="499"/>
                                          </p:stCondLst>
                                        </p:cTn>
                                        <p:tgtEl>
                                          <p:spTgt spid="30"/>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37"/>
                                        </p:tgtEl>
                                      </p:cBhvr>
                                    </p:animEffect>
                                    <p:set>
                                      <p:cBhvr>
                                        <p:cTn id="109" dur="1" fill="hold">
                                          <p:stCondLst>
                                            <p:cond delay="499"/>
                                          </p:stCondLst>
                                        </p:cTn>
                                        <p:tgtEl>
                                          <p:spTgt spid="37"/>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40"/>
                                        </p:tgtEl>
                                      </p:cBhvr>
                                    </p:animEffect>
                                    <p:set>
                                      <p:cBhvr>
                                        <p:cTn id="112" dur="1" fill="hold">
                                          <p:stCondLst>
                                            <p:cond delay="499"/>
                                          </p:stCondLst>
                                        </p:cTn>
                                        <p:tgtEl>
                                          <p:spTgt spid="4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45"/>
                                        </p:tgtEl>
                                      </p:cBhvr>
                                    </p:animEffect>
                                    <p:set>
                                      <p:cBhvr>
                                        <p:cTn id="115" dur="1" fill="hold">
                                          <p:stCondLst>
                                            <p:cond delay="499"/>
                                          </p:stCondLst>
                                        </p:cTn>
                                        <p:tgtEl>
                                          <p:spTgt spid="4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49"/>
                                        </p:tgtEl>
                                      </p:cBhvr>
                                    </p:animEffect>
                                    <p:set>
                                      <p:cBhvr>
                                        <p:cTn id="118" dur="1" fill="hold">
                                          <p:stCondLst>
                                            <p:cond delay="499"/>
                                          </p:stCondLst>
                                        </p:cTn>
                                        <p:tgtEl>
                                          <p:spTgt spid="49"/>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57"/>
                                        </p:tgtEl>
                                      </p:cBhvr>
                                    </p:animEffect>
                                    <p:set>
                                      <p:cBhvr>
                                        <p:cTn id="121" dur="1" fill="hold">
                                          <p:stCondLst>
                                            <p:cond delay="499"/>
                                          </p:stCondLst>
                                        </p:cTn>
                                        <p:tgtEl>
                                          <p:spTgt spid="57"/>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60"/>
                                        </p:tgtEl>
                                      </p:cBhvr>
                                    </p:animEffect>
                                    <p:set>
                                      <p:cBhvr>
                                        <p:cTn id="124" dur="1" fill="hold">
                                          <p:stCondLst>
                                            <p:cond delay="499"/>
                                          </p:stCondLst>
                                        </p:cTn>
                                        <p:tgtEl>
                                          <p:spTgt spid="60"/>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3098"/>
                                        </p:tgtEl>
                                        <p:attrNameLst>
                                          <p:attrName>style.visibility</p:attrName>
                                        </p:attrNameLst>
                                      </p:cBhvr>
                                      <p:to>
                                        <p:strVal val="visible"/>
                                      </p:to>
                                    </p:set>
                                    <p:animEffect transition="in" filter="fade">
                                      <p:cBhvr>
                                        <p:cTn id="127" dur="500"/>
                                        <p:tgtEl>
                                          <p:spTgt spid="3098"/>
                                        </p:tgtEl>
                                      </p:cBhvr>
                                    </p:animEffect>
                                  </p:childTnLst>
                                </p:cTn>
                              </p:par>
                              <p:par>
                                <p:cTn id="128" presetID="64" presetClass="path" presetSubtype="0" accel="50000" decel="50000" fill="hold" nodeType="withEffect">
                                  <p:stCondLst>
                                    <p:cond delay="0"/>
                                  </p:stCondLst>
                                  <p:childTnLst>
                                    <p:animMotion origin="layout" path="M 6.56421E-7 -3.7037E-6 L 6.56421E-7 -0.20764 " pathEditMode="relative" rAng="0" ptsTypes="AA">
                                      <p:cBhvr>
                                        <p:cTn id="129" dur="2000" fill="hold"/>
                                        <p:tgtEl>
                                          <p:spTgt spid="3098"/>
                                        </p:tgtEl>
                                        <p:attrNameLst>
                                          <p:attrName>ppt_x</p:attrName>
                                          <p:attrName>ppt_y</p:attrName>
                                        </p:attrNameLst>
                                      </p:cBhvr>
                                      <p:rCtr x="0" y="-10394"/>
                                    </p:animMotion>
                                  </p:childTnLst>
                                </p:cTn>
                              </p:par>
                            </p:childTnLst>
                          </p:cTn>
                        </p:par>
                      </p:childTnLst>
                    </p:cTn>
                  </p:par>
                  <p:par>
                    <p:cTn id="130" fill="hold">
                      <p:stCondLst>
                        <p:cond delay="indefinite"/>
                      </p:stCondLst>
                      <p:childTnLst>
                        <p:par>
                          <p:cTn id="131" fill="hold">
                            <p:stCondLst>
                              <p:cond delay="0"/>
                            </p:stCondLst>
                            <p:childTnLst>
                              <p:par>
                                <p:cTn id="132" presetID="16" presetClass="entr" presetSubtype="37" fill="hold" grpId="0" nodeType="clickEffect">
                                  <p:stCondLst>
                                    <p:cond delay="0"/>
                                  </p:stCondLst>
                                  <p:childTnLst>
                                    <p:set>
                                      <p:cBhvr>
                                        <p:cTn id="133" dur="1" fill="hold">
                                          <p:stCondLst>
                                            <p:cond delay="0"/>
                                          </p:stCondLst>
                                        </p:cTn>
                                        <p:tgtEl>
                                          <p:spTgt spid="3101"/>
                                        </p:tgtEl>
                                        <p:attrNameLst>
                                          <p:attrName>style.visibility</p:attrName>
                                        </p:attrNameLst>
                                      </p:cBhvr>
                                      <p:to>
                                        <p:strVal val="visible"/>
                                      </p:to>
                                    </p:set>
                                    <p:animEffect transition="in" filter="barn(outVertical)">
                                      <p:cBhvr>
                                        <p:cTn id="134" dur="500"/>
                                        <p:tgtEl>
                                          <p:spTgt spid="3101"/>
                                        </p:tgtEl>
                                      </p:cBhvr>
                                    </p:animEffect>
                                  </p:childTnLst>
                                </p:cTn>
                              </p:par>
                              <p:par>
                                <p:cTn id="135" presetID="22" presetClass="entr" presetSubtype="4" fill="hold" nodeType="with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wipe(down)">
                                      <p:cBhvr>
                                        <p:cTn id="137" dur="500"/>
                                        <p:tgtEl>
                                          <p:spTgt spid="69"/>
                                        </p:tgtEl>
                                      </p:cBhvr>
                                    </p:animEffect>
                                  </p:childTnLst>
                                </p:cTn>
                              </p:par>
                              <p:par>
                                <p:cTn id="138" presetID="22" presetClass="entr" presetSubtype="4" fill="hold" nodeType="withEffect">
                                  <p:stCondLst>
                                    <p:cond delay="0"/>
                                  </p:stCondLst>
                                  <p:childTnLst>
                                    <p:set>
                                      <p:cBhvr>
                                        <p:cTn id="139" dur="1" fill="hold">
                                          <p:stCondLst>
                                            <p:cond delay="0"/>
                                          </p:stCondLst>
                                        </p:cTn>
                                        <p:tgtEl>
                                          <p:spTgt spid="70"/>
                                        </p:tgtEl>
                                        <p:attrNameLst>
                                          <p:attrName>style.visibility</p:attrName>
                                        </p:attrNameLst>
                                      </p:cBhvr>
                                      <p:to>
                                        <p:strVal val="visible"/>
                                      </p:to>
                                    </p:set>
                                    <p:animEffect transition="in" filter="wipe(down)">
                                      <p:cBhvr>
                                        <p:cTn id="140" dur="500"/>
                                        <p:tgtEl>
                                          <p:spTgt spid="70"/>
                                        </p:tgtEl>
                                      </p:cBhvr>
                                    </p:animEffect>
                                  </p:childTnLst>
                                </p:cTn>
                              </p:par>
                              <p:par>
                                <p:cTn id="141" presetID="22" presetClass="entr" presetSubtype="4"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wipe(down)">
                                      <p:cBhvr>
                                        <p:cTn id="143" dur="500"/>
                                        <p:tgtEl>
                                          <p:spTgt spid="71"/>
                                        </p:tgtEl>
                                      </p:cBhvr>
                                    </p:animEffect>
                                  </p:childTnLst>
                                </p:cTn>
                              </p:par>
                              <p:par>
                                <p:cTn id="144" presetID="22" presetClass="entr" presetSubtype="4" fill="hold" nodeType="withEffect">
                                  <p:stCondLst>
                                    <p:cond delay="0"/>
                                  </p:stCondLst>
                                  <p:childTnLst>
                                    <p:set>
                                      <p:cBhvr>
                                        <p:cTn id="145" dur="1" fill="hold">
                                          <p:stCondLst>
                                            <p:cond delay="0"/>
                                          </p:stCondLst>
                                        </p:cTn>
                                        <p:tgtEl>
                                          <p:spTgt spid="72"/>
                                        </p:tgtEl>
                                        <p:attrNameLst>
                                          <p:attrName>style.visibility</p:attrName>
                                        </p:attrNameLst>
                                      </p:cBhvr>
                                      <p:to>
                                        <p:strVal val="visible"/>
                                      </p:to>
                                    </p:set>
                                    <p:animEffect transition="in" filter="wipe(down)">
                                      <p:cBhvr>
                                        <p:cTn id="146" dur="500"/>
                                        <p:tgtEl>
                                          <p:spTgt spid="72"/>
                                        </p:tgtEl>
                                      </p:cBhvr>
                                    </p:animEffect>
                                  </p:childTnLst>
                                </p:cTn>
                              </p:par>
                              <p:par>
                                <p:cTn id="147" presetID="22" presetClass="entr" presetSubtype="4"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animEffect transition="in" filter="wipe(down)">
                                      <p:cBhvr>
                                        <p:cTn id="149" dur="500"/>
                                        <p:tgtEl>
                                          <p:spTgt spid="73"/>
                                        </p:tgtEl>
                                      </p:cBhvr>
                                    </p:animEffect>
                                  </p:childTnLst>
                                </p:cTn>
                              </p:par>
                              <p:par>
                                <p:cTn id="150" presetID="22" presetClass="entr" presetSubtype="4" fill="hold" nodeType="withEffect">
                                  <p:stCondLst>
                                    <p:cond delay="0"/>
                                  </p:stCondLst>
                                  <p:childTnLst>
                                    <p:set>
                                      <p:cBhvr>
                                        <p:cTn id="151" dur="1" fill="hold">
                                          <p:stCondLst>
                                            <p:cond delay="0"/>
                                          </p:stCondLst>
                                        </p:cTn>
                                        <p:tgtEl>
                                          <p:spTgt spid="74"/>
                                        </p:tgtEl>
                                        <p:attrNameLst>
                                          <p:attrName>style.visibility</p:attrName>
                                        </p:attrNameLst>
                                      </p:cBhvr>
                                      <p:to>
                                        <p:strVal val="visible"/>
                                      </p:to>
                                    </p:set>
                                    <p:animEffect transition="in" filter="wipe(down)">
                                      <p:cBhvr>
                                        <p:cTn id="152" dur="500"/>
                                        <p:tgtEl>
                                          <p:spTgt spid="74"/>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7"/>
                                        </p:tgtEl>
                                        <p:attrNameLst>
                                          <p:attrName>style.visibility</p:attrName>
                                        </p:attrNameLst>
                                      </p:cBhvr>
                                      <p:to>
                                        <p:strVal val="visible"/>
                                      </p:to>
                                    </p:set>
                                    <p:animEffect transition="in" filter="fade">
                                      <p:cBhvr>
                                        <p:cTn id="157" dur="500"/>
                                        <p:tgtEl>
                                          <p:spTgt spid="17"/>
                                        </p:tgtEl>
                                      </p:cBhvr>
                                    </p:animEffect>
                                  </p:childTnLst>
                                </p:cTn>
                              </p:par>
                              <p:par>
                                <p:cTn id="158" presetID="42" presetClass="path" presetSubtype="0" accel="50000" decel="50000" fill="hold" nodeType="withEffect">
                                  <p:stCondLst>
                                    <p:cond delay="0"/>
                                  </p:stCondLst>
                                  <p:childTnLst>
                                    <p:animMotion origin="layout" path="M 6.56421E-7 1.85185E-6 L 6.56421E-7 0.18009 " pathEditMode="relative" rAng="0" ptsTypes="AA">
                                      <p:cBhvr>
                                        <p:cTn id="159" dur="2000" fill="hold"/>
                                        <p:tgtEl>
                                          <p:spTgt spid="17"/>
                                        </p:tgtEl>
                                        <p:attrNameLst>
                                          <p:attrName>ppt_x</p:attrName>
                                          <p:attrName>ppt_y</p:attrName>
                                        </p:attrNameLst>
                                      </p:cBhvr>
                                      <p:rCtr x="0" y="9005"/>
                                    </p:animMotion>
                                  </p:childTnLst>
                                </p:cTn>
                              </p:par>
                            </p:childTnLst>
                          </p:cTn>
                        </p:par>
                      </p:childTnLst>
                    </p:cTn>
                  </p:par>
                  <p:par>
                    <p:cTn id="160" fill="hold">
                      <p:stCondLst>
                        <p:cond delay="indefinite"/>
                      </p:stCondLst>
                      <p:childTnLst>
                        <p:par>
                          <p:cTn id="161" fill="hold">
                            <p:stCondLst>
                              <p:cond delay="0"/>
                            </p:stCondLst>
                            <p:childTnLst>
                              <p:par>
                                <p:cTn id="162" presetID="16" presetClass="entr" presetSubtype="37" fill="hold" grpId="0" nodeType="click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barn(outVertical)">
                                      <p:cBhvr>
                                        <p:cTn id="164" dur="500"/>
                                        <p:tgtEl>
                                          <p:spTgt spid="3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38"/>
                                        </p:tgtEl>
                                      </p:cBhvr>
                                    </p:animEffect>
                                    <p:set>
                                      <p:cBhvr>
                                        <p:cTn id="169" dur="1" fill="hold">
                                          <p:stCondLst>
                                            <p:cond delay="499"/>
                                          </p:stCondLst>
                                        </p:cTn>
                                        <p:tgtEl>
                                          <p:spTgt spid="38"/>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3101"/>
                                        </p:tgtEl>
                                      </p:cBhvr>
                                    </p:animEffect>
                                    <p:set>
                                      <p:cBhvr>
                                        <p:cTn id="172" dur="1" fill="hold">
                                          <p:stCondLst>
                                            <p:cond delay="499"/>
                                          </p:stCondLst>
                                        </p:cTn>
                                        <p:tgtEl>
                                          <p:spTgt spid="310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69"/>
                                        </p:tgtEl>
                                      </p:cBhvr>
                                    </p:animEffect>
                                    <p:set>
                                      <p:cBhvr>
                                        <p:cTn id="175" dur="1" fill="hold">
                                          <p:stCondLst>
                                            <p:cond delay="499"/>
                                          </p:stCondLst>
                                        </p:cTn>
                                        <p:tgtEl>
                                          <p:spTgt spid="69"/>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70"/>
                                        </p:tgtEl>
                                      </p:cBhvr>
                                    </p:animEffect>
                                    <p:set>
                                      <p:cBhvr>
                                        <p:cTn id="178" dur="1" fill="hold">
                                          <p:stCondLst>
                                            <p:cond delay="499"/>
                                          </p:stCondLst>
                                        </p:cTn>
                                        <p:tgtEl>
                                          <p:spTgt spid="70"/>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71"/>
                                        </p:tgtEl>
                                      </p:cBhvr>
                                    </p:animEffect>
                                    <p:set>
                                      <p:cBhvr>
                                        <p:cTn id="181" dur="1" fill="hold">
                                          <p:stCondLst>
                                            <p:cond delay="499"/>
                                          </p:stCondLst>
                                        </p:cTn>
                                        <p:tgtEl>
                                          <p:spTgt spid="71"/>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72"/>
                                        </p:tgtEl>
                                      </p:cBhvr>
                                    </p:animEffect>
                                    <p:set>
                                      <p:cBhvr>
                                        <p:cTn id="184" dur="1" fill="hold">
                                          <p:stCondLst>
                                            <p:cond delay="499"/>
                                          </p:stCondLst>
                                        </p:cTn>
                                        <p:tgtEl>
                                          <p:spTgt spid="72"/>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73"/>
                                        </p:tgtEl>
                                      </p:cBhvr>
                                    </p:animEffect>
                                    <p:set>
                                      <p:cBhvr>
                                        <p:cTn id="187" dur="1" fill="hold">
                                          <p:stCondLst>
                                            <p:cond delay="499"/>
                                          </p:stCondLst>
                                        </p:cTn>
                                        <p:tgtEl>
                                          <p:spTgt spid="73"/>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74"/>
                                        </p:tgtEl>
                                      </p:cBhvr>
                                    </p:animEffect>
                                    <p:set>
                                      <p:cBhvr>
                                        <p:cTn id="190" dur="1" fill="hold">
                                          <p:stCondLst>
                                            <p:cond delay="499"/>
                                          </p:stCondLst>
                                        </p:cTn>
                                        <p:tgtEl>
                                          <p:spTgt spid="74"/>
                                        </p:tgtEl>
                                        <p:attrNameLst>
                                          <p:attrName>style.visibility</p:attrName>
                                        </p:attrNameLst>
                                      </p:cBhvr>
                                      <p:to>
                                        <p:strVal val="hidden"/>
                                      </p:to>
                                    </p:set>
                                  </p:childTnLst>
                                </p:cTn>
                              </p:par>
                              <p:par>
                                <p:cTn id="191" presetID="16" presetClass="entr" presetSubtype="37" fill="hold" grpId="0" nodeType="withEffect">
                                  <p:stCondLst>
                                    <p:cond delay="0"/>
                                  </p:stCondLst>
                                  <p:childTnLst>
                                    <p:set>
                                      <p:cBhvr>
                                        <p:cTn id="192" dur="1" fill="hold">
                                          <p:stCondLst>
                                            <p:cond delay="0"/>
                                          </p:stCondLst>
                                        </p:cTn>
                                        <p:tgtEl>
                                          <p:spTgt spid="39"/>
                                        </p:tgtEl>
                                        <p:attrNameLst>
                                          <p:attrName>style.visibility</p:attrName>
                                        </p:attrNameLst>
                                      </p:cBhvr>
                                      <p:to>
                                        <p:strVal val="visible"/>
                                      </p:to>
                                    </p:set>
                                    <p:animEffect transition="in" filter="barn(outVertical)">
                                      <p:cBhvr>
                                        <p:cTn id="193" dur="500"/>
                                        <p:tgtEl>
                                          <p:spTgt spid="39"/>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8"/>
                                        </p:tgtEl>
                                        <p:attrNameLst>
                                          <p:attrName>style.visibility</p:attrName>
                                        </p:attrNameLst>
                                      </p:cBhvr>
                                      <p:to>
                                        <p:strVal val="visible"/>
                                      </p:to>
                                    </p:set>
                                    <p:animEffect transition="in" filter="wipe(down)">
                                      <p:cBhvr>
                                        <p:cTn id="196" dur="500"/>
                                        <p:tgtEl>
                                          <p:spTgt spid="8"/>
                                        </p:tgtEl>
                                      </p:cBhvr>
                                    </p:animEffect>
                                  </p:childTnLst>
                                </p:cTn>
                              </p:par>
                            </p:childTnLst>
                          </p:cTn>
                        </p:par>
                      </p:childTnLst>
                    </p:cTn>
                  </p:par>
                  <p:par>
                    <p:cTn id="197" fill="hold">
                      <p:stCondLst>
                        <p:cond delay="indefinite"/>
                      </p:stCondLst>
                      <p:childTnLst>
                        <p:par>
                          <p:cTn id="198" fill="hold">
                            <p:stCondLst>
                              <p:cond delay="0"/>
                            </p:stCondLst>
                            <p:childTnLst>
                              <p:par>
                                <p:cTn id="199" presetID="16" presetClass="entr" presetSubtype="37" fill="hold" grpId="0" nodeType="clickEffect">
                                  <p:stCondLst>
                                    <p:cond delay="0"/>
                                  </p:stCondLst>
                                  <p:childTnLst>
                                    <p:set>
                                      <p:cBhvr>
                                        <p:cTn id="200" dur="1" fill="hold">
                                          <p:stCondLst>
                                            <p:cond delay="0"/>
                                          </p:stCondLst>
                                        </p:cTn>
                                        <p:tgtEl>
                                          <p:spTgt spid="41"/>
                                        </p:tgtEl>
                                        <p:attrNameLst>
                                          <p:attrName>style.visibility</p:attrName>
                                        </p:attrNameLst>
                                      </p:cBhvr>
                                      <p:to>
                                        <p:strVal val="visible"/>
                                      </p:to>
                                    </p:set>
                                    <p:animEffect transition="in" filter="barn(outVertical)">
                                      <p:cBhvr>
                                        <p:cTn id="20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nimBg="1"/>
      <p:bldP spid="10" grpId="0" animBg="1"/>
      <p:bldP spid="10" grpId="1" animBg="1"/>
      <p:bldP spid="3101" grpId="0" animBg="1"/>
      <p:bldP spid="3101" grpId="1" animBg="1"/>
      <p:bldP spid="27" grpId="0" animBg="1"/>
      <p:bldP spid="27" grpId="1" animBg="1"/>
      <p:bldP spid="38" grpId="0" animBg="1"/>
      <p:bldP spid="38" grpId="1" animBg="1"/>
      <p:bldP spid="39" grpId="0" animBg="1"/>
      <p:bldP spid="8" grpId="0" animBg="1"/>
      <p:bldP spid="41"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48</a:t>
            </a:fld>
            <a:r>
              <a:rPr lang="en-US"/>
              <a:t>    </a:t>
            </a:r>
            <a:endParaRPr lang="en-US" dirty="0"/>
          </a:p>
        </p:txBody>
      </p:sp>
      <p:sp>
        <p:nvSpPr>
          <p:cNvPr id="5" name="Title 4"/>
          <p:cNvSpPr>
            <a:spLocks noGrp="1"/>
          </p:cNvSpPr>
          <p:nvPr>
            <p:ph type="title"/>
          </p:nvPr>
        </p:nvSpPr>
        <p:spPr/>
        <p:txBody>
          <a:bodyPr/>
          <a:lstStyle/>
          <a:p>
            <a:r>
              <a:rPr lang="en-US" dirty="0">
                <a:solidFill>
                  <a:srgbClr val="FF0000"/>
                </a:solidFill>
                <a:effectLst>
                  <a:outerShdw blurRad="38100" dist="63500" dir="2700000" algn="tl">
                    <a:schemeClr val="bg1"/>
                  </a:outerShdw>
                </a:effectLst>
              </a:rPr>
              <a:t>“Best Practice” </a:t>
            </a:r>
            <a:r>
              <a:rPr lang="en-US" dirty="0"/>
              <a:t>with 80% Fill Factor</a:t>
            </a:r>
          </a:p>
        </p:txBody>
      </p:sp>
      <p:sp>
        <p:nvSpPr>
          <p:cNvPr id="6" name="Content Placeholder 5"/>
          <p:cNvSpPr>
            <a:spLocks noGrp="1"/>
          </p:cNvSpPr>
          <p:nvPr>
            <p:ph sz="quarter" idx="10"/>
          </p:nvPr>
        </p:nvSpPr>
        <p:spPr/>
        <p:txBody>
          <a:bodyPr/>
          <a:lstStyle/>
          <a:p>
            <a:endParaRPr lang="en-US"/>
          </a:p>
        </p:txBody>
      </p:sp>
      <p:pic>
        <p:nvPicPr>
          <p:cNvPr id="3074" name="Picture 2"/>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Rectangle 43"/>
          <p:cNvSpPr/>
          <p:nvPr/>
        </p:nvSpPr>
        <p:spPr>
          <a:xfrm>
            <a:off x="550606" y="4993482"/>
            <a:ext cx="1120878" cy="450056"/>
          </a:xfrm>
          <a:prstGeom prst="rect">
            <a:avLst/>
          </a:prstGeom>
          <a:solidFill>
            <a:srgbClr val="FFFF00">
              <a:alpha val="45000"/>
            </a:srgbClr>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89" name="Straight Arrow Connector 88"/>
          <p:cNvCxnSpPr>
            <a:cxnSpLocks/>
            <a:stCxn id="48" idx="2"/>
            <a:endCxn id="44" idx="0"/>
          </p:cNvCxnSpPr>
          <p:nvPr/>
        </p:nvCxnSpPr>
        <p:spPr>
          <a:xfrm>
            <a:off x="1111045" y="4511785"/>
            <a:ext cx="0" cy="48169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10864645" y="1005840"/>
            <a:ext cx="1324180" cy="5303520"/>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pic>
        <p:nvPicPr>
          <p:cNvPr id="52" name="Picture 7"/>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63155" y="1005839"/>
            <a:ext cx="9300516"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19931" y="3773121"/>
            <a:ext cx="1582228"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First</a:t>
            </a:r>
          </a:p>
          <a:p>
            <a:pPr algn="ctr"/>
            <a:r>
              <a:rPr lang="en-US" sz="2400" dirty="0">
                <a:latin typeface="Arial Black" panose="020B0A04020102020204" pitchFamily="34" charset="0"/>
              </a:rPr>
              <a:t>5 weeks</a:t>
            </a:r>
          </a:p>
        </p:txBody>
      </p:sp>
      <p:sp>
        <p:nvSpPr>
          <p:cNvPr id="54" name="TextBox 53"/>
          <p:cNvSpPr txBox="1"/>
          <p:nvPr/>
        </p:nvSpPr>
        <p:spPr>
          <a:xfrm>
            <a:off x="6136934" y="1450952"/>
            <a:ext cx="2791470" cy="110799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Reorgs…</a:t>
            </a:r>
          </a:p>
          <a:p>
            <a:pPr algn="ctr"/>
            <a:r>
              <a:rPr lang="en-US" sz="2400" dirty="0">
                <a:latin typeface="Arial Black" panose="020B0A04020102020204" pitchFamily="34" charset="0"/>
              </a:rPr>
              <a:t>Everything else</a:t>
            </a:r>
          </a:p>
          <a:p>
            <a:pPr algn="ctr"/>
            <a:r>
              <a:rPr lang="en-US" sz="2400" dirty="0">
                <a:latin typeface="Arial Black" panose="020B0A04020102020204" pitchFamily="34" charset="0"/>
              </a:rPr>
              <a:t>Is a Rebuild.</a:t>
            </a:r>
          </a:p>
        </p:txBody>
      </p:sp>
      <p:cxnSp>
        <p:nvCxnSpPr>
          <p:cNvPr id="56" name="Straight Arrow Connector 55"/>
          <p:cNvCxnSpPr>
            <a:cxnSpLocks/>
            <a:stCxn id="54" idx="2"/>
          </p:cNvCxnSpPr>
          <p:nvPr/>
        </p:nvCxnSpPr>
        <p:spPr>
          <a:xfrm flipH="1">
            <a:off x="5620923" y="2558948"/>
            <a:ext cx="1911746" cy="177707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54" idx="2"/>
          </p:cNvCxnSpPr>
          <p:nvPr/>
        </p:nvCxnSpPr>
        <p:spPr>
          <a:xfrm flipH="1">
            <a:off x="7321135" y="2558948"/>
            <a:ext cx="211534" cy="1264972"/>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54" idx="2"/>
          </p:cNvCxnSpPr>
          <p:nvPr/>
        </p:nvCxnSpPr>
        <p:spPr>
          <a:xfrm>
            <a:off x="7532669" y="2558948"/>
            <a:ext cx="965113" cy="84385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stCxn id="54" idx="3"/>
          </p:cNvCxnSpPr>
          <p:nvPr/>
        </p:nvCxnSpPr>
        <p:spPr>
          <a:xfrm>
            <a:off x="8928404" y="2004950"/>
            <a:ext cx="1021940" cy="882091"/>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54" idx="3"/>
          </p:cNvCxnSpPr>
          <p:nvPr/>
        </p:nvCxnSpPr>
        <p:spPr>
          <a:xfrm>
            <a:off x="8928404" y="2004950"/>
            <a:ext cx="1288640" cy="596179"/>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stCxn id="54" idx="3"/>
          </p:cNvCxnSpPr>
          <p:nvPr/>
        </p:nvCxnSpPr>
        <p:spPr>
          <a:xfrm>
            <a:off x="8928404" y="2004950"/>
            <a:ext cx="1526765" cy="44104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6257025" y="1817743"/>
            <a:ext cx="2270814" cy="110799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Reorgs…</a:t>
            </a:r>
          </a:p>
          <a:p>
            <a:pPr algn="ctr"/>
            <a:r>
              <a:rPr lang="en-US" sz="2400" dirty="0">
                <a:latin typeface="Arial Black" panose="020B0A04020102020204" pitchFamily="34" charset="0"/>
              </a:rPr>
              <a:t>Very quickly</a:t>
            </a:r>
          </a:p>
          <a:p>
            <a:pPr algn="ctr"/>
            <a:r>
              <a:rPr lang="en-US" sz="2400" dirty="0">
                <a:latin typeface="Arial Black" panose="020B0A04020102020204" pitchFamily="34" charset="0"/>
              </a:rPr>
              <a:t>get “stuck”.</a:t>
            </a:r>
          </a:p>
        </p:txBody>
      </p:sp>
      <p:cxnSp>
        <p:nvCxnSpPr>
          <p:cNvPr id="160" name="Straight Arrow Connector 159"/>
          <p:cNvCxnSpPr>
            <a:stCxn id="159" idx="3"/>
            <a:endCxn id="116" idx="2"/>
          </p:cNvCxnSpPr>
          <p:nvPr/>
        </p:nvCxnSpPr>
        <p:spPr>
          <a:xfrm>
            <a:off x="8527839" y="2371741"/>
            <a:ext cx="1044885" cy="29495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16" name="Oval 115"/>
          <p:cNvSpPr/>
          <p:nvPr/>
        </p:nvSpPr>
        <p:spPr>
          <a:xfrm>
            <a:off x="9572724" y="2180624"/>
            <a:ext cx="1290947" cy="972150"/>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65" name="TextBox 164"/>
          <p:cNvSpPr txBox="1"/>
          <p:nvPr/>
        </p:nvSpPr>
        <p:spPr>
          <a:xfrm>
            <a:off x="2234331" y="2887041"/>
            <a:ext cx="2355132" cy="1477328"/>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No Index</a:t>
            </a:r>
          </a:p>
          <a:p>
            <a:pPr algn="ctr"/>
            <a:r>
              <a:rPr lang="en-US" sz="2400" dirty="0">
                <a:latin typeface="Arial Black" panose="020B0A04020102020204" pitchFamily="34" charset="0"/>
              </a:rPr>
              <a:t>Maintenance</a:t>
            </a:r>
          </a:p>
          <a:p>
            <a:pPr algn="ctr"/>
            <a:r>
              <a:rPr lang="en-US" sz="2400" dirty="0">
                <a:latin typeface="Arial Black" panose="020B0A04020102020204" pitchFamily="34" charset="0"/>
              </a:rPr>
              <a:t>Until</a:t>
            </a:r>
          </a:p>
          <a:p>
            <a:pPr algn="ctr"/>
            <a:r>
              <a:rPr lang="en-US" sz="2400" dirty="0">
                <a:latin typeface="Arial Black" panose="020B0A04020102020204" pitchFamily="34" charset="0"/>
              </a:rPr>
              <a:t>1,000 Pages</a:t>
            </a:r>
          </a:p>
        </p:txBody>
      </p:sp>
      <p:cxnSp>
        <p:nvCxnSpPr>
          <p:cNvPr id="166" name="Straight Arrow Connector 165"/>
          <p:cNvCxnSpPr>
            <a:stCxn id="165" idx="2"/>
          </p:cNvCxnSpPr>
          <p:nvPr/>
        </p:nvCxnSpPr>
        <p:spPr>
          <a:xfrm>
            <a:off x="3411897" y="4364369"/>
            <a:ext cx="1" cy="629112"/>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4492778" y="1326255"/>
            <a:ext cx="3879331" cy="1107996"/>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400" dirty="0">
                <a:latin typeface="Arial Black" panose="020B0A04020102020204" pitchFamily="34" charset="0"/>
              </a:rPr>
              <a:t>The “Flats” are where</a:t>
            </a:r>
          </a:p>
          <a:p>
            <a:pPr algn="ctr"/>
            <a:r>
              <a:rPr lang="en-US" sz="2400" dirty="0">
                <a:latin typeface="Arial Black" panose="020B0A04020102020204" pitchFamily="34" charset="0"/>
              </a:rPr>
              <a:t>NO PAGE-SPLITs</a:t>
            </a:r>
          </a:p>
          <a:p>
            <a:pPr algn="ctr"/>
            <a:r>
              <a:rPr lang="en-US" sz="2400" dirty="0">
                <a:latin typeface="Arial Black" panose="020B0A04020102020204" pitchFamily="34" charset="0"/>
              </a:rPr>
              <a:t>occur after a Rebuild!</a:t>
            </a:r>
          </a:p>
        </p:txBody>
      </p:sp>
      <p:cxnSp>
        <p:nvCxnSpPr>
          <p:cNvPr id="150" name="Straight Arrow Connector 149"/>
          <p:cNvCxnSpPr>
            <a:cxnSpLocks/>
            <a:stCxn id="122" idx="2"/>
          </p:cNvCxnSpPr>
          <p:nvPr/>
        </p:nvCxnSpPr>
        <p:spPr>
          <a:xfrm flipH="1">
            <a:off x="3823460" y="2434251"/>
            <a:ext cx="2608984" cy="2520336"/>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a:cxnSpLocks/>
            <a:stCxn id="122" idx="2"/>
          </p:cNvCxnSpPr>
          <p:nvPr/>
        </p:nvCxnSpPr>
        <p:spPr>
          <a:xfrm flipH="1">
            <a:off x="3501920" y="2434251"/>
            <a:ext cx="2930524" cy="2604473"/>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a:cxnSpLocks/>
            <a:stCxn id="122" idx="2"/>
          </p:cNvCxnSpPr>
          <p:nvPr/>
        </p:nvCxnSpPr>
        <p:spPr>
          <a:xfrm flipH="1">
            <a:off x="4278208" y="2434251"/>
            <a:ext cx="2154236" cy="2375873"/>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a:cxnSpLocks/>
            <a:stCxn id="122" idx="2"/>
          </p:cNvCxnSpPr>
          <p:nvPr/>
        </p:nvCxnSpPr>
        <p:spPr>
          <a:xfrm flipH="1">
            <a:off x="4802082" y="2434251"/>
            <a:ext cx="1630362" cy="2201248"/>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cxnSpLocks/>
            <a:stCxn id="122" idx="2"/>
          </p:cNvCxnSpPr>
          <p:nvPr/>
        </p:nvCxnSpPr>
        <p:spPr>
          <a:xfrm flipH="1">
            <a:off x="5302144" y="2434251"/>
            <a:ext cx="1130300" cy="20401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cxnSpLocks/>
            <a:stCxn id="122" idx="2"/>
          </p:cNvCxnSpPr>
          <p:nvPr/>
        </p:nvCxnSpPr>
        <p:spPr>
          <a:xfrm flipH="1">
            <a:off x="6102746" y="2434251"/>
            <a:ext cx="329698" cy="1794848"/>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122" idx="2"/>
          </p:cNvCxnSpPr>
          <p:nvPr/>
        </p:nvCxnSpPr>
        <p:spPr>
          <a:xfrm>
            <a:off x="6432444" y="2434251"/>
            <a:ext cx="372912" cy="155196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122" idx="2"/>
          </p:cNvCxnSpPr>
          <p:nvPr/>
        </p:nvCxnSpPr>
        <p:spPr>
          <a:xfrm>
            <a:off x="6432444" y="2434251"/>
            <a:ext cx="1373170" cy="1223348"/>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122" idx="2"/>
          </p:cNvCxnSpPr>
          <p:nvPr/>
        </p:nvCxnSpPr>
        <p:spPr>
          <a:xfrm>
            <a:off x="6432444" y="2434251"/>
            <a:ext cx="2588904" cy="818536"/>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2" name="Oval 61">
            <a:extLst>
              <a:ext uri="{FF2B5EF4-FFF2-40B4-BE49-F238E27FC236}">
                <a16:creationId xmlns:a16="http://schemas.microsoft.com/office/drawing/2014/main" id="{EAE1BB78-7383-48A2-904E-C5FAFD3DD339}"/>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71721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500" fill="hold"/>
                                        <p:tgtEl>
                                          <p:spTgt spid="53"/>
                                        </p:tgtEl>
                                        <p:attrNameLst>
                                          <p:attrName>ppt_w</p:attrName>
                                        </p:attrNameLst>
                                      </p:cBhvr>
                                      <p:tavLst>
                                        <p:tav tm="0">
                                          <p:val>
                                            <p:fltVal val="0"/>
                                          </p:val>
                                        </p:tav>
                                        <p:tav tm="100000">
                                          <p:val>
                                            <p:strVal val="#ppt_w"/>
                                          </p:val>
                                        </p:tav>
                                      </p:tavLst>
                                    </p:anim>
                                    <p:anim calcmode="lin" valueType="num">
                                      <p:cBhvr>
                                        <p:cTn id="12" dur="500" fill="hold"/>
                                        <p:tgtEl>
                                          <p:spTgt spid="53"/>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500"/>
                                        <p:tgtEl>
                                          <p:spTgt spid="166"/>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barn(outVertical)">
                                      <p:cBhvr>
                                        <p:cTn id="20" dur="500"/>
                                        <p:tgtEl>
                                          <p:spTgt spid="16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66"/>
                                        </p:tgtEl>
                                      </p:cBhvr>
                                    </p:animEffect>
                                    <p:set>
                                      <p:cBhvr>
                                        <p:cTn id="25" dur="1" fill="hold">
                                          <p:stCondLst>
                                            <p:cond delay="499"/>
                                          </p:stCondLst>
                                        </p:cTn>
                                        <p:tgtEl>
                                          <p:spTgt spid="16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65"/>
                                        </p:tgtEl>
                                      </p:cBhvr>
                                    </p:animEffect>
                                    <p:set>
                                      <p:cBhvr>
                                        <p:cTn id="28" dur="1" fill="hold">
                                          <p:stCondLst>
                                            <p:cond delay="499"/>
                                          </p:stCondLst>
                                        </p:cTn>
                                        <p:tgtEl>
                                          <p:spTgt spid="165"/>
                                        </p:tgtEl>
                                        <p:attrNameLst>
                                          <p:attrName>style.visibility</p:attrName>
                                        </p:attrNameLst>
                                      </p:cBhvr>
                                      <p:to>
                                        <p:strVal val="hidden"/>
                                      </p:to>
                                    </p:set>
                                  </p:childTnLst>
                                </p:cTn>
                              </p:par>
                              <p:par>
                                <p:cTn id="29" presetID="16" presetClass="entr" presetSubtype="37"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barn(outVertical)">
                                      <p:cBhvr>
                                        <p:cTn id="31" dur="500"/>
                                        <p:tgtEl>
                                          <p:spTgt spid="54"/>
                                        </p:tgtEl>
                                      </p:cBhvr>
                                    </p:animEffect>
                                  </p:childTnLst>
                                </p:cTn>
                              </p:par>
                              <p:par>
                                <p:cTn id="32" presetID="22" presetClass="entr" presetSubtype="1"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up)">
                                      <p:cBhvr>
                                        <p:cTn id="34" dur="500"/>
                                        <p:tgtEl>
                                          <p:spTgt spid="56"/>
                                        </p:tgtEl>
                                      </p:cBhvr>
                                    </p:animEffect>
                                  </p:childTnLst>
                                </p:cTn>
                              </p:par>
                              <p:par>
                                <p:cTn id="35" presetID="22" presetClass="entr" presetSubtype="1" fill="hold"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wipe(up)">
                                      <p:cBhvr>
                                        <p:cTn id="37" dur="500"/>
                                        <p:tgtEl>
                                          <p:spTgt spid="101"/>
                                        </p:tgtEl>
                                      </p:cBhvr>
                                    </p:animEffect>
                                  </p:childTnLst>
                                </p:cTn>
                              </p:par>
                              <p:par>
                                <p:cTn id="38" presetID="22" presetClass="entr" presetSubtype="1" fill="hold"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wipe(up)">
                                      <p:cBhvr>
                                        <p:cTn id="40" dur="500"/>
                                        <p:tgtEl>
                                          <p:spTgt spid="104"/>
                                        </p:tgtEl>
                                      </p:cBhvr>
                                    </p:animEffect>
                                  </p:childTnLst>
                                </p:cTn>
                              </p:par>
                              <p:par>
                                <p:cTn id="41" presetID="22" presetClass="entr" presetSubtype="1" fill="hold" nodeType="withEffect">
                                  <p:stCondLst>
                                    <p:cond delay="0"/>
                                  </p:stCondLst>
                                  <p:childTnLst>
                                    <p:set>
                                      <p:cBhvr>
                                        <p:cTn id="42" dur="1" fill="hold">
                                          <p:stCondLst>
                                            <p:cond delay="0"/>
                                          </p:stCondLst>
                                        </p:cTn>
                                        <p:tgtEl>
                                          <p:spTgt spid="111"/>
                                        </p:tgtEl>
                                        <p:attrNameLst>
                                          <p:attrName>style.visibility</p:attrName>
                                        </p:attrNameLst>
                                      </p:cBhvr>
                                      <p:to>
                                        <p:strVal val="visible"/>
                                      </p:to>
                                    </p:set>
                                    <p:animEffect transition="in" filter="wipe(up)">
                                      <p:cBhvr>
                                        <p:cTn id="43" dur="500"/>
                                        <p:tgtEl>
                                          <p:spTgt spid="111"/>
                                        </p:tgtEl>
                                      </p:cBhvr>
                                    </p:animEffect>
                                  </p:childTnLst>
                                </p:cTn>
                              </p:par>
                              <p:par>
                                <p:cTn id="44" presetID="22" presetClass="entr" presetSubtype="1" fill="hold" nodeType="with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wipe(up)">
                                      <p:cBhvr>
                                        <p:cTn id="46" dur="500"/>
                                        <p:tgtEl>
                                          <p:spTgt spid="114"/>
                                        </p:tgtEl>
                                      </p:cBhvr>
                                    </p:animEffect>
                                  </p:childTnLst>
                                </p:cTn>
                              </p:par>
                              <p:par>
                                <p:cTn id="47" presetID="22" presetClass="entr" presetSubtype="1" fill="hold" nodeType="with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wipe(up)">
                                      <p:cBhvr>
                                        <p:cTn id="49" dur="500"/>
                                        <p:tgtEl>
                                          <p:spTgt spid="1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54"/>
                                        </p:tgtEl>
                                      </p:cBhvr>
                                    </p:animEffect>
                                    <p:set>
                                      <p:cBhvr>
                                        <p:cTn id="54" dur="1" fill="hold">
                                          <p:stCondLst>
                                            <p:cond delay="499"/>
                                          </p:stCondLst>
                                        </p:cTn>
                                        <p:tgtEl>
                                          <p:spTgt spid="54"/>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6"/>
                                        </p:tgtEl>
                                      </p:cBhvr>
                                    </p:animEffect>
                                    <p:set>
                                      <p:cBhvr>
                                        <p:cTn id="57" dur="1" fill="hold">
                                          <p:stCondLst>
                                            <p:cond delay="499"/>
                                          </p:stCondLst>
                                        </p:cTn>
                                        <p:tgtEl>
                                          <p:spTgt spid="56"/>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1"/>
                                        </p:tgtEl>
                                      </p:cBhvr>
                                    </p:animEffect>
                                    <p:set>
                                      <p:cBhvr>
                                        <p:cTn id="60" dur="1" fill="hold">
                                          <p:stCondLst>
                                            <p:cond delay="499"/>
                                          </p:stCondLst>
                                        </p:cTn>
                                        <p:tgtEl>
                                          <p:spTgt spid="101"/>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04"/>
                                        </p:tgtEl>
                                      </p:cBhvr>
                                    </p:animEffect>
                                    <p:set>
                                      <p:cBhvr>
                                        <p:cTn id="63" dur="1" fill="hold">
                                          <p:stCondLst>
                                            <p:cond delay="499"/>
                                          </p:stCondLst>
                                        </p:cTn>
                                        <p:tgtEl>
                                          <p:spTgt spid="10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11"/>
                                        </p:tgtEl>
                                      </p:cBhvr>
                                    </p:animEffect>
                                    <p:set>
                                      <p:cBhvr>
                                        <p:cTn id="66" dur="1" fill="hold">
                                          <p:stCondLst>
                                            <p:cond delay="499"/>
                                          </p:stCondLst>
                                        </p:cTn>
                                        <p:tgtEl>
                                          <p:spTgt spid="11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14"/>
                                        </p:tgtEl>
                                      </p:cBhvr>
                                    </p:animEffect>
                                    <p:set>
                                      <p:cBhvr>
                                        <p:cTn id="69" dur="1" fill="hold">
                                          <p:stCondLst>
                                            <p:cond delay="499"/>
                                          </p:stCondLst>
                                        </p:cTn>
                                        <p:tgtEl>
                                          <p:spTgt spid="11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18"/>
                                        </p:tgtEl>
                                      </p:cBhvr>
                                    </p:animEffect>
                                    <p:set>
                                      <p:cBhvr>
                                        <p:cTn id="72" dur="1" fill="hold">
                                          <p:stCondLst>
                                            <p:cond delay="499"/>
                                          </p:stCondLst>
                                        </p:cTn>
                                        <p:tgtEl>
                                          <p:spTgt spid="118"/>
                                        </p:tgtEl>
                                        <p:attrNameLst>
                                          <p:attrName>style.visibility</p:attrName>
                                        </p:attrNameLst>
                                      </p:cBhvr>
                                      <p:to>
                                        <p:strVal val="hidden"/>
                                      </p:to>
                                    </p:set>
                                  </p:childTnLst>
                                </p:cTn>
                              </p:par>
                              <p:par>
                                <p:cTn id="73" presetID="16" presetClass="entr" presetSubtype="37"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animEffect transition="in" filter="barn(outVertical)">
                                      <p:cBhvr>
                                        <p:cTn id="75" dur="500"/>
                                        <p:tgtEl>
                                          <p:spTgt spid="159"/>
                                        </p:tgtEl>
                                      </p:cBhvr>
                                    </p:animEffect>
                                  </p:childTnLst>
                                </p:cTn>
                              </p:par>
                              <p:par>
                                <p:cTn id="76" presetID="22" presetClass="entr" presetSubtype="1" fill="hold" nodeType="withEffect">
                                  <p:stCondLst>
                                    <p:cond delay="0"/>
                                  </p:stCondLst>
                                  <p:childTnLst>
                                    <p:set>
                                      <p:cBhvr>
                                        <p:cTn id="77" dur="1" fill="hold">
                                          <p:stCondLst>
                                            <p:cond delay="0"/>
                                          </p:stCondLst>
                                        </p:cTn>
                                        <p:tgtEl>
                                          <p:spTgt spid="160"/>
                                        </p:tgtEl>
                                        <p:attrNameLst>
                                          <p:attrName>style.visibility</p:attrName>
                                        </p:attrNameLst>
                                      </p:cBhvr>
                                      <p:to>
                                        <p:strVal val="visible"/>
                                      </p:to>
                                    </p:set>
                                    <p:animEffect transition="in" filter="wipe(up)">
                                      <p:cBhvr>
                                        <p:cTn id="78" dur="500"/>
                                        <p:tgtEl>
                                          <p:spTgt spid="160"/>
                                        </p:tgtEl>
                                      </p:cBhvr>
                                    </p:animEffect>
                                  </p:childTnLst>
                                </p:cTn>
                              </p:par>
                              <p:par>
                                <p:cTn id="79" presetID="21" presetClass="entr" presetSubtype="4" fill="hold" grpId="0" nodeType="withEffect">
                                  <p:stCondLst>
                                    <p:cond delay="0"/>
                                  </p:stCondLst>
                                  <p:childTnLst>
                                    <p:set>
                                      <p:cBhvr>
                                        <p:cTn id="80" dur="1" fill="hold">
                                          <p:stCondLst>
                                            <p:cond delay="0"/>
                                          </p:stCondLst>
                                        </p:cTn>
                                        <p:tgtEl>
                                          <p:spTgt spid="116"/>
                                        </p:tgtEl>
                                        <p:attrNameLst>
                                          <p:attrName>style.visibility</p:attrName>
                                        </p:attrNameLst>
                                      </p:cBhvr>
                                      <p:to>
                                        <p:strVal val="visible"/>
                                      </p:to>
                                    </p:set>
                                    <p:animEffect transition="in" filter="wheel(4)">
                                      <p:cBhvr>
                                        <p:cTn id="81" dur="500"/>
                                        <p:tgtEl>
                                          <p:spTgt spid="11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159"/>
                                        </p:tgtEl>
                                      </p:cBhvr>
                                    </p:animEffect>
                                    <p:set>
                                      <p:cBhvr>
                                        <p:cTn id="86" dur="1" fill="hold">
                                          <p:stCondLst>
                                            <p:cond delay="499"/>
                                          </p:stCondLst>
                                        </p:cTn>
                                        <p:tgtEl>
                                          <p:spTgt spid="159"/>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160"/>
                                        </p:tgtEl>
                                      </p:cBhvr>
                                    </p:animEffect>
                                    <p:set>
                                      <p:cBhvr>
                                        <p:cTn id="89" dur="1" fill="hold">
                                          <p:stCondLst>
                                            <p:cond delay="499"/>
                                          </p:stCondLst>
                                        </p:cTn>
                                        <p:tgtEl>
                                          <p:spTgt spid="160"/>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16"/>
                                        </p:tgtEl>
                                      </p:cBhvr>
                                    </p:animEffect>
                                    <p:set>
                                      <p:cBhvr>
                                        <p:cTn id="92" dur="1" fill="hold">
                                          <p:stCondLst>
                                            <p:cond delay="499"/>
                                          </p:stCondLst>
                                        </p:cTn>
                                        <p:tgtEl>
                                          <p:spTgt spid="116"/>
                                        </p:tgtEl>
                                        <p:attrNameLst>
                                          <p:attrName>style.visibility</p:attrName>
                                        </p:attrNameLst>
                                      </p:cBhvr>
                                      <p:to>
                                        <p:strVal val="hidden"/>
                                      </p:to>
                                    </p:set>
                                  </p:childTnLst>
                                </p:cTn>
                              </p:par>
                              <p:par>
                                <p:cTn id="93" presetID="16" presetClass="entr" presetSubtype="37" fill="hold" grpId="0" nodeType="withEffect">
                                  <p:stCondLst>
                                    <p:cond delay="0"/>
                                  </p:stCondLst>
                                  <p:childTnLst>
                                    <p:set>
                                      <p:cBhvr>
                                        <p:cTn id="94" dur="1" fill="hold">
                                          <p:stCondLst>
                                            <p:cond delay="0"/>
                                          </p:stCondLst>
                                        </p:cTn>
                                        <p:tgtEl>
                                          <p:spTgt spid="122"/>
                                        </p:tgtEl>
                                        <p:attrNameLst>
                                          <p:attrName>style.visibility</p:attrName>
                                        </p:attrNameLst>
                                      </p:cBhvr>
                                      <p:to>
                                        <p:strVal val="visible"/>
                                      </p:to>
                                    </p:set>
                                    <p:animEffect transition="in" filter="barn(outVertical)">
                                      <p:cBhvr>
                                        <p:cTn id="95" dur="500"/>
                                        <p:tgtEl>
                                          <p:spTgt spid="122"/>
                                        </p:tgtEl>
                                      </p:cBhvr>
                                    </p:animEffect>
                                  </p:childTnLst>
                                </p:cTn>
                              </p:par>
                              <p:par>
                                <p:cTn id="96" presetID="22" presetClass="entr" presetSubtype="1" fill="hold" nodeType="withEffect">
                                  <p:stCondLst>
                                    <p:cond delay="0"/>
                                  </p:stCondLst>
                                  <p:childTnLst>
                                    <p:set>
                                      <p:cBhvr>
                                        <p:cTn id="97" dur="1" fill="hold">
                                          <p:stCondLst>
                                            <p:cond delay="0"/>
                                          </p:stCondLst>
                                        </p:cTn>
                                        <p:tgtEl>
                                          <p:spTgt spid="155"/>
                                        </p:tgtEl>
                                        <p:attrNameLst>
                                          <p:attrName>style.visibility</p:attrName>
                                        </p:attrNameLst>
                                      </p:cBhvr>
                                      <p:to>
                                        <p:strVal val="visible"/>
                                      </p:to>
                                    </p:set>
                                    <p:animEffect transition="in" filter="wipe(up)">
                                      <p:cBhvr>
                                        <p:cTn id="98" dur="500"/>
                                        <p:tgtEl>
                                          <p:spTgt spid="155"/>
                                        </p:tgtEl>
                                      </p:cBhvr>
                                    </p:animEffect>
                                  </p:childTnLst>
                                </p:cTn>
                              </p:par>
                              <p:par>
                                <p:cTn id="99" presetID="22" presetClass="entr" presetSubtype="1" fill="hold" nodeType="withEffect">
                                  <p:stCondLst>
                                    <p:cond delay="0"/>
                                  </p:stCondLst>
                                  <p:childTnLst>
                                    <p:set>
                                      <p:cBhvr>
                                        <p:cTn id="100" dur="1" fill="hold">
                                          <p:stCondLst>
                                            <p:cond delay="0"/>
                                          </p:stCondLst>
                                        </p:cTn>
                                        <p:tgtEl>
                                          <p:spTgt spid="150"/>
                                        </p:tgtEl>
                                        <p:attrNameLst>
                                          <p:attrName>style.visibility</p:attrName>
                                        </p:attrNameLst>
                                      </p:cBhvr>
                                      <p:to>
                                        <p:strVal val="visible"/>
                                      </p:to>
                                    </p:set>
                                    <p:animEffect transition="in" filter="wipe(up)">
                                      <p:cBhvr>
                                        <p:cTn id="101" dur="500"/>
                                        <p:tgtEl>
                                          <p:spTgt spid="150"/>
                                        </p:tgtEl>
                                      </p:cBhvr>
                                    </p:animEffect>
                                  </p:childTnLst>
                                </p:cTn>
                              </p:par>
                              <p:par>
                                <p:cTn id="102" presetID="22" presetClass="entr" presetSubtype="1" fill="hold" nodeType="withEffect">
                                  <p:stCondLst>
                                    <p:cond delay="0"/>
                                  </p:stCondLst>
                                  <p:childTnLst>
                                    <p:set>
                                      <p:cBhvr>
                                        <p:cTn id="103" dur="1" fill="hold">
                                          <p:stCondLst>
                                            <p:cond delay="0"/>
                                          </p:stCondLst>
                                        </p:cTn>
                                        <p:tgtEl>
                                          <p:spTgt spid="148"/>
                                        </p:tgtEl>
                                        <p:attrNameLst>
                                          <p:attrName>style.visibility</p:attrName>
                                        </p:attrNameLst>
                                      </p:cBhvr>
                                      <p:to>
                                        <p:strVal val="visible"/>
                                      </p:to>
                                    </p:set>
                                    <p:animEffect transition="in" filter="wipe(up)">
                                      <p:cBhvr>
                                        <p:cTn id="104" dur="500"/>
                                        <p:tgtEl>
                                          <p:spTgt spid="148"/>
                                        </p:tgtEl>
                                      </p:cBhvr>
                                    </p:animEffect>
                                  </p:childTnLst>
                                </p:cTn>
                              </p:par>
                              <p:par>
                                <p:cTn id="105" presetID="22" presetClass="entr" presetSubtype="1" fill="hold" nodeType="withEffect">
                                  <p:stCondLst>
                                    <p:cond delay="0"/>
                                  </p:stCondLst>
                                  <p:childTnLst>
                                    <p:set>
                                      <p:cBhvr>
                                        <p:cTn id="106" dur="1" fill="hold">
                                          <p:stCondLst>
                                            <p:cond delay="0"/>
                                          </p:stCondLst>
                                        </p:cTn>
                                        <p:tgtEl>
                                          <p:spTgt spid="143"/>
                                        </p:tgtEl>
                                        <p:attrNameLst>
                                          <p:attrName>style.visibility</p:attrName>
                                        </p:attrNameLst>
                                      </p:cBhvr>
                                      <p:to>
                                        <p:strVal val="visible"/>
                                      </p:to>
                                    </p:set>
                                    <p:animEffect transition="in" filter="wipe(up)">
                                      <p:cBhvr>
                                        <p:cTn id="107" dur="500"/>
                                        <p:tgtEl>
                                          <p:spTgt spid="143"/>
                                        </p:tgtEl>
                                      </p:cBhvr>
                                    </p:animEffect>
                                  </p:childTnLst>
                                </p:cTn>
                              </p:par>
                              <p:par>
                                <p:cTn id="108" presetID="22" presetClass="entr" presetSubtype="1" fill="hold" nodeType="withEffect">
                                  <p:stCondLst>
                                    <p:cond delay="0"/>
                                  </p:stCondLst>
                                  <p:childTnLst>
                                    <p:set>
                                      <p:cBhvr>
                                        <p:cTn id="109" dur="1" fill="hold">
                                          <p:stCondLst>
                                            <p:cond delay="0"/>
                                          </p:stCondLst>
                                        </p:cTn>
                                        <p:tgtEl>
                                          <p:spTgt spid="141"/>
                                        </p:tgtEl>
                                        <p:attrNameLst>
                                          <p:attrName>style.visibility</p:attrName>
                                        </p:attrNameLst>
                                      </p:cBhvr>
                                      <p:to>
                                        <p:strVal val="visible"/>
                                      </p:to>
                                    </p:set>
                                    <p:animEffect transition="in" filter="wipe(up)">
                                      <p:cBhvr>
                                        <p:cTn id="110" dur="500"/>
                                        <p:tgtEl>
                                          <p:spTgt spid="141"/>
                                        </p:tgtEl>
                                      </p:cBhvr>
                                    </p:animEffect>
                                  </p:childTnLst>
                                </p:cTn>
                              </p:par>
                              <p:par>
                                <p:cTn id="111" presetID="22" presetClass="entr" presetSubtype="1" fill="hold"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wipe(up)">
                                      <p:cBhvr>
                                        <p:cTn id="113" dur="500"/>
                                        <p:tgtEl>
                                          <p:spTgt spid="138"/>
                                        </p:tgtEl>
                                      </p:cBhvr>
                                    </p:animEffect>
                                  </p:childTnLst>
                                </p:cTn>
                              </p:par>
                              <p:par>
                                <p:cTn id="114" presetID="22" presetClass="entr" presetSubtype="1" fill="hold" nodeType="withEffect">
                                  <p:stCondLst>
                                    <p:cond delay="0"/>
                                  </p:stCondLst>
                                  <p:childTnLst>
                                    <p:set>
                                      <p:cBhvr>
                                        <p:cTn id="115" dur="1" fill="hold">
                                          <p:stCondLst>
                                            <p:cond delay="0"/>
                                          </p:stCondLst>
                                        </p:cTn>
                                        <p:tgtEl>
                                          <p:spTgt spid="129"/>
                                        </p:tgtEl>
                                        <p:attrNameLst>
                                          <p:attrName>style.visibility</p:attrName>
                                        </p:attrNameLst>
                                      </p:cBhvr>
                                      <p:to>
                                        <p:strVal val="visible"/>
                                      </p:to>
                                    </p:set>
                                    <p:animEffect transition="in" filter="wipe(up)">
                                      <p:cBhvr>
                                        <p:cTn id="116" dur="500"/>
                                        <p:tgtEl>
                                          <p:spTgt spid="129"/>
                                        </p:tgtEl>
                                      </p:cBhvr>
                                    </p:animEffect>
                                  </p:childTnLst>
                                </p:cTn>
                              </p:par>
                              <p:par>
                                <p:cTn id="117" presetID="22" presetClass="entr" presetSubtype="1" fill="hold" nodeType="withEffect">
                                  <p:stCondLst>
                                    <p:cond delay="0"/>
                                  </p:stCondLst>
                                  <p:childTnLst>
                                    <p:set>
                                      <p:cBhvr>
                                        <p:cTn id="118" dur="1" fill="hold">
                                          <p:stCondLst>
                                            <p:cond delay="0"/>
                                          </p:stCondLst>
                                        </p:cTn>
                                        <p:tgtEl>
                                          <p:spTgt spid="126"/>
                                        </p:tgtEl>
                                        <p:attrNameLst>
                                          <p:attrName>style.visibility</p:attrName>
                                        </p:attrNameLst>
                                      </p:cBhvr>
                                      <p:to>
                                        <p:strVal val="visible"/>
                                      </p:to>
                                    </p:set>
                                    <p:animEffect transition="in" filter="wipe(up)">
                                      <p:cBhvr>
                                        <p:cTn id="119" dur="500"/>
                                        <p:tgtEl>
                                          <p:spTgt spid="126"/>
                                        </p:tgtEl>
                                      </p:cBhvr>
                                    </p:animEffect>
                                  </p:childTnLst>
                                </p:cTn>
                              </p:par>
                              <p:par>
                                <p:cTn id="120" presetID="22" presetClass="entr" presetSubtype="1" fill="hold" nodeType="withEffect">
                                  <p:stCondLst>
                                    <p:cond delay="0"/>
                                  </p:stCondLst>
                                  <p:childTnLst>
                                    <p:set>
                                      <p:cBhvr>
                                        <p:cTn id="121" dur="1" fill="hold">
                                          <p:stCondLst>
                                            <p:cond delay="0"/>
                                          </p:stCondLst>
                                        </p:cTn>
                                        <p:tgtEl>
                                          <p:spTgt spid="123"/>
                                        </p:tgtEl>
                                        <p:attrNameLst>
                                          <p:attrName>style.visibility</p:attrName>
                                        </p:attrNameLst>
                                      </p:cBhvr>
                                      <p:to>
                                        <p:strVal val="visible"/>
                                      </p:to>
                                    </p:set>
                                    <p:animEffect transition="in" filter="wipe(up)">
                                      <p:cBhvr>
                                        <p:cTn id="122"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4" grpId="1" animBg="1"/>
      <p:bldP spid="159" grpId="0" animBg="1"/>
      <p:bldP spid="159" grpId="1" animBg="1"/>
      <p:bldP spid="116" grpId="0" animBg="1"/>
      <p:bldP spid="116" grpId="1" animBg="1"/>
      <p:bldP spid="165" grpId="0" animBg="1"/>
      <p:bldP spid="165" grpId="1" animBg="1"/>
      <p:bldP spid="12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49</a:t>
            </a:fld>
            <a:r>
              <a:rPr lang="en-US"/>
              <a:t>    </a:t>
            </a:r>
            <a:endParaRPr lang="en-US" dirty="0"/>
          </a:p>
        </p:txBody>
      </p:sp>
      <p:sp>
        <p:nvSpPr>
          <p:cNvPr id="5" name="Title 4"/>
          <p:cNvSpPr>
            <a:spLocks noGrp="1"/>
          </p:cNvSpPr>
          <p:nvPr>
            <p:ph type="title"/>
          </p:nvPr>
        </p:nvSpPr>
        <p:spPr/>
        <p:txBody>
          <a:bodyPr/>
          <a:lstStyle/>
          <a:p>
            <a:r>
              <a:rPr lang="en-US" dirty="0">
                <a:solidFill>
                  <a:srgbClr val="FF0000"/>
                </a:solidFill>
                <a:effectLst>
                  <a:outerShdw blurRad="38100" dist="63500" dir="2700000" algn="tl">
                    <a:schemeClr val="bg1"/>
                  </a:outerShdw>
                </a:effectLst>
              </a:rPr>
              <a:t>“Best Practice” </a:t>
            </a:r>
            <a:r>
              <a:rPr lang="en-US" dirty="0"/>
              <a:t>with 80% Fill Factor</a:t>
            </a:r>
          </a:p>
        </p:txBody>
      </p:sp>
      <p:sp>
        <p:nvSpPr>
          <p:cNvPr id="6" name="Content Placeholder 5"/>
          <p:cNvSpPr>
            <a:spLocks noGrp="1"/>
          </p:cNvSpPr>
          <p:nvPr>
            <p:ph sz="quarter" idx="10"/>
          </p:nvPr>
        </p:nvSpPr>
        <p:spPr/>
        <p:txBody>
          <a:bodyPr/>
          <a:lstStyle/>
          <a:p>
            <a:endParaRPr lang="en-US"/>
          </a:p>
        </p:txBody>
      </p:sp>
      <p:pic>
        <p:nvPicPr>
          <p:cNvPr id="3074" name="Picture 2"/>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Rectangle 43"/>
          <p:cNvSpPr/>
          <p:nvPr/>
        </p:nvSpPr>
        <p:spPr>
          <a:xfrm>
            <a:off x="550606" y="4993482"/>
            <a:ext cx="1120878" cy="450056"/>
          </a:xfrm>
          <a:prstGeom prst="rect">
            <a:avLst/>
          </a:prstGeom>
          <a:solidFill>
            <a:srgbClr val="FFFF00">
              <a:alpha val="45000"/>
            </a:srgbClr>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89" name="Straight Arrow Connector 88"/>
          <p:cNvCxnSpPr>
            <a:cxnSpLocks/>
            <a:stCxn id="48" idx="2"/>
            <a:endCxn id="44" idx="0"/>
          </p:cNvCxnSpPr>
          <p:nvPr/>
        </p:nvCxnSpPr>
        <p:spPr>
          <a:xfrm>
            <a:off x="1111045" y="4511785"/>
            <a:ext cx="0" cy="48169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10864645" y="1005840"/>
            <a:ext cx="1324180" cy="5303520"/>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pic>
        <p:nvPicPr>
          <p:cNvPr id="52" name="Picture 7"/>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63155" y="1005839"/>
            <a:ext cx="9300516"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19931" y="3773121"/>
            <a:ext cx="1582228"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First</a:t>
            </a:r>
          </a:p>
          <a:p>
            <a:pPr algn="ctr"/>
            <a:r>
              <a:rPr lang="en-US" sz="2400" dirty="0">
                <a:latin typeface="Arial Black" panose="020B0A04020102020204" pitchFamily="34" charset="0"/>
              </a:rPr>
              <a:t>5 weeks</a:t>
            </a:r>
          </a:p>
        </p:txBody>
      </p:sp>
      <p:sp>
        <p:nvSpPr>
          <p:cNvPr id="62" name="Oval 61">
            <a:extLst>
              <a:ext uri="{FF2B5EF4-FFF2-40B4-BE49-F238E27FC236}">
                <a16:creationId xmlns:a16="http://schemas.microsoft.com/office/drawing/2014/main" id="{EAE1BB78-7383-48A2-904E-C5FAFD3DD339}"/>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7" name="TextBox 36">
            <a:extLst>
              <a:ext uri="{FF2B5EF4-FFF2-40B4-BE49-F238E27FC236}">
                <a16:creationId xmlns:a16="http://schemas.microsoft.com/office/drawing/2014/main" id="{F1479F4C-CF2D-4D3F-9327-C76C702DAA33}"/>
              </a:ext>
            </a:extLst>
          </p:cNvPr>
          <p:cNvSpPr txBox="1"/>
          <p:nvPr/>
        </p:nvSpPr>
        <p:spPr>
          <a:xfrm>
            <a:off x="2295529" y="2607231"/>
            <a:ext cx="5246067" cy="369332"/>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400" dirty="0">
                <a:latin typeface="Arial Black" panose="020B0A04020102020204" pitchFamily="34" charset="0"/>
              </a:rPr>
              <a:t>Rebuild 227ms 49K Log Rows</a:t>
            </a:r>
          </a:p>
        </p:txBody>
      </p:sp>
      <p:cxnSp>
        <p:nvCxnSpPr>
          <p:cNvPr id="38" name="Straight Arrow Connector 37">
            <a:extLst>
              <a:ext uri="{FF2B5EF4-FFF2-40B4-BE49-F238E27FC236}">
                <a16:creationId xmlns:a16="http://schemas.microsoft.com/office/drawing/2014/main" id="{325BF794-05EA-46B7-887B-ACB7EFC84418}"/>
              </a:ext>
            </a:extLst>
          </p:cNvPr>
          <p:cNvCxnSpPr>
            <a:cxnSpLocks/>
          </p:cNvCxnSpPr>
          <p:nvPr/>
        </p:nvCxnSpPr>
        <p:spPr>
          <a:xfrm>
            <a:off x="7550829" y="2976563"/>
            <a:ext cx="0" cy="49053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DFE08BBE-DCBC-498F-88D2-9F40523393D2}"/>
              </a:ext>
            </a:extLst>
          </p:cNvPr>
          <p:cNvSpPr txBox="1"/>
          <p:nvPr/>
        </p:nvSpPr>
        <p:spPr>
          <a:xfrm>
            <a:off x="2886075" y="2199872"/>
            <a:ext cx="5388642"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Reorg 2617ms 237K Log Rows</a:t>
            </a:r>
          </a:p>
        </p:txBody>
      </p:sp>
      <p:cxnSp>
        <p:nvCxnSpPr>
          <p:cNvPr id="46" name="Straight Arrow Connector 45">
            <a:extLst>
              <a:ext uri="{FF2B5EF4-FFF2-40B4-BE49-F238E27FC236}">
                <a16:creationId xmlns:a16="http://schemas.microsoft.com/office/drawing/2014/main" id="{8762CAC2-6563-47C6-A89D-C15C173BF102}"/>
              </a:ext>
            </a:extLst>
          </p:cNvPr>
          <p:cNvCxnSpPr>
            <a:cxnSpLocks/>
          </p:cNvCxnSpPr>
          <p:nvPr/>
        </p:nvCxnSpPr>
        <p:spPr>
          <a:xfrm>
            <a:off x="8274715" y="2564441"/>
            <a:ext cx="1" cy="106934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ED72199C-74B6-443F-85F3-8B7DD4A43DE7}"/>
              </a:ext>
            </a:extLst>
          </p:cNvPr>
          <p:cNvSpPr txBox="1"/>
          <p:nvPr/>
        </p:nvSpPr>
        <p:spPr>
          <a:xfrm>
            <a:off x="6596062" y="4211239"/>
            <a:ext cx="1321461" cy="369332"/>
          </a:xfrm>
          <a:prstGeom prst="rect">
            <a:avLst/>
          </a:prstGeom>
          <a:solidFill>
            <a:schemeClr val="bg1"/>
          </a:solidFill>
          <a:ln w="38100">
            <a:solidFill>
              <a:srgbClr val="00B050"/>
            </a:solidFill>
          </a:ln>
          <a:effectLst/>
        </p:spPr>
        <p:txBody>
          <a:bodyPr wrap="square" lIns="0" tIns="0" rIns="0" bIns="0" rtlCol="0">
            <a:spAutoFit/>
          </a:bodyPr>
          <a:lstStyle/>
          <a:p>
            <a:pPr algn="ctr"/>
            <a:r>
              <a:rPr lang="en-US" sz="2400" dirty="0">
                <a:latin typeface="Arial Black" panose="020B0A04020102020204" pitchFamily="34" charset="0"/>
              </a:rPr>
              <a:t>0 Splits</a:t>
            </a:r>
            <a:endParaRPr lang="en-US" sz="1600" dirty="0">
              <a:latin typeface="Arial Black" panose="020B0A04020102020204" pitchFamily="34" charset="0"/>
            </a:endParaRPr>
          </a:p>
        </p:txBody>
      </p:sp>
      <p:cxnSp>
        <p:nvCxnSpPr>
          <p:cNvPr id="49" name="Straight Arrow Connector 48">
            <a:extLst>
              <a:ext uri="{FF2B5EF4-FFF2-40B4-BE49-F238E27FC236}">
                <a16:creationId xmlns:a16="http://schemas.microsoft.com/office/drawing/2014/main" id="{A9FE3D69-3EDE-414B-90EA-515529A030F1}"/>
              </a:ext>
            </a:extLst>
          </p:cNvPr>
          <p:cNvCxnSpPr>
            <a:cxnSpLocks/>
          </p:cNvCxnSpPr>
          <p:nvPr/>
        </p:nvCxnSpPr>
        <p:spPr>
          <a:xfrm flipV="1">
            <a:off x="7550829" y="3724275"/>
            <a:ext cx="0" cy="48875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B495578-B898-47B2-ADC0-E317579DC1C6}"/>
              </a:ext>
            </a:extLst>
          </p:cNvPr>
          <p:cNvCxnSpPr>
            <a:cxnSpLocks/>
          </p:cNvCxnSpPr>
          <p:nvPr/>
        </p:nvCxnSpPr>
        <p:spPr>
          <a:xfrm flipV="1">
            <a:off x="7912764" y="3724275"/>
            <a:ext cx="0" cy="48875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601295DA-0E7D-4045-BEDE-F3C1901AC128}"/>
              </a:ext>
            </a:extLst>
          </p:cNvPr>
          <p:cNvSpPr txBox="1"/>
          <p:nvPr/>
        </p:nvSpPr>
        <p:spPr>
          <a:xfrm>
            <a:off x="6596062" y="4580571"/>
            <a:ext cx="1516728" cy="369332"/>
          </a:xfrm>
          <a:prstGeom prst="rect">
            <a:avLst/>
          </a:prstGeom>
          <a:solidFill>
            <a:schemeClr val="bg1"/>
          </a:solidFill>
          <a:ln w="38100">
            <a:solidFill>
              <a:srgbClr val="00B050"/>
            </a:solidFill>
          </a:ln>
          <a:effectLst/>
        </p:spPr>
        <p:txBody>
          <a:bodyPr wrap="square" lIns="0" tIns="0" rIns="0" bIns="0" rtlCol="0">
            <a:spAutoFit/>
          </a:bodyPr>
          <a:lstStyle/>
          <a:p>
            <a:pPr algn="ctr"/>
            <a:r>
              <a:rPr lang="en-US" sz="2400" dirty="0">
                <a:latin typeface="Arial Black" panose="020B0A04020102020204" pitchFamily="34" charset="0"/>
              </a:rPr>
              <a:t> 22  1%</a:t>
            </a:r>
            <a:endParaRPr lang="en-US" sz="1600" dirty="0">
              <a:latin typeface="Arial Black" panose="020B0A04020102020204" pitchFamily="34" charset="0"/>
            </a:endParaRPr>
          </a:p>
        </p:txBody>
      </p:sp>
      <p:cxnSp>
        <p:nvCxnSpPr>
          <p:cNvPr id="55" name="Straight Arrow Connector 54">
            <a:extLst>
              <a:ext uri="{FF2B5EF4-FFF2-40B4-BE49-F238E27FC236}">
                <a16:creationId xmlns:a16="http://schemas.microsoft.com/office/drawing/2014/main" id="{D3112742-E108-4F21-8B7A-DEF228732C95}"/>
              </a:ext>
            </a:extLst>
          </p:cNvPr>
          <p:cNvCxnSpPr>
            <a:cxnSpLocks/>
          </p:cNvCxnSpPr>
          <p:nvPr/>
        </p:nvCxnSpPr>
        <p:spPr>
          <a:xfrm flipV="1">
            <a:off x="8112789" y="3724277"/>
            <a:ext cx="0" cy="1028356"/>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B3E46DBC-8A3B-4EE9-9FC3-8AFF89D467E8}"/>
              </a:ext>
            </a:extLst>
          </p:cNvPr>
          <p:cNvSpPr txBox="1"/>
          <p:nvPr/>
        </p:nvSpPr>
        <p:spPr>
          <a:xfrm>
            <a:off x="6595088" y="4947286"/>
            <a:ext cx="1679628" cy="369332"/>
          </a:xfrm>
          <a:prstGeom prst="rect">
            <a:avLst/>
          </a:prstGeom>
          <a:solidFill>
            <a:schemeClr val="bg1"/>
          </a:solidFill>
          <a:ln w="38100">
            <a:solidFill>
              <a:srgbClr val="FF0000"/>
            </a:solidFill>
          </a:ln>
          <a:effectLst/>
        </p:spPr>
        <p:txBody>
          <a:bodyPr wrap="square" lIns="0" tIns="0" rIns="0" bIns="0" rtlCol="0">
            <a:spAutoFit/>
          </a:bodyPr>
          <a:lstStyle/>
          <a:p>
            <a:pPr algn="ctr"/>
            <a:r>
              <a:rPr lang="en-US" sz="2400" dirty="0">
                <a:latin typeface="Arial Black" panose="020B0A04020102020204" pitchFamily="34" charset="0"/>
              </a:rPr>
              <a:t>142  7.4%</a:t>
            </a:r>
            <a:endParaRPr lang="en-US" sz="1600" dirty="0">
              <a:latin typeface="Arial Black" panose="020B0A04020102020204" pitchFamily="34" charset="0"/>
            </a:endParaRPr>
          </a:p>
        </p:txBody>
      </p:sp>
      <p:cxnSp>
        <p:nvCxnSpPr>
          <p:cNvPr id="59" name="Straight Arrow Connector 58">
            <a:extLst>
              <a:ext uri="{FF2B5EF4-FFF2-40B4-BE49-F238E27FC236}">
                <a16:creationId xmlns:a16="http://schemas.microsoft.com/office/drawing/2014/main" id="{F2A94C07-09CF-44C1-BB95-5CEC539FE2A3}"/>
              </a:ext>
            </a:extLst>
          </p:cNvPr>
          <p:cNvCxnSpPr>
            <a:cxnSpLocks/>
          </p:cNvCxnSpPr>
          <p:nvPr/>
        </p:nvCxnSpPr>
        <p:spPr>
          <a:xfrm flipV="1">
            <a:off x="8274715" y="3648075"/>
            <a:ext cx="1" cy="147127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36959BA8-FF32-46B9-A9F5-0F47835D33BB}"/>
              </a:ext>
            </a:extLst>
          </p:cNvPr>
          <p:cNvSpPr txBox="1"/>
          <p:nvPr/>
        </p:nvSpPr>
        <p:spPr>
          <a:xfrm>
            <a:off x="8274716" y="4947286"/>
            <a:ext cx="1914091" cy="369332"/>
          </a:xfrm>
          <a:prstGeom prst="rect">
            <a:avLst/>
          </a:prstGeom>
          <a:solidFill>
            <a:schemeClr val="bg1"/>
          </a:solidFill>
          <a:ln w="38100">
            <a:solidFill>
              <a:srgbClr val="FF0000"/>
            </a:solidFill>
          </a:ln>
          <a:effectLst/>
        </p:spPr>
        <p:txBody>
          <a:bodyPr wrap="square" lIns="0" tIns="0" rIns="0" bIns="0" rtlCol="0">
            <a:spAutoFit/>
          </a:bodyPr>
          <a:lstStyle/>
          <a:p>
            <a:pPr algn="ctr"/>
            <a:r>
              <a:rPr lang="en-US" sz="2400" dirty="0">
                <a:latin typeface="Arial Black" panose="020B0A04020102020204" pitchFamily="34" charset="0"/>
              </a:rPr>
              <a:t>420  23.8%</a:t>
            </a:r>
            <a:endParaRPr lang="en-US" sz="1600" dirty="0">
              <a:latin typeface="Arial Black" panose="020B0A04020102020204" pitchFamily="34" charset="0"/>
            </a:endParaRPr>
          </a:p>
        </p:txBody>
      </p:sp>
      <p:cxnSp>
        <p:nvCxnSpPr>
          <p:cNvPr id="65" name="Straight Arrow Connector 64">
            <a:extLst>
              <a:ext uri="{FF2B5EF4-FFF2-40B4-BE49-F238E27FC236}">
                <a16:creationId xmlns:a16="http://schemas.microsoft.com/office/drawing/2014/main" id="{684C8C80-E52D-443C-A936-131C220B7B4D}"/>
              </a:ext>
            </a:extLst>
          </p:cNvPr>
          <p:cNvCxnSpPr>
            <a:cxnSpLocks/>
          </p:cNvCxnSpPr>
          <p:nvPr/>
        </p:nvCxnSpPr>
        <p:spPr>
          <a:xfrm flipV="1">
            <a:off x="8510153" y="3455569"/>
            <a:ext cx="0" cy="149171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B4D15CDD-991A-490A-8AB7-735C34BEC0A1}"/>
              </a:ext>
            </a:extLst>
          </p:cNvPr>
          <p:cNvSpPr txBox="1"/>
          <p:nvPr/>
        </p:nvSpPr>
        <p:spPr>
          <a:xfrm>
            <a:off x="3423634" y="1832322"/>
            <a:ext cx="5086520"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Reorg 310ms 272K Log Rows</a:t>
            </a:r>
          </a:p>
        </p:txBody>
      </p:sp>
      <p:cxnSp>
        <p:nvCxnSpPr>
          <p:cNvPr id="70" name="Straight Arrow Connector 69">
            <a:extLst>
              <a:ext uri="{FF2B5EF4-FFF2-40B4-BE49-F238E27FC236}">
                <a16:creationId xmlns:a16="http://schemas.microsoft.com/office/drawing/2014/main" id="{633B924B-663F-4525-A724-5DEA4B0E5D89}"/>
              </a:ext>
            </a:extLst>
          </p:cNvPr>
          <p:cNvCxnSpPr>
            <a:cxnSpLocks/>
          </p:cNvCxnSpPr>
          <p:nvPr/>
        </p:nvCxnSpPr>
        <p:spPr>
          <a:xfrm>
            <a:off x="8510152" y="2177839"/>
            <a:ext cx="0" cy="120608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8524714D-90F2-4251-B231-0E13F7E5C928}"/>
              </a:ext>
            </a:extLst>
          </p:cNvPr>
          <p:cNvSpPr txBox="1"/>
          <p:nvPr/>
        </p:nvSpPr>
        <p:spPr>
          <a:xfrm>
            <a:off x="8523632" y="4571046"/>
            <a:ext cx="1914091" cy="369332"/>
          </a:xfrm>
          <a:prstGeom prst="rect">
            <a:avLst/>
          </a:prstGeom>
          <a:solidFill>
            <a:schemeClr val="bg1"/>
          </a:solidFill>
          <a:ln w="38100">
            <a:solidFill>
              <a:srgbClr val="FF0000"/>
            </a:solidFill>
          </a:ln>
          <a:effectLst/>
        </p:spPr>
        <p:txBody>
          <a:bodyPr wrap="square" lIns="0" tIns="0" rIns="0" bIns="0" rtlCol="0">
            <a:spAutoFit/>
          </a:bodyPr>
          <a:lstStyle/>
          <a:p>
            <a:pPr algn="ctr"/>
            <a:r>
              <a:rPr lang="en-US" sz="2400" dirty="0">
                <a:latin typeface="Arial Black" panose="020B0A04020102020204" pitchFamily="34" charset="0"/>
              </a:rPr>
              <a:t>918  31.9%</a:t>
            </a:r>
            <a:endParaRPr lang="en-US" sz="1600" dirty="0">
              <a:latin typeface="Arial Black" panose="020B0A04020102020204" pitchFamily="34" charset="0"/>
            </a:endParaRPr>
          </a:p>
        </p:txBody>
      </p:sp>
      <p:sp>
        <p:nvSpPr>
          <p:cNvPr id="74" name="TextBox 73">
            <a:extLst>
              <a:ext uri="{FF2B5EF4-FFF2-40B4-BE49-F238E27FC236}">
                <a16:creationId xmlns:a16="http://schemas.microsoft.com/office/drawing/2014/main" id="{C84229AF-94FE-4B08-A339-B0B6C9F4B49B}"/>
              </a:ext>
            </a:extLst>
          </p:cNvPr>
          <p:cNvSpPr txBox="1"/>
          <p:nvPr/>
        </p:nvSpPr>
        <p:spPr>
          <a:xfrm>
            <a:off x="3600449" y="1427106"/>
            <a:ext cx="5155509" cy="369332"/>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400" dirty="0">
                <a:latin typeface="Arial Black" panose="020B0A04020102020204" pitchFamily="34" charset="0"/>
              </a:rPr>
              <a:t>Rebuild 130ms 50K Log Rows</a:t>
            </a:r>
          </a:p>
        </p:txBody>
      </p:sp>
      <p:cxnSp>
        <p:nvCxnSpPr>
          <p:cNvPr id="75" name="Straight Arrow Connector 74">
            <a:extLst>
              <a:ext uri="{FF2B5EF4-FFF2-40B4-BE49-F238E27FC236}">
                <a16:creationId xmlns:a16="http://schemas.microsoft.com/office/drawing/2014/main" id="{66911DE7-C86A-48A5-B5FB-04076D300F67}"/>
              </a:ext>
            </a:extLst>
          </p:cNvPr>
          <p:cNvCxnSpPr>
            <a:cxnSpLocks/>
          </p:cNvCxnSpPr>
          <p:nvPr/>
        </p:nvCxnSpPr>
        <p:spPr>
          <a:xfrm>
            <a:off x="8765191" y="1796438"/>
            <a:ext cx="0" cy="1226233"/>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78" name="TextBox 77">
            <a:extLst>
              <a:ext uri="{FF2B5EF4-FFF2-40B4-BE49-F238E27FC236}">
                <a16:creationId xmlns:a16="http://schemas.microsoft.com/office/drawing/2014/main" id="{4097F84A-4C48-4E7F-A827-C68FD2F6959E}"/>
              </a:ext>
            </a:extLst>
          </p:cNvPr>
          <p:cNvSpPr txBox="1"/>
          <p:nvPr/>
        </p:nvSpPr>
        <p:spPr>
          <a:xfrm>
            <a:off x="8759069" y="4196238"/>
            <a:ext cx="1321461" cy="369332"/>
          </a:xfrm>
          <a:prstGeom prst="rect">
            <a:avLst/>
          </a:prstGeom>
          <a:solidFill>
            <a:schemeClr val="bg1"/>
          </a:solidFill>
          <a:ln w="38100">
            <a:solidFill>
              <a:srgbClr val="00B050"/>
            </a:solidFill>
          </a:ln>
          <a:effectLst/>
        </p:spPr>
        <p:txBody>
          <a:bodyPr wrap="square" lIns="0" tIns="0" rIns="0" bIns="0" rtlCol="0">
            <a:spAutoFit/>
          </a:bodyPr>
          <a:lstStyle/>
          <a:p>
            <a:pPr algn="ctr"/>
            <a:r>
              <a:rPr lang="en-US" sz="2400" dirty="0">
                <a:latin typeface="Arial Black" panose="020B0A04020102020204" pitchFamily="34" charset="0"/>
              </a:rPr>
              <a:t>0 Splits</a:t>
            </a:r>
            <a:endParaRPr lang="en-US" sz="1600" dirty="0">
              <a:latin typeface="Arial Black" panose="020B0A04020102020204" pitchFamily="34" charset="0"/>
            </a:endParaRPr>
          </a:p>
        </p:txBody>
      </p:sp>
      <p:cxnSp>
        <p:nvCxnSpPr>
          <p:cNvPr id="79" name="Straight Arrow Connector 78">
            <a:extLst>
              <a:ext uri="{FF2B5EF4-FFF2-40B4-BE49-F238E27FC236}">
                <a16:creationId xmlns:a16="http://schemas.microsoft.com/office/drawing/2014/main" id="{27BBF566-CC3A-47EC-861B-5E7D7D874B66}"/>
              </a:ext>
            </a:extLst>
          </p:cNvPr>
          <p:cNvCxnSpPr>
            <a:cxnSpLocks/>
          </p:cNvCxnSpPr>
          <p:nvPr/>
        </p:nvCxnSpPr>
        <p:spPr>
          <a:xfrm flipV="1">
            <a:off x="9156587" y="3324225"/>
            <a:ext cx="0" cy="883326"/>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A3ECDE83-DA5A-4530-B4F8-4E570C1B87AE}"/>
              </a:ext>
            </a:extLst>
          </p:cNvPr>
          <p:cNvSpPr txBox="1"/>
          <p:nvPr/>
        </p:nvSpPr>
        <p:spPr>
          <a:xfrm>
            <a:off x="9162709" y="3821430"/>
            <a:ext cx="1275014" cy="369332"/>
          </a:xfrm>
          <a:prstGeom prst="rect">
            <a:avLst/>
          </a:prstGeom>
          <a:solidFill>
            <a:schemeClr val="bg1"/>
          </a:solidFill>
          <a:ln w="38100">
            <a:solidFill>
              <a:srgbClr val="00B050"/>
            </a:solidFill>
          </a:ln>
          <a:effectLst/>
        </p:spPr>
        <p:txBody>
          <a:bodyPr wrap="square" lIns="0" tIns="0" rIns="0" bIns="0" rtlCol="0">
            <a:spAutoFit/>
          </a:bodyPr>
          <a:lstStyle/>
          <a:p>
            <a:pPr algn="ctr"/>
            <a:r>
              <a:rPr lang="en-US" sz="2400" dirty="0">
                <a:latin typeface="Arial Black" panose="020B0A04020102020204" pitchFamily="34" charset="0"/>
              </a:rPr>
              <a:t> 26  1%</a:t>
            </a:r>
            <a:endParaRPr lang="en-US" sz="1600" dirty="0">
              <a:latin typeface="Arial Black" panose="020B0A04020102020204" pitchFamily="34" charset="0"/>
            </a:endParaRPr>
          </a:p>
        </p:txBody>
      </p:sp>
      <p:cxnSp>
        <p:nvCxnSpPr>
          <p:cNvPr id="82" name="Straight Arrow Connector 81">
            <a:extLst>
              <a:ext uri="{FF2B5EF4-FFF2-40B4-BE49-F238E27FC236}">
                <a16:creationId xmlns:a16="http://schemas.microsoft.com/office/drawing/2014/main" id="{B56B20C2-A72D-4356-A789-485071C5C632}"/>
              </a:ext>
            </a:extLst>
          </p:cNvPr>
          <p:cNvCxnSpPr>
            <a:cxnSpLocks/>
          </p:cNvCxnSpPr>
          <p:nvPr/>
        </p:nvCxnSpPr>
        <p:spPr>
          <a:xfrm flipV="1">
            <a:off x="9419799" y="3324225"/>
            <a:ext cx="1" cy="510488"/>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63F7C0F5-CE12-4456-B686-585FBBB7D006}"/>
              </a:ext>
            </a:extLst>
          </p:cNvPr>
          <p:cNvSpPr txBox="1"/>
          <p:nvPr/>
        </p:nvSpPr>
        <p:spPr>
          <a:xfrm>
            <a:off x="8827861" y="1418657"/>
            <a:ext cx="3118307" cy="923330"/>
          </a:xfrm>
          <a:prstGeom prst="rect">
            <a:avLst/>
          </a:prstGeom>
          <a:solidFill>
            <a:schemeClr val="bg1"/>
          </a:solidFill>
          <a:ln w="38100">
            <a:solidFill>
              <a:srgbClr val="FF0000"/>
            </a:solidFill>
          </a:ln>
          <a:effectLst/>
        </p:spPr>
        <p:txBody>
          <a:bodyPr wrap="square" lIns="0" tIns="0" rIns="0" bIns="0" rtlCol="0">
            <a:spAutoFit/>
          </a:bodyPr>
          <a:lstStyle/>
          <a:p>
            <a:pPr algn="ctr"/>
            <a:r>
              <a:rPr lang="en-US" sz="2000" dirty="0">
                <a:latin typeface="Arial Black" panose="020B0A04020102020204" pitchFamily="34" charset="0"/>
              </a:rPr>
              <a:t>Reorg Gets Stuck!</a:t>
            </a:r>
          </a:p>
          <a:p>
            <a:pPr algn="ctr"/>
            <a:r>
              <a:rPr lang="en-US" sz="2000" dirty="0">
                <a:latin typeface="Arial Black" panose="020B0A04020102020204" pitchFamily="34" charset="0"/>
              </a:rPr>
              <a:t>Page Splits</a:t>
            </a:r>
            <a:br>
              <a:rPr lang="en-US" sz="2000" dirty="0">
                <a:latin typeface="Arial Black" panose="020B0A04020102020204" pitchFamily="34" charset="0"/>
              </a:rPr>
            </a:br>
            <a:r>
              <a:rPr lang="en-US" sz="2000" dirty="0">
                <a:latin typeface="Arial Black" panose="020B0A04020102020204" pitchFamily="34" charset="0"/>
              </a:rPr>
              <a:t>ALL DAY EVERY DAY!</a:t>
            </a:r>
          </a:p>
        </p:txBody>
      </p:sp>
      <p:cxnSp>
        <p:nvCxnSpPr>
          <p:cNvPr id="85" name="Straight Arrow Connector 84">
            <a:extLst>
              <a:ext uri="{FF2B5EF4-FFF2-40B4-BE49-F238E27FC236}">
                <a16:creationId xmlns:a16="http://schemas.microsoft.com/office/drawing/2014/main" id="{9A0313F6-9682-4701-81E1-4850941DC975}"/>
              </a:ext>
            </a:extLst>
          </p:cNvPr>
          <p:cNvCxnSpPr>
            <a:cxnSpLocks/>
          </p:cNvCxnSpPr>
          <p:nvPr/>
        </p:nvCxnSpPr>
        <p:spPr>
          <a:xfrm>
            <a:off x="9735635" y="2341987"/>
            <a:ext cx="0" cy="825076"/>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5ED3E041-E4BE-45DB-A41F-584668C6A52F}"/>
              </a:ext>
            </a:extLst>
          </p:cNvPr>
          <p:cNvSpPr txBox="1"/>
          <p:nvPr/>
        </p:nvSpPr>
        <p:spPr>
          <a:xfrm>
            <a:off x="9426707" y="3431393"/>
            <a:ext cx="1945889" cy="369332"/>
          </a:xfrm>
          <a:prstGeom prst="rect">
            <a:avLst/>
          </a:prstGeom>
          <a:solidFill>
            <a:schemeClr val="bg1"/>
          </a:solidFill>
          <a:ln w="38100">
            <a:solidFill>
              <a:srgbClr val="FF0000"/>
            </a:solidFill>
          </a:ln>
          <a:effectLst/>
        </p:spPr>
        <p:txBody>
          <a:bodyPr wrap="square" lIns="0" tIns="0" rIns="0" bIns="0" rtlCol="0">
            <a:spAutoFit/>
          </a:bodyPr>
          <a:lstStyle/>
          <a:p>
            <a:pPr algn="ctr"/>
            <a:r>
              <a:rPr lang="en-US" sz="2400" dirty="0">
                <a:latin typeface="Arial Black" panose="020B0A04020102020204" pitchFamily="34" charset="0"/>
              </a:rPr>
              <a:t>293  11.5%</a:t>
            </a:r>
            <a:endParaRPr lang="en-US" sz="1600" dirty="0">
              <a:latin typeface="Arial Black" panose="020B0A04020102020204" pitchFamily="34" charset="0"/>
            </a:endParaRPr>
          </a:p>
        </p:txBody>
      </p:sp>
      <p:cxnSp>
        <p:nvCxnSpPr>
          <p:cNvPr id="93" name="Straight Arrow Connector 92">
            <a:extLst>
              <a:ext uri="{FF2B5EF4-FFF2-40B4-BE49-F238E27FC236}">
                <a16:creationId xmlns:a16="http://schemas.microsoft.com/office/drawing/2014/main" id="{348AF992-DC19-4166-BCFF-5CD9EF19469E}"/>
              </a:ext>
            </a:extLst>
          </p:cNvPr>
          <p:cNvCxnSpPr>
            <a:cxnSpLocks/>
          </p:cNvCxnSpPr>
          <p:nvPr/>
        </p:nvCxnSpPr>
        <p:spPr>
          <a:xfrm flipV="1">
            <a:off x="9733976" y="3214688"/>
            <a:ext cx="0" cy="24527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429E7AE4-4807-4CBA-96F1-3BAFA32AFB0D}"/>
              </a:ext>
            </a:extLst>
          </p:cNvPr>
          <p:cNvCxnSpPr>
            <a:cxnSpLocks/>
          </p:cNvCxnSpPr>
          <p:nvPr/>
        </p:nvCxnSpPr>
        <p:spPr>
          <a:xfrm flipV="1">
            <a:off x="8759069" y="3088854"/>
            <a:ext cx="0" cy="149171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618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Vertical)">
                                      <p:cBhvr>
                                        <p:cTn id="7" dur="500"/>
                                        <p:tgtEl>
                                          <p:spTgt spid="37"/>
                                        </p:tgtEl>
                                      </p:cBhvr>
                                    </p:animEffect>
                                  </p:childTnLst>
                                </p:cTn>
                              </p:par>
                              <p:par>
                                <p:cTn id="8" presetID="22"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par>
                                <p:cTn id="16" presetID="22" presetClass="entr" presetSubtype="4"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down)">
                                      <p:cBhvr>
                                        <p:cTn id="18" dur="500"/>
                                        <p:tgtEl>
                                          <p:spTgt spid="49"/>
                                        </p:tgtEl>
                                      </p:cBhvr>
                                    </p:animEffect>
                                  </p:childTnLst>
                                </p:cTn>
                              </p:par>
                              <p:par>
                                <p:cTn id="19" presetID="22" presetClass="entr" presetSubtype="4"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arn(outVertical)">
                                      <p:cBhvr>
                                        <p:cTn id="26" dur="500"/>
                                        <p:tgtEl>
                                          <p:spTgt spid="51"/>
                                        </p:tgtEl>
                                      </p:cBhvr>
                                    </p:animEffect>
                                  </p:childTnLst>
                                </p:cTn>
                              </p:par>
                              <p:par>
                                <p:cTn id="27" presetID="22" presetClass="entr" presetSubtype="4"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down)">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arn(outVertical)">
                                      <p:cBhvr>
                                        <p:cTn id="34" dur="500"/>
                                        <p:tgtEl>
                                          <p:spTgt spid="58"/>
                                        </p:tgtEl>
                                      </p:cBhvr>
                                    </p:animEffect>
                                  </p:childTnLst>
                                </p:cTn>
                              </p:par>
                              <p:par>
                                <p:cTn id="35" presetID="22" presetClass="entr" presetSubtype="4"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down)">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outVertical)">
                                      <p:cBhvr>
                                        <p:cTn id="42" dur="500"/>
                                        <p:tgtEl>
                                          <p:spTgt spid="45"/>
                                        </p:tgtEl>
                                      </p:cBhvr>
                                    </p:animEffect>
                                  </p:childTnLst>
                                </p:cTn>
                              </p:par>
                              <p:par>
                                <p:cTn id="43" presetID="22" presetClass="entr" presetSubtype="1"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barn(outVertical)">
                                      <p:cBhvr>
                                        <p:cTn id="50" dur="500"/>
                                        <p:tgtEl>
                                          <p:spTgt spid="64"/>
                                        </p:tgtEl>
                                      </p:cBhvr>
                                    </p:animEffect>
                                  </p:childTnLst>
                                </p:cTn>
                              </p:par>
                              <p:par>
                                <p:cTn id="51" presetID="22" presetClass="entr" presetSubtype="4"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down)">
                                      <p:cBhvr>
                                        <p:cTn id="53" dur="500"/>
                                        <p:tgtEl>
                                          <p:spTgt spid="65"/>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barn(outVertical)">
                                      <p:cBhvr>
                                        <p:cTn id="58" dur="500"/>
                                        <p:tgtEl>
                                          <p:spTgt spid="69"/>
                                        </p:tgtEl>
                                      </p:cBhvr>
                                    </p:animEffect>
                                  </p:childTnLst>
                                </p:cTn>
                              </p:par>
                              <p:par>
                                <p:cTn id="59" presetID="22" presetClass="entr" presetSubtype="1"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wipe(up)">
                                      <p:cBhvr>
                                        <p:cTn id="61" dur="500"/>
                                        <p:tgtEl>
                                          <p:spTgt spid="70"/>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37" fill="hold" grpId="0" nodeType="click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barn(outVertical)">
                                      <p:cBhvr>
                                        <p:cTn id="66" dur="500"/>
                                        <p:tgtEl>
                                          <p:spTgt spid="72"/>
                                        </p:tgtEl>
                                      </p:cBhvr>
                                    </p:animEffect>
                                  </p:childTnLst>
                                </p:cTn>
                              </p:par>
                              <p:par>
                                <p:cTn id="67" presetID="22" presetClass="entr" presetSubtype="4" fill="hold" nodeType="with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wipe(down)">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37" fill="hold" grpId="0" nodeType="click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barn(outVertical)">
                                      <p:cBhvr>
                                        <p:cTn id="74" dur="500"/>
                                        <p:tgtEl>
                                          <p:spTgt spid="74"/>
                                        </p:tgtEl>
                                      </p:cBhvr>
                                    </p:animEffect>
                                  </p:childTnLst>
                                </p:cTn>
                              </p:par>
                              <p:par>
                                <p:cTn id="75" presetID="22" presetClass="entr" presetSubtype="1" fill="hold"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wipe(up)">
                                      <p:cBhvr>
                                        <p:cTn id="77" dur="500"/>
                                        <p:tgtEl>
                                          <p:spTgt spid="75"/>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37" fill="hold" grpId="0" nodeType="click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barn(outVertical)">
                                      <p:cBhvr>
                                        <p:cTn id="82" dur="500"/>
                                        <p:tgtEl>
                                          <p:spTgt spid="78"/>
                                        </p:tgtEl>
                                      </p:cBhvr>
                                    </p:animEffect>
                                  </p:childTnLst>
                                </p:cTn>
                              </p:par>
                              <p:par>
                                <p:cTn id="83" presetID="2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wipe(down)">
                                      <p:cBhvr>
                                        <p:cTn id="85" dur="500"/>
                                        <p:tgtEl>
                                          <p:spTgt spid="79"/>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37" fill="hold" grpId="0" nodeType="click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barn(outVertical)">
                                      <p:cBhvr>
                                        <p:cTn id="90" dur="500"/>
                                        <p:tgtEl>
                                          <p:spTgt spid="81"/>
                                        </p:tgtEl>
                                      </p:cBhvr>
                                    </p:animEffect>
                                  </p:childTnLst>
                                </p:cTn>
                              </p:par>
                              <p:par>
                                <p:cTn id="91" presetID="22" presetClass="entr" presetSubtype="4"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animEffect transition="in" filter="wipe(down)">
                                      <p:cBhvr>
                                        <p:cTn id="93" dur="500"/>
                                        <p:tgtEl>
                                          <p:spTgt spid="82"/>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37" fill="hold" grpId="0" nodeType="click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barn(outVertical)">
                                      <p:cBhvr>
                                        <p:cTn id="98" dur="500"/>
                                        <p:tgtEl>
                                          <p:spTgt spid="92"/>
                                        </p:tgtEl>
                                      </p:cBhvr>
                                    </p:animEffect>
                                  </p:childTnLst>
                                </p:cTn>
                              </p:par>
                              <p:par>
                                <p:cTn id="99" presetID="22" presetClass="entr" presetSubtype="4" fill="hold"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wipe(down)">
                                      <p:cBhvr>
                                        <p:cTn id="101" dur="500"/>
                                        <p:tgtEl>
                                          <p:spTgt spid="93"/>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37" fill="hold" grpId="0" nodeType="click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barn(outVertical)">
                                      <p:cBhvr>
                                        <p:cTn id="106" dur="500"/>
                                        <p:tgtEl>
                                          <p:spTgt spid="84"/>
                                        </p:tgtEl>
                                      </p:cBhvr>
                                    </p:animEffect>
                                  </p:childTnLst>
                                </p:cTn>
                              </p:par>
                              <p:par>
                                <p:cTn id="107" presetID="22" presetClass="entr" presetSubtype="1" fill="hold" nodeType="with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wipe(up)">
                                      <p:cBhvr>
                                        <p:cTn id="10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5" grpId="0" animBg="1"/>
      <p:bldP spid="47" grpId="0" animBg="1"/>
      <p:bldP spid="51" grpId="0" animBg="1"/>
      <p:bldP spid="58" grpId="0" animBg="1"/>
      <p:bldP spid="64" grpId="0" animBg="1"/>
      <p:bldP spid="69" grpId="0" animBg="1"/>
      <p:bldP spid="72" grpId="0" animBg="1"/>
      <p:bldP spid="74" grpId="0" animBg="1"/>
      <p:bldP spid="78" grpId="0" animBg="1"/>
      <p:bldP spid="81" grpId="0" animBg="1"/>
      <p:bldP spid="84" grpId="0" animBg="1"/>
      <p:bldP spid="9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F6DBB-0D1A-48C8-B456-031D1B886B61}"/>
              </a:ext>
            </a:extLst>
          </p:cNvPr>
          <p:cNvSpPr>
            <a:spLocks noGrp="1"/>
          </p:cNvSpPr>
          <p:nvPr>
            <p:ph type="ctrTitle"/>
          </p:nvPr>
        </p:nvSpPr>
        <p:spPr>
          <a:xfrm>
            <a:off x="457199" y="228600"/>
            <a:ext cx="11610975" cy="1600200"/>
          </a:xfrm>
        </p:spPr>
        <p:txBody>
          <a:bodyPr/>
          <a:lstStyle/>
          <a:p>
            <a:r>
              <a:rPr lang="en-US" dirty="0"/>
              <a:t>The MYTH of GUID FRAGMENTATION</a:t>
            </a:r>
          </a:p>
        </p:txBody>
      </p:sp>
      <p:sp>
        <p:nvSpPr>
          <p:cNvPr id="2" name="Subtitle 1">
            <a:extLst>
              <a:ext uri="{FF2B5EF4-FFF2-40B4-BE49-F238E27FC236}">
                <a16:creationId xmlns:a16="http://schemas.microsoft.com/office/drawing/2014/main" id="{AC1BAA83-74D4-4044-A4EF-0DFF606EDB24}"/>
              </a:ext>
            </a:extLst>
          </p:cNvPr>
          <p:cNvSpPr>
            <a:spLocks noGrp="1"/>
          </p:cNvSpPr>
          <p:nvPr>
            <p:ph type="subTitle" idx="1"/>
          </p:nvPr>
        </p:nvSpPr>
        <p:spPr>
          <a:xfrm>
            <a:off x="457199" y="2286000"/>
            <a:ext cx="11274552" cy="738664"/>
          </a:xfrm>
        </p:spPr>
        <p:txBody>
          <a:bodyPr/>
          <a:lstStyle/>
          <a:p>
            <a:endParaRPr lang="en-US" dirty="0"/>
          </a:p>
        </p:txBody>
      </p:sp>
    </p:spTree>
    <p:extLst>
      <p:ext uri="{BB962C8B-B14F-4D97-AF65-F5344CB8AC3E}">
        <p14:creationId xmlns:p14="http://schemas.microsoft.com/office/powerpoint/2010/main" val="192322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7" name="Dream-sound-effect.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31930" y="5568131"/>
            <a:ext cx="609600" cy="609600"/>
          </a:xfrm>
          <a:prstGeom prst="rect">
            <a:avLst/>
          </a:prstGeom>
        </p:spPr>
      </p:pic>
      <p:sp>
        <p:nvSpPr>
          <p:cNvPr id="6" name="Content Placeholder 5"/>
          <p:cNvSpPr>
            <a:spLocks noGrp="1"/>
          </p:cNvSpPr>
          <p:nvPr>
            <p:ph sz="quarter" idx="10"/>
          </p:nvPr>
        </p:nvSpPr>
        <p:spPr/>
        <p:txBody>
          <a:bodyPr/>
          <a:lstStyle/>
          <a:p>
            <a:endParaRPr lang="en-US" dirty="0"/>
          </a:p>
        </p:txBody>
      </p:sp>
      <p:pic>
        <p:nvPicPr>
          <p:cNvPr id="7" name="Picture 3"/>
          <p:cNvPicPr>
            <a:picLocks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50</a:t>
            </a:fld>
            <a:r>
              <a:rPr lang="en-US"/>
              <a:t>    </a:t>
            </a:r>
            <a:endParaRPr lang="en-US" dirty="0"/>
          </a:p>
        </p:txBody>
      </p:sp>
      <p:sp>
        <p:nvSpPr>
          <p:cNvPr id="5" name="Title 4"/>
          <p:cNvSpPr>
            <a:spLocks noGrp="1"/>
          </p:cNvSpPr>
          <p:nvPr>
            <p:ph type="title"/>
          </p:nvPr>
        </p:nvSpPr>
        <p:spPr>
          <a:xfrm>
            <a:off x="457199" y="91440"/>
            <a:ext cx="11557820" cy="914400"/>
          </a:xfrm>
        </p:spPr>
        <p:txBody>
          <a:bodyPr/>
          <a:lstStyle/>
          <a:p>
            <a:r>
              <a:rPr lang="en-US" dirty="0">
                <a:solidFill>
                  <a:srgbClr val="FF0000"/>
                </a:solidFill>
                <a:effectLst>
                  <a:outerShdw blurRad="38100" dist="63500" dir="2700000" algn="tl">
                    <a:schemeClr val="bg1"/>
                  </a:outerShdw>
                </a:effectLst>
              </a:rPr>
              <a:t>“Best Practice” </a:t>
            </a:r>
            <a:r>
              <a:rPr lang="en-US" dirty="0"/>
              <a:t>with 80% Fill Factor</a:t>
            </a:r>
          </a:p>
        </p:txBody>
      </p:sp>
      <p:sp>
        <p:nvSpPr>
          <p:cNvPr id="36" name="TextBox 35">
            <a:extLst>
              <a:ext uri="{FF2B5EF4-FFF2-40B4-BE49-F238E27FC236}">
                <a16:creationId xmlns:a16="http://schemas.microsoft.com/office/drawing/2014/main" id="{C1CE28C7-977C-4792-BCDD-291BB4D17541}"/>
              </a:ext>
            </a:extLst>
          </p:cNvPr>
          <p:cNvSpPr txBox="1"/>
          <p:nvPr/>
        </p:nvSpPr>
        <p:spPr>
          <a:xfrm>
            <a:off x="551005" y="1332156"/>
            <a:ext cx="7143750" cy="2585323"/>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To Summarize:</a:t>
            </a:r>
          </a:p>
          <a:p>
            <a:pPr algn="ctr"/>
            <a:r>
              <a:rPr lang="en-US" sz="2400" dirty="0">
                <a:latin typeface="Arial Black" panose="020B0A04020102020204" pitchFamily="34" charset="0"/>
              </a:rPr>
              <a:t>REORGANIZE is the cause</a:t>
            </a:r>
          </a:p>
          <a:p>
            <a:pPr algn="ctr"/>
            <a:r>
              <a:rPr lang="en-US" sz="2400" dirty="0">
                <a:latin typeface="Arial Black" panose="020B0A04020102020204" pitchFamily="34" charset="0"/>
              </a:rPr>
              <a:t>and it’s dangerous!</a:t>
            </a:r>
          </a:p>
          <a:p>
            <a:pPr algn="ctr"/>
            <a:r>
              <a:rPr lang="en-US" sz="2400" dirty="0">
                <a:latin typeface="Arial Black" panose="020B0A04020102020204" pitchFamily="34" charset="0"/>
              </a:rPr>
              <a:t>It doesn’t work like most think.</a:t>
            </a:r>
          </a:p>
          <a:p>
            <a:pPr algn="ctr"/>
            <a:r>
              <a:rPr lang="en-US" sz="2400" dirty="0">
                <a:latin typeface="Arial Black" panose="020B0A04020102020204" pitchFamily="34" charset="0"/>
              </a:rPr>
              <a:t>Does NOTHING to prevent fragmentation.</a:t>
            </a:r>
          </a:p>
          <a:p>
            <a:pPr algn="ctr"/>
            <a:r>
              <a:rPr lang="en-US" sz="2400" dirty="0">
                <a:latin typeface="Arial Black" panose="020B0A04020102020204" pitchFamily="34" charset="0"/>
              </a:rPr>
              <a:t>It </a:t>
            </a:r>
            <a:r>
              <a:rPr lang="en-US" sz="2400" b="1" i="1" u="sng" dirty="0">
                <a:solidFill>
                  <a:srgbClr val="FF0000"/>
                </a:solidFill>
                <a:latin typeface="Arial Black" panose="020B0A04020102020204" pitchFamily="34" charset="0"/>
              </a:rPr>
              <a:t>CAUSES</a:t>
            </a:r>
            <a:r>
              <a:rPr lang="en-US" sz="2400" dirty="0">
                <a:latin typeface="Arial Black" panose="020B0A04020102020204" pitchFamily="34" charset="0"/>
              </a:rPr>
              <a:t> page splits all day every day.</a:t>
            </a:r>
          </a:p>
          <a:p>
            <a:pPr algn="ctr"/>
            <a:r>
              <a:rPr lang="en-US" sz="2400" dirty="0">
                <a:latin typeface="Arial Black" panose="020B0A04020102020204" pitchFamily="34" charset="0"/>
              </a:rPr>
              <a:t>It is NOT a “Best Practice”!</a:t>
            </a:r>
          </a:p>
        </p:txBody>
      </p:sp>
      <p:sp>
        <p:nvSpPr>
          <p:cNvPr id="37" name="TextBox 36">
            <a:extLst>
              <a:ext uri="{FF2B5EF4-FFF2-40B4-BE49-F238E27FC236}">
                <a16:creationId xmlns:a16="http://schemas.microsoft.com/office/drawing/2014/main" id="{DCC34763-94DC-4B94-9D19-69E1CE26CB8C}"/>
              </a:ext>
            </a:extLst>
          </p:cNvPr>
          <p:cNvSpPr txBox="1"/>
          <p:nvPr/>
        </p:nvSpPr>
        <p:spPr>
          <a:xfrm>
            <a:off x="551005" y="1331295"/>
            <a:ext cx="7029745" cy="2585323"/>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How do we fix this?</a:t>
            </a:r>
          </a:p>
          <a:p>
            <a:pPr algn="ctr"/>
            <a:r>
              <a:rPr lang="en-US" sz="2400" dirty="0">
                <a:latin typeface="Arial Black" panose="020B0A04020102020204" pitchFamily="34" charset="0"/>
              </a:rPr>
              <a:t>Use LOW THRESHOLD REBUILDS</a:t>
            </a:r>
          </a:p>
          <a:p>
            <a:pPr algn="ctr"/>
            <a:r>
              <a:rPr lang="en-US" sz="2400" dirty="0">
                <a:latin typeface="Arial Black" panose="020B0A04020102020204" pitchFamily="34" charset="0"/>
              </a:rPr>
              <a:t>at 1% Fragmentation Instead!</a:t>
            </a:r>
          </a:p>
          <a:p>
            <a:pPr algn="ctr"/>
            <a:r>
              <a:rPr lang="en-US" sz="2400" dirty="0">
                <a:latin typeface="Arial Black" panose="020B0A04020102020204" pitchFamily="34" charset="0"/>
              </a:rPr>
              <a:t>Totally “PFM”!</a:t>
            </a:r>
          </a:p>
          <a:p>
            <a:pPr algn="ctr"/>
            <a:r>
              <a:rPr lang="en-US" sz="2400" dirty="0">
                <a:latin typeface="Arial Black" panose="020B0A04020102020204" pitchFamily="34" charset="0"/>
              </a:rPr>
              <a:t>Almost all page splits and fragmentation</a:t>
            </a:r>
          </a:p>
          <a:p>
            <a:pPr algn="ctr"/>
            <a:r>
              <a:rPr lang="en-US" sz="2400" dirty="0">
                <a:latin typeface="Arial Black" panose="020B0A04020102020204" pitchFamily="34" charset="0"/>
              </a:rPr>
              <a:t>disappear from our Random GUID Index!</a:t>
            </a:r>
          </a:p>
          <a:p>
            <a:pPr algn="ctr"/>
            <a:r>
              <a:rPr lang="en-US" sz="2400" dirty="0">
                <a:latin typeface="Arial Black" panose="020B0A04020102020204" pitchFamily="34" charset="0"/>
              </a:rPr>
              <a:t>REMEMBER WHAT THE “FLATS” ARE!!!</a:t>
            </a:r>
          </a:p>
        </p:txBody>
      </p:sp>
      <p:sp>
        <p:nvSpPr>
          <p:cNvPr id="39" name="TextBox 38">
            <a:extLst>
              <a:ext uri="{FF2B5EF4-FFF2-40B4-BE49-F238E27FC236}">
                <a16:creationId xmlns:a16="http://schemas.microsoft.com/office/drawing/2014/main" id="{67EEC419-66B1-496D-B17C-2F71969082BE}"/>
              </a:ext>
            </a:extLst>
          </p:cNvPr>
          <p:cNvSpPr txBox="1"/>
          <p:nvPr/>
        </p:nvSpPr>
        <p:spPr>
          <a:xfrm>
            <a:off x="4277154" y="1441961"/>
            <a:ext cx="4451411"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It’s Riddled w/Page-Splits</a:t>
            </a:r>
          </a:p>
          <a:p>
            <a:pPr algn="ctr"/>
            <a:r>
              <a:rPr lang="en-US" sz="2400" dirty="0">
                <a:latin typeface="Arial Black" panose="020B0A04020102020204" pitchFamily="34" charset="0"/>
              </a:rPr>
              <a:t>All Day Every Day</a:t>
            </a:r>
          </a:p>
        </p:txBody>
      </p:sp>
      <p:cxnSp>
        <p:nvCxnSpPr>
          <p:cNvPr id="40" name="Straight Arrow Connector 39">
            <a:extLst>
              <a:ext uri="{FF2B5EF4-FFF2-40B4-BE49-F238E27FC236}">
                <a16:creationId xmlns:a16="http://schemas.microsoft.com/office/drawing/2014/main" id="{EFB63F43-EC14-49AF-BC63-FD3C61B00C4C}"/>
              </a:ext>
            </a:extLst>
          </p:cNvPr>
          <p:cNvCxnSpPr>
            <a:stCxn id="39" idx="2"/>
          </p:cNvCxnSpPr>
          <p:nvPr/>
        </p:nvCxnSpPr>
        <p:spPr>
          <a:xfrm>
            <a:off x="6502860" y="2180625"/>
            <a:ext cx="10158" cy="155317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FEFD376-965F-46D5-91A5-8937BB936001}"/>
              </a:ext>
            </a:extLst>
          </p:cNvPr>
          <p:cNvCxnSpPr>
            <a:stCxn id="39" idx="2"/>
          </p:cNvCxnSpPr>
          <p:nvPr/>
        </p:nvCxnSpPr>
        <p:spPr>
          <a:xfrm>
            <a:off x="6502860" y="2180625"/>
            <a:ext cx="878255" cy="1324576"/>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082D21F7-C510-4FE8-8C3C-FF1AC47C2E44}"/>
              </a:ext>
            </a:extLst>
          </p:cNvPr>
          <p:cNvCxnSpPr>
            <a:stCxn id="39" idx="2"/>
          </p:cNvCxnSpPr>
          <p:nvPr/>
        </p:nvCxnSpPr>
        <p:spPr>
          <a:xfrm flipH="1">
            <a:off x="5643398" y="2180625"/>
            <a:ext cx="859462" cy="1805588"/>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6626E9F-69B9-473E-B044-7B787034BA2B}"/>
              </a:ext>
            </a:extLst>
          </p:cNvPr>
          <p:cNvCxnSpPr>
            <a:stCxn id="39" idx="2"/>
          </p:cNvCxnSpPr>
          <p:nvPr/>
        </p:nvCxnSpPr>
        <p:spPr>
          <a:xfrm flipH="1">
            <a:off x="4783936" y="2180625"/>
            <a:ext cx="1718924" cy="2048475"/>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4A17FE13-1EF0-4EE3-91BF-7E9FE5B00389}"/>
              </a:ext>
            </a:extLst>
          </p:cNvPr>
          <p:cNvCxnSpPr>
            <a:stCxn id="39" idx="2"/>
          </p:cNvCxnSpPr>
          <p:nvPr/>
        </p:nvCxnSpPr>
        <p:spPr>
          <a:xfrm flipH="1">
            <a:off x="3893490" y="2180625"/>
            <a:ext cx="2609370" cy="229374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1528FB2-528C-4A34-BD9B-E6241C33C54B}"/>
              </a:ext>
            </a:extLst>
          </p:cNvPr>
          <p:cNvCxnSpPr/>
          <p:nvPr/>
        </p:nvCxnSpPr>
        <p:spPr>
          <a:xfrm>
            <a:off x="6502856" y="2194741"/>
            <a:ext cx="1756518" cy="1058047"/>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A39DFBAB-69B3-4330-B77F-833975DBA88C}"/>
              </a:ext>
            </a:extLst>
          </p:cNvPr>
          <p:cNvSpPr txBox="1"/>
          <p:nvPr/>
        </p:nvSpPr>
        <p:spPr>
          <a:xfrm>
            <a:off x="3535986" y="1423678"/>
            <a:ext cx="5933740"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We now know the reason why the </a:t>
            </a:r>
          </a:p>
          <a:p>
            <a:pPr algn="ctr"/>
            <a:r>
              <a:rPr lang="en-US" sz="2400" dirty="0">
                <a:latin typeface="Arial Black" panose="020B0A04020102020204" pitchFamily="34" charset="0"/>
              </a:rPr>
              <a:t>“Best Practice” line is jagged.</a:t>
            </a:r>
          </a:p>
        </p:txBody>
      </p:sp>
      <p:sp>
        <p:nvSpPr>
          <p:cNvPr id="81" name="TextBox 80">
            <a:extLst>
              <a:ext uri="{FF2B5EF4-FFF2-40B4-BE49-F238E27FC236}">
                <a16:creationId xmlns:a16="http://schemas.microsoft.com/office/drawing/2014/main" id="{2EF558E8-FFB4-4C73-8153-E1F1AB5503D7}"/>
              </a:ext>
            </a:extLst>
          </p:cNvPr>
          <p:cNvSpPr txBox="1"/>
          <p:nvPr/>
        </p:nvSpPr>
        <p:spPr>
          <a:xfrm>
            <a:off x="3592289" y="1796234"/>
            <a:ext cx="5841472" cy="369332"/>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And, NOW WE KNOW THE CAUSE!</a:t>
            </a:r>
          </a:p>
        </p:txBody>
      </p:sp>
    </p:spTree>
    <p:extLst>
      <p:ext uri="{BB962C8B-B14F-4D97-AF65-F5344CB8AC3E}">
        <p14:creationId xmlns:p14="http://schemas.microsoft.com/office/powerpoint/2010/main" val="245680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par>
                                <p:cTn id="8" presetID="22" presetClass="entr" presetSubtype="1"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par>
                                <p:cTn id="11" presetID="22" presetClass="entr" presetSubtype="1"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500"/>
                                        <p:tgtEl>
                                          <p:spTgt spid="44"/>
                                        </p:tgtEl>
                                      </p:cBhvr>
                                    </p:animEffect>
                                  </p:childTnLst>
                                </p:cTn>
                              </p:par>
                              <p:par>
                                <p:cTn id="14" presetID="22" presetClass="entr" presetSubtype="1"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500"/>
                                        <p:tgtEl>
                                          <p:spTgt spid="40"/>
                                        </p:tgtEl>
                                      </p:cBhvr>
                                    </p:animEffect>
                                  </p:childTnLst>
                                </p:cTn>
                              </p:par>
                              <p:par>
                                <p:cTn id="17" presetID="22" presetClass="entr" presetSubtype="1"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barn(outVertical)">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0"/>
                                        </p:tgtEl>
                                      </p:cBhvr>
                                    </p:animEffect>
                                    <p:set>
                                      <p:cBhvr>
                                        <p:cTn id="30" dur="1" fill="hold">
                                          <p:stCondLst>
                                            <p:cond delay="499"/>
                                          </p:stCondLst>
                                        </p:cTn>
                                        <p:tgtEl>
                                          <p:spTgt spid="80"/>
                                        </p:tgtEl>
                                        <p:attrNameLst>
                                          <p:attrName>style.visibility</p:attrName>
                                        </p:attrNameLst>
                                      </p:cBhvr>
                                      <p:to>
                                        <p:strVal val="hidden"/>
                                      </p:to>
                                    </p:set>
                                  </p:childTnLst>
                                </p:cTn>
                              </p:par>
                              <p:par>
                                <p:cTn id="31" presetID="16" presetClass="entr" presetSubtype="37"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arn(outVertical)">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39"/>
                                        </p:tgtEl>
                                      </p:cBhvr>
                                    </p:animEffect>
                                    <p:set>
                                      <p:cBhvr>
                                        <p:cTn id="38" dur="1" fill="hold">
                                          <p:stCondLst>
                                            <p:cond delay="499"/>
                                          </p:stCondLst>
                                        </p:cTn>
                                        <p:tgtEl>
                                          <p:spTgt spid="39"/>
                                        </p:tgtEl>
                                        <p:attrNameLst>
                                          <p:attrName>style.visibility</p:attrName>
                                        </p:attrNameLst>
                                      </p:cBhvr>
                                      <p:to>
                                        <p:strVal val="hidden"/>
                                      </p:to>
                                    </p:set>
                                  </p:childTnLst>
                                </p:cTn>
                              </p:par>
                              <p:par>
                                <p:cTn id="39" presetID="16" presetClass="entr" presetSubtype="37"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barn(outVertical)">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81"/>
                                        </p:tgtEl>
                                      </p:cBhvr>
                                    </p:animEffect>
                                    <p:set>
                                      <p:cBhvr>
                                        <p:cTn id="46" dur="1" fill="hold">
                                          <p:stCondLst>
                                            <p:cond delay="499"/>
                                          </p:stCondLst>
                                        </p:cTn>
                                        <p:tgtEl>
                                          <p:spTgt spid="81"/>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40"/>
                                        </p:tgtEl>
                                      </p:cBhvr>
                                    </p:animEffect>
                                    <p:set>
                                      <p:cBhvr>
                                        <p:cTn id="49" dur="1" fill="hold">
                                          <p:stCondLst>
                                            <p:cond delay="499"/>
                                          </p:stCondLst>
                                        </p:cTn>
                                        <p:tgtEl>
                                          <p:spTgt spid="4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41"/>
                                        </p:tgtEl>
                                      </p:cBhvr>
                                    </p:animEffect>
                                    <p:set>
                                      <p:cBhvr>
                                        <p:cTn id="52" dur="1" fill="hold">
                                          <p:stCondLst>
                                            <p:cond delay="499"/>
                                          </p:stCondLst>
                                        </p:cTn>
                                        <p:tgtEl>
                                          <p:spTgt spid="4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4"/>
                                        </p:tgtEl>
                                      </p:cBhvr>
                                    </p:animEffect>
                                    <p:set>
                                      <p:cBhvr>
                                        <p:cTn id="55" dur="1" fill="hold">
                                          <p:stCondLst>
                                            <p:cond delay="499"/>
                                          </p:stCondLst>
                                        </p:cTn>
                                        <p:tgtEl>
                                          <p:spTgt spid="4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5"/>
                                        </p:tgtEl>
                                      </p:cBhvr>
                                    </p:animEffect>
                                    <p:set>
                                      <p:cBhvr>
                                        <p:cTn id="58" dur="1" fill="hold">
                                          <p:stCondLst>
                                            <p:cond delay="499"/>
                                          </p:stCondLst>
                                        </p:cTn>
                                        <p:tgtEl>
                                          <p:spTgt spid="4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7"/>
                                        </p:tgtEl>
                                      </p:cBhvr>
                                    </p:animEffect>
                                    <p:set>
                                      <p:cBhvr>
                                        <p:cTn id="61" dur="1" fill="hold">
                                          <p:stCondLst>
                                            <p:cond delay="499"/>
                                          </p:stCondLst>
                                        </p:cTn>
                                        <p:tgtEl>
                                          <p:spTgt spid="47"/>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6"/>
                                        </p:tgtEl>
                                      </p:cBhvr>
                                    </p:animEffect>
                                    <p:set>
                                      <p:cBhvr>
                                        <p:cTn id="64" dur="1" fill="hold">
                                          <p:stCondLst>
                                            <p:cond delay="499"/>
                                          </p:stCondLst>
                                        </p:cTn>
                                        <p:tgtEl>
                                          <p:spTgt spid="46"/>
                                        </p:tgtEl>
                                        <p:attrNameLst>
                                          <p:attrName>style.visibility</p:attrName>
                                        </p:attrNameLst>
                                      </p:cBhvr>
                                      <p:to>
                                        <p:strVal val="hidden"/>
                                      </p:to>
                                    </p:set>
                                  </p:childTnLst>
                                </p:cTn>
                              </p:par>
                              <p:par>
                                <p:cTn id="65" presetID="16" presetClass="entr" presetSubtype="37"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barn(outVertical)">
                                      <p:cBhvr>
                                        <p:cTn id="67" dur="500"/>
                                        <p:tgtEl>
                                          <p:spTgt spid="36"/>
                                        </p:tgtEl>
                                      </p:cBhvr>
                                    </p:animEffect>
                                  </p:childTnLst>
                                </p:cTn>
                              </p:par>
                              <p:par>
                                <p:cTn id="68" presetID="10" presetClass="entr" presetSubtype="0" fill="hold" nodeType="with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6">
                                            <p:txEl>
                                              <p:pRg st="1" end="1"/>
                                            </p:txEl>
                                          </p:spTgt>
                                        </p:tgtEl>
                                        <p:attrNameLst>
                                          <p:attrName>style.visibility</p:attrName>
                                        </p:attrNameLst>
                                      </p:cBhvr>
                                      <p:to>
                                        <p:strVal val="visible"/>
                                      </p:to>
                                    </p:set>
                                    <p:animEffect transition="in" filter="fade">
                                      <p:cBhvr>
                                        <p:cTn id="75" dur="500"/>
                                        <p:tgtEl>
                                          <p:spTgt spid="36">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6">
                                            <p:txEl>
                                              <p:pRg st="2" end="2"/>
                                            </p:txEl>
                                          </p:spTgt>
                                        </p:tgtEl>
                                        <p:attrNameLst>
                                          <p:attrName>style.visibility</p:attrName>
                                        </p:attrNameLst>
                                      </p:cBhvr>
                                      <p:to>
                                        <p:strVal val="visible"/>
                                      </p:to>
                                    </p:set>
                                    <p:animEffect transition="in" filter="fade">
                                      <p:cBhvr>
                                        <p:cTn id="80" dur="500"/>
                                        <p:tgtEl>
                                          <p:spTgt spid="36">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6">
                                            <p:txEl>
                                              <p:pRg st="3" end="3"/>
                                            </p:txEl>
                                          </p:spTgt>
                                        </p:tgtEl>
                                        <p:attrNameLst>
                                          <p:attrName>style.visibility</p:attrName>
                                        </p:attrNameLst>
                                      </p:cBhvr>
                                      <p:to>
                                        <p:strVal val="visible"/>
                                      </p:to>
                                    </p:set>
                                    <p:animEffect transition="in" filter="fade">
                                      <p:cBhvr>
                                        <p:cTn id="85" dur="500"/>
                                        <p:tgtEl>
                                          <p:spTgt spid="36">
                                            <p:txEl>
                                              <p:pRg st="3" end="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6">
                                            <p:txEl>
                                              <p:pRg st="4" end="4"/>
                                            </p:txEl>
                                          </p:spTgt>
                                        </p:tgtEl>
                                        <p:attrNameLst>
                                          <p:attrName>style.visibility</p:attrName>
                                        </p:attrNameLst>
                                      </p:cBhvr>
                                      <p:to>
                                        <p:strVal val="visible"/>
                                      </p:to>
                                    </p:set>
                                    <p:animEffect transition="in" filter="fade">
                                      <p:cBhvr>
                                        <p:cTn id="90" dur="500"/>
                                        <p:tgtEl>
                                          <p:spTgt spid="36">
                                            <p:txEl>
                                              <p:pRg st="4" end="4"/>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6">
                                            <p:txEl>
                                              <p:pRg st="5" end="5"/>
                                            </p:txEl>
                                          </p:spTgt>
                                        </p:tgtEl>
                                        <p:attrNameLst>
                                          <p:attrName>style.visibility</p:attrName>
                                        </p:attrNameLst>
                                      </p:cBhvr>
                                      <p:to>
                                        <p:strVal val="visible"/>
                                      </p:to>
                                    </p:set>
                                    <p:animEffect transition="in" filter="fade">
                                      <p:cBhvr>
                                        <p:cTn id="95" dur="500"/>
                                        <p:tgtEl>
                                          <p:spTgt spid="36">
                                            <p:txEl>
                                              <p:pRg st="5" end="5"/>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6">
                                            <p:txEl>
                                              <p:pRg st="6" end="6"/>
                                            </p:txEl>
                                          </p:spTgt>
                                        </p:tgtEl>
                                        <p:attrNameLst>
                                          <p:attrName>style.visibility</p:attrName>
                                        </p:attrNameLst>
                                      </p:cBhvr>
                                      <p:to>
                                        <p:strVal val="visible"/>
                                      </p:to>
                                    </p:set>
                                    <p:animEffect transition="in" filter="fade">
                                      <p:cBhvr>
                                        <p:cTn id="100" dur="500"/>
                                        <p:tgtEl>
                                          <p:spTgt spid="36">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par>
                                <p:cTn id="106" presetID="16" presetClass="entr" presetSubtype="37"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arn(outVertical)">
                                      <p:cBhvr>
                                        <p:cTn id="108" dur="500"/>
                                        <p:tgtEl>
                                          <p:spTgt spid="37"/>
                                        </p:tgtEl>
                                      </p:cBhvr>
                                    </p:animEffect>
                                  </p:childTnLst>
                                </p:cTn>
                              </p:par>
                              <p:par>
                                <p:cTn id="109" presetID="10" presetClass="entr" presetSubtype="0" fill="hold" nodeType="withEffect">
                                  <p:stCondLst>
                                    <p:cond delay="0"/>
                                  </p:stCondLst>
                                  <p:childTnLst>
                                    <p:set>
                                      <p:cBhvr>
                                        <p:cTn id="110" dur="1" fill="hold">
                                          <p:stCondLst>
                                            <p:cond delay="0"/>
                                          </p:stCondLst>
                                        </p:cTn>
                                        <p:tgtEl>
                                          <p:spTgt spid="37">
                                            <p:txEl>
                                              <p:pRg st="0" end="0"/>
                                            </p:txEl>
                                          </p:spTgt>
                                        </p:tgtEl>
                                        <p:attrNameLst>
                                          <p:attrName>style.visibility</p:attrName>
                                        </p:attrNameLst>
                                      </p:cBhvr>
                                      <p:to>
                                        <p:strVal val="visible"/>
                                      </p:to>
                                    </p:set>
                                    <p:animEffect transition="in" filter="fade">
                                      <p:cBhvr>
                                        <p:cTn id="111" dur="500"/>
                                        <p:tgtEl>
                                          <p:spTgt spid="37">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7">
                                            <p:txEl>
                                              <p:pRg st="1" end="1"/>
                                            </p:txEl>
                                          </p:spTgt>
                                        </p:tgtEl>
                                        <p:attrNameLst>
                                          <p:attrName>style.visibility</p:attrName>
                                        </p:attrNameLst>
                                      </p:cBhvr>
                                      <p:to>
                                        <p:strVal val="visible"/>
                                      </p:to>
                                    </p:set>
                                    <p:animEffect transition="in" filter="fade">
                                      <p:cBhvr>
                                        <p:cTn id="116" dur="500"/>
                                        <p:tgtEl>
                                          <p:spTgt spid="37">
                                            <p:txEl>
                                              <p:pRg st="1" end="1"/>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37">
                                            <p:txEl>
                                              <p:pRg st="2" end="2"/>
                                            </p:txEl>
                                          </p:spTgt>
                                        </p:tgtEl>
                                        <p:attrNameLst>
                                          <p:attrName>style.visibility</p:attrName>
                                        </p:attrNameLst>
                                      </p:cBhvr>
                                      <p:to>
                                        <p:strVal val="visible"/>
                                      </p:to>
                                    </p:set>
                                    <p:animEffect transition="in" filter="fade">
                                      <p:cBhvr>
                                        <p:cTn id="119" dur="500"/>
                                        <p:tgtEl>
                                          <p:spTgt spid="37">
                                            <p:txEl>
                                              <p:pRg st="2" end="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37">
                                            <p:txEl>
                                              <p:pRg st="3" end="3"/>
                                            </p:txEl>
                                          </p:spTgt>
                                        </p:tgtEl>
                                        <p:attrNameLst>
                                          <p:attrName>style.visibility</p:attrName>
                                        </p:attrNameLst>
                                      </p:cBhvr>
                                      <p:to>
                                        <p:strVal val="visible"/>
                                      </p:to>
                                    </p:set>
                                    <p:animEffect transition="in" filter="fade">
                                      <p:cBhvr>
                                        <p:cTn id="124" dur="1000"/>
                                        <p:tgtEl>
                                          <p:spTgt spid="37">
                                            <p:txEl>
                                              <p:pRg st="3" end="3"/>
                                            </p:txEl>
                                          </p:spTgt>
                                        </p:tgtEl>
                                      </p:cBhvr>
                                    </p:animEffect>
                                    <p:anim calcmode="lin" valueType="num">
                                      <p:cBhvr>
                                        <p:cTn id="125" dur="1000" fill="hold"/>
                                        <p:tgtEl>
                                          <p:spTgt spid="37">
                                            <p:txEl>
                                              <p:pRg st="3" end="3"/>
                                            </p:txEl>
                                          </p:spTgt>
                                        </p:tgtEl>
                                        <p:attrNameLst>
                                          <p:attrName>ppt_x</p:attrName>
                                        </p:attrNameLst>
                                      </p:cBhvr>
                                      <p:tavLst>
                                        <p:tav tm="0">
                                          <p:val>
                                            <p:strVal val="#ppt_x"/>
                                          </p:val>
                                        </p:tav>
                                        <p:tav tm="100000">
                                          <p:val>
                                            <p:strVal val="#ppt_x"/>
                                          </p:val>
                                        </p:tav>
                                      </p:tavLst>
                                    </p:anim>
                                    <p:anim calcmode="lin" valueType="num">
                                      <p:cBhvr>
                                        <p:cTn id="126" dur="1000" fill="hold"/>
                                        <p:tgtEl>
                                          <p:spTgt spid="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37">
                                            <p:txEl>
                                              <p:pRg st="4" end="4"/>
                                            </p:txEl>
                                          </p:spTgt>
                                        </p:tgtEl>
                                        <p:attrNameLst>
                                          <p:attrName>style.visibility</p:attrName>
                                        </p:attrNameLst>
                                      </p:cBhvr>
                                      <p:to>
                                        <p:strVal val="visible"/>
                                      </p:to>
                                    </p:set>
                                    <p:animEffect transition="in" filter="fade">
                                      <p:cBhvr>
                                        <p:cTn id="131" dur="500"/>
                                        <p:tgtEl>
                                          <p:spTgt spid="37">
                                            <p:txEl>
                                              <p:pRg st="4" end="4"/>
                                            </p:txEl>
                                          </p:spTgt>
                                        </p:tgtEl>
                                      </p:cBhvr>
                                    </p:animEffect>
                                  </p:childTnLst>
                                </p:cTn>
                              </p:par>
                              <p:par>
                                <p:cTn id="132" presetID="10" presetClass="entr" presetSubtype="0" fill="hold" nodeType="withEffect">
                                  <p:stCondLst>
                                    <p:cond delay="0"/>
                                  </p:stCondLst>
                                  <p:childTnLst>
                                    <p:set>
                                      <p:cBhvr>
                                        <p:cTn id="133" dur="1" fill="hold">
                                          <p:stCondLst>
                                            <p:cond delay="0"/>
                                          </p:stCondLst>
                                        </p:cTn>
                                        <p:tgtEl>
                                          <p:spTgt spid="37">
                                            <p:txEl>
                                              <p:pRg st="5" end="5"/>
                                            </p:txEl>
                                          </p:spTgt>
                                        </p:tgtEl>
                                        <p:attrNameLst>
                                          <p:attrName>style.visibility</p:attrName>
                                        </p:attrNameLst>
                                      </p:cBhvr>
                                      <p:to>
                                        <p:strVal val="visible"/>
                                      </p:to>
                                    </p:set>
                                    <p:animEffect transition="in" filter="fade">
                                      <p:cBhvr>
                                        <p:cTn id="134" dur="500"/>
                                        <p:tgtEl>
                                          <p:spTgt spid="37">
                                            <p:txEl>
                                              <p:pRg st="5" end="5"/>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37">
                                            <p:txEl>
                                              <p:pRg st="6" end="6"/>
                                            </p:txEl>
                                          </p:spTgt>
                                        </p:tgtEl>
                                        <p:attrNameLst>
                                          <p:attrName>style.visibility</p:attrName>
                                        </p:attrNameLst>
                                      </p:cBhvr>
                                      <p:to>
                                        <p:strVal val="visible"/>
                                      </p:to>
                                    </p:set>
                                    <p:animEffect transition="in" filter="fade">
                                      <p:cBhvr>
                                        <p:cTn id="139" dur="500"/>
                                        <p:tgtEl>
                                          <p:spTgt spid="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58491">
                <p:cTn id="140" fill="hold" display="0">
                  <p:stCondLst>
                    <p:cond delay="indefinite"/>
                  </p:stCondLst>
                  <p:endCondLst>
                    <p:cond evt="onStopAudio" delay="0">
                      <p:tgtEl>
                        <p:sldTgt/>
                      </p:tgtEl>
                    </p:cond>
                  </p:endCondLst>
                </p:cTn>
                <p:tgtEl>
                  <p:spTgt spid="67"/>
                </p:tgtEl>
              </p:cMediaNode>
            </p:audio>
          </p:childTnLst>
        </p:cTn>
      </p:par>
    </p:tnLst>
    <p:bldLst>
      <p:bldP spid="36" grpId="0" animBg="1"/>
      <p:bldP spid="36" grpId="1" animBg="1"/>
      <p:bldP spid="37" grpId="0" animBg="1"/>
      <p:bldP spid="39" grpId="0" animBg="1"/>
      <p:bldP spid="39" grpId="1" animBg="1"/>
      <p:bldP spid="80" grpId="0" animBg="1"/>
      <p:bldP spid="80" grpId="1" animBg="1"/>
      <p:bldP spid="81" grpId="0" animBg="1"/>
      <p:bldP spid="81"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7" name="Dream-sound-effect.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31930" y="5568131"/>
            <a:ext cx="609600" cy="609600"/>
          </a:xfrm>
          <a:prstGeom prst="rect">
            <a:avLst/>
          </a:prstGeom>
        </p:spPr>
      </p:pic>
      <p:sp>
        <p:nvSpPr>
          <p:cNvPr id="6" name="Content Placeholder 5"/>
          <p:cNvSpPr>
            <a:spLocks noGrp="1"/>
          </p:cNvSpPr>
          <p:nvPr>
            <p:ph sz="quarter" idx="10"/>
          </p:nvPr>
        </p:nvSpPr>
        <p:spPr/>
        <p:txBody>
          <a:bodyPr/>
          <a:lstStyle/>
          <a:p>
            <a:endParaRPr lang="en-US" dirty="0"/>
          </a:p>
        </p:txBody>
      </p:sp>
      <p:pic>
        <p:nvPicPr>
          <p:cNvPr id="7" name="Picture 3"/>
          <p:cNvPicPr>
            <a:picLocks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6" name="Picture 3"/>
          <p:cNvPicPr>
            <a:picLocks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51</a:t>
            </a:fld>
            <a:r>
              <a:rPr lang="en-US"/>
              <a:t>    </a:t>
            </a:r>
            <a:endParaRPr lang="en-US" dirty="0"/>
          </a:p>
        </p:txBody>
      </p:sp>
      <p:sp>
        <p:nvSpPr>
          <p:cNvPr id="5" name="Title 4"/>
          <p:cNvSpPr>
            <a:spLocks noGrp="1"/>
          </p:cNvSpPr>
          <p:nvPr>
            <p:ph type="title"/>
          </p:nvPr>
        </p:nvSpPr>
        <p:spPr>
          <a:xfrm>
            <a:off x="457199" y="91440"/>
            <a:ext cx="11557820" cy="914400"/>
          </a:xfrm>
        </p:spPr>
        <p:txBody>
          <a:bodyPr/>
          <a:lstStyle/>
          <a:p>
            <a:r>
              <a:rPr lang="en-US" dirty="0">
                <a:solidFill>
                  <a:srgbClr val="66FF66"/>
                </a:solidFill>
              </a:rPr>
              <a:t>“Low </a:t>
            </a:r>
            <a:r>
              <a:rPr lang="en-US" dirty="0" err="1">
                <a:solidFill>
                  <a:srgbClr val="66FF66"/>
                </a:solidFill>
              </a:rPr>
              <a:t>Theshold</a:t>
            </a:r>
            <a:r>
              <a:rPr lang="en-US" dirty="0">
                <a:solidFill>
                  <a:srgbClr val="66FF66"/>
                </a:solidFill>
              </a:rPr>
              <a:t>” </a:t>
            </a:r>
            <a:r>
              <a:rPr lang="en-US" dirty="0"/>
              <a:t>Rebuilds with 80% Fill Factor </a:t>
            </a:r>
          </a:p>
        </p:txBody>
      </p:sp>
      <p:cxnSp>
        <p:nvCxnSpPr>
          <p:cNvPr id="9" name="Straight Arrow Connector 8"/>
          <p:cNvCxnSpPr>
            <a:stCxn id="10" idx="2"/>
          </p:cNvCxnSpPr>
          <p:nvPr/>
        </p:nvCxnSpPr>
        <p:spPr>
          <a:xfrm flipH="1">
            <a:off x="5395913" y="2187076"/>
            <a:ext cx="2133153" cy="1946774"/>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06740" y="1448412"/>
            <a:ext cx="3644652" cy="738664"/>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ZERO PAGE-SPLITs</a:t>
            </a:r>
          </a:p>
          <a:p>
            <a:pPr algn="ctr"/>
            <a:r>
              <a:rPr lang="en-US" sz="2400" dirty="0">
                <a:latin typeface="Arial Black" panose="020B0A04020102020204" pitchFamily="34" charset="0"/>
              </a:rPr>
              <a:t>for WEEKs at a time!</a:t>
            </a:r>
          </a:p>
        </p:txBody>
      </p:sp>
      <p:cxnSp>
        <p:nvCxnSpPr>
          <p:cNvPr id="15" name="Straight Arrow Connector 14"/>
          <p:cNvCxnSpPr>
            <a:stCxn id="10" idx="2"/>
          </p:cNvCxnSpPr>
          <p:nvPr/>
        </p:nvCxnSpPr>
        <p:spPr>
          <a:xfrm flipH="1">
            <a:off x="5945981" y="2187076"/>
            <a:ext cx="1583085" cy="1808662"/>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2"/>
          </p:cNvCxnSpPr>
          <p:nvPr/>
        </p:nvCxnSpPr>
        <p:spPr>
          <a:xfrm flipH="1">
            <a:off x="6507956" y="2187076"/>
            <a:ext cx="1021110" cy="1658643"/>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0" idx="2"/>
          </p:cNvCxnSpPr>
          <p:nvPr/>
        </p:nvCxnSpPr>
        <p:spPr>
          <a:xfrm flipH="1">
            <a:off x="7162800" y="2187076"/>
            <a:ext cx="366266" cy="1496718"/>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0" idx="2"/>
          </p:cNvCxnSpPr>
          <p:nvPr/>
        </p:nvCxnSpPr>
        <p:spPr>
          <a:xfrm>
            <a:off x="7529066" y="2187076"/>
            <a:ext cx="310009" cy="130383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0" idx="2"/>
          </p:cNvCxnSpPr>
          <p:nvPr/>
        </p:nvCxnSpPr>
        <p:spPr>
          <a:xfrm>
            <a:off x="7529066" y="2187076"/>
            <a:ext cx="1091059" cy="1103812"/>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0" idx="2"/>
          </p:cNvCxnSpPr>
          <p:nvPr/>
        </p:nvCxnSpPr>
        <p:spPr>
          <a:xfrm>
            <a:off x="7529066" y="2187076"/>
            <a:ext cx="1850678" cy="890043"/>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706740" y="1448412"/>
            <a:ext cx="3644652" cy="738664"/>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ZERO Maintenance</a:t>
            </a:r>
          </a:p>
          <a:p>
            <a:pPr algn="ctr"/>
            <a:r>
              <a:rPr lang="en-US" sz="2400" dirty="0">
                <a:latin typeface="Arial Black" panose="020B0A04020102020204" pitchFamily="34" charset="0"/>
              </a:rPr>
              <a:t>for WEEKs at a time!</a:t>
            </a:r>
          </a:p>
        </p:txBody>
      </p:sp>
      <p:sp>
        <p:nvSpPr>
          <p:cNvPr id="43" name="TextBox 42"/>
          <p:cNvSpPr txBox="1"/>
          <p:nvPr/>
        </p:nvSpPr>
        <p:spPr>
          <a:xfrm>
            <a:off x="5439567" y="1364806"/>
            <a:ext cx="4086888" cy="110799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Reorganize occurred</a:t>
            </a:r>
          </a:p>
          <a:p>
            <a:pPr algn="ctr"/>
            <a:r>
              <a:rPr lang="en-US" sz="2400" dirty="0">
                <a:latin typeface="Arial Black" panose="020B0A04020102020204" pitchFamily="34" charset="0"/>
              </a:rPr>
              <a:t>once every 3 days here</a:t>
            </a:r>
          </a:p>
          <a:p>
            <a:pPr algn="ctr"/>
            <a:r>
              <a:rPr lang="en-US" sz="2400" dirty="0">
                <a:latin typeface="Arial Black" panose="020B0A04020102020204" pitchFamily="34" charset="0"/>
              </a:rPr>
              <a:t>with DAILY Page-Splits</a:t>
            </a:r>
          </a:p>
        </p:txBody>
      </p:sp>
      <p:sp>
        <p:nvSpPr>
          <p:cNvPr id="50" name="Rectangle 49"/>
          <p:cNvSpPr/>
          <p:nvPr/>
        </p:nvSpPr>
        <p:spPr>
          <a:xfrm>
            <a:off x="7128387" y="2989007"/>
            <a:ext cx="658761" cy="1032388"/>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55" name="TextBox 54"/>
          <p:cNvSpPr txBox="1"/>
          <p:nvPr/>
        </p:nvSpPr>
        <p:spPr>
          <a:xfrm>
            <a:off x="5466196" y="4337726"/>
            <a:ext cx="3983142" cy="1107996"/>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1 Rebuild in 3 WEEKS</a:t>
            </a:r>
          </a:p>
          <a:p>
            <a:pPr algn="ctr"/>
            <a:r>
              <a:rPr lang="en-US" sz="2400" dirty="0">
                <a:latin typeface="Arial Black" panose="020B0A04020102020204" pitchFamily="34" charset="0"/>
              </a:rPr>
              <a:t>with almost no</a:t>
            </a:r>
          </a:p>
          <a:p>
            <a:pPr algn="ctr"/>
            <a:r>
              <a:rPr lang="en-US" sz="2400" dirty="0">
                <a:latin typeface="Arial Black" panose="020B0A04020102020204" pitchFamily="34" charset="0"/>
              </a:rPr>
              <a:t>Page-Splits @&lt;1% Frag</a:t>
            </a:r>
          </a:p>
        </p:txBody>
      </p:sp>
      <p:sp>
        <p:nvSpPr>
          <p:cNvPr id="56" name="TextBox 55"/>
          <p:cNvSpPr txBox="1"/>
          <p:nvPr/>
        </p:nvSpPr>
        <p:spPr>
          <a:xfrm>
            <a:off x="588587" y="1969123"/>
            <a:ext cx="2956066" cy="1107996"/>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3 days between</a:t>
            </a:r>
          </a:p>
          <a:p>
            <a:pPr algn="ctr"/>
            <a:r>
              <a:rPr lang="en-US" sz="2400" dirty="0">
                <a:latin typeface="Arial Black" panose="020B0A04020102020204" pitchFamily="34" charset="0"/>
              </a:rPr>
              <a:t>Rebuilds started</a:t>
            </a:r>
          </a:p>
          <a:p>
            <a:pPr algn="ctr"/>
            <a:r>
              <a:rPr lang="en-US" sz="2400" dirty="0">
                <a:latin typeface="Arial Black" panose="020B0A04020102020204" pitchFamily="34" charset="0"/>
              </a:rPr>
              <a:t>way back here.</a:t>
            </a:r>
          </a:p>
        </p:txBody>
      </p:sp>
      <p:cxnSp>
        <p:nvCxnSpPr>
          <p:cNvPr id="57" name="Straight Arrow Connector 56"/>
          <p:cNvCxnSpPr/>
          <p:nvPr/>
        </p:nvCxnSpPr>
        <p:spPr>
          <a:xfrm>
            <a:off x="1190634" y="3077119"/>
            <a:ext cx="0" cy="2171556"/>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1400131" y="3158285"/>
            <a:ext cx="2281458" cy="1107996"/>
          </a:xfrm>
          <a:prstGeom prst="rect">
            <a:avLst/>
          </a:prstGeom>
          <a:solidFill>
            <a:schemeClr val="bg1"/>
          </a:solidFill>
          <a:ln w="38100">
            <a:solidFill>
              <a:srgbClr val="00B050"/>
            </a:solidFill>
          </a:ln>
          <a:effectLst/>
        </p:spPr>
        <p:txBody>
          <a:bodyPr wrap="none" lIns="45720" tIns="0" rIns="45720" bIns="0" rtlCol="0">
            <a:spAutoFit/>
          </a:bodyPr>
          <a:lstStyle/>
          <a:p>
            <a:pPr algn="ctr"/>
            <a:r>
              <a:rPr lang="en-US" sz="2400" dirty="0">
                <a:latin typeface="Arial Black" panose="020B0A04020102020204" pitchFamily="34" charset="0"/>
              </a:rPr>
              <a:t>1 Rebuild</a:t>
            </a:r>
          </a:p>
          <a:p>
            <a:pPr algn="ctr"/>
            <a:r>
              <a:rPr lang="en-US" sz="2400" dirty="0">
                <a:latin typeface="Arial Black" panose="020B0A04020102020204" pitchFamily="34" charset="0"/>
              </a:rPr>
              <a:t>a week</a:t>
            </a:r>
          </a:p>
          <a:p>
            <a:pPr algn="ctr"/>
            <a:r>
              <a:rPr lang="en-US" sz="2400" dirty="0">
                <a:latin typeface="Arial Black" panose="020B0A04020102020204" pitchFamily="34" charset="0"/>
              </a:rPr>
              <a:t>started here.</a:t>
            </a:r>
          </a:p>
        </p:txBody>
      </p:sp>
      <p:cxnSp>
        <p:nvCxnSpPr>
          <p:cNvPr id="63" name="Straight Arrow Connector 62"/>
          <p:cNvCxnSpPr/>
          <p:nvPr/>
        </p:nvCxnSpPr>
        <p:spPr>
          <a:xfrm>
            <a:off x="2405099" y="4275805"/>
            <a:ext cx="0" cy="627813"/>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2626582" y="4275805"/>
            <a:ext cx="0" cy="58018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11680723" y="2074606"/>
            <a:ext cx="408038" cy="647707"/>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70" name="Straight Arrow Connector 69"/>
          <p:cNvCxnSpPr>
            <a:stCxn id="68" idx="3"/>
            <a:endCxn id="69" idx="1"/>
          </p:cNvCxnSpPr>
          <p:nvPr/>
        </p:nvCxnSpPr>
        <p:spPr>
          <a:xfrm>
            <a:off x="10161191" y="2398459"/>
            <a:ext cx="1519532" cy="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75" idx="0"/>
          </p:cNvCxnSpPr>
          <p:nvPr/>
        </p:nvCxnSpPr>
        <p:spPr>
          <a:xfrm flipV="1">
            <a:off x="10364826" y="2831850"/>
            <a:ext cx="425235" cy="98782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5" idx="0"/>
          </p:cNvCxnSpPr>
          <p:nvPr/>
        </p:nvCxnSpPr>
        <p:spPr>
          <a:xfrm flipV="1">
            <a:off x="10364826" y="2554877"/>
            <a:ext cx="1492185" cy="1264802"/>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111" name="Right Triangle 4110"/>
          <p:cNvSpPr/>
          <p:nvPr/>
        </p:nvSpPr>
        <p:spPr>
          <a:xfrm flipH="1">
            <a:off x="9817894" y="2554877"/>
            <a:ext cx="972167" cy="270629"/>
          </a:xfrm>
          <a:prstGeom prst="rtTriangle">
            <a:avLst/>
          </a:prstGeom>
          <a:solidFill>
            <a:srgbClr val="FFC000"/>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88" name="TextBox 87"/>
          <p:cNvSpPr txBox="1"/>
          <p:nvPr/>
        </p:nvSpPr>
        <p:spPr>
          <a:xfrm>
            <a:off x="8925246" y="3658818"/>
            <a:ext cx="2931765" cy="1477328"/>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Except for when</a:t>
            </a:r>
          </a:p>
          <a:p>
            <a:pPr algn="ctr"/>
            <a:r>
              <a:rPr lang="en-US" sz="2400" dirty="0">
                <a:latin typeface="Arial Black" panose="020B0A04020102020204" pitchFamily="34" charset="0"/>
              </a:rPr>
              <a:t>Rebuild occurs,</a:t>
            </a:r>
          </a:p>
          <a:p>
            <a:pPr algn="ctr"/>
            <a:r>
              <a:rPr lang="en-US" sz="2400" dirty="0">
                <a:latin typeface="Arial Black" panose="020B0A04020102020204" pitchFamily="34" charset="0"/>
              </a:rPr>
              <a:t>ALWAYS uses</a:t>
            </a:r>
          </a:p>
          <a:p>
            <a:pPr algn="ctr"/>
            <a:r>
              <a:rPr lang="en-US" sz="2400" dirty="0">
                <a:latin typeface="Arial Black" panose="020B0A04020102020204" pitchFamily="34" charset="0"/>
              </a:rPr>
              <a:t>less memory!</a:t>
            </a:r>
          </a:p>
        </p:txBody>
      </p:sp>
      <p:cxnSp>
        <p:nvCxnSpPr>
          <p:cNvPr id="89" name="Straight Arrow Connector 88"/>
          <p:cNvCxnSpPr/>
          <p:nvPr/>
        </p:nvCxnSpPr>
        <p:spPr>
          <a:xfrm flipV="1">
            <a:off x="9822671" y="2831850"/>
            <a:ext cx="1" cy="826970"/>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7974502" y="2029127"/>
            <a:ext cx="2186689" cy="738664"/>
          </a:xfrm>
          <a:prstGeom prst="rect">
            <a:avLst/>
          </a:prstGeom>
          <a:solidFill>
            <a:schemeClr val="bg1"/>
          </a:solidFill>
          <a:ln w="38100">
            <a:solidFill>
              <a:srgbClr val="00B050"/>
            </a:solidFill>
          </a:ln>
          <a:effectLst/>
        </p:spPr>
        <p:txBody>
          <a:bodyPr wrap="none" lIns="45720" tIns="0" rIns="45720" bIns="0" rtlCol="0">
            <a:spAutoFit/>
          </a:bodyPr>
          <a:lstStyle/>
          <a:p>
            <a:pPr algn="ctr"/>
            <a:r>
              <a:rPr lang="en-US" sz="2400" dirty="0">
                <a:latin typeface="Arial Black" panose="020B0A04020102020204" pitchFamily="34" charset="0"/>
              </a:rPr>
              <a:t>End of run</a:t>
            </a:r>
          </a:p>
          <a:p>
            <a:pPr algn="ctr"/>
            <a:r>
              <a:rPr lang="en-US" sz="2400" dirty="0">
                <a:latin typeface="Arial Black" panose="020B0A04020102020204" pitchFamily="34" charset="0"/>
              </a:rPr>
              <a:t>Frag status?</a:t>
            </a:r>
          </a:p>
        </p:txBody>
      </p:sp>
      <p:sp>
        <p:nvSpPr>
          <p:cNvPr id="75" name="TextBox 74"/>
          <p:cNvSpPr txBox="1"/>
          <p:nvPr/>
        </p:nvSpPr>
        <p:spPr>
          <a:xfrm>
            <a:off x="8760060" y="3819679"/>
            <a:ext cx="3209532" cy="1477328"/>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1 Month (32 Days)</a:t>
            </a:r>
          </a:p>
          <a:p>
            <a:pPr algn="ctr"/>
            <a:r>
              <a:rPr lang="en-US" sz="2400" dirty="0">
                <a:latin typeface="Arial Black" panose="020B0A04020102020204" pitchFamily="34" charset="0"/>
              </a:rPr>
              <a:t>(32*10,000 </a:t>
            </a:r>
          </a:p>
          <a:p>
            <a:pPr algn="ctr"/>
            <a:r>
              <a:rPr lang="en-US" sz="2400" dirty="0">
                <a:latin typeface="Arial Black" panose="020B0A04020102020204" pitchFamily="34" charset="0"/>
              </a:rPr>
              <a:t>= </a:t>
            </a:r>
            <a:r>
              <a:rPr lang="en-US" sz="2400" u="sng" dirty="0">
                <a:latin typeface="Arial Black" panose="020B0A04020102020204" pitchFamily="34" charset="0"/>
              </a:rPr>
              <a:t>320,000 Rows</a:t>
            </a:r>
            <a:r>
              <a:rPr lang="en-US" sz="2400" dirty="0">
                <a:latin typeface="Arial Black" panose="020B0A04020102020204" pitchFamily="34" charset="0"/>
              </a:rPr>
              <a:t>)</a:t>
            </a:r>
          </a:p>
          <a:p>
            <a:pPr algn="ctr"/>
            <a:r>
              <a:rPr lang="en-US" sz="2400" dirty="0">
                <a:latin typeface="Arial Black" panose="020B0A04020102020204" pitchFamily="34" charset="0"/>
              </a:rPr>
              <a:t>with &lt;1% Frag</a:t>
            </a:r>
          </a:p>
        </p:txBody>
      </p:sp>
    </p:spTree>
    <p:extLst>
      <p:ext uri="{BB962C8B-B14F-4D97-AF65-F5344CB8AC3E}">
        <p14:creationId xmlns:p14="http://schemas.microsoft.com/office/powerpoint/2010/main" val="132555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116"/>
                                        </p:tgtEl>
                                        <p:attrNameLst>
                                          <p:attrName>style.visibility</p:attrName>
                                        </p:attrNameLst>
                                      </p:cBhvr>
                                      <p:to>
                                        <p:strVal val="visible"/>
                                      </p:to>
                                    </p:set>
                                    <p:animEffect transition="in" filter="wipe(left)">
                                      <p:cBhvr>
                                        <p:cTn id="7" dur="4000"/>
                                        <p:tgtEl>
                                          <p:spTgt spid="4116"/>
                                        </p:tgtEl>
                                      </p:cBhvr>
                                    </p:animEffect>
                                  </p:childTnLst>
                                </p:cTn>
                              </p:par>
                              <p:par>
                                <p:cTn id="8" presetID="1" presetClass="mediacall" presetSubtype="0" fill="hold" nodeType="withEffect">
                                  <p:stCondLst>
                                    <p:cond delay="0"/>
                                  </p:stCondLst>
                                  <p:childTnLst>
                                    <p:cmd type="call" cmd="playFrom(0.0)">
                                      <p:cBhvr>
                                        <p:cTn id="9" dur="5935" fill="hold"/>
                                        <p:tgtEl>
                                          <p:spTgt spid="67"/>
                                        </p:tgtEl>
                                      </p:cBhvr>
                                    </p:cmd>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outVertical)">
                                      <p:cBhvr>
                                        <p:cTn id="14" dur="500"/>
                                        <p:tgtEl>
                                          <p:spTgt spid="10"/>
                                        </p:tgtEl>
                                      </p:cBhvr>
                                    </p:animEffect>
                                  </p:childTnLst>
                                </p:cTn>
                              </p:par>
                              <p:par>
                                <p:cTn id="15" presetID="22" presetClass="entr" presetSubtype="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par>
                                <p:cTn id="18" presetID="22" presetClass="entr" presetSubtype="1"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par>
                                <p:cTn id="21" presetID="2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par>
                                <p:cTn id="24" presetID="22" presetClass="entr" presetSubtype="1"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par>
                                <p:cTn id="27" presetID="22" presetClass="entr" presetSubtype="1"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500"/>
                                        <p:tgtEl>
                                          <p:spTgt spid="26"/>
                                        </p:tgtEl>
                                      </p:cBhvr>
                                    </p:animEffect>
                                  </p:childTnLst>
                                </p:cTn>
                              </p:par>
                              <p:par>
                                <p:cTn id="30" presetID="22" presetClass="entr" presetSubtype="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par>
                                <p:cTn id="33" presetID="22" presetClass="entr" presetSubtype="1"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arn(outVertical)">
                                      <p:cBhvr>
                                        <p:cTn id="40" dur="500"/>
                                        <p:tgtEl>
                                          <p:spTgt spid="42"/>
                                        </p:tgtEl>
                                      </p:cBhvr>
                                    </p:animEffect>
                                  </p:childTnLst>
                                </p:cTn>
                              </p:par>
                              <p:par>
                                <p:cTn id="41" presetID="6" presetClass="emph" presetSubtype="0" autoRev="1" fill="hold" grpId="1" nodeType="withEffect">
                                  <p:stCondLst>
                                    <p:cond delay="0"/>
                                  </p:stCondLst>
                                  <p:childTnLst>
                                    <p:animScale>
                                      <p:cBhvr>
                                        <p:cTn id="42" dur="500" fill="hold"/>
                                        <p:tgtEl>
                                          <p:spTgt spid="42"/>
                                        </p:tgtEl>
                                      </p:cBhvr>
                                      <p:by x="150000" y="150000"/>
                                    </p:animScale>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3"/>
                                        </p:tgtEl>
                                      </p:cBhvr>
                                    </p:animEffect>
                                    <p:set>
                                      <p:cBhvr>
                                        <p:cTn id="68" dur="1" fill="hold">
                                          <p:stCondLst>
                                            <p:cond delay="499"/>
                                          </p:stCondLst>
                                        </p:cTn>
                                        <p:tgtEl>
                                          <p:spTgt spid="33"/>
                                        </p:tgtEl>
                                        <p:attrNameLst>
                                          <p:attrName>style.visibility</p:attrName>
                                        </p:attrNameLst>
                                      </p:cBhvr>
                                      <p:to>
                                        <p:strVal val="hidden"/>
                                      </p:to>
                                    </p:set>
                                  </p:childTnLst>
                                </p:cTn>
                              </p:par>
                              <p:par>
                                <p:cTn id="69" presetID="10" presetClass="exit" presetSubtype="0" fill="hold" grpId="2" nodeType="withEffect">
                                  <p:stCondLst>
                                    <p:cond delay="0"/>
                                  </p:stCondLst>
                                  <p:childTnLst>
                                    <p:animEffect transition="out" filter="fade">
                                      <p:cBhvr>
                                        <p:cTn id="70" dur="500"/>
                                        <p:tgtEl>
                                          <p:spTgt spid="42"/>
                                        </p:tgtEl>
                                      </p:cBhvr>
                                    </p:animEffect>
                                    <p:set>
                                      <p:cBhvr>
                                        <p:cTn id="71" dur="1" fill="hold">
                                          <p:stCondLst>
                                            <p:cond delay="499"/>
                                          </p:stCondLst>
                                        </p:cTn>
                                        <p:tgtEl>
                                          <p:spTgt spid="42"/>
                                        </p:tgtEl>
                                        <p:attrNameLst>
                                          <p:attrName>style.visibility</p:attrName>
                                        </p:attrNameLst>
                                      </p:cBhvr>
                                      <p:to>
                                        <p:strVal val="hidden"/>
                                      </p:to>
                                    </p:set>
                                  </p:childTnLst>
                                </p:cTn>
                              </p:par>
                              <p:par>
                                <p:cTn id="72" presetID="16" presetClass="entr" presetSubtype="37"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barn(outVertical)">
                                      <p:cBhvr>
                                        <p:cTn id="74" dur="500"/>
                                        <p:tgtEl>
                                          <p:spTgt spid="50"/>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barn(outVertical)">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37"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arn(outVertical)">
                                      <p:cBhvr>
                                        <p:cTn id="84" dur="500"/>
                                        <p:tgtEl>
                                          <p:spTgt spid="5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50"/>
                                        </p:tgtEl>
                                      </p:cBhvr>
                                    </p:animEffect>
                                    <p:set>
                                      <p:cBhvr>
                                        <p:cTn id="89" dur="1" fill="hold">
                                          <p:stCondLst>
                                            <p:cond delay="499"/>
                                          </p:stCondLst>
                                        </p:cTn>
                                        <p:tgtEl>
                                          <p:spTgt spid="50"/>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43"/>
                                        </p:tgtEl>
                                      </p:cBhvr>
                                    </p:animEffect>
                                    <p:set>
                                      <p:cBhvr>
                                        <p:cTn id="92" dur="1" fill="hold">
                                          <p:stCondLst>
                                            <p:cond delay="499"/>
                                          </p:stCondLst>
                                        </p:cTn>
                                        <p:tgtEl>
                                          <p:spTgt spid="43"/>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55"/>
                                        </p:tgtEl>
                                      </p:cBhvr>
                                    </p:animEffect>
                                    <p:set>
                                      <p:cBhvr>
                                        <p:cTn id="95" dur="1" fill="hold">
                                          <p:stCondLst>
                                            <p:cond delay="499"/>
                                          </p:stCondLst>
                                        </p:cTn>
                                        <p:tgtEl>
                                          <p:spTgt spid="55"/>
                                        </p:tgtEl>
                                        <p:attrNameLst>
                                          <p:attrName>style.visibility</p:attrName>
                                        </p:attrNameLst>
                                      </p:cBhvr>
                                      <p:to>
                                        <p:strVal val="hidden"/>
                                      </p:to>
                                    </p:set>
                                  </p:childTnLst>
                                </p:cTn>
                              </p:par>
                              <p:par>
                                <p:cTn id="96" presetID="16" presetClass="entr" presetSubtype="37"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barn(outVertical)">
                                      <p:cBhvr>
                                        <p:cTn id="98" dur="500"/>
                                        <p:tgtEl>
                                          <p:spTgt spid="56"/>
                                        </p:tgtEl>
                                      </p:cBhvr>
                                    </p:animEffect>
                                  </p:childTnLst>
                                </p:cTn>
                              </p:par>
                              <p:par>
                                <p:cTn id="99" presetID="22" presetClass="entr" presetSubtype="1"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up)">
                                      <p:cBhvr>
                                        <p:cTn id="101" dur="500"/>
                                        <p:tgtEl>
                                          <p:spTgt spid="57"/>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37" fill="hold" grpId="0" nodeType="click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barn(outVertical)">
                                      <p:cBhvr>
                                        <p:cTn id="106" dur="500"/>
                                        <p:tgtEl>
                                          <p:spTgt spid="62"/>
                                        </p:tgtEl>
                                      </p:cBhvr>
                                    </p:animEffect>
                                  </p:childTnLst>
                                </p:cTn>
                              </p:par>
                              <p:par>
                                <p:cTn id="107" presetID="22" presetClass="entr" presetSubtype="1" fill="hold" nodeType="with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wipe(up)">
                                      <p:cBhvr>
                                        <p:cTn id="109" dur="500"/>
                                        <p:tgtEl>
                                          <p:spTgt spid="63"/>
                                        </p:tgtEl>
                                      </p:cBhvr>
                                    </p:animEffect>
                                  </p:childTnLst>
                                </p:cTn>
                              </p:par>
                              <p:par>
                                <p:cTn id="110" presetID="22" presetClass="entr" presetSubtype="1" fill="hold"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wipe(up)">
                                      <p:cBhvr>
                                        <p:cTn id="112" dur="500"/>
                                        <p:tgtEl>
                                          <p:spTgt spid="6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56"/>
                                        </p:tgtEl>
                                      </p:cBhvr>
                                    </p:animEffect>
                                    <p:set>
                                      <p:cBhvr>
                                        <p:cTn id="117" dur="1" fill="hold">
                                          <p:stCondLst>
                                            <p:cond delay="499"/>
                                          </p:stCondLst>
                                        </p:cTn>
                                        <p:tgtEl>
                                          <p:spTgt spid="56"/>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62"/>
                                        </p:tgtEl>
                                      </p:cBhvr>
                                    </p:animEffect>
                                    <p:set>
                                      <p:cBhvr>
                                        <p:cTn id="123" dur="1" fill="hold">
                                          <p:stCondLst>
                                            <p:cond delay="499"/>
                                          </p:stCondLst>
                                        </p:cTn>
                                        <p:tgtEl>
                                          <p:spTgt spid="62"/>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63"/>
                                        </p:tgtEl>
                                      </p:cBhvr>
                                    </p:animEffect>
                                    <p:set>
                                      <p:cBhvr>
                                        <p:cTn id="126" dur="1" fill="hold">
                                          <p:stCondLst>
                                            <p:cond delay="499"/>
                                          </p:stCondLst>
                                        </p:cTn>
                                        <p:tgtEl>
                                          <p:spTgt spid="63"/>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64"/>
                                        </p:tgtEl>
                                      </p:cBhvr>
                                    </p:animEffect>
                                    <p:set>
                                      <p:cBhvr>
                                        <p:cTn id="129" dur="1" fill="hold">
                                          <p:stCondLst>
                                            <p:cond delay="499"/>
                                          </p:stCondLst>
                                        </p:cTn>
                                        <p:tgtEl>
                                          <p:spTgt spid="64"/>
                                        </p:tgtEl>
                                        <p:attrNameLst>
                                          <p:attrName>style.visibility</p:attrName>
                                        </p:attrNameLst>
                                      </p:cBhvr>
                                      <p:to>
                                        <p:strVal val="hidden"/>
                                      </p:to>
                                    </p:set>
                                  </p:childTnLst>
                                </p:cTn>
                              </p:par>
                              <p:par>
                                <p:cTn id="130" presetID="16" presetClass="entr" presetSubtype="37" fill="hold" grpId="0" nodeType="with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barn(outVertical)">
                                      <p:cBhvr>
                                        <p:cTn id="132" dur="500"/>
                                        <p:tgtEl>
                                          <p:spTgt spid="75"/>
                                        </p:tgtEl>
                                      </p:cBhvr>
                                    </p:animEffect>
                                  </p:childTnLst>
                                </p:cTn>
                              </p:par>
                              <p:par>
                                <p:cTn id="133" presetID="22" presetClass="entr" presetSubtype="4" fill="hold" nodeType="withEffect">
                                  <p:stCondLst>
                                    <p:cond delay="0"/>
                                  </p:stCondLst>
                                  <p:childTnLst>
                                    <p:set>
                                      <p:cBhvr>
                                        <p:cTn id="134" dur="1" fill="hold">
                                          <p:stCondLst>
                                            <p:cond delay="0"/>
                                          </p:stCondLst>
                                        </p:cTn>
                                        <p:tgtEl>
                                          <p:spTgt spid="76"/>
                                        </p:tgtEl>
                                        <p:attrNameLst>
                                          <p:attrName>style.visibility</p:attrName>
                                        </p:attrNameLst>
                                      </p:cBhvr>
                                      <p:to>
                                        <p:strVal val="visible"/>
                                      </p:to>
                                    </p:set>
                                    <p:animEffect transition="in" filter="wipe(down)">
                                      <p:cBhvr>
                                        <p:cTn id="135" dur="500"/>
                                        <p:tgtEl>
                                          <p:spTgt spid="76"/>
                                        </p:tgtEl>
                                      </p:cBhvr>
                                    </p:animEffect>
                                  </p:childTnLst>
                                </p:cTn>
                              </p:par>
                              <p:par>
                                <p:cTn id="136" presetID="22" presetClass="entr" presetSubtype="4" fill="hold" nodeType="withEffect">
                                  <p:stCondLst>
                                    <p:cond delay="0"/>
                                  </p:stCondLst>
                                  <p:childTnLst>
                                    <p:set>
                                      <p:cBhvr>
                                        <p:cTn id="137" dur="1" fill="hold">
                                          <p:stCondLst>
                                            <p:cond delay="0"/>
                                          </p:stCondLst>
                                        </p:cTn>
                                        <p:tgtEl>
                                          <p:spTgt spid="79"/>
                                        </p:tgtEl>
                                        <p:attrNameLst>
                                          <p:attrName>style.visibility</p:attrName>
                                        </p:attrNameLst>
                                      </p:cBhvr>
                                      <p:to>
                                        <p:strVal val="visible"/>
                                      </p:to>
                                    </p:set>
                                    <p:animEffect transition="in" filter="wipe(down)">
                                      <p:cBhvr>
                                        <p:cTn id="138" dur="500"/>
                                        <p:tgtEl>
                                          <p:spTgt spid="7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grpId="1" nodeType="clickEffect">
                                  <p:stCondLst>
                                    <p:cond delay="0"/>
                                  </p:stCondLst>
                                  <p:childTnLst>
                                    <p:animEffect transition="out" filter="fade">
                                      <p:cBhvr>
                                        <p:cTn id="142" dur="500"/>
                                        <p:tgtEl>
                                          <p:spTgt spid="75"/>
                                        </p:tgtEl>
                                      </p:cBhvr>
                                    </p:animEffect>
                                    <p:set>
                                      <p:cBhvr>
                                        <p:cTn id="143" dur="1" fill="hold">
                                          <p:stCondLst>
                                            <p:cond delay="499"/>
                                          </p:stCondLst>
                                        </p:cTn>
                                        <p:tgtEl>
                                          <p:spTgt spid="75"/>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76"/>
                                        </p:tgtEl>
                                      </p:cBhvr>
                                    </p:animEffect>
                                    <p:set>
                                      <p:cBhvr>
                                        <p:cTn id="146" dur="1" fill="hold">
                                          <p:stCondLst>
                                            <p:cond delay="499"/>
                                          </p:stCondLst>
                                        </p:cTn>
                                        <p:tgtEl>
                                          <p:spTgt spid="76"/>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79"/>
                                        </p:tgtEl>
                                      </p:cBhvr>
                                    </p:animEffect>
                                    <p:set>
                                      <p:cBhvr>
                                        <p:cTn id="149" dur="1" fill="hold">
                                          <p:stCondLst>
                                            <p:cond delay="499"/>
                                          </p:stCondLst>
                                        </p:cTn>
                                        <p:tgtEl>
                                          <p:spTgt spid="79"/>
                                        </p:tgtEl>
                                        <p:attrNameLst>
                                          <p:attrName>style.visibility</p:attrName>
                                        </p:attrNameLst>
                                      </p:cBhvr>
                                      <p:to>
                                        <p:strVal val="hidden"/>
                                      </p:to>
                                    </p:set>
                                  </p:childTnLst>
                                </p:cTn>
                              </p:par>
                              <p:par>
                                <p:cTn id="150" presetID="26" presetClass="entr" presetSubtype="0" fill="hold" grpId="0" nodeType="withEffect">
                                  <p:stCondLst>
                                    <p:cond delay="0"/>
                                  </p:stCondLst>
                                  <p:childTnLst>
                                    <p:set>
                                      <p:cBhvr>
                                        <p:cTn id="151" dur="1" fill="hold">
                                          <p:stCondLst>
                                            <p:cond delay="0"/>
                                          </p:stCondLst>
                                        </p:cTn>
                                        <p:tgtEl>
                                          <p:spTgt spid="4111"/>
                                        </p:tgtEl>
                                        <p:attrNameLst>
                                          <p:attrName>style.visibility</p:attrName>
                                        </p:attrNameLst>
                                      </p:cBhvr>
                                      <p:to>
                                        <p:strVal val="visible"/>
                                      </p:to>
                                    </p:set>
                                    <p:animEffect transition="in" filter="wipe(down)">
                                      <p:cBhvr>
                                        <p:cTn id="152" dur="580">
                                          <p:stCondLst>
                                            <p:cond delay="0"/>
                                          </p:stCondLst>
                                        </p:cTn>
                                        <p:tgtEl>
                                          <p:spTgt spid="4111"/>
                                        </p:tgtEl>
                                      </p:cBhvr>
                                    </p:animEffect>
                                    <p:anim calcmode="lin" valueType="num">
                                      <p:cBhvr>
                                        <p:cTn id="153" dur="1822" tmFilter="0,0; 0.14,0.36; 0.43,0.73; 0.71,0.91; 1.0,1.0">
                                          <p:stCondLst>
                                            <p:cond delay="0"/>
                                          </p:stCondLst>
                                        </p:cTn>
                                        <p:tgtEl>
                                          <p:spTgt spid="4111"/>
                                        </p:tgtEl>
                                        <p:attrNameLst>
                                          <p:attrName>ppt_x</p:attrName>
                                        </p:attrNameLst>
                                      </p:cBhvr>
                                      <p:tavLst>
                                        <p:tav tm="0">
                                          <p:val>
                                            <p:strVal val="#ppt_x-0.25"/>
                                          </p:val>
                                        </p:tav>
                                        <p:tav tm="100000">
                                          <p:val>
                                            <p:strVal val="#ppt_x"/>
                                          </p:val>
                                        </p:tav>
                                      </p:tavLst>
                                    </p:anim>
                                    <p:anim calcmode="lin" valueType="num">
                                      <p:cBhvr>
                                        <p:cTn id="154" dur="664" tmFilter="0.0,0.0; 0.25,0.07; 0.50,0.2; 0.75,0.467; 1.0,1.0">
                                          <p:stCondLst>
                                            <p:cond delay="0"/>
                                          </p:stCondLst>
                                        </p:cTn>
                                        <p:tgtEl>
                                          <p:spTgt spid="4111"/>
                                        </p:tgtEl>
                                        <p:attrNameLst>
                                          <p:attrName>ppt_y</p:attrName>
                                        </p:attrNameLst>
                                      </p:cBhvr>
                                      <p:tavLst>
                                        <p:tav tm="0" fmla="#ppt_y-sin(pi*$)/3">
                                          <p:val>
                                            <p:fltVal val="0.5"/>
                                          </p:val>
                                        </p:tav>
                                        <p:tav tm="100000">
                                          <p:val>
                                            <p:fltVal val="1"/>
                                          </p:val>
                                        </p:tav>
                                      </p:tavLst>
                                    </p:anim>
                                    <p:anim calcmode="lin" valueType="num">
                                      <p:cBhvr>
                                        <p:cTn id="155" dur="664" tmFilter="0, 0; 0.125,0.2665; 0.25,0.4; 0.375,0.465; 0.5,0.5;  0.625,0.535; 0.75,0.6; 0.875,0.7335; 1,1">
                                          <p:stCondLst>
                                            <p:cond delay="664"/>
                                          </p:stCondLst>
                                        </p:cTn>
                                        <p:tgtEl>
                                          <p:spTgt spid="4111"/>
                                        </p:tgtEl>
                                        <p:attrNameLst>
                                          <p:attrName>ppt_y</p:attrName>
                                        </p:attrNameLst>
                                      </p:cBhvr>
                                      <p:tavLst>
                                        <p:tav tm="0" fmla="#ppt_y-sin(pi*$)/9">
                                          <p:val>
                                            <p:fltVal val="0"/>
                                          </p:val>
                                        </p:tav>
                                        <p:tav tm="100000">
                                          <p:val>
                                            <p:fltVal val="1"/>
                                          </p:val>
                                        </p:tav>
                                      </p:tavLst>
                                    </p:anim>
                                    <p:anim calcmode="lin" valueType="num">
                                      <p:cBhvr>
                                        <p:cTn id="156" dur="332" tmFilter="0, 0; 0.125,0.2665; 0.25,0.4; 0.375,0.465; 0.5,0.5;  0.625,0.535; 0.75,0.6; 0.875,0.7335; 1,1">
                                          <p:stCondLst>
                                            <p:cond delay="1324"/>
                                          </p:stCondLst>
                                        </p:cTn>
                                        <p:tgtEl>
                                          <p:spTgt spid="4111"/>
                                        </p:tgtEl>
                                        <p:attrNameLst>
                                          <p:attrName>ppt_y</p:attrName>
                                        </p:attrNameLst>
                                      </p:cBhvr>
                                      <p:tavLst>
                                        <p:tav tm="0" fmla="#ppt_y-sin(pi*$)/27">
                                          <p:val>
                                            <p:fltVal val="0"/>
                                          </p:val>
                                        </p:tav>
                                        <p:tav tm="100000">
                                          <p:val>
                                            <p:fltVal val="1"/>
                                          </p:val>
                                        </p:tav>
                                      </p:tavLst>
                                    </p:anim>
                                    <p:anim calcmode="lin" valueType="num">
                                      <p:cBhvr>
                                        <p:cTn id="157" dur="164" tmFilter="0, 0; 0.125,0.2665; 0.25,0.4; 0.375,0.465; 0.5,0.5;  0.625,0.535; 0.75,0.6; 0.875,0.7335; 1,1">
                                          <p:stCondLst>
                                            <p:cond delay="1656"/>
                                          </p:stCondLst>
                                        </p:cTn>
                                        <p:tgtEl>
                                          <p:spTgt spid="4111"/>
                                        </p:tgtEl>
                                        <p:attrNameLst>
                                          <p:attrName>ppt_y</p:attrName>
                                        </p:attrNameLst>
                                      </p:cBhvr>
                                      <p:tavLst>
                                        <p:tav tm="0" fmla="#ppt_y-sin(pi*$)/81">
                                          <p:val>
                                            <p:fltVal val="0"/>
                                          </p:val>
                                        </p:tav>
                                        <p:tav tm="100000">
                                          <p:val>
                                            <p:fltVal val="1"/>
                                          </p:val>
                                        </p:tav>
                                      </p:tavLst>
                                    </p:anim>
                                    <p:animScale>
                                      <p:cBhvr>
                                        <p:cTn id="158" dur="26">
                                          <p:stCondLst>
                                            <p:cond delay="650"/>
                                          </p:stCondLst>
                                        </p:cTn>
                                        <p:tgtEl>
                                          <p:spTgt spid="4111"/>
                                        </p:tgtEl>
                                      </p:cBhvr>
                                      <p:to x="100000" y="60000"/>
                                    </p:animScale>
                                    <p:animScale>
                                      <p:cBhvr>
                                        <p:cTn id="159" dur="166" decel="50000">
                                          <p:stCondLst>
                                            <p:cond delay="676"/>
                                          </p:stCondLst>
                                        </p:cTn>
                                        <p:tgtEl>
                                          <p:spTgt spid="4111"/>
                                        </p:tgtEl>
                                      </p:cBhvr>
                                      <p:to x="100000" y="100000"/>
                                    </p:animScale>
                                    <p:animScale>
                                      <p:cBhvr>
                                        <p:cTn id="160" dur="26">
                                          <p:stCondLst>
                                            <p:cond delay="1312"/>
                                          </p:stCondLst>
                                        </p:cTn>
                                        <p:tgtEl>
                                          <p:spTgt spid="4111"/>
                                        </p:tgtEl>
                                      </p:cBhvr>
                                      <p:to x="100000" y="80000"/>
                                    </p:animScale>
                                    <p:animScale>
                                      <p:cBhvr>
                                        <p:cTn id="161" dur="166" decel="50000">
                                          <p:stCondLst>
                                            <p:cond delay="1338"/>
                                          </p:stCondLst>
                                        </p:cTn>
                                        <p:tgtEl>
                                          <p:spTgt spid="4111"/>
                                        </p:tgtEl>
                                      </p:cBhvr>
                                      <p:to x="100000" y="100000"/>
                                    </p:animScale>
                                    <p:animScale>
                                      <p:cBhvr>
                                        <p:cTn id="162" dur="26">
                                          <p:stCondLst>
                                            <p:cond delay="1642"/>
                                          </p:stCondLst>
                                        </p:cTn>
                                        <p:tgtEl>
                                          <p:spTgt spid="4111"/>
                                        </p:tgtEl>
                                      </p:cBhvr>
                                      <p:to x="100000" y="90000"/>
                                    </p:animScale>
                                    <p:animScale>
                                      <p:cBhvr>
                                        <p:cTn id="163" dur="166" decel="50000">
                                          <p:stCondLst>
                                            <p:cond delay="1668"/>
                                          </p:stCondLst>
                                        </p:cTn>
                                        <p:tgtEl>
                                          <p:spTgt spid="4111"/>
                                        </p:tgtEl>
                                      </p:cBhvr>
                                      <p:to x="100000" y="100000"/>
                                    </p:animScale>
                                    <p:animScale>
                                      <p:cBhvr>
                                        <p:cTn id="164" dur="26">
                                          <p:stCondLst>
                                            <p:cond delay="1808"/>
                                          </p:stCondLst>
                                        </p:cTn>
                                        <p:tgtEl>
                                          <p:spTgt spid="4111"/>
                                        </p:tgtEl>
                                      </p:cBhvr>
                                      <p:to x="100000" y="95000"/>
                                    </p:animScale>
                                    <p:animScale>
                                      <p:cBhvr>
                                        <p:cTn id="165" dur="166" decel="50000">
                                          <p:stCondLst>
                                            <p:cond delay="1834"/>
                                          </p:stCondLst>
                                        </p:cTn>
                                        <p:tgtEl>
                                          <p:spTgt spid="4111"/>
                                        </p:tgtEl>
                                      </p:cBhvr>
                                      <p:to x="100000" y="100000"/>
                                    </p:animScale>
                                  </p:childTnLst>
                                </p:cTn>
                              </p:par>
                            </p:childTnLst>
                          </p:cTn>
                        </p:par>
                      </p:childTnLst>
                    </p:cTn>
                  </p:par>
                  <p:par>
                    <p:cTn id="166" fill="hold">
                      <p:stCondLst>
                        <p:cond delay="indefinite"/>
                      </p:stCondLst>
                      <p:childTnLst>
                        <p:par>
                          <p:cTn id="167" fill="hold">
                            <p:stCondLst>
                              <p:cond delay="0"/>
                            </p:stCondLst>
                            <p:childTnLst>
                              <p:par>
                                <p:cTn id="168" presetID="16" presetClass="entr" presetSubtype="37" fill="hold" grpId="0" nodeType="clickEffect">
                                  <p:stCondLst>
                                    <p:cond delay="0"/>
                                  </p:stCondLst>
                                  <p:childTnLst>
                                    <p:set>
                                      <p:cBhvr>
                                        <p:cTn id="169" dur="1" fill="hold">
                                          <p:stCondLst>
                                            <p:cond delay="0"/>
                                          </p:stCondLst>
                                        </p:cTn>
                                        <p:tgtEl>
                                          <p:spTgt spid="88"/>
                                        </p:tgtEl>
                                        <p:attrNameLst>
                                          <p:attrName>style.visibility</p:attrName>
                                        </p:attrNameLst>
                                      </p:cBhvr>
                                      <p:to>
                                        <p:strVal val="visible"/>
                                      </p:to>
                                    </p:set>
                                    <p:animEffect transition="in" filter="barn(outVertical)">
                                      <p:cBhvr>
                                        <p:cTn id="170" dur="500"/>
                                        <p:tgtEl>
                                          <p:spTgt spid="88"/>
                                        </p:tgtEl>
                                      </p:cBhvr>
                                    </p:animEffect>
                                  </p:childTnLst>
                                </p:cTn>
                              </p:par>
                              <p:par>
                                <p:cTn id="171" presetID="22" presetClass="entr" presetSubtype="4" fill="hold" nodeType="withEffect">
                                  <p:stCondLst>
                                    <p:cond delay="0"/>
                                  </p:stCondLst>
                                  <p:childTnLst>
                                    <p:set>
                                      <p:cBhvr>
                                        <p:cTn id="172" dur="1" fill="hold">
                                          <p:stCondLst>
                                            <p:cond delay="0"/>
                                          </p:stCondLst>
                                        </p:cTn>
                                        <p:tgtEl>
                                          <p:spTgt spid="89"/>
                                        </p:tgtEl>
                                        <p:attrNameLst>
                                          <p:attrName>style.visibility</p:attrName>
                                        </p:attrNameLst>
                                      </p:cBhvr>
                                      <p:to>
                                        <p:strVal val="visible"/>
                                      </p:to>
                                    </p:set>
                                    <p:animEffect transition="in" filter="wipe(down)">
                                      <p:cBhvr>
                                        <p:cTn id="173" dur="500"/>
                                        <p:tgtEl>
                                          <p:spTgt spid="89"/>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grpId="1" nodeType="clickEffect">
                                  <p:stCondLst>
                                    <p:cond delay="0"/>
                                  </p:stCondLst>
                                  <p:childTnLst>
                                    <p:animEffect transition="out" filter="fade">
                                      <p:cBhvr>
                                        <p:cTn id="177" dur="500"/>
                                        <p:tgtEl>
                                          <p:spTgt spid="88"/>
                                        </p:tgtEl>
                                      </p:cBhvr>
                                    </p:animEffect>
                                    <p:set>
                                      <p:cBhvr>
                                        <p:cTn id="178" dur="1" fill="hold">
                                          <p:stCondLst>
                                            <p:cond delay="499"/>
                                          </p:stCondLst>
                                        </p:cTn>
                                        <p:tgtEl>
                                          <p:spTgt spid="88"/>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89"/>
                                        </p:tgtEl>
                                      </p:cBhvr>
                                    </p:animEffect>
                                    <p:set>
                                      <p:cBhvr>
                                        <p:cTn id="181" dur="1" fill="hold">
                                          <p:stCondLst>
                                            <p:cond delay="499"/>
                                          </p:stCondLst>
                                        </p:cTn>
                                        <p:tgtEl>
                                          <p:spTgt spid="89"/>
                                        </p:tgtEl>
                                        <p:attrNameLst>
                                          <p:attrName>style.visibility</p:attrName>
                                        </p:attrNameLst>
                                      </p:cBhvr>
                                      <p:to>
                                        <p:strVal val="hidden"/>
                                      </p:to>
                                    </p:set>
                                  </p:childTnLst>
                                </p:cTn>
                              </p:par>
                              <p:par>
                                <p:cTn id="182" presetID="16" presetClass="entr" presetSubtype="37" fill="hold" grpId="0" nodeType="withEffect">
                                  <p:stCondLst>
                                    <p:cond delay="0"/>
                                  </p:stCondLst>
                                  <p:childTnLst>
                                    <p:set>
                                      <p:cBhvr>
                                        <p:cTn id="183" dur="1" fill="hold">
                                          <p:stCondLst>
                                            <p:cond delay="0"/>
                                          </p:stCondLst>
                                        </p:cTn>
                                        <p:tgtEl>
                                          <p:spTgt spid="68"/>
                                        </p:tgtEl>
                                        <p:attrNameLst>
                                          <p:attrName>style.visibility</p:attrName>
                                        </p:attrNameLst>
                                      </p:cBhvr>
                                      <p:to>
                                        <p:strVal val="visible"/>
                                      </p:to>
                                    </p:set>
                                    <p:animEffect transition="in" filter="barn(outVertical)">
                                      <p:cBhvr>
                                        <p:cTn id="184" dur="500"/>
                                        <p:tgtEl>
                                          <p:spTgt spid="68"/>
                                        </p:tgtEl>
                                      </p:cBhvr>
                                    </p:animEffect>
                                  </p:childTnLst>
                                </p:cTn>
                              </p:par>
                              <p:par>
                                <p:cTn id="185" presetID="16" presetClass="entr" presetSubtype="37"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animEffect transition="in" filter="barn(outVertical)">
                                      <p:cBhvr>
                                        <p:cTn id="187" dur="500"/>
                                        <p:tgtEl>
                                          <p:spTgt spid="69"/>
                                        </p:tgtEl>
                                      </p:cBhvr>
                                    </p:animEffect>
                                  </p:childTnLst>
                                </p:cTn>
                              </p:par>
                              <p:par>
                                <p:cTn id="188" presetID="22" presetClass="entr" presetSubtype="8" fill="hold" nodeType="withEffect">
                                  <p:stCondLst>
                                    <p:cond delay="0"/>
                                  </p:stCondLst>
                                  <p:childTnLst>
                                    <p:set>
                                      <p:cBhvr>
                                        <p:cTn id="189" dur="1" fill="hold">
                                          <p:stCondLst>
                                            <p:cond delay="0"/>
                                          </p:stCondLst>
                                        </p:cTn>
                                        <p:tgtEl>
                                          <p:spTgt spid="70"/>
                                        </p:tgtEl>
                                        <p:attrNameLst>
                                          <p:attrName>style.visibility</p:attrName>
                                        </p:attrNameLst>
                                      </p:cBhvr>
                                      <p:to>
                                        <p:strVal val="visible"/>
                                      </p:to>
                                    </p:set>
                                    <p:animEffect transition="in" filter="wipe(left)">
                                      <p:cBhvr>
                                        <p:cTn id="19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58491">
                <p:cTn id="191" fill="hold" display="0">
                  <p:stCondLst>
                    <p:cond delay="indefinite"/>
                  </p:stCondLst>
                  <p:endCondLst>
                    <p:cond evt="onStopAudio" delay="0">
                      <p:tgtEl>
                        <p:sldTgt/>
                      </p:tgtEl>
                    </p:cond>
                  </p:endCondLst>
                </p:cTn>
                <p:tgtEl>
                  <p:spTgt spid="67"/>
                </p:tgtEl>
              </p:cMediaNode>
            </p:audio>
          </p:childTnLst>
        </p:cTn>
      </p:par>
    </p:tnLst>
    <p:bldLst>
      <p:bldP spid="10" grpId="0" animBg="1"/>
      <p:bldP spid="10" grpId="1" animBg="1"/>
      <p:bldP spid="42" grpId="0" animBg="1"/>
      <p:bldP spid="42" grpId="1" animBg="1"/>
      <p:bldP spid="42" grpId="2" animBg="1"/>
      <p:bldP spid="43" grpId="0" animBg="1"/>
      <p:bldP spid="43" grpId="1" animBg="1"/>
      <p:bldP spid="50" grpId="0" animBg="1"/>
      <p:bldP spid="50" grpId="1" animBg="1"/>
      <p:bldP spid="55" grpId="0" animBg="1"/>
      <p:bldP spid="55" grpId="1" animBg="1"/>
      <p:bldP spid="56" grpId="0" animBg="1"/>
      <p:bldP spid="56" grpId="1" animBg="1"/>
      <p:bldP spid="62" grpId="0" animBg="1"/>
      <p:bldP spid="62" grpId="1" animBg="1"/>
      <p:bldP spid="69" grpId="0" animBg="1"/>
      <p:bldP spid="4111" grpId="0" animBg="1"/>
      <p:bldP spid="88" grpId="0" animBg="1"/>
      <p:bldP spid="88" grpId="1" animBg="1"/>
      <p:bldP spid="68" grpId="0" animBg="1"/>
      <p:bldP spid="75" grpId="0" animBg="1"/>
      <p:bldP spid="75"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52</a:t>
            </a:fld>
            <a:r>
              <a:rPr lang="en-US"/>
              <a:t>    </a:t>
            </a:r>
            <a:endParaRPr lang="en-US" dirty="0"/>
          </a:p>
        </p:txBody>
      </p:sp>
      <p:sp>
        <p:nvSpPr>
          <p:cNvPr id="5" name="Title 4"/>
          <p:cNvSpPr>
            <a:spLocks noGrp="1"/>
          </p:cNvSpPr>
          <p:nvPr>
            <p:ph type="title"/>
          </p:nvPr>
        </p:nvSpPr>
        <p:spPr>
          <a:xfrm>
            <a:off x="457199" y="91440"/>
            <a:ext cx="11312014" cy="914400"/>
          </a:xfrm>
        </p:spPr>
        <p:txBody>
          <a:bodyPr>
            <a:normAutofit/>
          </a:bodyPr>
          <a:lstStyle/>
          <a:p>
            <a:r>
              <a:rPr lang="en-US" sz="3200" dirty="0">
                <a:solidFill>
                  <a:srgbClr val="FF0000"/>
                </a:solidFill>
                <a:effectLst>
                  <a:outerShdw blurRad="38100" dist="63500" dir="2700000" algn="tl">
                    <a:schemeClr val="bg1"/>
                  </a:outerShdw>
                </a:effectLst>
              </a:rPr>
              <a:t>“Best Practice” </a:t>
            </a:r>
            <a:r>
              <a:rPr lang="en-US" sz="3200" dirty="0" err="1">
                <a:effectLst/>
              </a:rPr>
              <a:t>v.s</a:t>
            </a:r>
            <a:r>
              <a:rPr lang="en-US" sz="3200" dirty="0">
                <a:effectLst/>
              </a:rPr>
              <a:t>. </a:t>
            </a:r>
            <a:r>
              <a:rPr lang="en-US" sz="3200" dirty="0">
                <a:solidFill>
                  <a:srgbClr val="66FF66"/>
                </a:solidFill>
              </a:rPr>
              <a:t>“Low </a:t>
            </a:r>
            <a:r>
              <a:rPr lang="en-US" sz="3200" dirty="0" err="1">
                <a:solidFill>
                  <a:srgbClr val="66FF66"/>
                </a:solidFill>
              </a:rPr>
              <a:t>Theshold</a:t>
            </a:r>
            <a:r>
              <a:rPr lang="en-US" sz="3200" dirty="0">
                <a:solidFill>
                  <a:srgbClr val="66FF66"/>
                </a:solidFill>
              </a:rPr>
              <a:t>” </a:t>
            </a:r>
            <a:r>
              <a:rPr lang="en-US" sz="3200" dirty="0" err="1"/>
              <a:t>IndexDNA</a:t>
            </a:r>
            <a:r>
              <a:rPr lang="en-US" sz="3200" dirty="0"/>
              <a:t>™</a:t>
            </a:r>
            <a:endParaRPr lang="en-US" sz="3200" dirty="0">
              <a:effectLst/>
            </a:endParaRPr>
          </a:p>
        </p:txBody>
      </p:sp>
      <p:sp>
        <p:nvSpPr>
          <p:cNvPr id="6" name="Content Placeholder 5"/>
          <p:cNvSpPr>
            <a:spLocks noGrp="1"/>
          </p:cNvSpPr>
          <p:nvPr>
            <p:ph sz="quarter" idx="10"/>
          </p:nvPr>
        </p:nvSpPr>
        <p:spPr/>
        <p:txBody>
          <a:bodyPr/>
          <a:lstStyle/>
          <a:p>
            <a:endParaRPr lang="en-US"/>
          </a:p>
        </p:txBody>
      </p:sp>
      <p:pic>
        <p:nvPicPr>
          <p:cNvPr id="5124" name="Picture 4"/>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8895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707923" y="1877961"/>
            <a:ext cx="9763432" cy="786581"/>
          </a:xfrm>
          <a:prstGeom prst="ellipse">
            <a:avLst/>
          </a:prstGeom>
          <a:solidFill>
            <a:schemeClr val="bg1">
              <a:alpha val="29000"/>
            </a:schemeClr>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9" name="TextBox 8"/>
          <p:cNvSpPr txBox="1"/>
          <p:nvPr/>
        </p:nvSpPr>
        <p:spPr>
          <a:xfrm>
            <a:off x="2041905" y="3824755"/>
            <a:ext cx="7095468" cy="1846659"/>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Looking at the area above the Fill Factor,</a:t>
            </a:r>
          </a:p>
          <a:p>
            <a:pPr algn="ctr"/>
            <a:r>
              <a:rPr lang="en-US" sz="2400" dirty="0">
                <a:latin typeface="Arial Black" panose="020B0A04020102020204" pitchFamily="34" charset="0"/>
              </a:rPr>
              <a:t>It’s easy to see why we have </a:t>
            </a:r>
          </a:p>
          <a:p>
            <a:pPr algn="ctr"/>
            <a:r>
              <a:rPr lang="en-US" sz="2400" dirty="0">
                <a:latin typeface="Arial Black" panose="020B0A04020102020204" pitchFamily="34" charset="0"/>
              </a:rPr>
              <a:t>continuous hourly Page-Splits… </a:t>
            </a:r>
          </a:p>
          <a:p>
            <a:pPr algn="ctr"/>
            <a:r>
              <a:rPr lang="en-US" sz="2400" dirty="0">
                <a:latin typeface="Arial Black" panose="020B0A04020102020204" pitchFamily="34" charset="0"/>
              </a:rPr>
              <a:t>There’s no room for INSERTs!</a:t>
            </a:r>
          </a:p>
          <a:p>
            <a:pPr algn="ctr"/>
            <a:r>
              <a:rPr lang="en-US" sz="2400" dirty="0">
                <a:ln>
                  <a:solidFill>
                    <a:schemeClr val="tx1"/>
                  </a:solidFill>
                </a:ln>
                <a:solidFill>
                  <a:srgbClr val="FF0000"/>
                </a:solidFill>
                <a:latin typeface="Arial Black" panose="020B0A04020102020204" pitchFamily="34" charset="0"/>
              </a:rPr>
              <a:t>Reorganize CANNOT make pages!</a:t>
            </a:r>
          </a:p>
        </p:txBody>
      </p:sp>
      <p:cxnSp>
        <p:nvCxnSpPr>
          <p:cNvPr id="14" name="Straight Arrow Connector 13"/>
          <p:cNvCxnSpPr>
            <a:stCxn id="9" idx="0"/>
            <a:endCxn id="7" idx="4"/>
          </p:cNvCxnSpPr>
          <p:nvPr/>
        </p:nvCxnSpPr>
        <p:spPr>
          <a:xfrm flipV="1">
            <a:off x="5589639" y="2664542"/>
            <a:ext cx="0" cy="116021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pic>
        <p:nvPicPr>
          <p:cNvPr id="5126"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188952" cy="5305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 name="Straight Arrow Connector 31"/>
          <p:cNvCxnSpPr/>
          <p:nvPr/>
        </p:nvCxnSpPr>
        <p:spPr>
          <a:xfrm>
            <a:off x="10287633" y="1877961"/>
            <a:ext cx="917" cy="3814916"/>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717755" y="1917297"/>
            <a:ext cx="9580627" cy="786581"/>
          </a:xfrm>
          <a:prstGeom prst="ellipse">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Arial Black" panose="020B0A04020102020204" pitchFamily="34" charset="0"/>
              </a:rPr>
              <a:t>Room to grow after 4 days no fragmentation</a:t>
            </a:r>
          </a:p>
          <a:p>
            <a:pPr algn="ctr"/>
            <a:endParaRPr lang="en-US" dirty="0">
              <a:solidFill>
                <a:schemeClr val="tx1"/>
              </a:solidFill>
              <a:latin typeface="Arial Black" panose="020B0A04020102020204" pitchFamily="34" charset="0"/>
            </a:endParaRPr>
          </a:p>
        </p:txBody>
      </p:sp>
      <p:cxnSp>
        <p:nvCxnSpPr>
          <p:cNvPr id="18" name="Straight Arrow Connector 17"/>
          <p:cNvCxnSpPr/>
          <p:nvPr/>
        </p:nvCxnSpPr>
        <p:spPr>
          <a:xfrm>
            <a:off x="10470438" y="1877961"/>
            <a:ext cx="917" cy="3814916"/>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717755" y="2703878"/>
            <a:ext cx="9566333" cy="2988999"/>
          </a:xfrm>
          <a:prstGeom prst="ellipse">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Arial Black" panose="020B0A04020102020204" pitchFamily="34" charset="0"/>
              </a:rPr>
              <a:t>No Page-Splits after 4 days.</a:t>
            </a:r>
          </a:p>
          <a:p>
            <a:pPr algn="ctr"/>
            <a:r>
              <a:rPr lang="en-US" dirty="0">
                <a:solidFill>
                  <a:schemeClr val="tx1"/>
                </a:solidFill>
                <a:latin typeface="Arial Black" panose="020B0A04020102020204" pitchFamily="34" charset="0"/>
              </a:rPr>
              <a:t>0.017% Fragmentation.</a:t>
            </a:r>
          </a:p>
          <a:p>
            <a:pPr algn="ctr"/>
            <a:r>
              <a:rPr lang="en-US" dirty="0">
                <a:solidFill>
                  <a:schemeClr val="tx1"/>
                </a:solidFill>
                <a:latin typeface="Arial Black" panose="020B0A04020102020204" pitchFamily="34" charset="0"/>
              </a:rPr>
              <a:t>The few pages in this area are artifacts due to parallelism</a:t>
            </a:r>
          </a:p>
          <a:p>
            <a:pPr algn="ctr"/>
            <a:r>
              <a:rPr lang="en-US" dirty="0">
                <a:solidFill>
                  <a:schemeClr val="tx1"/>
                </a:solidFill>
                <a:latin typeface="Arial Black" panose="020B0A04020102020204" pitchFamily="34" charset="0"/>
              </a:rPr>
              <a:t>during the REBUILD.  There was no increase in page counts.</a:t>
            </a:r>
          </a:p>
          <a:p>
            <a:pPr algn="ctr"/>
            <a:endParaRPr lang="en-US" dirty="0">
              <a:solidFill>
                <a:schemeClr val="tx1"/>
              </a:solidFill>
              <a:latin typeface="Arial Black" panose="020B0A04020102020204" pitchFamily="34" charset="0"/>
            </a:endParaRPr>
          </a:p>
          <a:p>
            <a:pPr algn="ctr"/>
            <a:endParaRPr lang="en-US" dirty="0">
              <a:solidFill>
                <a:schemeClr val="tx1"/>
              </a:solidFill>
              <a:latin typeface="Arial Black" panose="020B0A04020102020204" pitchFamily="34" charset="0"/>
            </a:endParaRPr>
          </a:p>
          <a:p>
            <a:pPr algn="ctr"/>
            <a:endParaRPr lang="en-US" dirty="0">
              <a:solidFill>
                <a:schemeClr val="tx1"/>
              </a:solidFill>
              <a:latin typeface="Arial Black" panose="020B0A04020102020204" pitchFamily="34" charset="0"/>
            </a:endParaRPr>
          </a:p>
          <a:p>
            <a:pPr algn="ctr"/>
            <a:endParaRPr lang="en-US" dirty="0">
              <a:solidFill>
                <a:schemeClr val="tx1"/>
              </a:solidFill>
              <a:latin typeface="Arial Black" panose="020B0A04020102020204" pitchFamily="34" charset="0"/>
            </a:endParaRPr>
          </a:p>
          <a:p>
            <a:pPr algn="ctr"/>
            <a:endParaRPr lang="en-US" dirty="0">
              <a:solidFill>
                <a:schemeClr val="tx1"/>
              </a:solidFill>
              <a:latin typeface="Arial Black" panose="020B0A04020102020204" pitchFamily="34" charset="0"/>
            </a:endParaRPr>
          </a:p>
          <a:p>
            <a:pPr algn="ctr"/>
            <a:endParaRPr lang="en-US" dirty="0">
              <a:solidFill>
                <a:schemeClr val="tx1"/>
              </a:solidFill>
              <a:latin typeface="Arial Black" panose="020B0A04020102020204" pitchFamily="34" charset="0"/>
            </a:endParaRPr>
          </a:p>
        </p:txBody>
      </p:sp>
      <p:sp>
        <p:nvSpPr>
          <p:cNvPr id="19" name="TextBox 18"/>
          <p:cNvSpPr txBox="1"/>
          <p:nvPr/>
        </p:nvSpPr>
        <p:spPr>
          <a:xfrm>
            <a:off x="3896155" y="4009420"/>
            <a:ext cx="3209532" cy="1477328"/>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1 Month (32 Days)</a:t>
            </a:r>
          </a:p>
          <a:p>
            <a:pPr algn="ctr"/>
            <a:r>
              <a:rPr lang="en-US" sz="2400" dirty="0">
                <a:latin typeface="Arial Black" panose="020B0A04020102020204" pitchFamily="34" charset="0"/>
              </a:rPr>
              <a:t>(32*10,000 </a:t>
            </a:r>
          </a:p>
          <a:p>
            <a:pPr algn="ctr"/>
            <a:r>
              <a:rPr lang="en-US" sz="2400" dirty="0">
                <a:latin typeface="Arial Black" panose="020B0A04020102020204" pitchFamily="34" charset="0"/>
              </a:rPr>
              <a:t>= </a:t>
            </a:r>
            <a:r>
              <a:rPr lang="en-US" sz="2400" u="sng" dirty="0">
                <a:latin typeface="Arial Black" panose="020B0A04020102020204" pitchFamily="34" charset="0"/>
              </a:rPr>
              <a:t>320,000 Rows</a:t>
            </a:r>
            <a:r>
              <a:rPr lang="en-US" sz="2400" dirty="0">
                <a:latin typeface="Arial Black" panose="020B0A04020102020204" pitchFamily="34" charset="0"/>
              </a:rPr>
              <a:t>)</a:t>
            </a:r>
          </a:p>
          <a:p>
            <a:pPr algn="ctr"/>
            <a:r>
              <a:rPr lang="en-US" sz="2400" dirty="0">
                <a:latin typeface="Arial Black" panose="020B0A04020102020204" pitchFamily="34" charset="0"/>
              </a:rPr>
              <a:t>with &lt;1% Frag</a:t>
            </a:r>
          </a:p>
        </p:txBody>
      </p:sp>
      <p:sp>
        <p:nvSpPr>
          <p:cNvPr id="17" name="Oval 16">
            <a:extLst>
              <a:ext uri="{FF2B5EF4-FFF2-40B4-BE49-F238E27FC236}">
                <a16:creationId xmlns:a16="http://schemas.microsoft.com/office/drawing/2014/main" id="{9E530454-57FE-4CE7-8A0E-0E6060DC1112}"/>
              </a:ext>
            </a:extLst>
          </p:cNvPr>
          <p:cNvSpPr/>
          <p:nvPr/>
        </p:nvSpPr>
        <p:spPr>
          <a:xfrm>
            <a:off x="1337050" y="4535645"/>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1</a:t>
            </a:r>
          </a:p>
        </p:txBody>
      </p:sp>
      <p:sp>
        <p:nvSpPr>
          <p:cNvPr id="20" name="Oval 19">
            <a:extLst>
              <a:ext uri="{FF2B5EF4-FFF2-40B4-BE49-F238E27FC236}">
                <a16:creationId xmlns:a16="http://schemas.microsoft.com/office/drawing/2014/main" id="{678AFCCA-6DC0-44F3-A926-267F4FE2E0E5}"/>
              </a:ext>
            </a:extLst>
          </p:cNvPr>
          <p:cNvSpPr/>
          <p:nvPr/>
        </p:nvSpPr>
        <p:spPr>
          <a:xfrm>
            <a:off x="2227637" y="5421035"/>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2</a:t>
            </a:r>
          </a:p>
        </p:txBody>
      </p:sp>
      <p:sp>
        <p:nvSpPr>
          <p:cNvPr id="21" name="Oval 20">
            <a:extLst>
              <a:ext uri="{FF2B5EF4-FFF2-40B4-BE49-F238E27FC236}">
                <a16:creationId xmlns:a16="http://schemas.microsoft.com/office/drawing/2014/main" id="{958F2FDC-5E36-49AD-945A-3338213A60E1}"/>
              </a:ext>
            </a:extLst>
          </p:cNvPr>
          <p:cNvSpPr/>
          <p:nvPr/>
        </p:nvSpPr>
        <p:spPr>
          <a:xfrm>
            <a:off x="3080143" y="4304937"/>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3</a:t>
            </a:r>
          </a:p>
        </p:txBody>
      </p:sp>
      <p:sp>
        <p:nvSpPr>
          <p:cNvPr id="22" name="Oval 21">
            <a:extLst>
              <a:ext uri="{FF2B5EF4-FFF2-40B4-BE49-F238E27FC236}">
                <a16:creationId xmlns:a16="http://schemas.microsoft.com/office/drawing/2014/main" id="{505A4695-7291-4F59-A5E2-4BBAAD74CCED}"/>
              </a:ext>
            </a:extLst>
          </p:cNvPr>
          <p:cNvSpPr/>
          <p:nvPr/>
        </p:nvSpPr>
        <p:spPr>
          <a:xfrm>
            <a:off x="3775478" y="4424492"/>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4</a:t>
            </a:r>
          </a:p>
        </p:txBody>
      </p:sp>
      <p:sp>
        <p:nvSpPr>
          <p:cNvPr id="23" name="Oval 22">
            <a:extLst>
              <a:ext uri="{FF2B5EF4-FFF2-40B4-BE49-F238E27FC236}">
                <a16:creationId xmlns:a16="http://schemas.microsoft.com/office/drawing/2014/main" id="{FB7EC505-DBF4-4CC9-9CD1-BCCF7982A854}"/>
              </a:ext>
            </a:extLst>
          </p:cNvPr>
          <p:cNvSpPr/>
          <p:nvPr/>
        </p:nvSpPr>
        <p:spPr>
          <a:xfrm>
            <a:off x="4559096" y="5472460"/>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5</a:t>
            </a:r>
          </a:p>
        </p:txBody>
      </p:sp>
      <p:sp>
        <p:nvSpPr>
          <p:cNvPr id="24" name="Oval 23">
            <a:extLst>
              <a:ext uri="{FF2B5EF4-FFF2-40B4-BE49-F238E27FC236}">
                <a16:creationId xmlns:a16="http://schemas.microsoft.com/office/drawing/2014/main" id="{C65FB75A-2724-44A8-BCCA-A6F213658E7C}"/>
              </a:ext>
            </a:extLst>
          </p:cNvPr>
          <p:cNvSpPr/>
          <p:nvPr/>
        </p:nvSpPr>
        <p:spPr>
          <a:xfrm>
            <a:off x="6425780" y="4424492"/>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7</a:t>
            </a:r>
          </a:p>
        </p:txBody>
      </p:sp>
      <p:sp>
        <p:nvSpPr>
          <p:cNvPr id="25" name="Oval 24">
            <a:extLst>
              <a:ext uri="{FF2B5EF4-FFF2-40B4-BE49-F238E27FC236}">
                <a16:creationId xmlns:a16="http://schemas.microsoft.com/office/drawing/2014/main" id="{5618B315-0B3B-4647-BFDE-5474AE56ECE9}"/>
              </a:ext>
            </a:extLst>
          </p:cNvPr>
          <p:cNvSpPr/>
          <p:nvPr/>
        </p:nvSpPr>
        <p:spPr>
          <a:xfrm>
            <a:off x="8094068" y="2743214"/>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9</a:t>
            </a:r>
          </a:p>
        </p:txBody>
      </p:sp>
      <p:sp>
        <p:nvSpPr>
          <p:cNvPr id="26" name="Oval 25">
            <a:extLst>
              <a:ext uri="{FF2B5EF4-FFF2-40B4-BE49-F238E27FC236}">
                <a16:creationId xmlns:a16="http://schemas.microsoft.com/office/drawing/2014/main" id="{B63D1CBA-95CF-4585-B9A9-CB4B1E2EFA21}"/>
              </a:ext>
            </a:extLst>
          </p:cNvPr>
          <p:cNvSpPr/>
          <p:nvPr/>
        </p:nvSpPr>
        <p:spPr>
          <a:xfrm>
            <a:off x="5536646" y="3844145"/>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6</a:t>
            </a:r>
          </a:p>
        </p:txBody>
      </p:sp>
      <p:sp>
        <p:nvSpPr>
          <p:cNvPr id="27" name="Oval 26">
            <a:extLst>
              <a:ext uri="{FF2B5EF4-FFF2-40B4-BE49-F238E27FC236}">
                <a16:creationId xmlns:a16="http://schemas.microsoft.com/office/drawing/2014/main" id="{A5AB15E9-5DB8-4C7C-BA85-B58FFC82E3D5}"/>
              </a:ext>
            </a:extLst>
          </p:cNvPr>
          <p:cNvSpPr/>
          <p:nvPr/>
        </p:nvSpPr>
        <p:spPr>
          <a:xfrm>
            <a:off x="7226364" y="3718880"/>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8</a:t>
            </a:r>
          </a:p>
        </p:txBody>
      </p:sp>
      <p:sp>
        <p:nvSpPr>
          <p:cNvPr id="28" name="Oval 27">
            <a:extLst>
              <a:ext uri="{FF2B5EF4-FFF2-40B4-BE49-F238E27FC236}">
                <a16:creationId xmlns:a16="http://schemas.microsoft.com/office/drawing/2014/main" id="{8A6AA919-0780-4C67-ADC5-F9345AF9C141}"/>
              </a:ext>
            </a:extLst>
          </p:cNvPr>
          <p:cNvSpPr/>
          <p:nvPr/>
        </p:nvSpPr>
        <p:spPr>
          <a:xfrm>
            <a:off x="8810447" y="3957270"/>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10</a:t>
            </a:r>
          </a:p>
        </p:txBody>
      </p:sp>
      <p:sp>
        <p:nvSpPr>
          <p:cNvPr id="29" name="Oval 28">
            <a:extLst>
              <a:ext uri="{FF2B5EF4-FFF2-40B4-BE49-F238E27FC236}">
                <a16:creationId xmlns:a16="http://schemas.microsoft.com/office/drawing/2014/main" id="{61DCE223-6F25-4BA2-9B7E-619DE4F78693}"/>
              </a:ext>
            </a:extLst>
          </p:cNvPr>
          <p:cNvSpPr/>
          <p:nvPr/>
        </p:nvSpPr>
        <p:spPr>
          <a:xfrm>
            <a:off x="9526826" y="2430207"/>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11</a:t>
            </a:r>
          </a:p>
        </p:txBody>
      </p:sp>
      <p:sp>
        <p:nvSpPr>
          <p:cNvPr id="30" name="Oval 29">
            <a:extLst>
              <a:ext uri="{FF2B5EF4-FFF2-40B4-BE49-F238E27FC236}">
                <a16:creationId xmlns:a16="http://schemas.microsoft.com/office/drawing/2014/main" id="{E5AC68A1-E266-4326-8B4A-560D98D614EE}"/>
              </a:ext>
            </a:extLst>
          </p:cNvPr>
          <p:cNvSpPr/>
          <p:nvPr/>
        </p:nvSpPr>
        <p:spPr>
          <a:xfrm>
            <a:off x="10112829" y="3429000"/>
            <a:ext cx="329184" cy="326926"/>
          </a:xfrm>
          <a:prstGeom prst="ellipse">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1005840" tIns="0" rIns="548640" bIns="0" numCol="1" spcCol="0" rtlCol="0" fromWordArt="0" anchor="ctr" anchorCtr="0" forceAA="0" compatLnSpc="1">
            <a:prstTxWarp prst="textNoShape">
              <a:avLst/>
            </a:prstTxWarp>
            <a:noAutofit/>
          </a:bodyPr>
          <a:lstStyle/>
          <a:p>
            <a:r>
              <a:rPr lang="en-US" dirty="0">
                <a:solidFill>
                  <a:schemeClr val="tx1"/>
                </a:solidFill>
                <a:latin typeface="Arial Black" panose="020B0A04020102020204" pitchFamily="34" charset="0"/>
              </a:rPr>
              <a:t>12</a:t>
            </a:r>
          </a:p>
        </p:txBody>
      </p:sp>
    </p:spTree>
    <p:extLst>
      <p:ext uri="{BB962C8B-B14F-4D97-AF65-F5344CB8AC3E}">
        <p14:creationId xmlns:p14="http://schemas.microsoft.com/office/powerpoint/2010/main" val="228282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20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4)">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out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22" presetClass="entr" presetSubtype="1"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6"/>
                                        </p:tgtEl>
                                        <p:attrNameLst>
                                          <p:attrName>style.visibility</p:attrName>
                                        </p:attrNameLst>
                                      </p:cBhvr>
                                      <p:to>
                                        <p:strVal val="visible"/>
                                      </p:to>
                                    </p:set>
                                    <p:animEffect transition="in" filter="wipe(left)">
                                      <p:cBhvr>
                                        <p:cTn id="37" dur="2000"/>
                                        <p:tgtEl>
                                          <p:spTgt spid="51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4"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heel(4)">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heel(4)">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xEl>
                                              <p:pRg st="0" end="0"/>
                                            </p:txEl>
                                          </p:spTgt>
                                        </p:tgtEl>
                                        <p:attrNameLst>
                                          <p:attrName>style.visibility</p:attrName>
                                        </p:attrNameLst>
                                      </p:cBhvr>
                                      <p:to>
                                        <p:strVal val="visible"/>
                                      </p:to>
                                    </p:set>
                                    <p:animEffect transition="in" filter="fade">
                                      <p:cBhvr>
                                        <p:cTn id="57" dur="500"/>
                                        <p:tgtEl>
                                          <p:spTgt spid="34">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4">
                                            <p:txEl>
                                              <p:pRg st="1" end="1"/>
                                            </p:txEl>
                                          </p:spTgt>
                                        </p:tgtEl>
                                        <p:attrNameLst>
                                          <p:attrName>style.visibility</p:attrName>
                                        </p:attrNameLst>
                                      </p:cBhvr>
                                      <p:to>
                                        <p:strVal val="visible"/>
                                      </p:to>
                                    </p:set>
                                    <p:animEffect transition="in" filter="fade">
                                      <p:cBhvr>
                                        <p:cTn id="60" dur="500"/>
                                        <p:tgtEl>
                                          <p:spTgt spid="3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heel(4)">
                                      <p:cBhvr>
                                        <p:cTn id="65" dur="200"/>
                                        <p:tgtEl>
                                          <p:spTgt spid="17"/>
                                        </p:tgtEl>
                                      </p:cBhvr>
                                    </p:animEffect>
                                  </p:childTnLst>
                                </p:cTn>
                              </p:par>
                            </p:childTnLst>
                          </p:cTn>
                        </p:par>
                        <p:par>
                          <p:cTn id="66" fill="hold">
                            <p:stCondLst>
                              <p:cond delay="200"/>
                            </p:stCondLst>
                            <p:childTnLst>
                              <p:par>
                                <p:cTn id="67" presetID="21" presetClass="entr" presetSubtype="4"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heel(4)">
                                      <p:cBhvr>
                                        <p:cTn id="69" dur="200"/>
                                        <p:tgtEl>
                                          <p:spTgt spid="20"/>
                                        </p:tgtEl>
                                      </p:cBhvr>
                                    </p:animEffect>
                                  </p:childTnLst>
                                </p:cTn>
                              </p:par>
                            </p:childTnLst>
                          </p:cTn>
                        </p:par>
                        <p:par>
                          <p:cTn id="70" fill="hold">
                            <p:stCondLst>
                              <p:cond delay="400"/>
                            </p:stCondLst>
                            <p:childTnLst>
                              <p:par>
                                <p:cTn id="71" presetID="21" presetClass="entr" presetSubtype="4"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heel(4)">
                                      <p:cBhvr>
                                        <p:cTn id="73" dur="200"/>
                                        <p:tgtEl>
                                          <p:spTgt spid="21"/>
                                        </p:tgtEl>
                                      </p:cBhvr>
                                    </p:animEffect>
                                  </p:childTnLst>
                                </p:cTn>
                              </p:par>
                            </p:childTnLst>
                          </p:cTn>
                        </p:par>
                        <p:par>
                          <p:cTn id="74" fill="hold">
                            <p:stCondLst>
                              <p:cond delay="600"/>
                            </p:stCondLst>
                            <p:childTnLst>
                              <p:par>
                                <p:cTn id="75" presetID="21" presetClass="entr" presetSubtype="4"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heel(4)">
                                      <p:cBhvr>
                                        <p:cTn id="77" dur="200"/>
                                        <p:tgtEl>
                                          <p:spTgt spid="22"/>
                                        </p:tgtEl>
                                      </p:cBhvr>
                                    </p:animEffect>
                                  </p:childTnLst>
                                </p:cTn>
                              </p:par>
                            </p:childTnLst>
                          </p:cTn>
                        </p:par>
                        <p:par>
                          <p:cTn id="78" fill="hold">
                            <p:stCondLst>
                              <p:cond delay="800"/>
                            </p:stCondLst>
                            <p:childTnLst>
                              <p:par>
                                <p:cTn id="79" presetID="21" presetClass="entr" presetSubtype="4"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heel(4)">
                                      <p:cBhvr>
                                        <p:cTn id="81" dur="200"/>
                                        <p:tgtEl>
                                          <p:spTgt spid="23"/>
                                        </p:tgtEl>
                                      </p:cBhvr>
                                    </p:animEffect>
                                  </p:childTnLst>
                                </p:cTn>
                              </p:par>
                            </p:childTnLst>
                          </p:cTn>
                        </p:par>
                        <p:par>
                          <p:cTn id="82" fill="hold">
                            <p:stCondLst>
                              <p:cond delay="1000"/>
                            </p:stCondLst>
                            <p:childTnLst>
                              <p:par>
                                <p:cTn id="83" presetID="21" presetClass="entr" presetSubtype="4"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heel(4)">
                                      <p:cBhvr>
                                        <p:cTn id="85" dur="200"/>
                                        <p:tgtEl>
                                          <p:spTgt spid="26"/>
                                        </p:tgtEl>
                                      </p:cBhvr>
                                    </p:animEffect>
                                  </p:childTnLst>
                                </p:cTn>
                              </p:par>
                            </p:childTnLst>
                          </p:cTn>
                        </p:par>
                        <p:par>
                          <p:cTn id="86" fill="hold">
                            <p:stCondLst>
                              <p:cond delay="1200"/>
                            </p:stCondLst>
                            <p:childTnLst>
                              <p:par>
                                <p:cTn id="87" presetID="21" presetClass="entr" presetSubtype="4"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heel(4)">
                                      <p:cBhvr>
                                        <p:cTn id="89" dur="200"/>
                                        <p:tgtEl>
                                          <p:spTgt spid="24"/>
                                        </p:tgtEl>
                                      </p:cBhvr>
                                    </p:animEffect>
                                  </p:childTnLst>
                                </p:cTn>
                              </p:par>
                            </p:childTnLst>
                          </p:cTn>
                        </p:par>
                        <p:par>
                          <p:cTn id="90" fill="hold">
                            <p:stCondLst>
                              <p:cond delay="1400"/>
                            </p:stCondLst>
                            <p:childTnLst>
                              <p:par>
                                <p:cTn id="91" presetID="21" presetClass="entr" presetSubtype="4"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heel(4)">
                                      <p:cBhvr>
                                        <p:cTn id="93" dur="200"/>
                                        <p:tgtEl>
                                          <p:spTgt spid="27"/>
                                        </p:tgtEl>
                                      </p:cBhvr>
                                    </p:animEffect>
                                  </p:childTnLst>
                                </p:cTn>
                              </p:par>
                            </p:childTnLst>
                          </p:cTn>
                        </p:par>
                        <p:par>
                          <p:cTn id="94" fill="hold">
                            <p:stCondLst>
                              <p:cond delay="1600"/>
                            </p:stCondLst>
                            <p:childTnLst>
                              <p:par>
                                <p:cTn id="95" presetID="21" presetClass="entr" presetSubtype="4"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heel(4)">
                                      <p:cBhvr>
                                        <p:cTn id="97" dur="200"/>
                                        <p:tgtEl>
                                          <p:spTgt spid="25"/>
                                        </p:tgtEl>
                                      </p:cBhvr>
                                    </p:animEffect>
                                  </p:childTnLst>
                                </p:cTn>
                              </p:par>
                            </p:childTnLst>
                          </p:cTn>
                        </p:par>
                        <p:par>
                          <p:cTn id="98" fill="hold">
                            <p:stCondLst>
                              <p:cond delay="1800"/>
                            </p:stCondLst>
                            <p:childTnLst>
                              <p:par>
                                <p:cTn id="99" presetID="21" presetClass="entr" presetSubtype="4" fill="hold" grpId="0"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heel(4)">
                                      <p:cBhvr>
                                        <p:cTn id="101" dur="200"/>
                                        <p:tgtEl>
                                          <p:spTgt spid="28"/>
                                        </p:tgtEl>
                                      </p:cBhvr>
                                    </p:animEffect>
                                  </p:childTnLst>
                                </p:cTn>
                              </p:par>
                            </p:childTnLst>
                          </p:cTn>
                        </p:par>
                        <p:par>
                          <p:cTn id="102" fill="hold">
                            <p:stCondLst>
                              <p:cond delay="2000"/>
                            </p:stCondLst>
                            <p:childTnLst>
                              <p:par>
                                <p:cTn id="103" presetID="21" presetClass="entr" presetSubtype="4" fill="hold" grpId="0" nodeType="after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wheel(4)">
                                      <p:cBhvr>
                                        <p:cTn id="105" dur="200"/>
                                        <p:tgtEl>
                                          <p:spTgt spid="29"/>
                                        </p:tgtEl>
                                      </p:cBhvr>
                                    </p:animEffect>
                                  </p:childTnLst>
                                </p:cTn>
                              </p:par>
                            </p:childTnLst>
                          </p:cTn>
                        </p:par>
                        <p:par>
                          <p:cTn id="106" fill="hold">
                            <p:stCondLst>
                              <p:cond delay="2200"/>
                            </p:stCondLst>
                            <p:childTnLst>
                              <p:par>
                                <p:cTn id="107" presetID="21" presetClass="entr" presetSubtype="4"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heel(4)">
                                      <p:cBhvr>
                                        <p:cTn id="109" dur="2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7"/>
                                        </p:tgtEl>
                                      </p:cBhvr>
                                    </p:animEffect>
                                    <p:set>
                                      <p:cBhvr>
                                        <p:cTn id="114" dur="1" fill="hold">
                                          <p:stCondLst>
                                            <p:cond delay="499"/>
                                          </p:stCondLst>
                                        </p:cTn>
                                        <p:tgtEl>
                                          <p:spTgt spid="17"/>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0"/>
                                        </p:tgtEl>
                                      </p:cBhvr>
                                    </p:animEffect>
                                    <p:set>
                                      <p:cBhvr>
                                        <p:cTn id="117" dur="1" fill="hold">
                                          <p:stCondLst>
                                            <p:cond delay="499"/>
                                          </p:stCondLst>
                                        </p:cTn>
                                        <p:tgtEl>
                                          <p:spTgt spid="20"/>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1"/>
                                        </p:tgtEl>
                                      </p:cBhvr>
                                    </p:animEffect>
                                    <p:set>
                                      <p:cBhvr>
                                        <p:cTn id="120" dur="1" fill="hold">
                                          <p:stCondLst>
                                            <p:cond delay="499"/>
                                          </p:stCondLst>
                                        </p:cTn>
                                        <p:tgtEl>
                                          <p:spTgt spid="21"/>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22"/>
                                        </p:tgtEl>
                                      </p:cBhvr>
                                    </p:animEffect>
                                    <p:set>
                                      <p:cBhvr>
                                        <p:cTn id="123" dur="1" fill="hold">
                                          <p:stCondLst>
                                            <p:cond delay="499"/>
                                          </p:stCondLst>
                                        </p:cTn>
                                        <p:tgtEl>
                                          <p:spTgt spid="22"/>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23"/>
                                        </p:tgtEl>
                                      </p:cBhvr>
                                    </p:animEffect>
                                    <p:set>
                                      <p:cBhvr>
                                        <p:cTn id="126" dur="1" fill="hold">
                                          <p:stCondLst>
                                            <p:cond delay="499"/>
                                          </p:stCondLst>
                                        </p:cTn>
                                        <p:tgtEl>
                                          <p:spTgt spid="23"/>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24"/>
                                        </p:tgtEl>
                                      </p:cBhvr>
                                    </p:animEffect>
                                    <p:set>
                                      <p:cBhvr>
                                        <p:cTn id="132" dur="1" fill="hold">
                                          <p:stCondLst>
                                            <p:cond delay="499"/>
                                          </p:stCondLst>
                                        </p:cTn>
                                        <p:tgtEl>
                                          <p:spTgt spid="24"/>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27"/>
                                        </p:tgtEl>
                                      </p:cBhvr>
                                    </p:animEffect>
                                    <p:set>
                                      <p:cBhvr>
                                        <p:cTn id="135" dur="1" fill="hold">
                                          <p:stCondLst>
                                            <p:cond delay="499"/>
                                          </p:stCondLst>
                                        </p:cTn>
                                        <p:tgtEl>
                                          <p:spTgt spid="2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29"/>
                                        </p:tgtEl>
                                      </p:cBhvr>
                                    </p:animEffect>
                                    <p:set>
                                      <p:cBhvr>
                                        <p:cTn id="144" dur="1" fill="hold">
                                          <p:stCondLst>
                                            <p:cond delay="499"/>
                                          </p:stCondLst>
                                        </p:cTn>
                                        <p:tgtEl>
                                          <p:spTgt spid="29"/>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30"/>
                                        </p:tgtEl>
                                      </p:cBhvr>
                                    </p:animEffect>
                                    <p:set>
                                      <p:cBhvr>
                                        <p:cTn id="147" dur="1" fill="hold">
                                          <p:stCondLst>
                                            <p:cond delay="499"/>
                                          </p:stCondLst>
                                        </p:cTn>
                                        <p:tgtEl>
                                          <p:spTgt spid="30"/>
                                        </p:tgtEl>
                                        <p:attrNameLst>
                                          <p:attrName>style.visibility</p:attrName>
                                        </p:attrNameLst>
                                      </p:cBhvr>
                                      <p:to>
                                        <p:strVal val="hidden"/>
                                      </p:to>
                                    </p:set>
                                  </p:childTnLst>
                                </p:cTn>
                              </p:par>
                              <p:par>
                                <p:cTn id="148" presetID="10" presetClass="entr" presetSubtype="0" fill="hold" nodeType="withEffect">
                                  <p:stCondLst>
                                    <p:cond delay="0"/>
                                  </p:stCondLst>
                                  <p:childTnLst>
                                    <p:set>
                                      <p:cBhvr>
                                        <p:cTn id="149" dur="1" fill="hold">
                                          <p:stCondLst>
                                            <p:cond delay="0"/>
                                          </p:stCondLst>
                                        </p:cTn>
                                        <p:tgtEl>
                                          <p:spTgt spid="34">
                                            <p:txEl>
                                              <p:pRg st="2" end="2"/>
                                            </p:txEl>
                                          </p:spTgt>
                                        </p:tgtEl>
                                        <p:attrNameLst>
                                          <p:attrName>style.visibility</p:attrName>
                                        </p:attrNameLst>
                                      </p:cBhvr>
                                      <p:to>
                                        <p:strVal val="visible"/>
                                      </p:to>
                                    </p:set>
                                    <p:animEffect transition="in" filter="fade">
                                      <p:cBhvr>
                                        <p:cTn id="150" dur="500"/>
                                        <p:tgtEl>
                                          <p:spTgt spid="34">
                                            <p:txEl>
                                              <p:pRg st="2" end="2"/>
                                            </p:txEl>
                                          </p:spTgt>
                                        </p:tgtEl>
                                      </p:cBhvr>
                                    </p:animEffect>
                                  </p:childTnLst>
                                </p:cTn>
                              </p:par>
                              <p:par>
                                <p:cTn id="151" presetID="10" presetClass="entr" presetSubtype="0" fill="hold" nodeType="withEffect">
                                  <p:stCondLst>
                                    <p:cond delay="0"/>
                                  </p:stCondLst>
                                  <p:childTnLst>
                                    <p:set>
                                      <p:cBhvr>
                                        <p:cTn id="152" dur="1" fill="hold">
                                          <p:stCondLst>
                                            <p:cond delay="0"/>
                                          </p:stCondLst>
                                        </p:cTn>
                                        <p:tgtEl>
                                          <p:spTgt spid="34">
                                            <p:txEl>
                                              <p:pRg st="3" end="3"/>
                                            </p:txEl>
                                          </p:spTgt>
                                        </p:tgtEl>
                                        <p:attrNameLst>
                                          <p:attrName>style.visibility</p:attrName>
                                        </p:attrNameLst>
                                      </p:cBhvr>
                                      <p:to>
                                        <p:strVal val="visible"/>
                                      </p:to>
                                    </p:set>
                                    <p:animEffect transition="in" filter="fade">
                                      <p:cBhvr>
                                        <p:cTn id="153" dur="500"/>
                                        <p:tgtEl>
                                          <p:spTgt spid="34">
                                            <p:txEl>
                                              <p:pRg st="3" end="3"/>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16" presetClass="entr" presetSubtype="37" fill="hold" grpId="0" nodeType="clickEffect">
                                  <p:stCondLst>
                                    <p:cond delay="0"/>
                                  </p:stCondLst>
                                  <p:childTnLst>
                                    <p:set>
                                      <p:cBhvr>
                                        <p:cTn id="157" dur="1" fill="hold">
                                          <p:stCondLst>
                                            <p:cond delay="0"/>
                                          </p:stCondLst>
                                        </p:cTn>
                                        <p:tgtEl>
                                          <p:spTgt spid="19"/>
                                        </p:tgtEl>
                                        <p:attrNameLst>
                                          <p:attrName>style.visibility</p:attrName>
                                        </p:attrNameLst>
                                      </p:cBhvr>
                                      <p:to>
                                        <p:strVal val="visible"/>
                                      </p:to>
                                    </p:set>
                                    <p:animEffect transition="in" filter="barn(outVertical)">
                                      <p:cBhvr>
                                        <p:cTn id="1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33" grpId="0" animBg="1"/>
      <p:bldP spid="34" grpId="0" animBg="1"/>
      <p:bldP spid="19" grpId="0" animBg="1"/>
      <p:bldP spid="17" grpId="0" animBg="1"/>
      <p:bldP spid="17"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53</a:t>
            </a:fld>
            <a:r>
              <a:rPr lang="en-US"/>
              <a:t>    </a:t>
            </a:r>
            <a:endParaRPr lang="en-US" dirty="0"/>
          </a:p>
        </p:txBody>
      </p:sp>
      <p:sp>
        <p:nvSpPr>
          <p:cNvPr id="5" name="Title 4"/>
          <p:cNvSpPr>
            <a:spLocks noGrp="1"/>
          </p:cNvSpPr>
          <p:nvPr>
            <p:ph type="title"/>
          </p:nvPr>
        </p:nvSpPr>
        <p:spPr/>
        <p:txBody>
          <a:bodyPr>
            <a:normAutofit/>
          </a:bodyPr>
          <a:lstStyle/>
          <a:p>
            <a:r>
              <a:rPr lang="en-US" sz="3400" dirty="0">
                <a:solidFill>
                  <a:srgbClr val="66FF66"/>
                </a:solidFill>
              </a:rPr>
              <a:t>“Low </a:t>
            </a:r>
            <a:r>
              <a:rPr lang="en-US" sz="3400" dirty="0" err="1">
                <a:solidFill>
                  <a:srgbClr val="66FF66"/>
                </a:solidFill>
              </a:rPr>
              <a:t>Theshold</a:t>
            </a:r>
            <a:r>
              <a:rPr lang="en-US" sz="3400" dirty="0">
                <a:solidFill>
                  <a:srgbClr val="66FF66"/>
                </a:solidFill>
              </a:rPr>
              <a:t>” </a:t>
            </a:r>
            <a:r>
              <a:rPr lang="en-US" sz="3400" dirty="0"/>
              <a:t>Rebuilds (70, 80, and 90% FF)</a:t>
            </a:r>
          </a:p>
        </p:txBody>
      </p:sp>
      <p:sp>
        <p:nvSpPr>
          <p:cNvPr id="6" name="Content Placeholder 5"/>
          <p:cNvSpPr>
            <a:spLocks noGrp="1"/>
          </p:cNvSpPr>
          <p:nvPr>
            <p:ph sz="quarter" idx="10"/>
          </p:nvPr>
        </p:nvSpPr>
        <p:spPr/>
        <p:txBody>
          <a:bodyPr/>
          <a:lstStyle/>
          <a:p>
            <a:endParaRPr lang="en-US"/>
          </a:p>
        </p:txBody>
      </p:sp>
      <p:pic>
        <p:nvPicPr>
          <p:cNvPr id="6146" name="Picture 2"/>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161520"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9180273" y="1364659"/>
            <a:ext cx="2752677" cy="738664"/>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&gt;8 </a:t>
            </a:r>
            <a:r>
              <a:rPr lang="en-US" sz="2400" dirty="0" err="1">
                <a:latin typeface="Arial Black" panose="020B0A04020102020204" pitchFamily="34" charset="0"/>
              </a:rPr>
              <a:t>Wks</a:t>
            </a:r>
            <a:r>
              <a:rPr lang="en-US" sz="2400" dirty="0">
                <a:latin typeface="Arial Black" panose="020B0A04020102020204" pitchFamily="34" charset="0"/>
              </a:rPr>
              <a:t> @ FF 70</a:t>
            </a:r>
          </a:p>
          <a:p>
            <a:pPr algn="ctr"/>
            <a:r>
              <a:rPr lang="en-US" sz="2400" dirty="0">
                <a:latin typeface="Arial Black" panose="020B0A04020102020204" pitchFamily="34" charset="0"/>
              </a:rPr>
              <a:t>&lt;1% Frag</a:t>
            </a:r>
          </a:p>
        </p:txBody>
      </p:sp>
      <p:cxnSp>
        <p:nvCxnSpPr>
          <p:cNvPr id="10" name="Straight Arrow Connector 9"/>
          <p:cNvCxnSpPr>
            <a:cxnSpLocks/>
            <a:stCxn id="8" idx="2"/>
          </p:cNvCxnSpPr>
          <p:nvPr/>
        </p:nvCxnSpPr>
        <p:spPr>
          <a:xfrm flipH="1">
            <a:off x="10163175" y="2103323"/>
            <a:ext cx="393437" cy="275074"/>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cxnSpLocks/>
            <a:stCxn id="15" idx="0"/>
          </p:cNvCxnSpPr>
          <p:nvPr/>
        </p:nvCxnSpPr>
        <p:spPr>
          <a:xfrm flipV="1">
            <a:off x="9235672" y="3295462"/>
            <a:ext cx="0" cy="61410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967290" y="1517838"/>
            <a:ext cx="3474093" cy="1477328"/>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&gt;8 Weeks (58 Days)</a:t>
            </a:r>
          </a:p>
          <a:p>
            <a:pPr algn="ctr"/>
            <a:r>
              <a:rPr lang="en-US" sz="2400" dirty="0">
                <a:latin typeface="Arial Black" panose="020B0A04020102020204" pitchFamily="34" charset="0"/>
              </a:rPr>
              <a:t>(58*10,000) </a:t>
            </a:r>
          </a:p>
          <a:p>
            <a:pPr algn="ctr"/>
            <a:r>
              <a:rPr lang="en-US" sz="2400" dirty="0">
                <a:latin typeface="Arial Black" panose="020B0A04020102020204" pitchFamily="34" charset="0"/>
              </a:rPr>
              <a:t>= </a:t>
            </a:r>
            <a:r>
              <a:rPr lang="en-US" sz="2400" u="sng" dirty="0">
                <a:latin typeface="Arial Black" panose="020B0A04020102020204" pitchFamily="34" charset="0"/>
              </a:rPr>
              <a:t>580,000 Rows</a:t>
            </a:r>
            <a:r>
              <a:rPr lang="en-US" sz="2400" dirty="0">
                <a:latin typeface="Arial Black" panose="020B0A04020102020204" pitchFamily="34" charset="0"/>
              </a:rPr>
              <a:t>)</a:t>
            </a:r>
          </a:p>
          <a:p>
            <a:pPr algn="ctr"/>
            <a:r>
              <a:rPr lang="en-US" sz="2400" dirty="0">
                <a:latin typeface="Arial Black" panose="020B0A04020102020204" pitchFamily="34" charset="0"/>
              </a:rPr>
              <a:t>@ 0.858% Frag</a:t>
            </a:r>
          </a:p>
        </p:txBody>
      </p:sp>
      <p:cxnSp>
        <p:nvCxnSpPr>
          <p:cNvPr id="13" name="Straight Arrow Connector 12">
            <a:extLst>
              <a:ext uri="{FF2B5EF4-FFF2-40B4-BE49-F238E27FC236}">
                <a16:creationId xmlns:a16="http://schemas.microsoft.com/office/drawing/2014/main" id="{69AB3E64-9A68-4830-BD18-C9781A64AF84}"/>
              </a:ext>
            </a:extLst>
          </p:cNvPr>
          <p:cNvCxnSpPr>
            <a:cxnSpLocks/>
            <a:stCxn id="17" idx="0"/>
          </p:cNvCxnSpPr>
          <p:nvPr/>
        </p:nvCxnSpPr>
        <p:spPr>
          <a:xfrm flipV="1">
            <a:off x="10298152" y="2856349"/>
            <a:ext cx="462717" cy="963330"/>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91683ED-2E4A-4B36-9334-14834735FBD2}"/>
              </a:ext>
            </a:extLst>
          </p:cNvPr>
          <p:cNvCxnSpPr>
            <a:cxnSpLocks/>
            <a:stCxn id="17" idx="0"/>
          </p:cNvCxnSpPr>
          <p:nvPr/>
        </p:nvCxnSpPr>
        <p:spPr>
          <a:xfrm flipV="1">
            <a:off x="10298152" y="2581275"/>
            <a:ext cx="1498561" cy="1238404"/>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F4A5F9D-DCB3-440D-AAC7-CCA1A7B6ADD1}"/>
              </a:ext>
            </a:extLst>
          </p:cNvPr>
          <p:cNvCxnSpPr>
            <a:cxnSpLocks/>
          </p:cNvCxnSpPr>
          <p:nvPr/>
        </p:nvCxnSpPr>
        <p:spPr>
          <a:xfrm>
            <a:off x="11379994" y="2094270"/>
            <a:ext cx="561975" cy="258405"/>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50F7F9A-AAA0-4EA4-B17C-A481C42266EF}"/>
              </a:ext>
            </a:extLst>
          </p:cNvPr>
          <p:cNvSpPr/>
          <p:nvPr/>
        </p:nvSpPr>
        <p:spPr>
          <a:xfrm>
            <a:off x="552450" y="1819275"/>
            <a:ext cx="1323975" cy="65722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5" name="Straight Arrow Connector 24">
            <a:extLst>
              <a:ext uri="{FF2B5EF4-FFF2-40B4-BE49-F238E27FC236}">
                <a16:creationId xmlns:a16="http://schemas.microsoft.com/office/drawing/2014/main" id="{781E91D5-7BD7-40A3-9237-C7B5AA1665F0}"/>
              </a:ext>
            </a:extLst>
          </p:cNvPr>
          <p:cNvCxnSpPr>
            <a:cxnSpLocks/>
            <a:stCxn id="27" idx="1"/>
            <a:endCxn id="22" idx="3"/>
          </p:cNvCxnSpPr>
          <p:nvPr/>
        </p:nvCxnSpPr>
        <p:spPr>
          <a:xfrm flipH="1" flipV="1">
            <a:off x="1876425" y="2147888"/>
            <a:ext cx="691895" cy="299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EA5A1820-6313-47EB-B3F4-72D3FC108D57}"/>
              </a:ext>
            </a:extLst>
          </p:cNvPr>
          <p:cNvSpPr txBox="1"/>
          <p:nvPr/>
        </p:nvSpPr>
        <p:spPr>
          <a:xfrm>
            <a:off x="2568320" y="1966216"/>
            <a:ext cx="1670302"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Legend</a:t>
            </a:r>
          </a:p>
        </p:txBody>
      </p:sp>
      <p:sp>
        <p:nvSpPr>
          <p:cNvPr id="17" name="TextBox 16">
            <a:extLst>
              <a:ext uri="{FF2B5EF4-FFF2-40B4-BE49-F238E27FC236}">
                <a16:creationId xmlns:a16="http://schemas.microsoft.com/office/drawing/2014/main" id="{D091D7A0-8ACD-49C7-9A5C-9B035E99FF21}"/>
              </a:ext>
            </a:extLst>
          </p:cNvPr>
          <p:cNvSpPr txBox="1"/>
          <p:nvPr/>
        </p:nvSpPr>
        <p:spPr>
          <a:xfrm>
            <a:off x="8666134" y="3819679"/>
            <a:ext cx="3264035" cy="1477328"/>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1 Month (32 Days)</a:t>
            </a:r>
          </a:p>
          <a:p>
            <a:pPr algn="ctr"/>
            <a:r>
              <a:rPr lang="en-US" sz="2400" dirty="0">
                <a:latin typeface="Arial Black" panose="020B0A04020102020204" pitchFamily="34" charset="0"/>
              </a:rPr>
              <a:t>(32*10,000) FF 80 </a:t>
            </a:r>
          </a:p>
          <a:p>
            <a:pPr algn="ctr"/>
            <a:r>
              <a:rPr lang="en-US" sz="2400" dirty="0">
                <a:latin typeface="Arial Black" panose="020B0A04020102020204" pitchFamily="34" charset="0"/>
              </a:rPr>
              <a:t>= </a:t>
            </a:r>
            <a:r>
              <a:rPr lang="en-US" sz="2400" u="sng" dirty="0">
                <a:latin typeface="Arial Black" panose="020B0A04020102020204" pitchFamily="34" charset="0"/>
              </a:rPr>
              <a:t>320,000 Rows</a:t>
            </a:r>
            <a:r>
              <a:rPr lang="en-US" sz="2400" dirty="0">
                <a:latin typeface="Arial Black" panose="020B0A04020102020204" pitchFamily="34" charset="0"/>
              </a:rPr>
              <a:t>)</a:t>
            </a:r>
          </a:p>
          <a:p>
            <a:pPr algn="ctr"/>
            <a:r>
              <a:rPr lang="en-US" sz="2400" dirty="0">
                <a:latin typeface="Arial Black" panose="020B0A04020102020204" pitchFamily="34" charset="0"/>
              </a:rPr>
              <a:t>with &lt;1% Frag</a:t>
            </a:r>
          </a:p>
        </p:txBody>
      </p:sp>
      <p:sp>
        <p:nvSpPr>
          <p:cNvPr id="15" name="TextBox 14"/>
          <p:cNvSpPr txBox="1"/>
          <p:nvPr/>
        </p:nvSpPr>
        <p:spPr>
          <a:xfrm>
            <a:off x="7043694" y="3909566"/>
            <a:ext cx="4383956" cy="1477328"/>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The use of FF 90 for</a:t>
            </a:r>
          </a:p>
          <a:p>
            <a:pPr algn="ctr"/>
            <a:r>
              <a:rPr lang="en-US" sz="2400" dirty="0">
                <a:latin typeface="Arial Black" panose="020B0A04020102020204" pitchFamily="34" charset="0"/>
              </a:rPr>
              <a:t> 1</a:t>
            </a:r>
            <a:r>
              <a:rPr lang="en-US" sz="2400" baseline="30000" dirty="0">
                <a:latin typeface="Arial Black" panose="020B0A04020102020204" pitchFamily="34" charset="0"/>
              </a:rPr>
              <a:t>st</a:t>
            </a:r>
            <a:r>
              <a:rPr lang="en-US" sz="2400" dirty="0">
                <a:latin typeface="Arial Black" panose="020B0A04020102020204" pitchFamily="34" charset="0"/>
              </a:rPr>
              <a:t> year of GUID Indexes</a:t>
            </a:r>
            <a:br>
              <a:rPr lang="en-US" sz="2400" dirty="0">
                <a:latin typeface="Arial Black" panose="020B0A04020102020204" pitchFamily="34" charset="0"/>
              </a:rPr>
            </a:br>
            <a:r>
              <a:rPr lang="en-US" sz="2400" dirty="0">
                <a:latin typeface="Arial Black" panose="020B0A04020102020204" pitchFamily="34" charset="0"/>
              </a:rPr>
              <a:t>is NOT recommended.</a:t>
            </a:r>
          </a:p>
          <a:p>
            <a:pPr algn="ctr"/>
            <a:r>
              <a:rPr lang="en-US" sz="2400" dirty="0">
                <a:latin typeface="Arial Black" panose="020B0A04020102020204" pitchFamily="34" charset="0"/>
              </a:rPr>
              <a:t>Wait for another year.</a:t>
            </a:r>
          </a:p>
        </p:txBody>
      </p:sp>
      <p:sp>
        <p:nvSpPr>
          <p:cNvPr id="20" name="Oval 19">
            <a:extLst>
              <a:ext uri="{FF2B5EF4-FFF2-40B4-BE49-F238E27FC236}">
                <a16:creationId xmlns:a16="http://schemas.microsoft.com/office/drawing/2014/main" id="{5DD4BE8F-245F-467F-95C8-A95EFEEA30A2}"/>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4" name="TextBox 23">
            <a:extLst>
              <a:ext uri="{FF2B5EF4-FFF2-40B4-BE49-F238E27FC236}">
                <a16:creationId xmlns:a16="http://schemas.microsoft.com/office/drawing/2014/main" id="{99AAF9C1-2D60-4814-B05C-A77B1FFC124D}"/>
              </a:ext>
            </a:extLst>
          </p:cNvPr>
          <p:cNvSpPr txBox="1"/>
          <p:nvPr/>
        </p:nvSpPr>
        <p:spPr>
          <a:xfrm>
            <a:off x="9796091" y="3819679"/>
            <a:ext cx="2124043" cy="738664"/>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Just Before</a:t>
            </a:r>
          </a:p>
          <a:p>
            <a:pPr algn="ctr"/>
            <a:r>
              <a:rPr lang="en-US" sz="2400" dirty="0">
                <a:latin typeface="Arial Black" panose="020B0A04020102020204" pitchFamily="34" charset="0"/>
              </a:rPr>
              <a:t>a REBUILD.</a:t>
            </a:r>
          </a:p>
        </p:txBody>
      </p:sp>
      <p:cxnSp>
        <p:nvCxnSpPr>
          <p:cNvPr id="26" name="Straight Arrow Connector 25">
            <a:extLst>
              <a:ext uri="{FF2B5EF4-FFF2-40B4-BE49-F238E27FC236}">
                <a16:creationId xmlns:a16="http://schemas.microsoft.com/office/drawing/2014/main" id="{089D69DB-E2B9-4094-BE44-1F33992E7827}"/>
              </a:ext>
            </a:extLst>
          </p:cNvPr>
          <p:cNvCxnSpPr>
            <a:cxnSpLocks/>
            <a:stCxn id="24" idx="0"/>
          </p:cNvCxnSpPr>
          <p:nvPr/>
        </p:nvCxnSpPr>
        <p:spPr>
          <a:xfrm flipV="1">
            <a:off x="10858113" y="2418499"/>
            <a:ext cx="1083856" cy="1401180"/>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24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outVertical)">
                                      <p:cBhvr>
                                        <p:cTn id="12" dur="500"/>
                                        <p:tgtEl>
                                          <p:spTgt spid="27"/>
                                        </p:tgtEl>
                                      </p:cBhvr>
                                    </p:animEffect>
                                  </p:childTnLst>
                                </p:cTn>
                              </p:par>
                              <p:par>
                                <p:cTn id="13" presetID="22" presetClass="entr" presetSubtype="2"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outVertical)">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7"/>
                                        </p:tgtEl>
                                      </p:cBhvr>
                                    </p:animEffect>
                                    <p:set>
                                      <p:cBhvr>
                                        <p:cTn id="23" dur="1" fill="hold">
                                          <p:stCondLst>
                                            <p:cond delay="499"/>
                                          </p:stCondLst>
                                        </p:cTn>
                                        <p:tgtEl>
                                          <p:spTgt spid="27"/>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5"/>
                                        </p:tgtEl>
                                      </p:cBhvr>
                                    </p:animEffect>
                                    <p:set>
                                      <p:cBhvr>
                                        <p:cTn id="26" dur="1" fill="hold">
                                          <p:stCondLst>
                                            <p:cond delay="499"/>
                                          </p:stCondLst>
                                        </p:cTn>
                                        <p:tgtEl>
                                          <p:spTgt spid="25"/>
                                        </p:tgtEl>
                                        <p:attrNameLst>
                                          <p:attrName>style.visibility</p:attrName>
                                        </p:attrNameLst>
                                      </p:cBhvr>
                                      <p:to>
                                        <p:strVal val="hidden"/>
                                      </p:to>
                                    </p:se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par>
                                <p:cTn id="30" presetID="22" presetClass="entr" presetSubtype="4"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16" presetClass="entr" presetSubtype="37"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outVertical)">
                                      <p:cBhvr>
                                        <p:cTn id="43" dur="500"/>
                                        <p:tgtEl>
                                          <p:spTgt spid="17"/>
                                        </p:tgtEl>
                                      </p:cBhvr>
                                    </p:animEffect>
                                  </p:childTnLst>
                                </p:cTn>
                              </p:par>
                              <p:par>
                                <p:cTn id="44" presetID="22" presetClass="entr" presetSubtype="4"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par>
                                <p:cTn id="47" presetID="2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16" presetClass="entr" presetSubtype="37"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arn(outVertical)">
                                      <p:cBhvr>
                                        <p:cTn id="63" dur="500"/>
                                        <p:tgtEl>
                                          <p:spTgt spid="8"/>
                                        </p:tgtEl>
                                      </p:cBhvr>
                                    </p:animEffect>
                                  </p:childTnLst>
                                </p:cTn>
                              </p:par>
                              <p:par>
                                <p:cTn id="64" presetID="22" presetClass="entr" presetSubtype="1"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2" presetClass="entr" presetSubtype="1"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37"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arn(outVertical)">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barn(outVertical)">
                                      <p:cBhvr>
                                        <p:cTn id="79" dur="500"/>
                                        <p:tgtEl>
                                          <p:spTgt spid="24"/>
                                        </p:tgtEl>
                                      </p:cBhvr>
                                    </p:animEffect>
                                  </p:childTnLst>
                                </p:cTn>
                              </p:par>
                              <p:par>
                                <p:cTn id="80" presetID="22" presetClass="entr" presetSubtype="4" fill="hold"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down)">
                                      <p:cBhvr>
                                        <p:cTn id="8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22" grpId="0" animBg="1"/>
      <p:bldP spid="27" grpId="0" animBg="1"/>
      <p:bldP spid="27" grpId="1" animBg="1"/>
      <p:bldP spid="17" grpId="0" animBg="1"/>
      <p:bldP spid="17" grpId="1" animBg="1"/>
      <p:bldP spid="15" grpId="0" animBg="1"/>
      <p:bldP spid="15" grpId="1" animBg="1"/>
      <p:bldP spid="2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54</a:t>
            </a:fld>
            <a:r>
              <a:rPr lang="en-US"/>
              <a:t>    </a:t>
            </a:r>
            <a:endParaRPr lang="en-US" dirty="0"/>
          </a:p>
        </p:txBody>
      </p:sp>
      <p:sp>
        <p:nvSpPr>
          <p:cNvPr id="5" name="Title 4"/>
          <p:cNvSpPr>
            <a:spLocks noGrp="1"/>
          </p:cNvSpPr>
          <p:nvPr>
            <p:ph type="title"/>
          </p:nvPr>
        </p:nvSpPr>
        <p:spPr/>
        <p:txBody>
          <a:bodyPr>
            <a:normAutofit/>
          </a:bodyPr>
          <a:lstStyle/>
          <a:p>
            <a:r>
              <a:rPr lang="en-US" sz="3400" dirty="0">
                <a:solidFill>
                  <a:srgbClr val="66FF66"/>
                </a:solidFill>
              </a:rPr>
              <a:t>“Low </a:t>
            </a:r>
            <a:r>
              <a:rPr lang="en-US" sz="3400" dirty="0" err="1">
                <a:solidFill>
                  <a:srgbClr val="66FF66"/>
                </a:solidFill>
              </a:rPr>
              <a:t>Theshold</a:t>
            </a:r>
            <a:r>
              <a:rPr lang="en-US" sz="3400" dirty="0">
                <a:solidFill>
                  <a:srgbClr val="66FF66"/>
                </a:solidFill>
              </a:rPr>
              <a:t>” </a:t>
            </a:r>
            <a:r>
              <a:rPr lang="en-US" sz="3400" dirty="0" err="1"/>
              <a:t>IndexDNA</a:t>
            </a:r>
            <a:r>
              <a:rPr lang="en-US" sz="3400" dirty="0"/>
              <a:t>™ @70% FF 58 Days</a:t>
            </a:r>
          </a:p>
        </p:txBody>
      </p:sp>
      <p:sp>
        <p:nvSpPr>
          <p:cNvPr id="6" name="Content Placeholder 5"/>
          <p:cNvSpPr>
            <a:spLocks noGrp="1"/>
          </p:cNvSpPr>
          <p:nvPr>
            <p:ph sz="quarter" idx="10"/>
          </p:nvPr>
        </p:nvSpPr>
        <p:spPr/>
        <p:txBody>
          <a:bodyPr/>
          <a:lstStyle/>
          <a:p>
            <a:endParaRPr lang="en-US"/>
          </a:p>
        </p:txBody>
      </p:sp>
      <p:pic>
        <p:nvPicPr>
          <p:cNvPr id="7170" name="Picture 2"/>
          <p:cNvPicPr>
            <a:picLocks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525" y="1005840"/>
            <a:ext cx="12211050" cy="5303520"/>
          </a:xfrm>
          <a:prstGeom prst="rect">
            <a:avLst/>
          </a:prstGeom>
          <a:solidFill>
            <a:schemeClr val="bg1"/>
          </a:solidFill>
          <a:ln>
            <a:noFill/>
          </a:ln>
          <a:effectLst/>
          <a:extLst/>
        </p:spPr>
      </p:pic>
      <p:sp>
        <p:nvSpPr>
          <p:cNvPr id="8" name="TextBox 7"/>
          <p:cNvSpPr txBox="1"/>
          <p:nvPr/>
        </p:nvSpPr>
        <p:spPr>
          <a:xfrm>
            <a:off x="3967290" y="4054561"/>
            <a:ext cx="3474093" cy="1477328"/>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~8 Weeks (58 Days)</a:t>
            </a:r>
          </a:p>
          <a:p>
            <a:pPr algn="ctr"/>
            <a:r>
              <a:rPr lang="en-US" sz="2400" dirty="0">
                <a:latin typeface="Arial Black" panose="020B0A04020102020204" pitchFamily="34" charset="0"/>
              </a:rPr>
              <a:t>(58*10,000 </a:t>
            </a:r>
          </a:p>
          <a:p>
            <a:pPr algn="ctr"/>
            <a:r>
              <a:rPr lang="en-US" sz="2400" dirty="0">
                <a:latin typeface="Arial Black" panose="020B0A04020102020204" pitchFamily="34" charset="0"/>
              </a:rPr>
              <a:t>= </a:t>
            </a:r>
            <a:r>
              <a:rPr lang="en-US" sz="2400" u="sng" dirty="0">
                <a:latin typeface="Arial Black" panose="020B0A04020102020204" pitchFamily="34" charset="0"/>
              </a:rPr>
              <a:t>580,000 Rows</a:t>
            </a:r>
            <a:r>
              <a:rPr lang="en-US" sz="2400" dirty="0">
                <a:latin typeface="Arial Black" panose="020B0A04020102020204" pitchFamily="34" charset="0"/>
              </a:rPr>
              <a:t>)</a:t>
            </a:r>
          </a:p>
          <a:p>
            <a:pPr algn="ctr"/>
            <a:r>
              <a:rPr lang="en-US" sz="2400" dirty="0">
                <a:latin typeface="Arial Black" panose="020B0A04020102020204" pitchFamily="34" charset="0"/>
              </a:rPr>
              <a:t>@ 0.858% Frag</a:t>
            </a:r>
          </a:p>
        </p:txBody>
      </p:sp>
      <p:sp>
        <p:nvSpPr>
          <p:cNvPr id="10" name="TextBox 9"/>
          <p:cNvSpPr txBox="1"/>
          <p:nvPr/>
        </p:nvSpPr>
        <p:spPr>
          <a:xfrm>
            <a:off x="1394827" y="2268482"/>
            <a:ext cx="8163838" cy="369332"/>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Most of the area above the Fill Factor got used!</a:t>
            </a:r>
          </a:p>
        </p:txBody>
      </p:sp>
      <p:sp>
        <p:nvSpPr>
          <p:cNvPr id="9" name="Rectangle 8"/>
          <p:cNvSpPr/>
          <p:nvPr/>
        </p:nvSpPr>
        <p:spPr>
          <a:xfrm>
            <a:off x="698090" y="1887794"/>
            <a:ext cx="9301316" cy="1130709"/>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 name="Rectangle 6"/>
          <p:cNvSpPr/>
          <p:nvPr/>
        </p:nvSpPr>
        <p:spPr>
          <a:xfrm>
            <a:off x="2192772" y="4054561"/>
            <a:ext cx="6567949" cy="924232"/>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Arial Black" panose="020B0A04020102020204" pitchFamily="34" charset="0"/>
              </a:rPr>
              <a:t>Using a FILL FACTOR to Prevent Fragmentation</a:t>
            </a:r>
          </a:p>
          <a:p>
            <a:pPr algn="ctr"/>
            <a:r>
              <a:rPr lang="en-US" dirty="0">
                <a:solidFill>
                  <a:schemeClr val="tx1"/>
                </a:solidFill>
                <a:latin typeface="Arial Black" panose="020B0A04020102020204" pitchFamily="34" charset="0"/>
              </a:rPr>
              <a:t>is no worse than</a:t>
            </a:r>
          </a:p>
          <a:p>
            <a:pPr algn="ctr"/>
            <a:r>
              <a:rPr lang="en-US" dirty="0" err="1">
                <a:solidFill>
                  <a:schemeClr val="tx1"/>
                </a:solidFill>
                <a:latin typeface="Arial Black" panose="020B0A04020102020204" pitchFamily="34" charset="0"/>
              </a:rPr>
              <a:t>Presizing</a:t>
            </a:r>
            <a:r>
              <a:rPr lang="en-US" dirty="0">
                <a:solidFill>
                  <a:schemeClr val="tx1"/>
                </a:solidFill>
                <a:latin typeface="Arial Black" panose="020B0A04020102020204" pitchFamily="34" charset="0"/>
              </a:rPr>
              <a:t> a LOG File to Prevent Untimely Growth</a:t>
            </a:r>
          </a:p>
        </p:txBody>
      </p:sp>
      <p:sp>
        <p:nvSpPr>
          <p:cNvPr id="13" name="TextBox 12">
            <a:extLst>
              <a:ext uri="{FF2B5EF4-FFF2-40B4-BE49-F238E27FC236}">
                <a16:creationId xmlns:a16="http://schemas.microsoft.com/office/drawing/2014/main" id="{174F588C-45B8-4DF6-93D5-7A62B44A247F}"/>
              </a:ext>
            </a:extLst>
          </p:cNvPr>
          <p:cNvSpPr txBox="1"/>
          <p:nvPr/>
        </p:nvSpPr>
        <p:spPr>
          <a:xfrm>
            <a:off x="3615345" y="3203464"/>
            <a:ext cx="3722815" cy="369332"/>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Very few page splits!</a:t>
            </a:r>
          </a:p>
        </p:txBody>
      </p:sp>
      <p:sp>
        <p:nvSpPr>
          <p:cNvPr id="14" name="Oval 13">
            <a:extLst>
              <a:ext uri="{FF2B5EF4-FFF2-40B4-BE49-F238E27FC236}">
                <a16:creationId xmlns:a16="http://schemas.microsoft.com/office/drawing/2014/main" id="{A67FE843-4405-41B9-A33E-63AA90F1C5FA}"/>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79647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6" presetClass="entr" presetSubtype="37"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outVertic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outVertical)">
                                      <p:cBhvr>
                                        <p:cTn id="25" dur="500"/>
                                        <p:tgtEl>
                                          <p:spTgt spid="10"/>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out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outVertic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9" grpId="0" animBg="1"/>
      <p:bldP spid="7"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13D04BB-D55C-463A-A728-912AB6A149B8}"/>
              </a:ext>
            </a:extLst>
          </p:cNvPr>
          <p:cNvSpPr>
            <a:spLocks noGrp="1"/>
          </p:cNvSpPr>
          <p:nvPr>
            <p:ph type="subTitle" idx="1"/>
          </p:nvPr>
        </p:nvSpPr>
        <p:spPr>
          <a:xfrm>
            <a:off x="457199" y="2286000"/>
            <a:ext cx="11274552" cy="738664"/>
          </a:xfrm>
        </p:spPr>
        <p:txBody>
          <a:bodyPr/>
          <a:lstStyle/>
          <a:p>
            <a:endParaRPr lang="en-US" dirty="0"/>
          </a:p>
        </p:txBody>
      </p:sp>
      <p:sp>
        <p:nvSpPr>
          <p:cNvPr id="3" name="Title 2">
            <a:extLst>
              <a:ext uri="{FF2B5EF4-FFF2-40B4-BE49-F238E27FC236}">
                <a16:creationId xmlns:a16="http://schemas.microsoft.com/office/drawing/2014/main" id="{24E8C7BA-CCEE-45A7-BA4B-4299E117FF45}"/>
              </a:ext>
            </a:extLst>
          </p:cNvPr>
          <p:cNvSpPr>
            <a:spLocks noGrp="1"/>
          </p:cNvSpPr>
          <p:nvPr>
            <p:ph type="ctrTitle"/>
          </p:nvPr>
        </p:nvSpPr>
        <p:spPr/>
        <p:txBody>
          <a:bodyPr/>
          <a:lstStyle/>
          <a:p>
            <a:r>
              <a:rPr lang="en-US" dirty="0"/>
              <a:t>Log File Myths</a:t>
            </a:r>
          </a:p>
        </p:txBody>
      </p:sp>
    </p:spTree>
    <p:extLst>
      <p:ext uri="{BB962C8B-B14F-4D97-AF65-F5344CB8AC3E}">
        <p14:creationId xmlns:p14="http://schemas.microsoft.com/office/powerpoint/2010/main" val="10800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9FD50-6E49-4365-BA9D-C2665110BB05}"/>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063EB5DA-619F-408F-BAEC-8026B2BCCD4D}"/>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D928B62D-61E7-4D22-9DC9-4BDBD70D6CC6}"/>
              </a:ext>
            </a:extLst>
          </p:cNvPr>
          <p:cNvSpPr>
            <a:spLocks noGrp="1"/>
          </p:cNvSpPr>
          <p:nvPr>
            <p:ph type="sldNum" sz="quarter" idx="4"/>
          </p:nvPr>
        </p:nvSpPr>
        <p:spPr/>
        <p:txBody>
          <a:bodyPr/>
          <a:lstStyle/>
          <a:p>
            <a:fld id="{87FD5303-69AD-2E4D-B18B-E5EED0F0A60B}" type="slidenum">
              <a:rPr lang="en-US" smtClean="0"/>
              <a:pPr/>
              <a:t>56</a:t>
            </a:fld>
            <a:r>
              <a:rPr lang="en-US"/>
              <a:t>    </a:t>
            </a:r>
            <a:endParaRPr lang="en-US" dirty="0"/>
          </a:p>
        </p:txBody>
      </p:sp>
      <p:sp>
        <p:nvSpPr>
          <p:cNvPr id="5" name="Title 4">
            <a:extLst>
              <a:ext uri="{FF2B5EF4-FFF2-40B4-BE49-F238E27FC236}">
                <a16:creationId xmlns:a16="http://schemas.microsoft.com/office/drawing/2014/main" id="{EC63FC41-1F53-46AE-96A9-4B5BE334F6FB}"/>
              </a:ext>
            </a:extLst>
          </p:cNvPr>
          <p:cNvSpPr>
            <a:spLocks noGrp="1"/>
          </p:cNvSpPr>
          <p:nvPr>
            <p:ph type="title"/>
          </p:nvPr>
        </p:nvSpPr>
        <p:spPr/>
        <p:txBody>
          <a:bodyPr/>
          <a:lstStyle/>
          <a:p>
            <a:r>
              <a:rPr lang="en-US" dirty="0"/>
              <a:t>Two Prevalent Myths</a:t>
            </a:r>
          </a:p>
        </p:txBody>
      </p:sp>
      <p:sp>
        <p:nvSpPr>
          <p:cNvPr id="6" name="Content Placeholder 5">
            <a:extLst>
              <a:ext uri="{FF2B5EF4-FFF2-40B4-BE49-F238E27FC236}">
                <a16:creationId xmlns:a16="http://schemas.microsoft.com/office/drawing/2014/main" id="{A41172DF-9DB0-4B36-A052-1929B9122535}"/>
              </a:ext>
            </a:extLst>
          </p:cNvPr>
          <p:cNvSpPr>
            <a:spLocks noGrp="1"/>
          </p:cNvSpPr>
          <p:nvPr>
            <p:ph sz="quarter" idx="10"/>
          </p:nvPr>
        </p:nvSpPr>
        <p:spPr/>
        <p:txBody>
          <a:bodyPr/>
          <a:lstStyle/>
          <a:p>
            <a:r>
              <a:rPr lang="en-US" dirty="0"/>
              <a:t>REORGANIZE always uses fewer resources than REBUILD.</a:t>
            </a:r>
          </a:p>
          <a:p>
            <a:r>
              <a:rPr lang="en-US" dirty="0"/>
              <a:t>REBUILD is always much worse for AG and other things that depend on the transaction log file.</a:t>
            </a:r>
          </a:p>
        </p:txBody>
      </p:sp>
    </p:spTree>
    <p:extLst>
      <p:ext uri="{BB962C8B-B14F-4D97-AF65-F5344CB8AC3E}">
        <p14:creationId xmlns:p14="http://schemas.microsoft.com/office/powerpoint/2010/main" val="304405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57</a:t>
            </a:fld>
            <a:r>
              <a:rPr lang="en-US"/>
              <a:t>    </a:t>
            </a:r>
            <a:endParaRPr lang="en-US" dirty="0"/>
          </a:p>
        </p:txBody>
      </p:sp>
      <p:sp>
        <p:nvSpPr>
          <p:cNvPr id="5" name="Title 4"/>
          <p:cNvSpPr>
            <a:spLocks noGrp="1"/>
          </p:cNvSpPr>
          <p:nvPr>
            <p:ph type="title"/>
          </p:nvPr>
        </p:nvSpPr>
        <p:spPr/>
        <p:txBody>
          <a:bodyPr>
            <a:normAutofit fontScale="90000"/>
          </a:bodyPr>
          <a:lstStyle/>
          <a:p>
            <a:r>
              <a:rPr lang="en-US" dirty="0"/>
              <a:t>Log File Activity Comparison (6 Weeks)</a:t>
            </a:r>
            <a:br>
              <a:rPr lang="en-US" dirty="0"/>
            </a:br>
            <a:r>
              <a:rPr lang="en-US" dirty="0">
                <a:solidFill>
                  <a:srgbClr val="FFFF00"/>
                </a:solidFill>
              </a:rPr>
              <a:t>BULK LOGGED </a:t>
            </a:r>
            <a:r>
              <a:rPr lang="en-US" dirty="0"/>
              <a:t>Recovery Model (80% Fill Factor)</a:t>
            </a:r>
          </a:p>
        </p:txBody>
      </p:sp>
      <p:sp>
        <p:nvSpPr>
          <p:cNvPr id="6" name="Content Placeholder 5"/>
          <p:cNvSpPr>
            <a:spLocks noGrp="1"/>
          </p:cNvSpPr>
          <p:nvPr>
            <p:ph sz="quarter" idx="10"/>
          </p:nvPr>
        </p:nvSpPr>
        <p:spPr/>
        <p:txBody>
          <a:bodyPr/>
          <a:lstStyle/>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39"/>
            <a:ext cx="12201525"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2013230" y="3255264"/>
            <a:ext cx="0" cy="222730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275358" y="3255264"/>
            <a:ext cx="0" cy="222730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848382" y="3108960"/>
            <a:ext cx="0" cy="222730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412262" y="3154680"/>
            <a:ext cx="0" cy="222730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976142" y="3227832"/>
            <a:ext cx="0" cy="222730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796054" y="3154680"/>
            <a:ext cx="0" cy="222730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625110" y="3258169"/>
            <a:ext cx="0" cy="2123812"/>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765062" y="3255264"/>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8170190" y="3258169"/>
            <a:ext cx="0" cy="212381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46504" y="2642616"/>
            <a:ext cx="6665976" cy="615553"/>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latin typeface="Arial Black" panose="020B0A04020102020204" pitchFamily="34" charset="0"/>
              </a:rPr>
              <a:t>These spots are where REBUILDs Occurred.</a:t>
            </a:r>
          </a:p>
          <a:p>
            <a:pPr algn="ctr"/>
            <a:r>
              <a:rPr lang="en-US" sz="2000" dirty="0">
                <a:latin typeface="Arial Black" panose="020B0A04020102020204" pitchFamily="34" charset="0"/>
              </a:rPr>
              <a:t>All other humps are due to REORGANIZE.</a:t>
            </a:r>
          </a:p>
        </p:txBody>
      </p:sp>
      <p:sp>
        <p:nvSpPr>
          <p:cNvPr id="11" name="Oval 10"/>
          <p:cNvSpPr/>
          <p:nvPr/>
        </p:nvSpPr>
        <p:spPr>
          <a:xfrm>
            <a:off x="8412480" y="5381981"/>
            <a:ext cx="594360" cy="369595"/>
          </a:xfrm>
          <a:prstGeom prst="ellipse">
            <a:avLst/>
          </a:prstGeom>
          <a:solidFill>
            <a:srgbClr val="FFFF00">
              <a:alpha val="50000"/>
            </a:srgbClr>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4" name="Oval 23"/>
          <p:cNvSpPr/>
          <p:nvPr/>
        </p:nvSpPr>
        <p:spPr>
          <a:xfrm>
            <a:off x="6891528" y="5391124"/>
            <a:ext cx="594360" cy="369595"/>
          </a:xfrm>
          <a:prstGeom prst="ellipse">
            <a:avLst/>
          </a:prstGeom>
          <a:solidFill>
            <a:srgbClr val="FFFF00">
              <a:alpha val="50000"/>
            </a:srgbClr>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5" name="Oval 24"/>
          <p:cNvSpPr/>
          <p:nvPr/>
        </p:nvSpPr>
        <p:spPr>
          <a:xfrm>
            <a:off x="5736336" y="5381979"/>
            <a:ext cx="594360" cy="369595"/>
          </a:xfrm>
          <a:prstGeom prst="ellipse">
            <a:avLst/>
          </a:prstGeom>
          <a:solidFill>
            <a:srgbClr val="FFFF00">
              <a:alpha val="50000"/>
            </a:srgbClr>
          </a:solid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6" name="TextBox 25"/>
          <p:cNvSpPr txBox="1"/>
          <p:nvPr/>
        </p:nvSpPr>
        <p:spPr>
          <a:xfrm>
            <a:off x="5340096" y="2334839"/>
            <a:ext cx="3224784" cy="923330"/>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latin typeface="Arial Black" panose="020B0A04020102020204" pitchFamily="34" charset="0"/>
              </a:rPr>
              <a:t>Notice the “Flats” starting to form</a:t>
            </a:r>
          </a:p>
          <a:p>
            <a:pPr algn="ctr"/>
            <a:r>
              <a:rPr lang="en-US" sz="2000" dirty="0">
                <a:latin typeface="Arial Black" panose="020B0A04020102020204" pitchFamily="34" charset="0"/>
              </a:rPr>
              <a:t>after the REBUILDs</a:t>
            </a:r>
          </a:p>
        </p:txBody>
      </p:sp>
      <p:cxnSp>
        <p:nvCxnSpPr>
          <p:cNvPr id="33" name="Straight Arrow Connector 32"/>
          <p:cNvCxnSpPr>
            <a:endCxn id="25" idx="0"/>
          </p:cNvCxnSpPr>
          <p:nvPr/>
        </p:nvCxnSpPr>
        <p:spPr>
          <a:xfrm>
            <a:off x="5625110" y="3258169"/>
            <a:ext cx="408406" cy="2123810"/>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4" idx="0"/>
          </p:cNvCxnSpPr>
          <p:nvPr/>
        </p:nvCxnSpPr>
        <p:spPr>
          <a:xfrm>
            <a:off x="6765062" y="3258169"/>
            <a:ext cx="423646" cy="2132955"/>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11" idx="0"/>
          </p:cNvCxnSpPr>
          <p:nvPr/>
        </p:nvCxnSpPr>
        <p:spPr>
          <a:xfrm>
            <a:off x="8170190" y="3258169"/>
            <a:ext cx="539470" cy="2123812"/>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8288" y="1444752"/>
            <a:ext cx="576072" cy="451713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52" name="TextBox 51"/>
          <p:cNvSpPr txBox="1"/>
          <p:nvPr/>
        </p:nvSpPr>
        <p:spPr>
          <a:xfrm>
            <a:off x="1746504" y="3392170"/>
            <a:ext cx="3224784" cy="615553"/>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000" dirty="0">
                <a:latin typeface="Arial Black" panose="020B0A04020102020204" pitchFamily="34" charset="0"/>
              </a:rPr>
              <a:t>Number of daily rows in log file.</a:t>
            </a:r>
          </a:p>
        </p:txBody>
      </p:sp>
      <p:cxnSp>
        <p:nvCxnSpPr>
          <p:cNvPr id="53" name="Straight Arrow Connector 52"/>
          <p:cNvCxnSpPr>
            <a:cxnSpLocks/>
            <a:stCxn id="52" idx="1"/>
            <a:endCxn id="47" idx="3"/>
          </p:cNvCxnSpPr>
          <p:nvPr/>
        </p:nvCxnSpPr>
        <p:spPr>
          <a:xfrm flipH="1">
            <a:off x="594360" y="3699947"/>
            <a:ext cx="1152144" cy="337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457199" y="5838824"/>
            <a:ext cx="11731625" cy="27546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60" name="TextBox 59"/>
          <p:cNvSpPr txBox="1"/>
          <p:nvPr/>
        </p:nvSpPr>
        <p:spPr>
          <a:xfrm>
            <a:off x="4710619" y="4936708"/>
            <a:ext cx="3224784" cy="307777"/>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000" dirty="0">
                <a:latin typeface="Arial Black" panose="020B0A04020102020204" pitchFamily="34" charset="0"/>
              </a:rPr>
              <a:t>Number of Days</a:t>
            </a:r>
          </a:p>
        </p:txBody>
      </p:sp>
      <p:cxnSp>
        <p:nvCxnSpPr>
          <p:cNvPr id="61" name="Straight Arrow Connector 60"/>
          <p:cNvCxnSpPr>
            <a:stCxn id="60" idx="2"/>
            <a:endCxn id="59" idx="0"/>
          </p:cNvCxnSpPr>
          <p:nvPr/>
        </p:nvCxnSpPr>
        <p:spPr>
          <a:xfrm>
            <a:off x="6323011" y="5244485"/>
            <a:ext cx="1" cy="594339"/>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188952" cy="5309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1005840"/>
            <a:ext cx="12201526"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7" name="Straight Arrow Connector 66"/>
          <p:cNvCxnSpPr/>
          <p:nvPr/>
        </p:nvCxnSpPr>
        <p:spPr>
          <a:xfrm>
            <a:off x="2013230" y="3407664"/>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1746504" y="2774854"/>
            <a:ext cx="2173605" cy="615553"/>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latin typeface="Arial Black" panose="020B0A04020102020204" pitchFamily="34" charset="0"/>
              </a:rPr>
              <a:t>Rebuilds &gt; 1%</a:t>
            </a:r>
          </a:p>
          <a:p>
            <a:pPr algn="ctr"/>
            <a:r>
              <a:rPr lang="en-US" sz="2000" dirty="0">
                <a:latin typeface="Arial Black" panose="020B0A04020102020204" pitchFamily="34" charset="0"/>
              </a:rPr>
              <a:t>Every Day</a:t>
            </a:r>
          </a:p>
        </p:txBody>
      </p:sp>
      <p:cxnSp>
        <p:nvCxnSpPr>
          <p:cNvPr id="69" name="Straight Arrow Connector 68"/>
          <p:cNvCxnSpPr/>
          <p:nvPr/>
        </p:nvCxnSpPr>
        <p:spPr>
          <a:xfrm>
            <a:off x="2298980" y="3407664"/>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2584730" y="3407664"/>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2870480" y="3407664"/>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3146705" y="3407664"/>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3422930" y="3407664"/>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3689630" y="3407664"/>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4251605"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4794530"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5346980"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5913719"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6747186"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7580653"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8423646"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9266639"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10376360"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11486081" y="3355848"/>
            <a:ext cx="0" cy="212671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103370" y="2774854"/>
            <a:ext cx="7628381" cy="615553"/>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latin typeface="Arial Black" panose="020B0A04020102020204" pitchFamily="34" charset="0"/>
              </a:rPr>
              <a:t>Rebuilds &gt; 1%</a:t>
            </a:r>
          </a:p>
          <a:p>
            <a:pPr algn="ctr"/>
            <a:r>
              <a:rPr lang="en-US" sz="2000" dirty="0">
                <a:latin typeface="Arial Black" panose="020B0A04020102020204" pitchFamily="34" charset="0"/>
              </a:rPr>
              <a:t>Rapidly Decrease in Frequency</a:t>
            </a:r>
          </a:p>
        </p:txBody>
      </p:sp>
      <p:sp>
        <p:nvSpPr>
          <p:cNvPr id="87" name="TextBox 86"/>
          <p:cNvSpPr txBox="1"/>
          <p:nvPr/>
        </p:nvSpPr>
        <p:spPr>
          <a:xfrm>
            <a:off x="1086562" y="2193378"/>
            <a:ext cx="6459792" cy="123110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000" dirty="0">
                <a:latin typeface="Arial Black" panose="020B0A04020102020204" pitchFamily="34" charset="0"/>
              </a:rPr>
              <a:t>“Best Practice” is NOT a Best Practice Here!</a:t>
            </a:r>
          </a:p>
          <a:p>
            <a:pPr algn="ctr"/>
            <a:r>
              <a:rPr lang="en-US" sz="2000" dirty="0">
                <a:solidFill>
                  <a:srgbClr val="FF0000"/>
                </a:solidFill>
                <a:effectLst>
                  <a:outerShdw blurRad="38100" dist="38100" dir="2700000" algn="tl">
                    <a:schemeClr val="tx1"/>
                  </a:outerShdw>
                </a:effectLst>
                <a:latin typeface="Arial Black" panose="020B0A04020102020204" pitchFamily="34" charset="0"/>
              </a:rPr>
              <a:t>REORGANIZE MUST NOT BE USED HERE!</a:t>
            </a:r>
          </a:p>
          <a:p>
            <a:pPr algn="ctr"/>
            <a:r>
              <a:rPr lang="en-US" sz="2000" dirty="0">
                <a:solidFill>
                  <a:srgbClr val="FF0000"/>
                </a:solidFill>
                <a:effectLst>
                  <a:outerShdw blurRad="38100" dist="38100" dir="2700000" algn="tl">
                    <a:schemeClr val="tx1"/>
                  </a:outerShdw>
                </a:effectLst>
                <a:latin typeface="Arial Black" panose="020B0A04020102020204" pitchFamily="34" charset="0"/>
              </a:rPr>
              <a:t>Remember, REORGANIZE PERPETUATED</a:t>
            </a:r>
            <a:br>
              <a:rPr lang="en-US" sz="2000" dirty="0">
                <a:solidFill>
                  <a:srgbClr val="FF0000"/>
                </a:solidFill>
                <a:effectLst>
                  <a:outerShdw blurRad="38100" dist="38100" dir="2700000" algn="tl">
                    <a:schemeClr val="tx1"/>
                  </a:outerShdw>
                </a:effectLst>
                <a:latin typeface="Arial Black" panose="020B0A04020102020204" pitchFamily="34" charset="0"/>
              </a:rPr>
            </a:br>
            <a:r>
              <a:rPr lang="en-US" sz="2000" dirty="0">
                <a:solidFill>
                  <a:srgbClr val="FF0000"/>
                </a:solidFill>
                <a:effectLst>
                  <a:outerShdw blurRad="38100" dist="38100" dir="2700000" algn="tl">
                    <a:schemeClr val="tx1"/>
                  </a:outerShdw>
                </a:effectLst>
                <a:latin typeface="Arial Black" panose="020B0A04020102020204" pitchFamily="34" charset="0"/>
              </a:rPr>
              <a:t>PAGE SPLITS, ALL DAY EVERY DAY!!!</a:t>
            </a:r>
          </a:p>
        </p:txBody>
      </p:sp>
      <p:sp>
        <p:nvSpPr>
          <p:cNvPr id="43" name="TextBox 42"/>
          <p:cNvSpPr txBox="1"/>
          <p:nvPr/>
        </p:nvSpPr>
        <p:spPr>
          <a:xfrm>
            <a:off x="8774437" y="3760945"/>
            <a:ext cx="3224784" cy="123110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000" dirty="0">
                <a:latin typeface="Arial Black" panose="020B0A04020102020204" pitchFamily="34" charset="0"/>
              </a:rPr>
              <a:t>Reorgs cause a lot of</a:t>
            </a:r>
          </a:p>
          <a:p>
            <a:pPr algn="ctr"/>
            <a:r>
              <a:rPr lang="en-US" sz="2000" dirty="0">
                <a:latin typeface="Arial Black" panose="020B0A04020102020204" pitchFamily="34" charset="0"/>
              </a:rPr>
              <a:t>log file usage</a:t>
            </a:r>
          </a:p>
          <a:p>
            <a:pPr algn="ctr"/>
            <a:r>
              <a:rPr lang="en-US" sz="2000" dirty="0">
                <a:latin typeface="Arial Black" panose="020B0A04020102020204" pitchFamily="34" charset="0"/>
              </a:rPr>
              <a:t>compared to REBUILDs!</a:t>
            </a:r>
          </a:p>
        </p:txBody>
      </p:sp>
      <p:sp>
        <p:nvSpPr>
          <p:cNvPr id="54" name="Oval 53">
            <a:extLst>
              <a:ext uri="{FF2B5EF4-FFF2-40B4-BE49-F238E27FC236}">
                <a16:creationId xmlns:a16="http://schemas.microsoft.com/office/drawing/2014/main" id="{0F7CCC8E-F36D-4802-BAAE-069E1537996C}"/>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7" name="Oval 6">
            <a:extLst>
              <a:ext uri="{FF2B5EF4-FFF2-40B4-BE49-F238E27FC236}">
                <a16:creationId xmlns:a16="http://schemas.microsoft.com/office/drawing/2014/main" id="{C06674A4-2CE0-4C60-9E74-96D97D71E909}"/>
              </a:ext>
            </a:extLst>
          </p:cNvPr>
          <p:cNvSpPr/>
          <p:nvPr/>
        </p:nvSpPr>
        <p:spPr>
          <a:xfrm>
            <a:off x="723900" y="5336261"/>
            <a:ext cx="1224553" cy="411942"/>
          </a:xfrm>
          <a:prstGeom prst="ellipse">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56" name="TextBox 55">
            <a:extLst>
              <a:ext uri="{FF2B5EF4-FFF2-40B4-BE49-F238E27FC236}">
                <a16:creationId xmlns:a16="http://schemas.microsoft.com/office/drawing/2014/main" id="{7EA99A2C-6506-4994-A4E6-61D8E0A62C83}"/>
              </a:ext>
            </a:extLst>
          </p:cNvPr>
          <p:cNvSpPr txBox="1"/>
          <p:nvPr/>
        </p:nvSpPr>
        <p:spPr>
          <a:xfrm>
            <a:off x="728654" y="3345417"/>
            <a:ext cx="3224784" cy="1231106"/>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latin typeface="Arial Black" panose="020B0A04020102020204" pitchFamily="34" charset="0"/>
              </a:rPr>
              <a:t>This is how many log file rows are created just by the data each day.  Its constant.</a:t>
            </a:r>
          </a:p>
        </p:txBody>
      </p:sp>
      <p:cxnSp>
        <p:nvCxnSpPr>
          <p:cNvPr id="57" name="Straight Arrow Connector 56">
            <a:extLst>
              <a:ext uri="{FF2B5EF4-FFF2-40B4-BE49-F238E27FC236}">
                <a16:creationId xmlns:a16="http://schemas.microsoft.com/office/drawing/2014/main" id="{5029A6D1-46C2-4E29-AE80-06203E488DE2}"/>
              </a:ext>
            </a:extLst>
          </p:cNvPr>
          <p:cNvCxnSpPr>
            <a:cxnSpLocks/>
            <a:endCxn id="7" idx="7"/>
          </p:cNvCxnSpPr>
          <p:nvPr/>
        </p:nvCxnSpPr>
        <p:spPr>
          <a:xfrm flipH="1">
            <a:off x="1769121" y="4576523"/>
            <a:ext cx="506238" cy="820066"/>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67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20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arn(outHorizontal)">
                                      <p:cBhvr>
                                        <p:cTn id="12" dur="500"/>
                                        <p:tgtEl>
                                          <p:spTgt spid="47"/>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barn(outVertical)">
                                      <p:cBhvr>
                                        <p:cTn id="15" dur="500"/>
                                        <p:tgtEl>
                                          <p:spTgt spid="52"/>
                                        </p:tgtEl>
                                      </p:cBhvr>
                                    </p:animEffect>
                                  </p:childTnLst>
                                </p:cTn>
                              </p:par>
                              <p:par>
                                <p:cTn id="16" presetID="22" presetClass="entr" presetSubtype="2" fill="hold"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2"/>
                                        </p:tgtEl>
                                      </p:cBhvr>
                                    </p:animEffect>
                                    <p:set>
                                      <p:cBhvr>
                                        <p:cTn id="26" dur="1" fill="hold">
                                          <p:stCondLst>
                                            <p:cond delay="499"/>
                                          </p:stCondLst>
                                        </p:cTn>
                                        <p:tgtEl>
                                          <p:spTgt spid="5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3"/>
                                        </p:tgtEl>
                                      </p:cBhvr>
                                    </p:animEffect>
                                    <p:set>
                                      <p:cBhvr>
                                        <p:cTn id="29" dur="1" fill="hold">
                                          <p:stCondLst>
                                            <p:cond delay="499"/>
                                          </p:stCondLst>
                                        </p:cTn>
                                        <p:tgtEl>
                                          <p:spTgt spid="53"/>
                                        </p:tgtEl>
                                        <p:attrNameLst>
                                          <p:attrName>style.visibility</p:attrName>
                                        </p:attrNameLst>
                                      </p:cBhvr>
                                      <p:to>
                                        <p:strVal val="hidden"/>
                                      </p:to>
                                    </p:set>
                                  </p:childTnLst>
                                </p:cTn>
                              </p:par>
                              <p:par>
                                <p:cTn id="30" presetID="16" presetClass="entr" presetSubtype="37"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arn(outVertical)">
                                      <p:cBhvr>
                                        <p:cTn id="32" dur="500"/>
                                        <p:tgtEl>
                                          <p:spTgt spid="59"/>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barn(outVertical)">
                                      <p:cBhvr>
                                        <p:cTn id="35" dur="500"/>
                                        <p:tgtEl>
                                          <p:spTgt spid="60"/>
                                        </p:tgtEl>
                                      </p:cBhvr>
                                    </p:animEffect>
                                  </p:childTnLst>
                                </p:cTn>
                              </p:par>
                              <p:par>
                                <p:cTn id="36" presetID="22" presetClass="entr" presetSubtype="2" fill="hold"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right)">
                                      <p:cBhvr>
                                        <p:cTn id="38" dur="500"/>
                                        <p:tgtEl>
                                          <p:spTgt spid="6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59"/>
                                        </p:tgtEl>
                                      </p:cBhvr>
                                    </p:animEffect>
                                    <p:set>
                                      <p:cBhvr>
                                        <p:cTn id="43" dur="1" fill="hold">
                                          <p:stCondLst>
                                            <p:cond delay="499"/>
                                          </p:stCondLst>
                                        </p:cTn>
                                        <p:tgtEl>
                                          <p:spTgt spid="5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60"/>
                                        </p:tgtEl>
                                      </p:cBhvr>
                                    </p:animEffect>
                                    <p:set>
                                      <p:cBhvr>
                                        <p:cTn id="46" dur="1" fill="hold">
                                          <p:stCondLst>
                                            <p:cond delay="499"/>
                                          </p:stCondLst>
                                        </p:cTn>
                                        <p:tgtEl>
                                          <p:spTgt spid="6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61"/>
                                        </p:tgtEl>
                                      </p:cBhvr>
                                    </p:animEffect>
                                    <p:set>
                                      <p:cBhvr>
                                        <p:cTn id="49" dur="1" fill="hold">
                                          <p:stCondLst>
                                            <p:cond delay="499"/>
                                          </p:stCondLst>
                                        </p:cTn>
                                        <p:tgtEl>
                                          <p:spTgt spid="61"/>
                                        </p:tgtEl>
                                        <p:attrNameLst>
                                          <p:attrName>style.visibility</p:attrName>
                                        </p:attrNameLst>
                                      </p:cBhvr>
                                      <p:to>
                                        <p:strVal val="hidden"/>
                                      </p:to>
                                    </p:set>
                                  </p:childTnLst>
                                </p:cTn>
                              </p:par>
                              <p:par>
                                <p:cTn id="50" presetID="16" presetClass="entr" presetSubtype="37"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outVertical)">
                                      <p:cBhvr>
                                        <p:cTn id="52" dur="500"/>
                                        <p:tgtEl>
                                          <p:spTgt spid="10"/>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250"/>
                                        <p:tgtEl>
                                          <p:spTgt spid="12"/>
                                        </p:tgtEl>
                                      </p:cBhvr>
                                    </p:animEffect>
                                  </p:childTnLst>
                                </p:cTn>
                              </p:par>
                            </p:childTnLst>
                          </p:cTn>
                        </p:par>
                        <p:par>
                          <p:cTn id="57" fill="hold">
                            <p:stCondLst>
                              <p:cond delay="750"/>
                            </p:stCondLst>
                            <p:childTnLst>
                              <p:par>
                                <p:cTn id="58" presetID="22" presetClass="entr" presetSubtype="1"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250"/>
                                        <p:tgtEl>
                                          <p:spTgt spid="14"/>
                                        </p:tgtEl>
                                      </p:cBhvr>
                                    </p:animEffect>
                                  </p:childTnLst>
                                </p:cTn>
                              </p:par>
                            </p:childTnLst>
                          </p:cTn>
                        </p:par>
                        <p:par>
                          <p:cTn id="61" fill="hold">
                            <p:stCondLst>
                              <p:cond delay="1000"/>
                            </p:stCondLst>
                            <p:childTnLst>
                              <p:par>
                                <p:cTn id="62" presetID="22" presetClass="entr" presetSubtype="1"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up)">
                                      <p:cBhvr>
                                        <p:cTn id="64" dur="250"/>
                                        <p:tgtEl>
                                          <p:spTgt spid="15"/>
                                        </p:tgtEl>
                                      </p:cBhvr>
                                    </p:animEffect>
                                  </p:childTnLst>
                                </p:cTn>
                              </p:par>
                            </p:childTnLst>
                          </p:cTn>
                        </p:par>
                        <p:par>
                          <p:cTn id="65" fill="hold">
                            <p:stCondLst>
                              <p:cond delay="1250"/>
                            </p:stCondLst>
                            <p:childTnLst>
                              <p:par>
                                <p:cTn id="66" presetID="22" presetClass="entr" presetSubtype="1" fill="hold"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up)">
                                      <p:cBhvr>
                                        <p:cTn id="68" dur="250"/>
                                        <p:tgtEl>
                                          <p:spTgt spid="16"/>
                                        </p:tgtEl>
                                      </p:cBhvr>
                                    </p:animEffect>
                                  </p:childTnLst>
                                </p:cTn>
                              </p:par>
                            </p:childTnLst>
                          </p:cTn>
                        </p:par>
                        <p:par>
                          <p:cTn id="69" fill="hold">
                            <p:stCondLst>
                              <p:cond delay="1500"/>
                            </p:stCondLst>
                            <p:childTnLst>
                              <p:par>
                                <p:cTn id="70" presetID="22" presetClass="entr" presetSubtype="1"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up)">
                                      <p:cBhvr>
                                        <p:cTn id="72" dur="250"/>
                                        <p:tgtEl>
                                          <p:spTgt spid="17"/>
                                        </p:tgtEl>
                                      </p:cBhvr>
                                    </p:animEffect>
                                  </p:childTnLst>
                                </p:cTn>
                              </p:par>
                            </p:childTnLst>
                          </p:cTn>
                        </p:par>
                        <p:par>
                          <p:cTn id="73" fill="hold">
                            <p:stCondLst>
                              <p:cond delay="1750"/>
                            </p:stCondLst>
                            <p:childTnLst>
                              <p:par>
                                <p:cTn id="74" presetID="22" presetClass="entr" presetSubtype="1"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up)">
                                      <p:cBhvr>
                                        <p:cTn id="76" dur="250"/>
                                        <p:tgtEl>
                                          <p:spTgt spid="18"/>
                                        </p:tgtEl>
                                      </p:cBhvr>
                                    </p:animEffect>
                                  </p:childTnLst>
                                </p:cTn>
                              </p:par>
                            </p:childTnLst>
                          </p:cTn>
                        </p:par>
                        <p:par>
                          <p:cTn id="77" fill="hold">
                            <p:stCondLst>
                              <p:cond delay="2000"/>
                            </p:stCondLst>
                            <p:childTnLst>
                              <p:par>
                                <p:cTn id="78" presetID="22" presetClass="entr" presetSubtype="1"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250"/>
                                        <p:tgtEl>
                                          <p:spTgt spid="19"/>
                                        </p:tgtEl>
                                      </p:cBhvr>
                                    </p:animEffect>
                                  </p:childTnLst>
                                </p:cTn>
                              </p:par>
                            </p:childTnLst>
                          </p:cTn>
                        </p:par>
                        <p:par>
                          <p:cTn id="81" fill="hold">
                            <p:stCondLst>
                              <p:cond delay="2250"/>
                            </p:stCondLst>
                            <p:childTnLst>
                              <p:par>
                                <p:cTn id="82" presetID="22" presetClass="entr" presetSubtype="1" fill="hold" nodeType="after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up)">
                                      <p:cBhvr>
                                        <p:cTn id="84" dur="250"/>
                                        <p:tgtEl>
                                          <p:spTgt spid="20"/>
                                        </p:tgtEl>
                                      </p:cBhvr>
                                    </p:animEffect>
                                  </p:childTnLst>
                                </p:cTn>
                              </p:par>
                            </p:childTnLst>
                          </p:cTn>
                        </p:par>
                        <p:par>
                          <p:cTn id="85" fill="hold">
                            <p:stCondLst>
                              <p:cond delay="2500"/>
                            </p:stCondLst>
                            <p:childTnLst>
                              <p:par>
                                <p:cTn id="86" presetID="22" presetClass="entr" presetSubtype="1" fill="hold"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up)">
                                      <p:cBhvr>
                                        <p:cTn id="88" dur="25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10"/>
                                        </p:tgtEl>
                                      </p:cBhvr>
                                    </p:animEffect>
                                    <p:set>
                                      <p:cBhvr>
                                        <p:cTn id="93" dur="1" fill="hold">
                                          <p:stCondLst>
                                            <p:cond delay="499"/>
                                          </p:stCondLst>
                                        </p:cTn>
                                        <p:tgtEl>
                                          <p:spTgt spid="10"/>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2"/>
                                        </p:tgtEl>
                                      </p:cBhvr>
                                    </p:animEffect>
                                    <p:set>
                                      <p:cBhvr>
                                        <p:cTn id="96" dur="1" fill="hold">
                                          <p:stCondLst>
                                            <p:cond delay="499"/>
                                          </p:stCondLst>
                                        </p:cTn>
                                        <p:tgtEl>
                                          <p:spTgt spid="12"/>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14"/>
                                        </p:tgtEl>
                                      </p:cBhvr>
                                    </p:animEffect>
                                    <p:set>
                                      <p:cBhvr>
                                        <p:cTn id="99" dur="1" fill="hold">
                                          <p:stCondLst>
                                            <p:cond delay="499"/>
                                          </p:stCondLst>
                                        </p:cTn>
                                        <p:tgtEl>
                                          <p:spTgt spid="14"/>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15"/>
                                        </p:tgtEl>
                                      </p:cBhvr>
                                    </p:animEffect>
                                    <p:set>
                                      <p:cBhvr>
                                        <p:cTn id="102" dur="1" fill="hold">
                                          <p:stCondLst>
                                            <p:cond delay="499"/>
                                          </p:stCondLst>
                                        </p:cTn>
                                        <p:tgtEl>
                                          <p:spTgt spid="15"/>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16"/>
                                        </p:tgtEl>
                                      </p:cBhvr>
                                    </p:animEffect>
                                    <p:set>
                                      <p:cBhvr>
                                        <p:cTn id="105" dur="1" fill="hold">
                                          <p:stCondLst>
                                            <p:cond delay="499"/>
                                          </p:stCondLst>
                                        </p:cTn>
                                        <p:tgtEl>
                                          <p:spTgt spid="16"/>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7"/>
                                        </p:tgtEl>
                                      </p:cBhvr>
                                    </p:animEffect>
                                    <p:set>
                                      <p:cBhvr>
                                        <p:cTn id="108" dur="1" fill="hold">
                                          <p:stCondLst>
                                            <p:cond delay="499"/>
                                          </p:stCondLst>
                                        </p:cTn>
                                        <p:tgtEl>
                                          <p:spTgt spid="17"/>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8"/>
                                        </p:tgtEl>
                                      </p:cBhvr>
                                    </p:animEffect>
                                    <p:set>
                                      <p:cBhvr>
                                        <p:cTn id="111" dur="1" fill="hold">
                                          <p:stCondLst>
                                            <p:cond delay="499"/>
                                          </p:stCondLst>
                                        </p:cTn>
                                        <p:tgtEl>
                                          <p:spTgt spid="18"/>
                                        </p:tgtEl>
                                        <p:attrNameLst>
                                          <p:attrName>style.visibility</p:attrName>
                                        </p:attrNameLst>
                                      </p:cBhvr>
                                      <p:to>
                                        <p:strVal val="hidden"/>
                                      </p:to>
                                    </p:set>
                                  </p:childTnLst>
                                </p:cTn>
                              </p:par>
                              <p:par>
                                <p:cTn id="112" presetID="16" presetClass="entr" presetSubtype="37" fill="hold" grpId="0"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barn(outVertical)">
                                      <p:cBhvr>
                                        <p:cTn id="114" dur="500"/>
                                        <p:tgtEl>
                                          <p:spTgt spid="26"/>
                                        </p:tgtEl>
                                      </p:cBhvr>
                                    </p:animEffect>
                                  </p:childTnLst>
                                </p:cTn>
                              </p:par>
                            </p:childTnLst>
                          </p:cTn>
                        </p:par>
                        <p:par>
                          <p:cTn id="115" fill="hold">
                            <p:stCondLst>
                              <p:cond delay="500"/>
                            </p:stCondLst>
                            <p:childTnLst>
                              <p:par>
                                <p:cTn id="116" presetID="22" presetClass="entr" presetSubtype="1" fill="hold" nodeType="after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up)">
                                      <p:cBhvr>
                                        <p:cTn id="118" dur="500"/>
                                        <p:tgtEl>
                                          <p:spTgt spid="33"/>
                                        </p:tgtEl>
                                      </p:cBhvr>
                                    </p:animEffect>
                                  </p:childTnLst>
                                </p:cTn>
                              </p:par>
                            </p:childTnLst>
                          </p:cTn>
                        </p:par>
                        <p:par>
                          <p:cTn id="119" fill="hold">
                            <p:stCondLst>
                              <p:cond delay="1000"/>
                            </p:stCondLst>
                            <p:childTnLst>
                              <p:par>
                                <p:cTn id="120" presetID="21" presetClass="entr" presetSubtype="4" fill="hold" grpId="0" nodeType="after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wheel(4)">
                                      <p:cBhvr>
                                        <p:cTn id="122" dur="500"/>
                                        <p:tgtEl>
                                          <p:spTgt spid="25"/>
                                        </p:tgtEl>
                                      </p:cBhvr>
                                    </p:animEffect>
                                  </p:childTnLst>
                                </p:cTn>
                              </p:par>
                            </p:childTnLst>
                          </p:cTn>
                        </p:par>
                        <p:par>
                          <p:cTn id="123" fill="hold">
                            <p:stCondLst>
                              <p:cond delay="1500"/>
                            </p:stCondLst>
                            <p:childTnLst>
                              <p:par>
                                <p:cTn id="124" presetID="22" presetClass="entr" presetSubtype="1" fill="hold" nodeType="after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up)">
                                      <p:cBhvr>
                                        <p:cTn id="126" dur="500"/>
                                        <p:tgtEl>
                                          <p:spTgt spid="36"/>
                                        </p:tgtEl>
                                      </p:cBhvr>
                                    </p:animEffect>
                                  </p:childTnLst>
                                </p:cTn>
                              </p:par>
                              <p:par>
                                <p:cTn id="127" presetID="21" presetClass="entr" presetSubtype="4"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wheel(4)">
                                      <p:cBhvr>
                                        <p:cTn id="129" dur="500"/>
                                        <p:tgtEl>
                                          <p:spTgt spid="24"/>
                                        </p:tgtEl>
                                      </p:cBhvr>
                                    </p:animEffect>
                                  </p:childTnLst>
                                </p:cTn>
                              </p:par>
                            </p:childTnLst>
                          </p:cTn>
                        </p:par>
                        <p:par>
                          <p:cTn id="130" fill="hold">
                            <p:stCondLst>
                              <p:cond delay="2000"/>
                            </p:stCondLst>
                            <p:childTnLst>
                              <p:par>
                                <p:cTn id="131" presetID="22" presetClass="entr" presetSubtype="1" fill="hold" nodeType="after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up)">
                                      <p:cBhvr>
                                        <p:cTn id="133" dur="500"/>
                                        <p:tgtEl>
                                          <p:spTgt spid="39"/>
                                        </p:tgtEl>
                                      </p:cBhvr>
                                    </p:animEffect>
                                  </p:childTnLst>
                                </p:cTn>
                              </p:par>
                              <p:par>
                                <p:cTn id="134" presetID="21" presetClass="entr" presetSubtype="4" fill="hold" grpId="0" nodeType="withEffect">
                                  <p:stCondLst>
                                    <p:cond delay="0"/>
                                  </p:stCondLst>
                                  <p:childTnLst>
                                    <p:set>
                                      <p:cBhvr>
                                        <p:cTn id="135" dur="1" fill="hold">
                                          <p:stCondLst>
                                            <p:cond delay="0"/>
                                          </p:stCondLst>
                                        </p:cTn>
                                        <p:tgtEl>
                                          <p:spTgt spid="11"/>
                                        </p:tgtEl>
                                        <p:attrNameLst>
                                          <p:attrName>style.visibility</p:attrName>
                                        </p:attrNameLst>
                                      </p:cBhvr>
                                      <p:to>
                                        <p:strVal val="visible"/>
                                      </p:to>
                                    </p:set>
                                    <p:animEffect transition="in" filter="wheel(4)">
                                      <p:cBhvr>
                                        <p:cTn id="136" dur="500"/>
                                        <p:tgtEl>
                                          <p:spTgt spid="11"/>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19"/>
                                        </p:tgtEl>
                                      </p:cBhvr>
                                    </p:animEffect>
                                    <p:set>
                                      <p:cBhvr>
                                        <p:cTn id="141" dur="1" fill="hold">
                                          <p:stCondLst>
                                            <p:cond delay="499"/>
                                          </p:stCondLst>
                                        </p:cTn>
                                        <p:tgtEl>
                                          <p:spTgt spid="19"/>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500"/>
                                        <p:tgtEl>
                                          <p:spTgt spid="20"/>
                                        </p:tgtEl>
                                      </p:cBhvr>
                                    </p:animEffect>
                                    <p:set>
                                      <p:cBhvr>
                                        <p:cTn id="144" dur="1" fill="hold">
                                          <p:stCondLst>
                                            <p:cond delay="499"/>
                                          </p:stCondLst>
                                        </p:cTn>
                                        <p:tgtEl>
                                          <p:spTgt spid="2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1"/>
                                        </p:tgtEl>
                                      </p:cBhvr>
                                    </p:animEffect>
                                    <p:set>
                                      <p:cBhvr>
                                        <p:cTn id="147" dur="1" fill="hold">
                                          <p:stCondLst>
                                            <p:cond delay="499"/>
                                          </p:stCondLst>
                                        </p:cTn>
                                        <p:tgtEl>
                                          <p:spTgt spid="21"/>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500"/>
                                        <p:tgtEl>
                                          <p:spTgt spid="26"/>
                                        </p:tgtEl>
                                      </p:cBhvr>
                                    </p:animEffect>
                                    <p:set>
                                      <p:cBhvr>
                                        <p:cTn id="150" dur="1" fill="hold">
                                          <p:stCondLst>
                                            <p:cond delay="499"/>
                                          </p:stCondLst>
                                        </p:cTn>
                                        <p:tgtEl>
                                          <p:spTgt spid="26"/>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33"/>
                                        </p:tgtEl>
                                      </p:cBhvr>
                                    </p:animEffect>
                                    <p:set>
                                      <p:cBhvr>
                                        <p:cTn id="153" dur="1" fill="hold">
                                          <p:stCondLst>
                                            <p:cond delay="499"/>
                                          </p:stCondLst>
                                        </p:cTn>
                                        <p:tgtEl>
                                          <p:spTgt spid="33"/>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25"/>
                                        </p:tgtEl>
                                      </p:cBhvr>
                                    </p:animEffect>
                                    <p:set>
                                      <p:cBhvr>
                                        <p:cTn id="156" dur="1" fill="hold">
                                          <p:stCondLst>
                                            <p:cond delay="499"/>
                                          </p:stCondLst>
                                        </p:cTn>
                                        <p:tgtEl>
                                          <p:spTgt spid="25"/>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36"/>
                                        </p:tgtEl>
                                      </p:cBhvr>
                                    </p:animEffect>
                                    <p:set>
                                      <p:cBhvr>
                                        <p:cTn id="159" dur="1" fill="hold">
                                          <p:stCondLst>
                                            <p:cond delay="499"/>
                                          </p:stCondLst>
                                        </p:cTn>
                                        <p:tgtEl>
                                          <p:spTgt spid="36"/>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24"/>
                                        </p:tgtEl>
                                      </p:cBhvr>
                                    </p:animEffect>
                                    <p:set>
                                      <p:cBhvr>
                                        <p:cTn id="162" dur="1" fill="hold">
                                          <p:stCondLst>
                                            <p:cond delay="499"/>
                                          </p:stCondLst>
                                        </p:cTn>
                                        <p:tgtEl>
                                          <p:spTgt spid="24"/>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39"/>
                                        </p:tgtEl>
                                      </p:cBhvr>
                                    </p:animEffect>
                                    <p:set>
                                      <p:cBhvr>
                                        <p:cTn id="165" dur="1" fill="hold">
                                          <p:stCondLst>
                                            <p:cond delay="499"/>
                                          </p:stCondLst>
                                        </p:cTn>
                                        <p:tgtEl>
                                          <p:spTgt spid="39"/>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1"/>
                                        </p:tgtEl>
                                      </p:cBhvr>
                                    </p:animEffect>
                                    <p:set>
                                      <p:cBhvr>
                                        <p:cTn id="168" dur="1" fill="hold">
                                          <p:stCondLst>
                                            <p:cond delay="499"/>
                                          </p:stCondLst>
                                        </p:cTn>
                                        <p:tgtEl>
                                          <p:spTgt spid="11"/>
                                        </p:tgtEl>
                                        <p:attrNameLst>
                                          <p:attrName>style.visibility</p:attrName>
                                        </p:attrNameLst>
                                      </p:cBhvr>
                                      <p:to>
                                        <p:strVal val="hidden"/>
                                      </p:to>
                                    </p:set>
                                  </p:childTnLst>
                                </p:cTn>
                              </p:par>
                              <p:par>
                                <p:cTn id="169" presetID="16" presetClass="entr" presetSubtype="37" fill="hold" grpId="0" nodeType="withEffect">
                                  <p:stCondLst>
                                    <p:cond delay="0"/>
                                  </p:stCondLst>
                                  <p:childTnLst>
                                    <p:set>
                                      <p:cBhvr>
                                        <p:cTn id="170" dur="1" fill="hold">
                                          <p:stCondLst>
                                            <p:cond delay="0"/>
                                          </p:stCondLst>
                                        </p:cTn>
                                        <p:tgtEl>
                                          <p:spTgt spid="43"/>
                                        </p:tgtEl>
                                        <p:attrNameLst>
                                          <p:attrName>style.visibility</p:attrName>
                                        </p:attrNameLst>
                                      </p:cBhvr>
                                      <p:to>
                                        <p:strVal val="visible"/>
                                      </p:to>
                                    </p:set>
                                    <p:animEffect transition="in" filter="barn(outVertical)">
                                      <p:cBhvr>
                                        <p:cTn id="171" dur="500"/>
                                        <p:tgtEl>
                                          <p:spTgt spid="43"/>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1" nodeType="clickEffect">
                                  <p:stCondLst>
                                    <p:cond delay="0"/>
                                  </p:stCondLst>
                                  <p:childTnLst>
                                    <p:animEffect transition="out" filter="fade">
                                      <p:cBhvr>
                                        <p:cTn id="175" dur="500"/>
                                        <p:tgtEl>
                                          <p:spTgt spid="43"/>
                                        </p:tgtEl>
                                      </p:cBhvr>
                                    </p:animEffect>
                                    <p:set>
                                      <p:cBhvr>
                                        <p:cTn id="176" dur="1" fill="hold">
                                          <p:stCondLst>
                                            <p:cond delay="499"/>
                                          </p:stCondLst>
                                        </p:cTn>
                                        <p:tgtEl>
                                          <p:spTgt spid="43"/>
                                        </p:tgtEl>
                                        <p:attrNameLst>
                                          <p:attrName>style.visibility</p:attrName>
                                        </p:attrNameLst>
                                      </p:cBhvr>
                                      <p:to>
                                        <p:strVal val="hidden"/>
                                      </p:to>
                                    </p:set>
                                  </p:childTnLst>
                                </p:cTn>
                              </p:par>
                              <p:par>
                                <p:cTn id="177" presetID="21" presetClass="entr" presetSubtype="4" fill="hold" grpId="0" nodeType="withEffect">
                                  <p:stCondLst>
                                    <p:cond delay="0"/>
                                  </p:stCondLst>
                                  <p:childTnLst>
                                    <p:set>
                                      <p:cBhvr>
                                        <p:cTn id="178" dur="1" fill="hold">
                                          <p:stCondLst>
                                            <p:cond delay="0"/>
                                          </p:stCondLst>
                                        </p:cTn>
                                        <p:tgtEl>
                                          <p:spTgt spid="7"/>
                                        </p:tgtEl>
                                        <p:attrNameLst>
                                          <p:attrName>style.visibility</p:attrName>
                                        </p:attrNameLst>
                                      </p:cBhvr>
                                      <p:to>
                                        <p:strVal val="visible"/>
                                      </p:to>
                                    </p:set>
                                    <p:animEffect transition="in" filter="wheel(4)">
                                      <p:cBhvr>
                                        <p:cTn id="179" dur="500"/>
                                        <p:tgtEl>
                                          <p:spTgt spid="7"/>
                                        </p:tgtEl>
                                      </p:cBhvr>
                                    </p:animEffect>
                                  </p:childTnLst>
                                </p:cTn>
                              </p:par>
                              <p:par>
                                <p:cTn id="180" presetID="16" presetClass="entr" presetSubtype="37"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barn(outVertical)">
                                      <p:cBhvr>
                                        <p:cTn id="182" dur="500"/>
                                        <p:tgtEl>
                                          <p:spTgt spid="56"/>
                                        </p:tgtEl>
                                      </p:cBhvr>
                                    </p:animEffect>
                                  </p:childTnLst>
                                </p:cTn>
                              </p:par>
                              <p:par>
                                <p:cTn id="183" presetID="22" presetClass="entr" presetSubtype="1" fill="hold"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wipe(up)">
                                      <p:cBhvr>
                                        <p:cTn id="185" dur="250"/>
                                        <p:tgtEl>
                                          <p:spTgt spid="5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xit" presetSubtype="0" fill="hold" grpId="1" nodeType="clickEffect">
                                  <p:stCondLst>
                                    <p:cond delay="0"/>
                                  </p:stCondLst>
                                  <p:childTnLst>
                                    <p:animEffect transition="out" filter="fade">
                                      <p:cBhvr>
                                        <p:cTn id="189" dur="500"/>
                                        <p:tgtEl>
                                          <p:spTgt spid="56"/>
                                        </p:tgtEl>
                                      </p:cBhvr>
                                    </p:animEffect>
                                    <p:set>
                                      <p:cBhvr>
                                        <p:cTn id="190" dur="1" fill="hold">
                                          <p:stCondLst>
                                            <p:cond delay="499"/>
                                          </p:stCondLst>
                                        </p:cTn>
                                        <p:tgtEl>
                                          <p:spTgt spid="56"/>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57"/>
                                        </p:tgtEl>
                                      </p:cBhvr>
                                    </p:animEffect>
                                    <p:set>
                                      <p:cBhvr>
                                        <p:cTn id="193" dur="1" fill="hold">
                                          <p:stCondLst>
                                            <p:cond delay="499"/>
                                          </p:stCondLst>
                                        </p:cTn>
                                        <p:tgtEl>
                                          <p:spTgt spid="57"/>
                                        </p:tgtEl>
                                        <p:attrNameLst>
                                          <p:attrName>style.visibility</p:attrName>
                                        </p:attrNameLst>
                                      </p:cBhvr>
                                      <p:to>
                                        <p:strVal val="hidden"/>
                                      </p:to>
                                    </p:set>
                                  </p:childTnLst>
                                </p:cTn>
                              </p:par>
                              <p:par>
                                <p:cTn id="194" presetID="22" presetClass="entr" presetSubtype="8" fill="hold" nodeType="withEffect">
                                  <p:stCondLst>
                                    <p:cond delay="0"/>
                                  </p:stCondLst>
                                  <p:childTnLst>
                                    <p:set>
                                      <p:cBhvr>
                                        <p:cTn id="195" dur="1" fill="hold">
                                          <p:stCondLst>
                                            <p:cond delay="0"/>
                                          </p:stCondLst>
                                        </p:cTn>
                                        <p:tgtEl>
                                          <p:spTgt spid="1029"/>
                                        </p:tgtEl>
                                        <p:attrNameLst>
                                          <p:attrName>style.visibility</p:attrName>
                                        </p:attrNameLst>
                                      </p:cBhvr>
                                      <p:to>
                                        <p:strVal val="visible"/>
                                      </p:to>
                                    </p:set>
                                    <p:animEffect transition="in" filter="wipe(left)">
                                      <p:cBhvr>
                                        <p:cTn id="196" dur="2000"/>
                                        <p:tgtEl>
                                          <p:spTgt spid="1029"/>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1030"/>
                                        </p:tgtEl>
                                        <p:attrNameLst>
                                          <p:attrName>style.visibility</p:attrName>
                                        </p:attrNameLst>
                                      </p:cBhvr>
                                      <p:to>
                                        <p:strVal val="visible"/>
                                      </p:to>
                                    </p:set>
                                    <p:animEffect transition="in" filter="fade">
                                      <p:cBhvr>
                                        <p:cTn id="201" dur="2000"/>
                                        <p:tgtEl>
                                          <p:spTgt spid="1030"/>
                                        </p:tgtEl>
                                      </p:cBhvr>
                                    </p:animEffect>
                                  </p:childTnLst>
                                </p:cTn>
                              </p:par>
                            </p:childTnLst>
                          </p:cTn>
                        </p:par>
                      </p:childTnLst>
                    </p:cTn>
                  </p:par>
                  <p:par>
                    <p:cTn id="202" fill="hold">
                      <p:stCondLst>
                        <p:cond delay="indefinite"/>
                      </p:stCondLst>
                      <p:childTnLst>
                        <p:par>
                          <p:cTn id="203" fill="hold">
                            <p:stCondLst>
                              <p:cond delay="0"/>
                            </p:stCondLst>
                            <p:childTnLst>
                              <p:par>
                                <p:cTn id="204" presetID="16" presetClass="entr" presetSubtype="37" fill="hold" grpId="0" nodeType="click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barn(outVertical)">
                                      <p:cBhvr>
                                        <p:cTn id="206" dur="500"/>
                                        <p:tgtEl>
                                          <p:spTgt spid="68"/>
                                        </p:tgtEl>
                                      </p:cBhvr>
                                    </p:animEffect>
                                  </p:childTnLst>
                                </p:cTn>
                              </p:par>
                              <p:par>
                                <p:cTn id="207" presetID="22" presetClass="entr" presetSubtype="1" fill="hold" nodeType="withEffect">
                                  <p:stCondLst>
                                    <p:cond delay="0"/>
                                  </p:stCondLst>
                                  <p:childTnLst>
                                    <p:set>
                                      <p:cBhvr>
                                        <p:cTn id="208" dur="1" fill="hold">
                                          <p:stCondLst>
                                            <p:cond delay="0"/>
                                          </p:stCondLst>
                                        </p:cTn>
                                        <p:tgtEl>
                                          <p:spTgt spid="67"/>
                                        </p:tgtEl>
                                        <p:attrNameLst>
                                          <p:attrName>style.visibility</p:attrName>
                                        </p:attrNameLst>
                                      </p:cBhvr>
                                      <p:to>
                                        <p:strVal val="visible"/>
                                      </p:to>
                                    </p:set>
                                    <p:animEffect transition="in" filter="wipe(up)">
                                      <p:cBhvr>
                                        <p:cTn id="209" dur="500"/>
                                        <p:tgtEl>
                                          <p:spTgt spid="67"/>
                                        </p:tgtEl>
                                      </p:cBhvr>
                                    </p:animEffect>
                                  </p:childTnLst>
                                </p:cTn>
                              </p:par>
                              <p:par>
                                <p:cTn id="210" presetID="22" presetClass="entr" presetSubtype="1" fill="hold" nodeType="withEffect">
                                  <p:stCondLst>
                                    <p:cond delay="0"/>
                                  </p:stCondLst>
                                  <p:childTnLst>
                                    <p:set>
                                      <p:cBhvr>
                                        <p:cTn id="211" dur="1" fill="hold">
                                          <p:stCondLst>
                                            <p:cond delay="0"/>
                                          </p:stCondLst>
                                        </p:cTn>
                                        <p:tgtEl>
                                          <p:spTgt spid="69"/>
                                        </p:tgtEl>
                                        <p:attrNameLst>
                                          <p:attrName>style.visibility</p:attrName>
                                        </p:attrNameLst>
                                      </p:cBhvr>
                                      <p:to>
                                        <p:strVal val="visible"/>
                                      </p:to>
                                    </p:set>
                                    <p:animEffect transition="in" filter="wipe(up)">
                                      <p:cBhvr>
                                        <p:cTn id="212" dur="500"/>
                                        <p:tgtEl>
                                          <p:spTgt spid="69"/>
                                        </p:tgtEl>
                                      </p:cBhvr>
                                    </p:animEffect>
                                  </p:childTnLst>
                                </p:cTn>
                              </p:par>
                              <p:par>
                                <p:cTn id="213" presetID="22" presetClass="entr" presetSubtype="1" fill="hold" nodeType="withEffect">
                                  <p:stCondLst>
                                    <p:cond delay="0"/>
                                  </p:stCondLst>
                                  <p:childTnLst>
                                    <p:set>
                                      <p:cBhvr>
                                        <p:cTn id="214" dur="1" fill="hold">
                                          <p:stCondLst>
                                            <p:cond delay="0"/>
                                          </p:stCondLst>
                                        </p:cTn>
                                        <p:tgtEl>
                                          <p:spTgt spid="70"/>
                                        </p:tgtEl>
                                        <p:attrNameLst>
                                          <p:attrName>style.visibility</p:attrName>
                                        </p:attrNameLst>
                                      </p:cBhvr>
                                      <p:to>
                                        <p:strVal val="visible"/>
                                      </p:to>
                                    </p:set>
                                    <p:animEffect transition="in" filter="wipe(up)">
                                      <p:cBhvr>
                                        <p:cTn id="215" dur="500"/>
                                        <p:tgtEl>
                                          <p:spTgt spid="70"/>
                                        </p:tgtEl>
                                      </p:cBhvr>
                                    </p:animEffect>
                                  </p:childTnLst>
                                </p:cTn>
                              </p:par>
                              <p:par>
                                <p:cTn id="216" presetID="22" presetClass="entr" presetSubtype="1" fill="hold" nodeType="withEffect">
                                  <p:stCondLst>
                                    <p:cond delay="0"/>
                                  </p:stCondLst>
                                  <p:childTnLst>
                                    <p:set>
                                      <p:cBhvr>
                                        <p:cTn id="217" dur="1" fill="hold">
                                          <p:stCondLst>
                                            <p:cond delay="0"/>
                                          </p:stCondLst>
                                        </p:cTn>
                                        <p:tgtEl>
                                          <p:spTgt spid="71"/>
                                        </p:tgtEl>
                                        <p:attrNameLst>
                                          <p:attrName>style.visibility</p:attrName>
                                        </p:attrNameLst>
                                      </p:cBhvr>
                                      <p:to>
                                        <p:strVal val="visible"/>
                                      </p:to>
                                    </p:set>
                                    <p:animEffect transition="in" filter="wipe(up)">
                                      <p:cBhvr>
                                        <p:cTn id="218" dur="500"/>
                                        <p:tgtEl>
                                          <p:spTgt spid="71"/>
                                        </p:tgtEl>
                                      </p:cBhvr>
                                    </p:animEffect>
                                  </p:childTnLst>
                                </p:cTn>
                              </p:par>
                              <p:par>
                                <p:cTn id="219" presetID="22" presetClass="entr" presetSubtype="1" fill="hold" nodeType="withEffect">
                                  <p:stCondLst>
                                    <p:cond delay="0"/>
                                  </p:stCondLst>
                                  <p:childTnLst>
                                    <p:set>
                                      <p:cBhvr>
                                        <p:cTn id="220" dur="1" fill="hold">
                                          <p:stCondLst>
                                            <p:cond delay="0"/>
                                          </p:stCondLst>
                                        </p:cTn>
                                        <p:tgtEl>
                                          <p:spTgt spid="72"/>
                                        </p:tgtEl>
                                        <p:attrNameLst>
                                          <p:attrName>style.visibility</p:attrName>
                                        </p:attrNameLst>
                                      </p:cBhvr>
                                      <p:to>
                                        <p:strVal val="visible"/>
                                      </p:to>
                                    </p:set>
                                    <p:animEffect transition="in" filter="wipe(up)">
                                      <p:cBhvr>
                                        <p:cTn id="221" dur="500"/>
                                        <p:tgtEl>
                                          <p:spTgt spid="72"/>
                                        </p:tgtEl>
                                      </p:cBhvr>
                                    </p:animEffect>
                                  </p:childTnLst>
                                </p:cTn>
                              </p:par>
                              <p:par>
                                <p:cTn id="222" presetID="22" presetClass="entr" presetSubtype="1" fill="hold" nodeType="withEffect">
                                  <p:stCondLst>
                                    <p:cond delay="0"/>
                                  </p:stCondLst>
                                  <p:childTnLst>
                                    <p:set>
                                      <p:cBhvr>
                                        <p:cTn id="223" dur="1" fill="hold">
                                          <p:stCondLst>
                                            <p:cond delay="0"/>
                                          </p:stCondLst>
                                        </p:cTn>
                                        <p:tgtEl>
                                          <p:spTgt spid="73"/>
                                        </p:tgtEl>
                                        <p:attrNameLst>
                                          <p:attrName>style.visibility</p:attrName>
                                        </p:attrNameLst>
                                      </p:cBhvr>
                                      <p:to>
                                        <p:strVal val="visible"/>
                                      </p:to>
                                    </p:set>
                                    <p:animEffect transition="in" filter="wipe(up)">
                                      <p:cBhvr>
                                        <p:cTn id="224" dur="500"/>
                                        <p:tgtEl>
                                          <p:spTgt spid="73"/>
                                        </p:tgtEl>
                                      </p:cBhvr>
                                    </p:animEffect>
                                  </p:childTnLst>
                                </p:cTn>
                              </p:par>
                              <p:par>
                                <p:cTn id="225" presetID="22" presetClass="entr" presetSubtype="1" fill="hold" nodeType="withEffect">
                                  <p:stCondLst>
                                    <p:cond delay="0"/>
                                  </p:stCondLst>
                                  <p:childTnLst>
                                    <p:set>
                                      <p:cBhvr>
                                        <p:cTn id="226" dur="1" fill="hold">
                                          <p:stCondLst>
                                            <p:cond delay="0"/>
                                          </p:stCondLst>
                                        </p:cTn>
                                        <p:tgtEl>
                                          <p:spTgt spid="74"/>
                                        </p:tgtEl>
                                        <p:attrNameLst>
                                          <p:attrName>style.visibility</p:attrName>
                                        </p:attrNameLst>
                                      </p:cBhvr>
                                      <p:to>
                                        <p:strVal val="visible"/>
                                      </p:to>
                                    </p:set>
                                    <p:animEffect transition="in" filter="wipe(up)">
                                      <p:cBhvr>
                                        <p:cTn id="227" dur="500"/>
                                        <p:tgtEl>
                                          <p:spTgt spid="74"/>
                                        </p:tgtEl>
                                      </p:cBhvr>
                                    </p:animEffect>
                                  </p:childTnLst>
                                </p:cTn>
                              </p:par>
                            </p:childTnLst>
                          </p:cTn>
                        </p:par>
                      </p:childTnLst>
                    </p:cTn>
                  </p:par>
                  <p:par>
                    <p:cTn id="228" fill="hold">
                      <p:stCondLst>
                        <p:cond delay="indefinite"/>
                      </p:stCondLst>
                      <p:childTnLst>
                        <p:par>
                          <p:cTn id="229" fill="hold">
                            <p:stCondLst>
                              <p:cond delay="0"/>
                            </p:stCondLst>
                            <p:childTnLst>
                              <p:par>
                                <p:cTn id="230" presetID="16" presetClass="entr" presetSubtype="37" fill="hold" grpId="0" nodeType="clickEffect">
                                  <p:stCondLst>
                                    <p:cond delay="0"/>
                                  </p:stCondLst>
                                  <p:childTnLst>
                                    <p:set>
                                      <p:cBhvr>
                                        <p:cTn id="231" dur="1" fill="hold">
                                          <p:stCondLst>
                                            <p:cond delay="0"/>
                                          </p:stCondLst>
                                        </p:cTn>
                                        <p:tgtEl>
                                          <p:spTgt spid="85"/>
                                        </p:tgtEl>
                                        <p:attrNameLst>
                                          <p:attrName>style.visibility</p:attrName>
                                        </p:attrNameLst>
                                      </p:cBhvr>
                                      <p:to>
                                        <p:strVal val="visible"/>
                                      </p:to>
                                    </p:set>
                                    <p:animEffect transition="in" filter="barn(outVertical)">
                                      <p:cBhvr>
                                        <p:cTn id="232" dur="500"/>
                                        <p:tgtEl>
                                          <p:spTgt spid="85"/>
                                        </p:tgtEl>
                                      </p:cBhvr>
                                    </p:animEffect>
                                  </p:childTnLst>
                                </p:cTn>
                              </p:par>
                            </p:childTnLst>
                          </p:cTn>
                        </p:par>
                        <p:par>
                          <p:cTn id="233" fill="hold">
                            <p:stCondLst>
                              <p:cond delay="500"/>
                            </p:stCondLst>
                            <p:childTnLst>
                              <p:par>
                                <p:cTn id="234" presetID="22" presetClass="entr" presetSubtype="1" fill="hold" nodeType="afterEffect">
                                  <p:stCondLst>
                                    <p:cond delay="0"/>
                                  </p:stCondLst>
                                  <p:childTnLst>
                                    <p:set>
                                      <p:cBhvr>
                                        <p:cTn id="235" dur="1" fill="hold">
                                          <p:stCondLst>
                                            <p:cond delay="0"/>
                                          </p:stCondLst>
                                        </p:cTn>
                                        <p:tgtEl>
                                          <p:spTgt spid="75"/>
                                        </p:tgtEl>
                                        <p:attrNameLst>
                                          <p:attrName>style.visibility</p:attrName>
                                        </p:attrNameLst>
                                      </p:cBhvr>
                                      <p:to>
                                        <p:strVal val="visible"/>
                                      </p:to>
                                    </p:set>
                                    <p:animEffect transition="in" filter="wipe(up)">
                                      <p:cBhvr>
                                        <p:cTn id="236" dur="250"/>
                                        <p:tgtEl>
                                          <p:spTgt spid="75"/>
                                        </p:tgtEl>
                                      </p:cBhvr>
                                    </p:animEffect>
                                  </p:childTnLst>
                                </p:cTn>
                              </p:par>
                            </p:childTnLst>
                          </p:cTn>
                        </p:par>
                        <p:par>
                          <p:cTn id="237" fill="hold">
                            <p:stCondLst>
                              <p:cond delay="750"/>
                            </p:stCondLst>
                            <p:childTnLst>
                              <p:par>
                                <p:cTn id="238" presetID="22" presetClass="entr" presetSubtype="1" fill="hold" nodeType="afterEffect">
                                  <p:stCondLst>
                                    <p:cond delay="0"/>
                                  </p:stCondLst>
                                  <p:childTnLst>
                                    <p:set>
                                      <p:cBhvr>
                                        <p:cTn id="239" dur="1" fill="hold">
                                          <p:stCondLst>
                                            <p:cond delay="0"/>
                                          </p:stCondLst>
                                        </p:cTn>
                                        <p:tgtEl>
                                          <p:spTgt spid="76"/>
                                        </p:tgtEl>
                                        <p:attrNameLst>
                                          <p:attrName>style.visibility</p:attrName>
                                        </p:attrNameLst>
                                      </p:cBhvr>
                                      <p:to>
                                        <p:strVal val="visible"/>
                                      </p:to>
                                    </p:set>
                                    <p:animEffect transition="in" filter="wipe(up)">
                                      <p:cBhvr>
                                        <p:cTn id="240" dur="250"/>
                                        <p:tgtEl>
                                          <p:spTgt spid="76"/>
                                        </p:tgtEl>
                                      </p:cBhvr>
                                    </p:animEffect>
                                  </p:childTnLst>
                                </p:cTn>
                              </p:par>
                            </p:childTnLst>
                          </p:cTn>
                        </p:par>
                        <p:par>
                          <p:cTn id="241" fill="hold">
                            <p:stCondLst>
                              <p:cond delay="1000"/>
                            </p:stCondLst>
                            <p:childTnLst>
                              <p:par>
                                <p:cTn id="242" presetID="22" presetClass="entr" presetSubtype="1" fill="hold" nodeType="after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up)">
                                      <p:cBhvr>
                                        <p:cTn id="244" dur="250"/>
                                        <p:tgtEl>
                                          <p:spTgt spid="77"/>
                                        </p:tgtEl>
                                      </p:cBhvr>
                                    </p:animEffect>
                                  </p:childTnLst>
                                </p:cTn>
                              </p:par>
                            </p:childTnLst>
                          </p:cTn>
                        </p:par>
                        <p:par>
                          <p:cTn id="245" fill="hold">
                            <p:stCondLst>
                              <p:cond delay="1250"/>
                            </p:stCondLst>
                            <p:childTnLst>
                              <p:par>
                                <p:cTn id="246" presetID="22" presetClass="entr" presetSubtype="1" fill="hold" nodeType="afterEffect">
                                  <p:stCondLst>
                                    <p:cond delay="0"/>
                                  </p:stCondLst>
                                  <p:childTnLst>
                                    <p:set>
                                      <p:cBhvr>
                                        <p:cTn id="247" dur="1" fill="hold">
                                          <p:stCondLst>
                                            <p:cond delay="0"/>
                                          </p:stCondLst>
                                        </p:cTn>
                                        <p:tgtEl>
                                          <p:spTgt spid="78"/>
                                        </p:tgtEl>
                                        <p:attrNameLst>
                                          <p:attrName>style.visibility</p:attrName>
                                        </p:attrNameLst>
                                      </p:cBhvr>
                                      <p:to>
                                        <p:strVal val="visible"/>
                                      </p:to>
                                    </p:set>
                                    <p:animEffect transition="in" filter="wipe(up)">
                                      <p:cBhvr>
                                        <p:cTn id="248" dur="250"/>
                                        <p:tgtEl>
                                          <p:spTgt spid="78"/>
                                        </p:tgtEl>
                                      </p:cBhvr>
                                    </p:animEffect>
                                  </p:childTnLst>
                                </p:cTn>
                              </p:par>
                            </p:childTnLst>
                          </p:cTn>
                        </p:par>
                        <p:par>
                          <p:cTn id="249" fill="hold">
                            <p:stCondLst>
                              <p:cond delay="1500"/>
                            </p:stCondLst>
                            <p:childTnLst>
                              <p:par>
                                <p:cTn id="250" presetID="22" presetClass="entr" presetSubtype="1" fill="hold" nodeType="afterEffect">
                                  <p:stCondLst>
                                    <p:cond delay="0"/>
                                  </p:stCondLst>
                                  <p:childTnLst>
                                    <p:set>
                                      <p:cBhvr>
                                        <p:cTn id="251" dur="1" fill="hold">
                                          <p:stCondLst>
                                            <p:cond delay="0"/>
                                          </p:stCondLst>
                                        </p:cTn>
                                        <p:tgtEl>
                                          <p:spTgt spid="79"/>
                                        </p:tgtEl>
                                        <p:attrNameLst>
                                          <p:attrName>style.visibility</p:attrName>
                                        </p:attrNameLst>
                                      </p:cBhvr>
                                      <p:to>
                                        <p:strVal val="visible"/>
                                      </p:to>
                                    </p:set>
                                    <p:animEffect transition="in" filter="wipe(up)">
                                      <p:cBhvr>
                                        <p:cTn id="252" dur="250"/>
                                        <p:tgtEl>
                                          <p:spTgt spid="79"/>
                                        </p:tgtEl>
                                      </p:cBhvr>
                                    </p:animEffect>
                                  </p:childTnLst>
                                </p:cTn>
                              </p:par>
                            </p:childTnLst>
                          </p:cTn>
                        </p:par>
                        <p:par>
                          <p:cTn id="253" fill="hold">
                            <p:stCondLst>
                              <p:cond delay="1750"/>
                            </p:stCondLst>
                            <p:childTnLst>
                              <p:par>
                                <p:cTn id="254" presetID="22" presetClass="entr" presetSubtype="1" fill="hold" nodeType="afterEffect">
                                  <p:stCondLst>
                                    <p:cond delay="0"/>
                                  </p:stCondLst>
                                  <p:childTnLst>
                                    <p:set>
                                      <p:cBhvr>
                                        <p:cTn id="255" dur="1" fill="hold">
                                          <p:stCondLst>
                                            <p:cond delay="0"/>
                                          </p:stCondLst>
                                        </p:cTn>
                                        <p:tgtEl>
                                          <p:spTgt spid="80"/>
                                        </p:tgtEl>
                                        <p:attrNameLst>
                                          <p:attrName>style.visibility</p:attrName>
                                        </p:attrNameLst>
                                      </p:cBhvr>
                                      <p:to>
                                        <p:strVal val="visible"/>
                                      </p:to>
                                    </p:set>
                                    <p:animEffect transition="in" filter="wipe(up)">
                                      <p:cBhvr>
                                        <p:cTn id="256" dur="250"/>
                                        <p:tgtEl>
                                          <p:spTgt spid="80"/>
                                        </p:tgtEl>
                                      </p:cBhvr>
                                    </p:animEffect>
                                  </p:childTnLst>
                                </p:cTn>
                              </p:par>
                            </p:childTnLst>
                          </p:cTn>
                        </p:par>
                        <p:par>
                          <p:cTn id="257" fill="hold">
                            <p:stCondLst>
                              <p:cond delay="2000"/>
                            </p:stCondLst>
                            <p:childTnLst>
                              <p:par>
                                <p:cTn id="258" presetID="22" presetClass="entr" presetSubtype="1" fill="hold" nodeType="afterEffect">
                                  <p:stCondLst>
                                    <p:cond delay="0"/>
                                  </p:stCondLst>
                                  <p:childTnLst>
                                    <p:set>
                                      <p:cBhvr>
                                        <p:cTn id="259" dur="1" fill="hold">
                                          <p:stCondLst>
                                            <p:cond delay="0"/>
                                          </p:stCondLst>
                                        </p:cTn>
                                        <p:tgtEl>
                                          <p:spTgt spid="81"/>
                                        </p:tgtEl>
                                        <p:attrNameLst>
                                          <p:attrName>style.visibility</p:attrName>
                                        </p:attrNameLst>
                                      </p:cBhvr>
                                      <p:to>
                                        <p:strVal val="visible"/>
                                      </p:to>
                                    </p:set>
                                    <p:animEffect transition="in" filter="wipe(up)">
                                      <p:cBhvr>
                                        <p:cTn id="260" dur="250"/>
                                        <p:tgtEl>
                                          <p:spTgt spid="81"/>
                                        </p:tgtEl>
                                      </p:cBhvr>
                                    </p:animEffect>
                                  </p:childTnLst>
                                </p:cTn>
                              </p:par>
                            </p:childTnLst>
                          </p:cTn>
                        </p:par>
                        <p:par>
                          <p:cTn id="261" fill="hold">
                            <p:stCondLst>
                              <p:cond delay="2250"/>
                            </p:stCondLst>
                            <p:childTnLst>
                              <p:par>
                                <p:cTn id="262" presetID="22" presetClass="entr" presetSubtype="1" fill="hold" nodeType="afterEffect">
                                  <p:stCondLst>
                                    <p:cond delay="0"/>
                                  </p:stCondLst>
                                  <p:childTnLst>
                                    <p:set>
                                      <p:cBhvr>
                                        <p:cTn id="263" dur="1" fill="hold">
                                          <p:stCondLst>
                                            <p:cond delay="0"/>
                                          </p:stCondLst>
                                        </p:cTn>
                                        <p:tgtEl>
                                          <p:spTgt spid="82"/>
                                        </p:tgtEl>
                                        <p:attrNameLst>
                                          <p:attrName>style.visibility</p:attrName>
                                        </p:attrNameLst>
                                      </p:cBhvr>
                                      <p:to>
                                        <p:strVal val="visible"/>
                                      </p:to>
                                    </p:set>
                                    <p:animEffect transition="in" filter="wipe(up)">
                                      <p:cBhvr>
                                        <p:cTn id="264" dur="250"/>
                                        <p:tgtEl>
                                          <p:spTgt spid="82"/>
                                        </p:tgtEl>
                                      </p:cBhvr>
                                    </p:animEffect>
                                  </p:childTnLst>
                                </p:cTn>
                              </p:par>
                            </p:childTnLst>
                          </p:cTn>
                        </p:par>
                        <p:par>
                          <p:cTn id="265" fill="hold">
                            <p:stCondLst>
                              <p:cond delay="2500"/>
                            </p:stCondLst>
                            <p:childTnLst>
                              <p:par>
                                <p:cTn id="266" presetID="22" presetClass="entr" presetSubtype="1" fill="hold" nodeType="afterEffect">
                                  <p:stCondLst>
                                    <p:cond delay="0"/>
                                  </p:stCondLst>
                                  <p:childTnLst>
                                    <p:set>
                                      <p:cBhvr>
                                        <p:cTn id="267" dur="1" fill="hold">
                                          <p:stCondLst>
                                            <p:cond delay="0"/>
                                          </p:stCondLst>
                                        </p:cTn>
                                        <p:tgtEl>
                                          <p:spTgt spid="83"/>
                                        </p:tgtEl>
                                        <p:attrNameLst>
                                          <p:attrName>style.visibility</p:attrName>
                                        </p:attrNameLst>
                                      </p:cBhvr>
                                      <p:to>
                                        <p:strVal val="visible"/>
                                      </p:to>
                                    </p:set>
                                    <p:animEffect transition="in" filter="wipe(up)">
                                      <p:cBhvr>
                                        <p:cTn id="268" dur="250"/>
                                        <p:tgtEl>
                                          <p:spTgt spid="83"/>
                                        </p:tgtEl>
                                      </p:cBhvr>
                                    </p:animEffect>
                                  </p:childTnLst>
                                </p:cTn>
                              </p:par>
                            </p:childTnLst>
                          </p:cTn>
                        </p:par>
                        <p:par>
                          <p:cTn id="269" fill="hold">
                            <p:stCondLst>
                              <p:cond delay="2750"/>
                            </p:stCondLst>
                            <p:childTnLst>
                              <p:par>
                                <p:cTn id="270" presetID="22" presetClass="entr" presetSubtype="1" fill="hold" nodeType="afterEffect">
                                  <p:stCondLst>
                                    <p:cond delay="0"/>
                                  </p:stCondLst>
                                  <p:childTnLst>
                                    <p:set>
                                      <p:cBhvr>
                                        <p:cTn id="271" dur="1" fill="hold">
                                          <p:stCondLst>
                                            <p:cond delay="0"/>
                                          </p:stCondLst>
                                        </p:cTn>
                                        <p:tgtEl>
                                          <p:spTgt spid="84"/>
                                        </p:tgtEl>
                                        <p:attrNameLst>
                                          <p:attrName>style.visibility</p:attrName>
                                        </p:attrNameLst>
                                      </p:cBhvr>
                                      <p:to>
                                        <p:strVal val="visible"/>
                                      </p:to>
                                    </p:set>
                                    <p:animEffect transition="in" filter="wipe(up)">
                                      <p:cBhvr>
                                        <p:cTn id="272" dur="250"/>
                                        <p:tgtEl>
                                          <p:spTgt spid="84"/>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xit" presetSubtype="0" fill="hold" grpId="1" nodeType="clickEffect">
                                  <p:stCondLst>
                                    <p:cond delay="0"/>
                                  </p:stCondLst>
                                  <p:childTnLst>
                                    <p:animEffect transition="out" filter="fade">
                                      <p:cBhvr>
                                        <p:cTn id="276" dur="500"/>
                                        <p:tgtEl>
                                          <p:spTgt spid="68"/>
                                        </p:tgtEl>
                                      </p:cBhvr>
                                    </p:animEffect>
                                    <p:set>
                                      <p:cBhvr>
                                        <p:cTn id="277" dur="1" fill="hold">
                                          <p:stCondLst>
                                            <p:cond delay="499"/>
                                          </p:stCondLst>
                                        </p:cTn>
                                        <p:tgtEl>
                                          <p:spTgt spid="68"/>
                                        </p:tgtEl>
                                        <p:attrNameLst>
                                          <p:attrName>style.visibility</p:attrName>
                                        </p:attrNameLst>
                                      </p:cBhvr>
                                      <p:to>
                                        <p:strVal val="hidden"/>
                                      </p:to>
                                    </p:set>
                                  </p:childTnLst>
                                </p:cTn>
                              </p:par>
                              <p:par>
                                <p:cTn id="278" presetID="10" presetClass="exit" presetSubtype="0" fill="hold" nodeType="withEffect">
                                  <p:stCondLst>
                                    <p:cond delay="0"/>
                                  </p:stCondLst>
                                  <p:childTnLst>
                                    <p:animEffect transition="out" filter="fade">
                                      <p:cBhvr>
                                        <p:cTn id="279" dur="500"/>
                                        <p:tgtEl>
                                          <p:spTgt spid="67"/>
                                        </p:tgtEl>
                                      </p:cBhvr>
                                    </p:animEffect>
                                    <p:set>
                                      <p:cBhvr>
                                        <p:cTn id="280" dur="1" fill="hold">
                                          <p:stCondLst>
                                            <p:cond delay="499"/>
                                          </p:stCondLst>
                                        </p:cTn>
                                        <p:tgtEl>
                                          <p:spTgt spid="67"/>
                                        </p:tgtEl>
                                        <p:attrNameLst>
                                          <p:attrName>style.visibility</p:attrName>
                                        </p:attrNameLst>
                                      </p:cBhvr>
                                      <p:to>
                                        <p:strVal val="hidden"/>
                                      </p:to>
                                    </p:set>
                                  </p:childTnLst>
                                </p:cTn>
                              </p:par>
                              <p:par>
                                <p:cTn id="281" presetID="10" presetClass="exit" presetSubtype="0" fill="hold" nodeType="withEffect">
                                  <p:stCondLst>
                                    <p:cond delay="0"/>
                                  </p:stCondLst>
                                  <p:childTnLst>
                                    <p:animEffect transition="out" filter="fade">
                                      <p:cBhvr>
                                        <p:cTn id="282" dur="500"/>
                                        <p:tgtEl>
                                          <p:spTgt spid="69"/>
                                        </p:tgtEl>
                                      </p:cBhvr>
                                    </p:animEffect>
                                    <p:set>
                                      <p:cBhvr>
                                        <p:cTn id="283" dur="1" fill="hold">
                                          <p:stCondLst>
                                            <p:cond delay="499"/>
                                          </p:stCondLst>
                                        </p:cTn>
                                        <p:tgtEl>
                                          <p:spTgt spid="69"/>
                                        </p:tgtEl>
                                        <p:attrNameLst>
                                          <p:attrName>style.visibility</p:attrName>
                                        </p:attrNameLst>
                                      </p:cBhvr>
                                      <p:to>
                                        <p:strVal val="hidden"/>
                                      </p:to>
                                    </p:set>
                                  </p:childTnLst>
                                </p:cTn>
                              </p:par>
                              <p:par>
                                <p:cTn id="284" presetID="10" presetClass="exit" presetSubtype="0" fill="hold" nodeType="withEffect">
                                  <p:stCondLst>
                                    <p:cond delay="0"/>
                                  </p:stCondLst>
                                  <p:childTnLst>
                                    <p:animEffect transition="out" filter="fade">
                                      <p:cBhvr>
                                        <p:cTn id="285" dur="500"/>
                                        <p:tgtEl>
                                          <p:spTgt spid="70"/>
                                        </p:tgtEl>
                                      </p:cBhvr>
                                    </p:animEffect>
                                    <p:set>
                                      <p:cBhvr>
                                        <p:cTn id="286" dur="1" fill="hold">
                                          <p:stCondLst>
                                            <p:cond delay="499"/>
                                          </p:stCondLst>
                                        </p:cTn>
                                        <p:tgtEl>
                                          <p:spTgt spid="70"/>
                                        </p:tgtEl>
                                        <p:attrNameLst>
                                          <p:attrName>style.visibility</p:attrName>
                                        </p:attrNameLst>
                                      </p:cBhvr>
                                      <p:to>
                                        <p:strVal val="hidden"/>
                                      </p:to>
                                    </p:set>
                                  </p:childTnLst>
                                </p:cTn>
                              </p:par>
                              <p:par>
                                <p:cTn id="287" presetID="10" presetClass="exit" presetSubtype="0" fill="hold" nodeType="withEffect">
                                  <p:stCondLst>
                                    <p:cond delay="0"/>
                                  </p:stCondLst>
                                  <p:childTnLst>
                                    <p:animEffect transition="out" filter="fade">
                                      <p:cBhvr>
                                        <p:cTn id="288" dur="500"/>
                                        <p:tgtEl>
                                          <p:spTgt spid="71"/>
                                        </p:tgtEl>
                                      </p:cBhvr>
                                    </p:animEffect>
                                    <p:set>
                                      <p:cBhvr>
                                        <p:cTn id="289" dur="1" fill="hold">
                                          <p:stCondLst>
                                            <p:cond delay="499"/>
                                          </p:stCondLst>
                                        </p:cTn>
                                        <p:tgtEl>
                                          <p:spTgt spid="71"/>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72"/>
                                        </p:tgtEl>
                                      </p:cBhvr>
                                    </p:animEffect>
                                    <p:set>
                                      <p:cBhvr>
                                        <p:cTn id="292" dur="1" fill="hold">
                                          <p:stCondLst>
                                            <p:cond delay="499"/>
                                          </p:stCondLst>
                                        </p:cTn>
                                        <p:tgtEl>
                                          <p:spTgt spid="72"/>
                                        </p:tgtEl>
                                        <p:attrNameLst>
                                          <p:attrName>style.visibility</p:attrName>
                                        </p:attrNameLst>
                                      </p:cBhvr>
                                      <p:to>
                                        <p:strVal val="hidden"/>
                                      </p:to>
                                    </p:set>
                                  </p:childTnLst>
                                </p:cTn>
                              </p:par>
                              <p:par>
                                <p:cTn id="293" presetID="10" presetClass="exit" presetSubtype="0" fill="hold" nodeType="withEffect">
                                  <p:stCondLst>
                                    <p:cond delay="0"/>
                                  </p:stCondLst>
                                  <p:childTnLst>
                                    <p:animEffect transition="out" filter="fade">
                                      <p:cBhvr>
                                        <p:cTn id="294" dur="500"/>
                                        <p:tgtEl>
                                          <p:spTgt spid="73"/>
                                        </p:tgtEl>
                                      </p:cBhvr>
                                    </p:animEffect>
                                    <p:set>
                                      <p:cBhvr>
                                        <p:cTn id="295" dur="1" fill="hold">
                                          <p:stCondLst>
                                            <p:cond delay="499"/>
                                          </p:stCondLst>
                                        </p:cTn>
                                        <p:tgtEl>
                                          <p:spTgt spid="73"/>
                                        </p:tgtEl>
                                        <p:attrNameLst>
                                          <p:attrName>style.visibility</p:attrName>
                                        </p:attrNameLst>
                                      </p:cBhvr>
                                      <p:to>
                                        <p:strVal val="hidden"/>
                                      </p:to>
                                    </p:set>
                                  </p:childTnLst>
                                </p:cTn>
                              </p:par>
                              <p:par>
                                <p:cTn id="296" presetID="10" presetClass="exit" presetSubtype="0" fill="hold" nodeType="withEffect">
                                  <p:stCondLst>
                                    <p:cond delay="0"/>
                                  </p:stCondLst>
                                  <p:childTnLst>
                                    <p:animEffect transition="out" filter="fade">
                                      <p:cBhvr>
                                        <p:cTn id="297" dur="500"/>
                                        <p:tgtEl>
                                          <p:spTgt spid="74"/>
                                        </p:tgtEl>
                                      </p:cBhvr>
                                    </p:animEffect>
                                    <p:set>
                                      <p:cBhvr>
                                        <p:cTn id="298" dur="1" fill="hold">
                                          <p:stCondLst>
                                            <p:cond delay="499"/>
                                          </p:stCondLst>
                                        </p:cTn>
                                        <p:tgtEl>
                                          <p:spTgt spid="74"/>
                                        </p:tgtEl>
                                        <p:attrNameLst>
                                          <p:attrName>style.visibility</p:attrName>
                                        </p:attrNameLst>
                                      </p:cBhvr>
                                      <p:to>
                                        <p:strVal val="hidden"/>
                                      </p:to>
                                    </p:set>
                                  </p:childTnLst>
                                </p:cTn>
                              </p:par>
                              <p:par>
                                <p:cTn id="299" presetID="10" presetClass="exit" presetSubtype="0" fill="hold" nodeType="withEffect">
                                  <p:stCondLst>
                                    <p:cond delay="0"/>
                                  </p:stCondLst>
                                  <p:childTnLst>
                                    <p:animEffect transition="out" filter="fade">
                                      <p:cBhvr>
                                        <p:cTn id="300" dur="500"/>
                                        <p:tgtEl>
                                          <p:spTgt spid="75"/>
                                        </p:tgtEl>
                                      </p:cBhvr>
                                    </p:animEffect>
                                    <p:set>
                                      <p:cBhvr>
                                        <p:cTn id="301" dur="1" fill="hold">
                                          <p:stCondLst>
                                            <p:cond delay="499"/>
                                          </p:stCondLst>
                                        </p:cTn>
                                        <p:tgtEl>
                                          <p:spTgt spid="75"/>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76"/>
                                        </p:tgtEl>
                                      </p:cBhvr>
                                    </p:animEffect>
                                    <p:set>
                                      <p:cBhvr>
                                        <p:cTn id="304" dur="1" fill="hold">
                                          <p:stCondLst>
                                            <p:cond delay="499"/>
                                          </p:stCondLst>
                                        </p:cTn>
                                        <p:tgtEl>
                                          <p:spTgt spid="76"/>
                                        </p:tgtEl>
                                        <p:attrNameLst>
                                          <p:attrName>style.visibility</p:attrName>
                                        </p:attrNameLst>
                                      </p:cBhvr>
                                      <p:to>
                                        <p:strVal val="hidden"/>
                                      </p:to>
                                    </p:set>
                                  </p:childTnLst>
                                </p:cTn>
                              </p:par>
                              <p:par>
                                <p:cTn id="305" presetID="10" presetClass="exit" presetSubtype="0" fill="hold" nodeType="withEffect">
                                  <p:stCondLst>
                                    <p:cond delay="0"/>
                                  </p:stCondLst>
                                  <p:childTnLst>
                                    <p:animEffect transition="out" filter="fade">
                                      <p:cBhvr>
                                        <p:cTn id="306" dur="500"/>
                                        <p:tgtEl>
                                          <p:spTgt spid="77"/>
                                        </p:tgtEl>
                                      </p:cBhvr>
                                    </p:animEffect>
                                    <p:set>
                                      <p:cBhvr>
                                        <p:cTn id="307" dur="1" fill="hold">
                                          <p:stCondLst>
                                            <p:cond delay="499"/>
                                          </p:stCondLst>
                                        </p:cTn>
                                        <p:tgtEl>
                                          <p:spTgt spid="77"/>
                                        </p:tgtEl>
                                        <p:attrNameLst>
                                          <p:attrName>style.visibility</p:attrName>
                                        </p:attrNameLst>
                                      </p:cBhvr>
                                      <p:to>
                                        <p:strVal val="hidden"/>
                                      </p:to>
                                    </p:set>
                                  </p:childTnLst>
                                </p:cTn>
                              </p:par>
                              <p:par>
                                <p:cTn id="308" presetID="10" presetClass="exit" presetSubtype="0" fill="hold" nodeType="withEffect">
                                  <p:stCondLst>
                                    <p:cond delay="0"/>
                                  </p:stCondLst>
                                  <p:childTnLst>
                                    <p:animEffect transition="out" filter="fade">
                                      <p:cBhvr>
                                        <p:cTn id="309" dur="500"/>
                                        <p:tgtEl>
                                          <p:spTgt spid="78"/>
                                        </p:tgtEl>
                                      </p:cBhvr>
                                    </p:animEffect>
                                    <p:set>
                                      <p:cBhvr>
                                        <p:cTn id="310" dur="1" fill="hold">
                                          <p:stCondLst>
                                            <p:cond delay="499"/>
                                          </p:stCondLst>
                                        </p:cTn>
                                        <p:tgtEl>
                                          <p:spTgt spid="78"/>
                                        </p:tgtEl>
                                        <p:attrNameLst>
                                          <p:attrName>style.visibility</p:attrName>
                                        </p:attrNameLst>
                                      </p:cBhvr>
                                      <p:to>
                                        <p:strVal val="hidden"/>
                                      </p:to>
                                    </p:set>
                                  </p:childTnLst>
                                </p:cTn>
                              </p:par>
                              <p:par>
                                <p:cTn id="311" presetID="10" presetClass="exit" presetSubtype="0" fill="hold" nodeType="withEffect">
                                  <p:stCondLst>
                                    <p:cond delay="0"/>
                                  </p:stCondLst>
                                  <p:childTnLst>
                                    <p:animEffect transition="out" filter="fade">
                                      <p:cBhvr>
                                        <p:cTn id="312" dur="500"/>
                                        <p:tgtEl>
                                          <p:spTgt spid="79"/>
                                        </p:tgtEl>
                                      </p:cBhvr>
                                    </p:animEffect>
                                    <p:set>
                                      <p:cBhvr>
                                        <p:cTn id="313" dur="1" fill="hold">
                                          <p:stCondLst>
                                            <p:cond delay="499"/>
                                          </p:stCondLst>
                                        </p:cTn>
                                        <p:tgtEl>
                                          <p:spTgt spid="79"/>
                                        </p:tgtEl>
                                        <p:attrNameLst>
                                          <p:attrName>style.visibility</p:attrName>
                                        </p:attrNameLst>
                                      </p:cBhvr>
                                      <p:to>
                                        <p:strVal val="hidden"/>
                                      </p:to>
                                    </p:set>
                                  </p:childTnLst>
                                </p:cTn>
                              </p:par>
                              <p:par>
                                <p:cTn id="314" presetID="10" presetClass="exit" presetSubtype="0" fill="hold" nodeType="withEffect">
                                  <p:stCondLst>
                                    <p:cond delay="0"/>
                                  </p:stCondLst>
                                  <p:childTnLst>
                                    <p:animEffect transition="out" filter="fade">
                                      <p:cBhvr>
                                        <p:cTn id="315" dur="500"/>
                                        <p:tgtEl>
                                          <p:spTgt spid="80"/>
                                        </p:tgtEl>
                                      </p:cBhvr>
                                    </p:animEffect>
                                    <p:set>
                                      <p:cBhvr>
                                        <p:cTn id="316" dur="1" fill="hold">
                                          <p:stCondLst>
                                            <p:cond delay="499"/>
                                          </p:stCondLst>
                                        </p:cTn>
                                        <p:tgtEl>
                                          <p:spTgt spid="80"/>
                                        </p:tgtEl>
                                        <p:attrNameLst>
                                          <p:attrName>style.visibility</p:attrName>
                                        </p:attrNameLst>
                                      </p:cBhvr>
                                      <p:to>
                                        <p:strVal val="hidden"/>
                                      </p:to>
                                    </p:set>
                                  </p:childTnLst>
                                </p:cTn>
                              </p:par>
                              <p:par>
                                <p:cTn id="317" presetID="10" presetClass="exit" presetSubtype="0" fill="hold" nodeType="withEffect">
                                  <p:stCondLst>
                                    <p:cond delay="0"/>
                                  </p:stCondLst>
                                  <p:childTnLst>
                                    <p:animEffect transition="out" filter="fade">
                                      <p:cBhvr>
                                        <p:cTn id="318" dur="500"/>
                                        <p:tgtEl>
                                          <p:spTgt spid="81"/>
                                        </p:tgtEl>
                                      </p:cBhvr>
                                    </p:animEffect>
                                    <p:set>
                                      <p:cBhvr>
                                        <p:cTn id="319" dur="1" fill="hold">
                                          <p:stCondLst>
                                            <p:cond delay="499"/>
                                          </p:stCondLst>
                                        </p:cTn>
                                        <p:tgtEl>
                                          <p:spTgt spid="81"/>
                                        </p:tgtEl>
                                        <p:attrNameLst>
                                          <p:attrName>style.visibility</p:attrName>
                                        </p:attrNameLst>
                                      </p:cBhvr>
                                      <p:to>
                                        <p:strVal val="hidden"/>
                                      </p:to>
                                    </p:set>
                                  </p:childTnLst>
                                </p:cTn>
                              </p:par>
                              <p:par>
                                <p:cTn id="320" presetID="10" presetClass="exit" presetSubtype="0" fill="hold" nodeType="withEffect">
                                  <p:stCondLst>
                                    <p:cond delay="0"/>
                                  </p:stCondLst>
                                  <p:childTnLst>
                                    <p:animEffect transition="out" filter="fade">
                                      <p:cBhvr>
                                        <p:cTn id="321" dur="500"/>
                                        <p:tgtEl>
                                          <p:spTgt spid="82"/>
                                        </p:tgtEl>
                                      </p:cBhvr>
                                    </p:animEffect>
                                    <p:set>
                                      <p:cBhvr>
                                        <p:cTn id="322" dur="1" fill="hold">
                                          <p:stCondLst>
                                            <p:cond delay="499"/>
                                          </p:stCondLst>
                                        </p:cTn>
                                        <p:tgtEl>
                                          <p:spTgt spid="82"/>
                                        </p:tgtEl>
                                        <p:attrNameLst>
                                          <p:attrName>style.visibility</p:attrName>
                                        </p:attrNameLst>
                                      </p:cBhvr>
                                      <p:to>
                                        <p:strVal val="hidden"/>
                                      </p:to>
                                    </p:set>
                                  </p:childTnLst>
                                </p:cTn>
                              </p:par>
                              <p:par>
                                <p:cTn id="323" presetID="10" presetClass="exit" presetSubtype="0" fill="hold" nodeType="withEffect">
                                  <p:stCondLst>
                                    <p:cond delay="0"/>
                                  </p:stCondLst>
                                  <p:childTnLst>
                                    <p:animEffect transition="out" filter="fade">
                                      <p:cBhvr>
                                        <p:cTn id="324" dur="500"/>
                                        <p:tgtEl>
                                          <p:spTgt spid="83"/>
                                        </p:tgtEl>
                                      </p:cBhvr>
                                    </p:animEffect>
                                    <p:set>
                                      <p:cBhvr>
                                        <p:cTn id="325" dur="1" fill="hold">
                                          <p:stCondLst>
                                            <p:cond delay="499"/>
                                          </p:stCondLst>
                                        </p:cTn>
                                        <p:tgtEl>
                                          <p:spTgt spid="83"/>
                                        </p:tgtEl>
                                        <p:attrNameLst>
                                          <p:attrName>style.visibility</p:attrName>
                                        </p:attrNameLst>
                                      </p:cBhvr>
                                      <p:to>
                                        <p:strVal val="hidden"/>
                                      </p:to>
                                    </p:set>
                                  </p:childTnLst>
                                </p:cTn>
                              </p:par>
                              <p:par>
                                <p:cTn id="326" presetID="10" presetClass="exit" presetSubtype="0" fill="hold" nodeType="withEffect">
                                  <p:stCondLst>
                                    <p:cond delay="0"/>
                                  </p:stCondLst>
                                  <p:childTnLst>
                                    <p:animEffect transition="out" filter="fade">
                                      <p:cBhvr>
                                        <p:cTn id="327" dur="500"/>
                                        <p:tgtEl>
                                          <p:spTgt spid="84"/>
                                        </p:tgtEl>
                                      </p:cBhvr>
                                    </p:animEffect>
                                    <p:set>
                                      <p:cBhvr>
                                        <p:cTn id="328" dur="1" fill="hold">
                                          <p:stCondLst>
                                            <p:cond delay="499"/>
                                          </p:stCondLst>
                                        </p:cTn>
                                        <p:tgtEl>
                                          <p:spTgt spid="84"/>
                                        </p:tgtEl>
                                        <p:attrNameLst>
                                          <p:attrName>style.visibility</p:attrName>
                                        </p:attrNameLst>
                                      </p:cBhvr>
                                      <p:to>
                                        <p:strVal val="hidden"/>
                                      </p:to>
                                    </p:set>
                                  </p:childTnLst>
                                </p:cTn>
                              </p:par>
                              <p:par>
                                <p:cTn id="329" presetID="10" presetClass="exit" presetSubtype="0" fill="hold" grpId="1" nodeType="withEffect">
                                  <p:stCondLst>
                                    <p:cond delay="0"/>
                                  </p:stCondLst>
                                  <p:childTnLst>
                                    <p:animEffect transition="out" filter="fade">
                                      <p:cBhvr>
                                        <p:cTn id="330" dur="500"/>
                                        <p:tgtEl>
                                          <p:spTgt spid="85"/>
                                        </p:tgtEl>
                                      </p:cBhvr>
                                    </p:animEffect>
                                    <p:set>
                                      <p:cBhvr>
                                        <p:cTn id="331" dur="1" fill="hold">
                                          <p:stCondLst>
                                            <p:cond delay="499"/>
                                          </p:stCondLst>
                                        </p:cTn>
                                        <p:tgtEl>
                                          <p:spTgt spid="85"/>
                                        </p:tgtEl>
                                        <p:attrNameLst>
                                          <p:attrName>style.visibility</p:attrName>
                                        </p:attrNameLst>
                                      </p:cBhvr>
                                      <p:to>
                                        <p:strVal val="hidden"/>
                                      </p:to>
                                    </p:set>
                                  </p:childTnLst>
                                </p:cTn>
                              </p:par>
                              <p:par>
                                <p:cTn id="332" presetID="10" presetClass="exit" presetSubtype="0" fill="hold" nodeType="withEffect">
                                  <p:stCondLst>
                                    <p:cond delay="0"/>
                                  </p:stCondLst>
                                  <p:childTnLst>
                                    <p:animEffect transition="out" filter="fade">
                                      <p:cBhvr>
                                        <p:cTn id="333" dur="2000"/>
                                        <p:tgtEl>
                                          <p:spTgt spid="1030"/>
                                        </p:tgtEl>
                                      </p:cBhvr>
                                    </p:animEffect>
                                    <p:set>
                                      <p:cBhvr>
                                        <p:cTn id="334" dur="1" fill="hold">
                                          <p:stCondLst>
                                            <p:cond delay="1999"/>
                                          </p:stCondLst>
                                        </p:cTn>
                                        <p:tgtEl>
                                          <p:spTgt spid="1030"/>
                                        </p:tgtEl>
                                        <p:attrNameLst>
                                          <p:attrName>style.visibility</p:attrName>
                                        </p:attrNameLst>
                                      </p:cBhvr>
                                      <p:to>
                                        <p:strVal val="hidden"/>
                                      </p:to>
                                    </p:set>
                                  </p:childTnLst>
                                </p:cTn>
                              </p:par>
                            </p:childTnLst>
                          </p:cTn>
                        </p:par>
                      </p:childTnLst>
                    </p:cTn>
                  </p:par>
                  <p:par>
                    <p:cTn id="335" fill="hold">
                      <p:stCondLst>
                        <p:cond delay="indefinite"/>
                      </p:stCondLst>
                      <p:childTnLst>
                        <p:par>
                          <p:cTn id="336" fill="hold">
                            <p:stCondLst>
                              <p:cond delay="0"/>
                            </p:stCondLst>
                            <p:childTnLst>
                              <p:par>
                                <p:cTn id="337" presetID="16" presetClass="entr" presetSubtype="37" fill="hold" grpId="0" nodeType="clickEffect">
                                  <p:stCondLst>
                                    <p:cond delay="0"/>
                                  </p:stCondLst>
                                  <p:childTnLst>
                                    <p:set>
                                      <p:cBhvr>
                                        <p:cTn id="338" dur="1" fill="hold">
                                          <p:stCondLst>
                                            <p:cond delay="0"/>
                                          </p:stCondLst>
                                        </p:cTn>
                                        <p:tgtEl>
                                          <p:spTgt spid="87"/>
                                        </p:tgtEl>
                                        <p:attrNameLst>
                                          <p:attrName>style.visibility</p:attrName>
                                        </p:attrNameLst>
                                      </p:cBhvr>
                                      <p:to>
                                        <p:strVal val="visible"/>
                                      </p:to>
                                    </p:set>
                                    <p:animEffect transition="in" filter="barn(outVertical)">
                                      <p:cBhvr>
                                        <p:cTn id="339" dur="500"/>
                                        <p:tgtEl>
                                          <p:spTgt spid="87"/>
                                        </p:tgtEl>
                                      </p:cBhvr>
                                    </p:animEffect>
                                  </p:childTnLst>
                                </p:cTn>
                              </p:par>
                              <p:par>
                                <p:cTn id="340" presetID="16" presetClass="entr" presetSubtype="37" fill="hold" nodeType="withEffect">
                                  <p:stCondLst>
                                    <p:cond delay="0"/>
                                  </p:stCondLst>
                                  <p:childTnLst>
                                    <p:set>
                                      <p:cBhvr>
                                        <p:cTn id="341" dur="1" fill="hold">
                                          <p:stCondLst>
                                            <p:cond delay="0"/>
                                          </p:stCondLst>
                                        </p:cTn>
                                        <p:tgtEl>
                                          <p:spTgt spid="87">
                                            <p:txEl>
                                              <p:pRg st="0" end="0"/>
                                            </p:txEl>
                                          </p:spTgt>
                                        </p:tgtEl>
                                        <p:attrNameLst>
                                          <p:attrName>style.visibility</p:attrName>
                                        </p:attrNameLst>
                                      </p:cBhvr>
                                      <p:to>
                                        <p:strVal val="visible"/>
                                      </p:to>
                                    </p:set>
                                    <p:animEffect transition="in" filter="barn(outVertical)">
                                      <p:cBhvr>
                                        <p:cTn id="342" dur="500"/>
                                        <p:tgtEl>
                                          <p:spTgt spid="87">
                                            <p:txEl>
                                              <p:pRg st="0" end="0"/>
                                            </p:txEl>
                                          </p:spTgt>
                                        </p:tgtEl>
                                      </p:cBhvr>
                                    </p:animEffect>
                                  </p:childTnLst>
                                </p:cTn>
                              </p:par>
                            </p:childTnLst>
                          </p:cTn>
                        </p:par>
                      </p:childTnLst>
                    </p:cTn>
                  </p:par>
                  <p:par>
                    <p:cTn id="343" fill="hold">
                      <p:stCondLst>
                        <p:cond delay="indefinite"/>
                      </p:stCondLst>
                      <p:childTnLst>
                        <p:par>
                          <p:cTn id="344" fill="hold">
                            <p:stCondLst>
                              <p:cond delay="0"/>
                            </p:stCondLst>
                            <p:childTnLst>
                              <p:par>
                                <p:cTn id="345" presetID="42" presetClass="entr" presetSubtype="0" fill="hold" nodeType="clickEffect">
                                  <p:stCondLst>
                                    <p:cond delay="0"/>
                                  </p:stCondLst>
                                  <p:childTnLst>
                                    <p:set>
                                      <p:cBhvr>
                                        <p:cTn id="346" dur="1" fill="hold">
                                          <p:stCondLst>
                                            <p:cond delay="0"/>
                                          </p:stCondLst>
                                        </p:cTn>
                                        <p:tgtEl>
                                          <p:spTgt spid="87">
                                            <p:txEl>
                                              <p:pRg st="1" end="1"/>
                                            </p:txEl>
                                          </p:spTgt>
                                        </p:tgtEl>
                                        <p:attrNameLst>
                                          <p:attrName>style.visibility</p:attrName>
                                        </p:attrNameLst>
                                      </p:cBhvr>
                                      <p:to>
                                        <p:strVal val="visible"/>
                                      </p:to>
                                    </p:set>
                                    <p:animEffect transition="in" filter="fade">
                                      <p:cBhvr>
                                        <p:cTn id="347" dur="1000"/>
                                        <p:tgtEl>
                                          <p:spTgt spid="87">
                                            <p:txEl>
                                              <p:pRg st="1" end="1"/>
                                            </p:txEl>
                                          </p:spTgt>
                                        </p:tgtEl>
                                      </p:cBhvr>
                                    </p:animEffect>
                                    <p:anim calcmode="lin" valueType="num">
                                      <p:cBhvr>
                                        <p:cTn id="348" dur="1000" fill="hold"/>
                                        <p:tgtEl>
                                          <p:spTgt spid="87">
                                            <p:txEl>
                                              <p:pRg st="1" end="1"/>
                                            </p:txEl>
                                          </p:spTgt>
                                        </p:tgtEl>
                                        <p:attrNameLst>
                                          <p:attrName>ppt_x</p:attrName>
                                        </p:attrNameLst>
                                      </p:cBhvr>
                                      <p:tavLst>
                                        <p:tav tm="0">
                                          <p:val>
                                            <p:strVal val="#ppt_x"/>
                                          </p:val>
                                        </p:tav>
                                        <p:tav tm="100000">
                                          <p:val>
                                            <p:strVal val="#ppt_x"/>
                                          </p:val>
                                        </p:tav>
                                      </p:tavLst>
                                    </p:anim>
                                    <p:anim calcmode="lin" valueType="num">
                                      <p:cBhvr>
                                        <p:cTn id="349" dur="1000" fill="hold"/>
                                        <p:tgtEl>
                                          <p:spTgt spid="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0" fill="hold">
                      <p:stCondLst>
                        <p:cond delay="indefinite"/>
                      </p:stCondLst>
                      <p:childTnLst>
                        <p:par>
                          <p:cTn id="351" fill="hold">
                            <p:stCondLst>
                              <p:cond delay="0"/>
                            </p:stCondLst>
                            <p:childTnLst>
                              <p:par>
                                <p:cTn id="352" presetID="42" presetClass="entr" presetSubtype="0" fill="hold" nodeType="clickEffect">
                                  <p:stCondLst>
                                    <p:cond delay="0"/>
                                  </p:stCondLst>
                                  <p:childTnLst>
                                    <p:set>
                                      <p:cBhvr>
                                        <p:cTn id="353" dur="1" fill="hold">
                                          <p:stCondLst>
                                            <p:cond delay="0"/>
                                          </p:stCondLst>
                                        </p:cTn>
                                        <p:tgtEl>
                                          <p:spTgt spid="87">
                                            <p:txEl>
                                              <p:pRg st="2" end="2"/>
                                            </p:txEl>
                                          </p:spTgt>
                                        </p:tgtEl>
                                        <p:attrNameLst>
                                          <p:attrName>style.visibility</p:attrName>
                                        </p:attrNameLst>
                                      </p:cBhvr>
                                      <p:to>
                                        <p:strVal val="visible"/>
                                      </p:to>
                                    </p:set>
                                    <p:animEffect transition="in" filter="fade">
                                      <p:cBhvr>
                                        <p:cTn id="354" dur="1000"/>
                                        <p:tgtEl>
                                          <p:spTgt spid="87">
                                            <p:txEl>
                                              <p:pRg st="2" end="2"/>
                                            </p:txEl>
                                          </p:spTgt>
                                        </p:tgtEl>
                                      </p:cBhvr>
                                    </p:animEffect>
                                    <p:anim calcmode="lin" valueType="num">
                                      <p:cBhvr>
                                        <p:cTn id="355" dur="1000" fill="hold"/>
                                        <p:tgtEl>
                                          <p:spTgt spid="87">
                                            <p:txEl>
                                              <p:pRg st="2" end="2"/>
                                            </p:txEl>
                                          </p:spTgt>
                                        </p:tgtEl>
                                        <p:attrNameLst>
                                          <p:attrName>ppt_x</p:attrName>
                                        </p:attrNameLst>
                                      </p:cBhvr>
                                      <p:tavLst>
                                        <p:tav tm="0">
                                          <p:val>
                                            <p:strVal val="#ppt_x"/>
                                          </p:val>
                                        </p:tav>
                                        <p:tav tm="100000">
                                          <p:val>
                                            <p:strVal val="#ppt_x"/>
                                          </p:val>
                                        </p:tav>
                                      </p:tavLst>
                                    </p:anim>
                                    <p:anim calcmode="lin" valueType="num">
                                      <p:cBhvr>
                                        <p:cTn id="356" dur="1000" fill="hold"/>
                                        <p:tgtEl>
                                          <p:spTgt spid="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24" grpId="0" animBg="1"/>
      <p:bldP spid="24" grpId="1" animBg="1"/>
      <p:bldP spid="25" grpId="0" animBg="1"/>
      <p:bldP spid="25" grpId="1" animBg="1"/>
      <p:bldP spid="26" grpId="0" animBg="1"/>
      <p:bldP spid="26" grpId="1" animBg="1"/>
      <p:bldP spid="47" grpId="0" animBg="1"/>
      <p:bldP spid="47" grpId="1" animBg="1"/>
      <p:bldP spid="52" grpId="0" animBg="1"/>
      <p:bldP spid="52" grpId="1" animBg="1"/>
      <p:bldP spid="59" grpId="0" animBg="1"/>
      <p:bldP spid="59" grpId="1" animBg="1"/>
      <p:bldP spid="60" grpId="0" animBg="1"/>
      <p:bldP spid="60" grpId="1" animBg="1"/>
      <p:bldP spid="68" grpId="0" animBg="1"/>
      <p:bldP spid="68" grpId="1" animBg="1"/>
      <p:bldP spid="85" grpId="0" animBg="1"/>
      <p:bldP spid="85" grpId="1" animBg="1"/>
      <p:bldP spid="87" grpId="0" animBg="1"/>
      <p:bldP spid="43" grpId="0" animBg="1"/>
      <p:bldP spid="43" grpId="1" animBg="1"/>
      <p:bldP spid="7" grpId="0" animBg="1"/>
      <p:bldP spid="56" grpId="0" animBg="1"/>
      <p:bldP spid="56" grpId="1"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58</a:t>
            </a:fld>
            <a:r>
              <a:rPr lang="en-US"/>
              <a:t>    </a:t>
            </a:r>
            <a:endParaRPr lang="en-US" dirty="0"/>
          </a:p>
        </p:txBody>
      </p:sp>
      <p:sp>
        <p:nvSpPr>
          <p:cNvPr id="5" name="Title 4"/>
          <p:cNvSpPr>
            <a:spLocks noGrp="1"/>
          </p:cNvSpPr>
          <p:nvPr>
            <p:ph type="title"/>
          </p:nvPr>
        </p:nvSpPr>
        <p:spPr/>
        <p:txBody>
          <a:bodyPr>
            <a:normAutofit fontScale="90000"/>
          </a:bodyPr>
          <a:lstStyle/>
          <a:p>
            <a:r>
              <a:rPr lang="en-US" dirty="0"/>
              <a:t>Log File Activity Comparison (Full Year)</a:t>
            </a:r>
            <a:br>
              <a:rPr lang="en-US" dirty="0"/>
            </a:br>
            <a:r>
              <a:rPr lang="en-US" dirty="0">
                <a:solidFill>
                  <a:srgbClr val="FFFF00"/>
                </a:solidFill>
              </a:rPr>
              <a:t>BULK LOGGED </a:t>
            </a:r>
            <a:r>
              <a:rPr lang="en-US" dirty="0"/>
              <a:t>Recovery Model (80% Fill Factor)</a:t>
            </a:r>
          </a:p>
        </p:txBody>
      </p:sp>
      <p:sp>
        <p:nvSpPr>
          <p:cNvPr id="6" name="Content Placeholder 5"/>
          <p:cNvSpPr>
            <a:spLocks noGrp="1"/>
          </p:cNvSpPr>
          <p:nvPr>
            <p:ph sz="quarter" idx="10"/>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201526" cy="5314950"/>
          </a:xfrm>
          <a:prstGeom prst="rect">
            <a:avLst/>
          </a:prstGeom>
          <a:solidFill>
            <a:schemeClr val="bg1"/>
          </a:solidFill>
          <a:ln>
            <a:noFill/>
          </a:ln>
          <a:effectLst/>
        </p:spPr>
      </p:pic>
      <p:sp>
        <p:nvSpPr>
          <p:cNvPr id="7" name="Rectangle 6"/>
          <p:cNvSpPr/>
          <p:nvPr/>
        </p:nvSpPr>
        <p:spPr>
          <a:xfrm>
            <a:off x="733425" y="5074419"/>
            <a:ext cx="1290637" cy="635807"/>
          </a:xfrm>
          <a:prstGeom prst="rect">
            <a:avLst/>
          </a:prstGeom>
          <a:solidFill>
            <a:srgbClr val="FFFF00">
              <a:alpha val="50000"/>
            </a:srgb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8" name="Rectangle 7"/>
          <p:cNvSpPr/>
          <p:nvPr/>
        </p:nvSpPr>
        <p:spPr>
          <a:xfrm>
            <a:off x="2040717" y="1553524"/>
            <a:ext cx="9994101" cy="4138628"/>
          </a:xfrm>
          <a:prstGeom prst="rect">
            <a:avLst/>
          </a:prstGeom>
          <a:solidFill>
            <a:schemeClr val="bg1"/>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0" name="TextBox 9"/>
          <p:cNvSpPr txBox="1"/>
          <p:nvPr/>
        </p:nvSpPr>
        <p:spPr>
          <a:xfrm>
            <a:off x="755516" y="3911730"/>
            <a:ext cx="1287597" cy="738664"/>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First 6</a:t>
            </a:r>
          </a:p>
          <a:p>
            <a:pPr algn="ctr"/>
            <a:r>
              <a:rPr lang="en-US" sz="2400" dirty="0">
                <a:latin typeface="Arial Black" panose="020B0A04020102020204" pitchFamily="34" charset="0"/>
              </a:rPr>
              <a:t>Weeks</a:t>
            </a:r>
          </a:p>
        </p:txBody>
      </p:sp>
      <p:cxnSp>
        <p:nvCxnSpPr>
          <p:cNvPr id="11" name="Straight Arrow Connector 10"/>
          <p:cNvCxnSpPr>
            <a:stCxn id="10" idx="2"/>
          </p:cNvCxnSpPr>
          <p:nvPr/>
        </p:nvCxnSpPr>
        <p:spPr>
          <a:xfrm>
            <a:off x="1399315" y="4650394"/>
            <a:ext cx="0" cy="435693"/>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043113" y="3331946"/>
            <a:ext cx="1709737" cy="110799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rgbClr val="FF0000"/>
                </a:solidFill>
                <a:effectLst>
                  <a:outerShdw blurRad="38100" dist="38100" dir="2700000" algn="tl">
                    <a:schemeClr val="tx1"/>
                  </a:outerShdw>
                </a:effectLst>
                <a:latin typeface="Arial Black" panose="020B0A04020102020204" pitchFamily="34" charset="0"/>
              </a:rPr>
              <a:t>REORG</a:t>
            </a:r>
          </a:p>
          <a:p>
            <a:pPr algn="ctr"/>
            <a:r>
              <a:rPr lang="en-US" sz="2400" dirty="0">
                <a:latin typeface="Arial Black" panose="020B0A04020102020204" pitchFamily="34" charset="0"/>
              </a:rPr>
              <a:t>EVERY</a:t>
            </a:r>
          </a:p>
          <a:p>
            <a:pPr algn="ctr"/>
            <a:r>
              <a:rPr lang="en-US" sz="2400" dirty="0">
                <a:latin typeface="Arial Black" panose="020B0A04020102020204" pitchFamily="34" charset="0"/>
              </a:rPr>
              <a:t>DAY!</a:t>
            </a:r>
          </a:p>
        </p:txBody>
      </p:sp>
      <p:sp>
        <p:nvSpPr>
          <p:cNvPr id="15" name="Rectangle 14"/>
          <p:cNvSpPr/>
          <p:nvPr/>
        </p:nvSpPr>
        <p:spPr>
          <a:xfrm>
            <a:off x="2043113" y="4450280"/>
            <a:ext cx="1709737" cy="864670"/>
          </a:xfrm>
          <a:prstGeom prst="rect">
            <a:avLst/>
          </a:prstGeom>
          <a:solidFill>
            <a:srgbClr val="FFFF00">
              <a:alpha val="50000"/>
            </a:srgb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6" name="TextBox 15"/>
          <p:cNvSpPr txBox="1"/>
          <p:nvPr/>
        </p:nvSpPr>
        <p:spPr>
          <a:xfrm>
            <a:off x="3781425" y="2217521"/>
            <a:ext cx="2667000" cy="110799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rgbClr val="FF0000"/>
                </a:solidFill>
                <a:effectLst>
                  <a:outerShdw blurRad="38100" dist="38100" dir="2700000" algn="tl">
                    <a:schemeClr val="tx1"/>
                  </a:outerShdw>
                </a:effectLst>
                <a:latin typeface="Arial Black" panose="020B0A04020102020204" pitchFamily="34" charset="0"/>
              </a:rPr>
              <a:t>REORG</a:t>
            </a:r>
          </a:p>
          <a:p>
            <a:pPr algn="ctr"/>
            <a:r>
              <a:rPr lang="en-US" sz="2400" dirty="0">
                <a:latin typeface="Arial Black" panose="020B0A04020102020204" pitchFamily="34" charset="0"/>
              </a:rPr>
              <a:t>EVERY</a:t>
            </a:r>
          </a:p>
          <a:p>
            <a:pPr algn="ctr"/>
            <a:r>
              <a:rPr lang="en-US" sz="2400" dirty="0">
                <a:latin typeface="Arial Black" panose="020B0A04020102020204" pitchFamily="34" charset="0"/>
              </a:rPr>
              <a:t>2</a:t>
            </a:r>
            <a:r>
              <a:rPr lang="en-US" sz="2400" baseline="30000" dirty="0">
                <a:latin typeface="Arial Black" panose="020B0A04020102020204" pitchFamily="34" charset="0"/>
              </a:rPr>
              <a:t>nd</a:t>
            </a:r>
            <a:r>
              <a:rPr lang="en-US" sz="2400" dirty="0">
                <a:latin typeface="Arial Black" panose="020B0A04020102020204" pitchFamily="34" charset="0"/>
              </a:rPr>
              <a:t> DAY!</a:t>
            </a:r>
          </a:p>
        </p:txBody>
      </p:sp>
      <p:sp>
        <p:nvSpPr>
          <p:cNvPr id="17" name="Rectangle 16"/>
          <p:cNvSpPr/>
          <p:nvPr/>
        </p:nvSpPr>
        <p:spPr>
          <a:xfrm>
            <a:off x="3781425" y="3335854"/>
            <a:ext cx="2667000" cy="2374371"/>
          </a:xfrm>
          <a:prstGeom prst="rect">
            <a:avLst/>
          </a:prstGeom>
          <a:solidFill>
            <a:srgbClr val="FFFF00">
              <a:alpha val="50000"/>
            </a:srgb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8" name="TextBox 17"/>
          <p:cNvSpPr txBox="1"/>
          <p:nvPr/>
        </p:nvSpPr>
        <p:spPr>
          <a:xfrm>
            <a:off x="6448424" y="1593383"/>
            <a:ext cx="3038475" cy="738664"/>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rgbClr val="FF0000"/>
                </a:solidFill>
                <a:effectLst>
                  <a:outerShdw blurRad="38100" dist="38100" dir="2700000" algn="tl">
                    <a:schemeClr val="tx1"/>
                  </a:outerShdw>
                </a:effectLst>
                <a:latin typeface="Arial Black" panose="020B0A04020102020204" pitchFamily="34" charset="0"/>
              </a:rPr>
              <a:t>REORG </a:t>
            </a:r>
            <a:r>
              <a:rPr lang="en-US" sz="2400" dirty="0">
                <a:latin typeface="Arial Black" panose="020B0A04020102020204" pitchFamily="34" charset="0"/>
              </a:rPr>
              <a:t>EVERY</a:t>
            </a:r>
          </a:p>
          <a:p>
            <a:pPr algn="ctr"/>
            <a:r>
              <a:rPr lang="en-US" sz="2400" dirty="0">
                <a:latin typeface="Arial Black" panose="020B0A04020102020204" pitchFamily="34" charset="0"/>
              </a:rPr>
              <a:t>3rd DAY!</a:t>
            </a:r>
          </a:p>
        </p:txBody>
      </p:sp>
      <p:sp>
        <p:nvSpPr>
          <p:cNvPr id="19" name="Rectangle 18"/>
          <p:cNvSpPr/>
          <p:nvPr/>
        </p:nvSpPr>
        <p:spPr>
          <a:xfrm>
            <a:off x="6448424" y="2332047"/>
            <a:ext cx="3038475" cy="3378177"/>
          </a:xfrm>
          <a:prstGeom prst="rect">
            <a:avLst/>
          </a:prstGeom>
          <a:solidFill>
            <a:srgbClr val="FFFF00">
              <a:alpha val="50000"/>
            </a:srgb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1" name="Rectangle 20"/>
          <p:cNvSpPr/>
          <p:nvPr/>
        </p:nvSpPr>
        <p:spPr>
          <a:xfrm>
            <a:off x="9486899" y="1553525"/>
            <a:ext cx="2533651" cy="4156702"/>
          </a:xfrm>
          <a:prstGeom prst="rect">
            <a:avLst/>
          </a:prstGeom>
          <a:solidFill>
            <a:srgbClr val="FFFF00">
              <a:alpha val="50000"/>
            </a:srgb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0" name="TextBox 19"/>
          <p:cNvSpPr txBox="1"/>
          <p:nvPr/>
        </p:nvSpPr>
        <p:spPr>
          <a:xfrm>
            <a:off x="9486898" y="3322986"/>
            <a:ext cx="2533651" cy="110799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solidFill>
                  <a:srgbClr val="FF0000"/>
                </a:solidFill>
                <a:effectLst>
                  <a:outerShdw blurRad="38100" dist="38100" dir="2700000" algn="tl">
                    <a:schemeClr val="tx1"/>
                  </a:outerShdw>
                </a:effectLst>
                <a:latin typeface="Arial Black" panose="020B0A04020102020204" pitchFamily="34" charset="0"/>
              </a:rPr>
              <a:t>REORG </a:t>
            </a:r>
            <a:r>
              <a:rPr lang="en-US" sz="2400" dirty="0">
                <a:latin typeface="Arial Black" panose="020B0A04020102020204" pitchFamily="34" charset="0"/>
              </a:rPr>
              <a:t>EVERY</a:t>
            </a:r>
          </a:p>
          <a:p>
            <a:pPr algn="ctr"/>
            <a:r>
              <a:rPr lang="en-US" sz="2400" dirty="0">
                <a:latin typeface="Arial Black" panose="020B0A04020102020204" pitchFamily="34" charset="0"/>
              </a:rPr>
              <a:t>4th DAY!</a:t>
            </a:r>
          </a:p>
        </p:txBody>
      </p:sp>
      <p:cxnSp>
        <p:nvCxnSpPr>
          <p:cNvPr id="23" name="Straight Arrow Connector 22"/>
          <p:cNvCxnSpPr/>
          <p:nvPr/>
        </p:nvCxnSpPr>
        <p:spPr>
          <a:xfrm>
            <a:off x="5938850" y="1654305"/>
            <a:ext cx="594835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797653" y="1654305"/>
            <a:ext cx="4537332" cy="1846659"/>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More than 3 MILLION</a:t>
            </a:r>
          </a:p>
          <a:p>
            <a:pPr algn="ctr"/>
            <a:r>
              <a:rPr lang="en-US" sz="2400" dirty="0">
                <a:latin typeface="Arial Black" panose="020B0A04020102020204" pitchFamily="34" charset="0"/>
              </a:rPr>
              <a:t>Log File Entries for</a:t>
            </a:r>
          </a:p>
          <a:p>
            <a:pPr algn="ctr"/>
            <a:r>
              <a:rPr lang="en-US" sz="2400" dirty="0">
                <a:solidFill>
                  <a:srgbClr val="FF0000"/>
                </a:solidFill>
                <a:effectLst>
                  <a:outerShdw blurRad="38100" dist="38100" dir="2700000" algn="tl">
                    <a:schemeClr val="tx1"/>
                  </a:outerShdw>
                </a:effectLst>
                <a:latin typeface="Arial Black" panose="020B0A04020102020204" pitchFamily="34" charset="0"/>
              </a:rPr>
              <a:t>EVERY</a:t>
            </a:r>
            <a:r>
              <a:rPr lang="en-US" sz="2400" dirty="0">
                <a:latin typeface="Arial Black" panose="020B0A04020102020204" pitchFamily="34" charset="0"/>
              </a:rPr>
              <a:t> </a:t>
            </a:r>
            <a:r>
              <a:rPr lang="en-US" sz="2400" dirty="0">
                <a:solidFill>
                  <a:srgbClr val="FF0000"/>
                </a:solidFill>
                <a:effectLst>
                  <a:outerShdw blurRad="38100" dist="38100" dir="2700000" algn="tl">
                    <a:schemeClr val="tx1"/>
                  </a:outerShdw>
                </a:effectLst>
                <a:latin typeface="Arial Black" panose="020B0A04020102020204" pitchFamily="34" charset="0"/>
              </a:rPr>
              <a:t>REORG!</a:t>
            </a:r>
          </a:p>
          <a:p>
            <a:pPr algn="ctr"/>
            <a:r>
              <a:rPr lang="en-US" sz="2400" dirty="0">
                <a:solidFill>
                  <a:srgbClr val="FF0000"/>
                </a:solidFill>
                <a:effectLst>
                  <a:outerShdw blurRad="38100" dist="38100" dir="2700000" algn="tl">
                    <a:schemeClr val="tx1"/>
                  </a:outerShdw>
                </a:effectLst>
                <a:latin typeface="Arial Black" panose="020B0A04020102020204" pitchFamily="34" charset="0"/>
              </a:rPr>
              <a:t>For just ONE INDEX!</a:t>
            </a:r>
          </a:p>
          <a:p>
            <a:pPr algn="ctr"/>
            <a:r>
              <a:rPr lang="en-US" sz="2400" dirty="0">
                <a:solidFill>
                  <a:srgbClr val="FF0000"/>
                </a:solidFill>
                <a:effectLst>
                  <a:outerShdw blurRad="38100" dist="38100" dir="2700000" algn="tl">
                    <a:schemeClr val="tx1"/>
                  </a:outerShdw>
                </a:effectLst>
                <a:latin typeface="Arial Black" panose="020B0A04020102020204" pitchFamily="34" charset="0"/>
              </a:rPr>
              <a:t>REORGANIZE didn’t work!</a:t>
            </a:r>
          </a:p>
        </p:txBody>
      </p:sp>
      <p:sp>
        <p:nvSpPr>
          <p:cNvPr id="24" name="Oval 23">
            <a:extLst>
              <a:ext uri="{FF2B5EF4-FFF2-40B4-BE49-F238E27FC236}">
                <a16:creationId xmlns:a16="http://schemas.microsoft.com/office/drawing/2014/main" id="{DE0982D3-F18C-447D-BB77-F85D1ABA13AD}"/>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2180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22" presetClass="exit" presetSubtype="8" fill="hold" grpId="0" nodeType="withEffect">
                                  <p:stCondLst>
                                    <p:cond delay="0"/>
                                  </p:stCondLst>
                                  <p:childTnLst>
                                    <p:animEffect transition="out" filter="wipe(left)">
                                      <p:cBhvr>
                                        <p:cTn id="12" dur="5000"/>
                                        <p:tgtEl>
                                          <p:spTgt spid="8"/>
                                        </p:tgtEl>
                                      </p:cBhvr>
                                    </p:animEffect>
                                    <p:set>
                                      <p:cBhvr>
                                        <p:cTn id="13" dur="1" fill="hold">
                                          <p:stCondLst>
                                            <p:cond delay="49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outVertical)">
                                      <p:cBhvr>
                                        <p:cTn id="18" dur="500"/>
                                        <p:tgtEl>
                                          <p:spTgt spid="14"/>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outVertic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16" presetClass="entr" presetSubtype="37"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outVertical)">
                                      <p:cBhvr>
                                        <p:cTn id="32" dur="500"/>
                                        <p:tgtEl>
                                          <p:spTgt spid="16"/>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outVertic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par>
                                <p:cTn id="44" presetID="16" presetClass="entr" presetSubtype="37"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arn(outVertical)">
                                      <p:cBhvr>
                                        <p:cTn id="46" dur="500"/>
                                        <p:tgtEl>
                                          <p:spTgt spid="18"/>
                                        </p:tgtEl>
                                      </p:cBhvr>
                                    </p:animEffect>
                                  </p:childTnLst>
                                </p:cTn>
                              </p:par>
                              <p:par>
                                <p:cTn id="47" presetID="16" presetClass="entr" presetSubtype="37"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outVertic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16" presetClass="entr" presetSubtype="37"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arn(outVertical)">
                                      <p:cBhvr>
                                        <p:cTn id="60" dur="500"/>
                                        <p:tgtEl>
                                          <p:spTgt spid="20"/>
                                        </p:tgtEl>
                                      </p:cBhvr>
                                    </p:animEffect>
                                  </p:childTnLst>
                                </p:cTn>
                              </p:par>
                              <p:par>
                                <p:cTn id="61" presetID="16" presetClass="entr" presetSubtype="37"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outVertic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20"/>
                                        </p:tgtEl>
                                      </p:cBhvr>
                                    </p:animEffect>
                                    <p:set>
                                      <p:cBhvr>
                                        <p:cTn id="68" dur="1" fill="hold">
                                          <p:stCondLst>
                                            <p:cond delay="499"/>
                                          </p:stCondLst>
                                        </p:cTn>
                                        <p:tgtEl>
                                          <p:spTgt spid="20"/>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1"/>
                                        </p:tgtEl>
                                      </p:cBhvr>
                                    </p:animEffect>
                                    <p:set>
                                      <p:cBhvr>
                                        <p:cTn id="71" dur="1" fill="hold">
                                          <p:stCondLst>
                                            <p:cond delay="499"/>
                                          </p:stCondLst>
                                        </p:cTn>
                                        <p:tgtEl>
                                          <p:spTgt spid="21"/>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37" fill="hold" grpId="0"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barn(outVertical)">
                                      <p:cBhvr>
                                        <p:cTn id="80" dur="500"/>
                                        <p:tgtEl>
                                          <p:spTgt spid="22"/>
                                        </p:tgtEl>
                                      </p:cBhvr>
                                    </p:animEffect>
                                  </p:childTnLst>
                                </p:cTn>
                              </p:par>
                              <p:par>
                                <p:cTn id="81" presetID="16" presetClass="entr" presetSubtype="37" fill="hold" nodeType="with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barn(outVertical)">
                                      <p:cBhvr>
                                        <p:cTn id="83" dur="500"/>
                                        <p:tgtEl>
                                          <p:spTgt spid="22">
                                            <p:txEl>
                                              <p:pRg st="0" end="0"/>
                                            </p:txEl>
                                          </p:spTgt>
                                        </p:tgtEl>
                                      </p:cBhvr>
                                    </p:animEffect>
                                  </p:childTnLst>
                                </p:cTn>
                              </p:par>
                              <p:par>
                                <p:cTn id="84" presetID="16" presetClass="entr" presetSubtype="37" fill="hold" nodeType="withEffect">
                                  <p:stCondLst>
                                    <p:cond delay="0"/>
                                  </p:stCondLst>
                                  <p:childTnLst>
                                    <p:set>
                                      <p:cBhvr>
                                        <p:cTn id="85" dur="1" fill="hold">
                                          <p:stCondLst>
                                            <p:cond delay="0"/>
                                          </p:stCondLst>
                                        </p:cTn>
                                        <p:tgtEl>
                                          <p:spTgt spid="22">
                                            <p:txEl>
                                              <p:pRg st="1" end="1"/>
                                            </p:txEl>
                                          </p:spTgt>
                                        </p:tgtEl>
                                        <p:attrNameLst>
                                          <p:attrName>style.visibility</p:attrName>
                                        </p:attrNameLst>
                                      </p:cBhvr>
                                      <p:to>
                                        <p:strVal val="visible"/>
                                      </p:to>
                                    </p:set>
                                    <p:animEffect transition="in" filter="barn(outVertical)">
                                      <p:cBhvr>
                                        <p:cTn id="86" dur="500"/>
                                        <p:tgtEl>
                                          <p:spTgt spid="22">
                                            <p:txEl>
                                              <p:pRg st="1" end="1"/>
                                            </p:txEl>
                                          </p:spTgt>
                                        </p:tgtEl>
                                      </p:cBhvr>
                                    </p:animEffect>
                                  </p:childTnLst>
                                </p:cTn>
                              </p:par>
                              <p:par>
                                <p:cTn id="87" presetID="16" presetClass="entr" presetSubtype="37" fill="hold" nodeType="withEffect">
                                  <p:stCondLst>
                                    <p:cond delay="0"/>
                                  </p:stCondLst>
                                  <p:childTnLst>
                                    <p:set>
                                      <p:cBhvr>
                                        <p:cTn id="88" dur="1" fill="hold">
                                          <p:stCondLst>
                                            <p:cond delay="0"/>
                                          </p:stCondLst>
                                        </p:cTn>
                                        <p:tgtEl>
                                          <p:spTgt spid="22">
                                            <p:txEl>
                                              <p:pRg st="2" end="2"/>
                                            </p:txEl>
                                          </p:spTgt>
                                        </p:tgtEl>
                                        <p:attrNameLst>
                                          <p:attrName>style.visibility</p:attrName>
                                        </p:attrNameLst>
                                      </p:cBhvr>
                                      <p:to>
                                        <p:strVal val="visible"/>
                                      </p:to>
                                    </p:set>
                                    <p:animEffect transition="in" filter="barn(outVertical)">
                                      <p:cBhvr>
                                        <p:cTn id="89" dur="500"/>
                                        <p:tgtEl>
                                          <p:spTgt spid="22">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37" fill="hold" nodeType="clickEffect">
                                  <p:stCondLst>
                                    <p:cond delay="0"/>
                                  </p:stCondLst>
                                  <p:childTnLst>
                                    <p:set>
                                      <p:cBhvr>
                                        <p:cTn id="93" dur="1" fill="hold">
                                          <p:stCondLst>
                                            <p:cond delay="0"/>
                                          </p:stCondLst>
                                        </p:cTn>
                                        <p:tgtEl>
                                          <p:spTgt spid="22">
                                            <p:txEl>
                                              <p:pRg st="3" end="3"/>
                                            </p:txEl>
                                          </p:spTgt>
                                        </p:tgtEl>
                                        <p:attrNameLst>
                                          <p:attrName>style.visibility</p:attrName>
                                        </p:attrNameLst>
                                      </p:cBhvr>
                                      <p:to>
                                        <p:strVal val="visible"/>
                                      </p:to>
                                    </p:set>
                                    <p:animEffect transition="in" filter="barn(outVertical)">
                                      <p:cBhvr>
                                        <p:cTn id="94" dur="500"/>
                                        <p:tgtEl>
                                          <p:spTgt spid="22">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37" fill="hold" nodeType="clickEffect">
                                  <p:stCondLst>
                                    <p:cond delay="0"/>
                                  </p:stCondLst>
                                  <p:childTnLst>
                                    <p:set>
                                      <p:cBhvr>
                                        <p:cTn id="98" dur="1" fill="hold">
                                          <p:stCondLst>
                                            <p:cond delay="0"/>
                                          </p:stCondLst>
                                        </p:cTn>
                                        <p:tgtEl>
                                          <p:spTgt spid="22">
                                            <p:txEl>
                                              <p:pRg st="4" end="4"/>
                                            </p:txEl>
                                          </p:spTgt>
                                        </p:tgtEl>
                                        <p:attrNameLst>
                                          <p:attrName>style.visibility</p:attrName>
                                        </p:attrNameLst>
                                      </p:cBhvr>
                                      <p:to>
                                        <p:strVal val="visible"/>
                                      </p:to>
                                    </p:set>
                                    <p:animEffect transition="in" filter="barn(outVertical)">
                                      <p:cBhvr>
                                        <p:cTn id="9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1" grpId="0" animBg="1"/>
      <p:bldP spid="21" grpId="1" animBg="1"/>
      <p:bldP spid="20" grpId="0" animBg="1"/>
      <p:bldP spid="20" grpId="1" animBg="1"/>
      <p:bldP spid="22"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59</a:t>
            </a:fld>
            <a:r>
              <a:rPr lang="en-US"/>
              <a:t>    </a:t>
            </a:r>
            <a:endParaRPr lang="en-US" dirty="0"/>
          </a:p>
        </p:txBody>
      </p:sp>
      <p:sp>
        <p:nvSpPr>
          <p:cNvPr id="5" name="Title 4"/>
          <p:cNvSpPr>
            <a:spLocks noGrp="1"/>
          </p:cNvSpPr>
          <p:nvPr>
            <p:ph type="title"/>
          </p:nvPr>
        </p:nvSpPr>
        <p:spPr/>
        <p:txBody>
          <a:bodyPr>
            <a:normAutofit fontScale="90000"/>
          </a:bodyPr>
          <a:lstStyle/>
          <a:p>
            <a:r>
              <a:rPr lang="en-US" dirty="0"/>
              <a:t>Log File Activity Comparison (Full Year)</a:t>
            </a:r>
            <a:br>
              <a:rPr lang="en-US" dirty="0"/>
            </a:br>
            <a:r>
              <a:rPr lang="en-US" dirty="0">
                <a:solidFill>
                  <a:srgbClr val="FFFF00"/>
                </a:solidFill>
              </a:rPr>
              <a:t>BULK LOGGED </a:t>
            </a:r>
            <a:r>
              <a:rPr lang="en-US" dirty="0"/>
              <a:t>Recovery Model (80% Fill Factor)</a:t>
            </a:r>
          </a:p>
        </p:txBody>
      </p:sp>
      <p:sp>
        <p:nvSpPr>
          <p:cNvPr id="6" name="Content Placeholder 5"/>
          <p:cNvSpPr>
            <a:spLocks noGrp="1"/>
          </p:cNvSpPr>
          <p:nvPr>
            <p:ph sz="quarter" idx="10"/>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5840"/>
            <a:ext cx="12201526" cy="5314950"/>
          </a:xfrm>
          <a:prstGeom prst="rect">
            <a:avLst/>
          </a:prstGeom>
          <a:solidFill>
            <a:schemeClr val="bg1"/>
          </a:solidFill>
          <a:ln>
            <a:noFill/>
          </a:ln>
          <a:effec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05840"/>
            <a:ext cx="12201526"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1005840"/>
            <a:ext cx="12201526"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33425" y="5074419"/>
            <a:ext cx="1290637" cy="635807"/>
          </a:xfrm>
          <a:prstGeom prst="rect">
            <a:avLst/>
          </a:prstGeom>
          <a:solidFill>
            <a:srgbClr val="FFFF00">
              <a:alpha val="50000"/>
            </a:srgb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7" name="Straight Arrow Connector 26"/>
          <p:cNvCxnSpPr/>
          <p:nvPr/>
        </p:nvCxnSpPr>
        <p:spPr>
          <a:xfrm>
            <a:off x="11886339"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84601" y="3589446"/>
            <a:ext cx="7688324" cy="1477328"/>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400" dirty="0">
                <a:solidFill>
                  <a:srgbClr val="00B050"/>
                </a:solidFill>
                <a:effectLst>
                  <a:outerShdw blurRad="38100" dist="38100" dir="2700000" algn="tl">
                    <a:schemeClr val="tx1"/>
                  </a:outerShdw>
                </a:effectLst>
                <a:latin typeface="Arial Black" panose="020B0A04020102020204" pitchFamily="34" charset="0"/>
              </a:rPr>
              <a:t>REBUILDs</a:t>
            </a:r>
            <a:r>
              <a:rPr lang="en-US" sz="2400" dirty="0">
                <a:latin typeface="Arial Black" panose="020B0A04020102020204" pitchFamily="34" charset="0"/>
              </a:rPr>
              <a:t> Are 2-5 WEEKS Apart!</a:t>
            </a:r>
          </a:p>
          <a:p>
            <a:pPr algn="ctr"/>
            <a:r>
              <a:rPr lang="en-US" sz="2400" dirty="0">
                <a:latin typeface="Arial Black" panose="020B0A04020102020204" pitchFamily="34" charset="0"/>
              </a:rPr>
              <a:t>Almost No Page Splits or Fragmentation!</a:t>
            </a:r>
          </a:p>
          <a:p>
            <a:pPr algn="ctr"/>
            <a:r>
              <a:rPr lang="en-US" sz="2400" dirty="0">
                <a:latin typeface="Arial Black" panose="020B0A04020102020204" pitchFamily="34" charset="0"/>
              </a:rPr>
              <a:t>&lt;1% Fragmentation Except Day of </a:t>
            </a:r>
            <a:r>
              <a:rPr lang="en-US" sz="2400" dirty="0">
                <a:solidFill>
                  <a:srgbClr val="00B050"/>
                </a:solidFill>
                <a:effectLst>
                  <a:outerShdw blurRad="38100" dist="38100" dir="2700000" algn="tl">
                    <a:schemeClr val="tx1"/>
                  </a:outerShdw>
                </a:effectLst>
                <a:latin typeface="Arial Black" panose="020B0A04020102020204" pitchFamily="34" charset="0"/>
              </a:rPr>
              <a:t>REBUILD</a:t>
            </a:r>
          </a:p>
          <a:p>
            <a:pPr algn="ctr"/>
            <a:r>
              <a:rPr lang="en-US" sz="2400" dirty="0">
                <a:latin typeface="Arial Black" panose="020B0A04020102020204" pitchFamily="34" charset="0"/>
              </a:rPr>
              <a:t>And then still &lt; 1.04% (80% Fill Factor)</a:t>
            </a:r>
          </a:p>
        </p:txBody>
      </p:sp>
      <p:cxnSp>
        <p:nvCxnSpPr>
          <p:cNvPr id="32" name="Straight Arrow Connector 31"/>
          <p:cNvCxnSpPr/>
          <p:nvPr/>
        </p:nvCxnSpPr>
        <p:spPr>
          <a:xfrm>
            <a:off x="10871923"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9914663"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9047900"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8281160"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7566813"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914385"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6328639"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800049"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338022"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904573"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509228" y="5074419"/>
            <a:ext cx="0" cy="535749"/>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600325" y="3958778"/>
            <a:ext cx="1684276" cy="1107996"/>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400" dirty="0">
                <a:solidFill>
                  <a:srgbClr val="00B050"/>
                </a:solidFill>
                <a:effectLst>
                  <a:outerShdw blurRad="38100" dist="38100" dir="2700000" algn="tl">
                    <a:schemeClr val="tx1"/>
                  </a:outerShdw>
                </a:effectLst>
                <a:latin typeface="Arial Black" panose="020B0A04020102020204" pitchFamily="34" charset="0"/>
              </a:rPr>
              <a:t>REBUILD </a:t>
            </a:r>
            <a:r>
              <a:rPr lang="en-US" sz="2400" dirty="0">
                <a:latin typeface="Arial Black" panose="020B0A04020102020204" pitchFamily="34" charset="0"/>
              </a:rPr>
              <a:t>1 to 2 Weeks</a:t>
            </a:r>
          </a:p>
        </p:txBody>
      </p:sp>
      <p:sp>
        <p:nvSpPr>
          <p:cNvPr id="44" name="Rectangle 43"/>
          <p:cNvSpPr/>
          <p:nvPr/>
        </p:nvSpPr>
        <p:spPr>
          <a:xfrm>
            <a:off x="2600325" y="5091064"/>
            <a:ext cx="1684275" cy="635807"/>
          </a:xfrm>
          <a:prstGeom prst="rect">
            <a:avLst/>
          </a:prstGeom>
          <a:solidFill>
            <a:srgbClr val="FFFF00">
              <a:alpha val="50000"/>
            </a:srgb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45" name="TextBox 44"/>
          <p:cNvSpPr txBox="1"/>
          <p:nvPr/>
        </p:nvSpPr>
        <p:spPr>
          <a:xfrm>
            <a:off x="1378743" y="4328110"/>
            <a:ext cx="1221582" cy="738664"/>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1600" dirty="0">
                <a:solidFill>
                  <a:srgbClr val="00B050"/>
                </a:solidFill>
                <a:effectLst>
                  <a:outerShdw blurRad="38100" dist="38100" dir="2700000" algn="tl">
                    <a:schemeClr val="tx1"/>
                  </a:outerShdw>
                </a:effectLst>
                <a:latin typeface="Arial Black" panose="020B0A04020102020204" pitchFamily="34" charset="0"/>
              </a:rPr>
              <a:t>REBUILD</a:t>
            </a:r>
          </a:p>
          <a:p>
            <a:pPr algn="ctr"/>
            <a:r>
              <a:rPr lang="en-US" sz="1600" dirty="0">
                <a:latin typeface="Arial Black" panose="020B0A04020102020204" pitchFamily="34" charset="0"/>
              </a:rPr>
              <a:t>3 to 6</a:t>
            </a:r>
          </a:p>
          <a:p>
            <a:pPr algn="ctr"/>
            <a:r>
              <a:rPr lang="en-US" sz="1600" dirty="0">
                <a:latin typeface="Arial Black" panose="020B0A04020102020204" pitchFamily="34" charset="0"/>
              </a:rPr>
              <a:t>Days</a:t>
            </a:r>
          </a:p>
        </p:txBody>
      </p:sp>
      <p:sp>
        <p:nvSpPr>
          <p:cNvPr id="46" name="Rectangle 45"/>
          <p:cNvSpPr/>
          <p:nvPr/>
        </p:nvSpPr>
        <p:spPr>
          <a:xfrm>
            <a:off x="1378744" y="5074419"/>
            <a:ext cx="1221582" cy="635807"/>
          </a:xfrm>
          <a:prstGeom prst="rect">
            <a:avLst/>
          </a:prstGeom>
          <a:solidFill>
            <a:srgbClr val="FFFF00">
              <a:alpha val="50000"/>
            </a:srgb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9" name="TextBox 28">
            <a:extLst>
              <a:ext uri="{FF2B5EF4-FFF2-40B4-BE49-F238E27FC236}">
                <a16:creationId xmlns:a16="http://schemas.microsoft.com/office/drawing/2014/main" id="{2E0C6B28-34AC-464B-846B-3D11F2707C56}"/>
              </a:ext>
            </a:extLst>
          </p:cNvPr>
          <p:cNvSpPr txBox="1"/>
          <p:nvPr/>
        </p:nvSpPr>
        <p:spPr>
          <a:xfrm>
            <a:off x="5267325" y="1631854"/>
            <a:ext cx="4810125" cy="923330"/>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latin typeface="Arial Black" panose="020B0A04020102020204" pitchFamily="34" charset="0"/>
              </a:rPr>
              <a:t>This OFFLINE REBUILD</a:t>
            </a:r>
          </a:p>
          <a:p>
            <a:pPr algn="ctr"/>
            <a:r>
              <a:rPr lang="en-US" sz="2000" dirty="0">
                <a:latin typeface="Arial Black" panose="020B0A04020102020204" pitchFamily="34" charset="0"/>
              </a:rPr>
              <a:t>took 0.350 seconds and</a:t>
            </a:r>
          </a:p>
          <a:p>
            <a:pPr algn="ctr"/>
            <a:r>
              <a:rPr lang="en-US" sz="2000" dirty="0">
                <a:latin typeface="Arial Black" panose="020B0A04020102020204" pitchFamily="34" charset="0"/>
              </a:rPr>
              <a:t>62.9 Thousand Log File Entries</a:t>
            </a:r>
          </a:p>
        </p:txBody>
      </p:sp>
      <p:cxnSp>
        <p:nvCxnSpPr>
          <p:cNvPr id="30" name="Straight Arrow Connector 29">
            <a:extLst>
              <a:ext uri="{FF2B5EF4-FFF2-40B4-BE49-F238E27FC236}">
                <a16:creationId xmlns:a16="http://schemas.microsoft.com/office/drawing/2014/main" id="{AE77FBA5-6F77-4AB7-96A3-AF8C04DE0D3F}"/>
              </a:ext>
            </a:extLst>
          </p:cNvPr>
          <p:cNvCxnSpPr>
            <a:cxnSpLocks/>
            <a:stCxn id="29" idx="2"/>
          </p:cNvCxnSpPr>
          <p:nvPr/>
        </p:nvCxnSpPr>
        <p:spPr>
          <a:xfrm>
            <a:off x="7672388" y="2555184"/>
            <a:ext cx="3199535" cy="3054984"/>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298178F4-8BFE-45A6-85BD-D686643D5D62}"/>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05207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20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6" presetClass="entr" presetSubtype="37"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barn(outVertical)">
                                      <p:cBhvr>
                                        <p:cTn id="20" dur="500"/>
                                        <p:tgtEl>
                                          <p:spTgt spid="45"/>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barn(outVertical)">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5"/>
                                        </p:tgtEl>
                                      </p:cBhvr>
                                    </p:animEffect>
                                    <p:set>
                                      <p:cBhvr>
                                        <p:cTn id="28" dur="1" fill="hold">
                                          <p:stCondLst>
                                            <p:cond delay="499"/>
                                          </p:stCondLst>
                                        </p:cTn>
                                        <p:tgtEl>
                                          <p:spTgt spid="4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6"/>
                                        </p:tgtEl>
                                      </p:cBhvr>
                                    </p:animEffect>
                                    <p:set>
                                      <p:cBhvr>
                                        <p:cTn id="31" dur="1" fill="hold">
                                          <p:stCondLst>
                                            <p:cond delay="499"/>
                                          </p:stCondLst>
                                        </p:cTn>
                                        <p:tgtEl>
                                          <p:spTgt spid="46"/>
                                        </p:tgtEl>
                                        <p:attrNameLst>
                                          <p:attrName>style.visibility</p:attrName>
                                        </p:attrNameLst>
                                      </p:cBhvr>
                                      <p:to>
                                        <p:strVal val="hidden"/>
                                      </p:to>
                                    </p:set>
                                  </p:childTnLst>
                                </p:cTn>
                              </p:par>
                              <p:par>
                                <p:cTn id="32" presetID="16" presetClass="entr" presetSubtype="37"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outVertical)">
                                      <p:cBhvr>
                                        <p:cTn id="34" dur="500"/>
                                        <p:tgtEl>
                                          <p:spTgt spid="43"/>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arn(outVertic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43"/>
                                        </p:tgtEl>
                                      </p:cBhvr>
                                    </p:animEffect>
                                    <p:set>
                                      <p:cBhvr>
                                        <p:cTn id="42" dur="1" fill="hold">
                                          <p:stCondLst>
                                            <p:cond delay="499"/>
                                          </p:stCondLst>
                                        </p:cTn>
                                        <p:tgtEl>
                                          <p:spTgt spid="4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44"/>
                                        </p:tgtEl>
                                      </p:cBhvr>
                                    </p:animEffect>
                                    <p:set>
                                      <p:cBhvr>
                                        <p:cTn id="45" dur="1" fill="hold">
                                          <p:stCondLst>
                                            <p:cond delay="499"/>
                                          </p:stCondLst>
                                        </p:cTn>
                                        <p:tgtEl>
                                          <p:spTgt spid="44"/>
                                        </p:tgtEl>
                                        <p:attrNameLst>
                                          <p:attrName>style.visibility</p:attrName>
                                        </p:attrNameLst>
                                      </p:cBhvr>
                                      <p:to>
                                        <p:strVal val="hidden"/>
                                      </p:to>
                                    </p:set>
                                  </p:childTnLst>
                                </p:cTn>
                              </p:par>
                              <p:par>
                                <p:cTn id="46" presetID="16" presetClass="entr" presetSubtype="37"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arn(outVertical)">
                                      <p:cBhvr>
                                        <p:cTn id="48" dur="500"/>
                                        <p:tgtEl>
                                          <p:spTgt spid="26"/>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up)">
                                      <p:cBhvr>
                                        <p:cTn id="52" dur="250"/>
                                        <p:tgtEl>
                                          <p:spTgt spid="42"/>
                                        </p:tgtEl>
                                      </p:cBhvr>
                                    </p:animEffect>
                                  </p:childTnLst>
                                </p:cTn>
                              </p:par>
                            </p:childTnLst>
                          </p:cTn>
                        </p:par>
                        <p:par>
                          <p:cTn id="53" fill="hold">
                            <p:stCondLst>
                              <p:cond delay="750"/>
                            </p:stCondLst>
                            <p:childTnLst>
                              <p:par>
                                <p:cTn id="54" presetID="22" presetClass="entr" presetSubtype="1" fill="hold"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up)">
                                      <p:cBhvr>
                                        <p:cTn id="56" dur="250"/>
                                        <p:tgtEl>
                                          <p:spTgt spid="41"/>
                                        </p:tgtEl>
                                      </p:cBhvr>
                                    </p:animEffect>
                                  </p:childTnLst>
                                </p:cTn>
                              </p:par>
                            </p:childTnLst>
                          </p:cTn>
                        </p:par>
                        <p:par>
                          <p:cTn id="57" fill="hold">
                            <p:stCondLst>
                              <p:cond delay="1000"/>
                            </p:stCondLst>
                            <p:childTnLst>
                              <p:par>
                                <p:cTn id="58" presetID="22" presetClass="entr" presetSubtype="1"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up)">
                                      <p:cBhvr>
                                        <p:cTn id="60" dur="250"/>
                                        <p:tgtEl>
                                          <p:spTgt spid="40"/>
                                        </p:tgtEl>
                                      </p:cBhvr>
                                    </p:animEffect>
                                  </p:childTnLst>
                                </p:cTn>
                              </p:par>
                            </p:childTnLst>
                          </p:cTn>
                        </p:par>
                        <p:par>
                          <p:cTn id="61" fill="hold">
                            <p:stCondLst>
                              <p:cond delay="1250"/>
                            </p:stCondLst>
                            <p:childTnLst>
                              <p:par>
                                <p:cTn id="62" presetID="22" presetClass="entr" presetSubtype="1" fill="hold"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250"/>
                                        <p:tgtEl>
                                          <p:spTgt spid="39"/>
                                        </p:tgtEl>
                                      </p:cBhvr>
                                    </p:animEffect>
                                  </p:childTnLst>
                                </p:cTn>
                              </p:par>
                            </p:childTnLst>
                          </p:cTn>
                        </p:par>
                        <p:par>
                          <p:cTn id="65" fill="hold">
                            <p:stCondLst>
                              <p:cond delay="1500"/>
                            </p:stCondLst>
                            <p:childTnLst>
                              <p:par>
                                <p:cTn id="66" presetID="22" presetClass="entr" presetSubtype="1" fill="hold"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wipe(up)">
                                      <p:cBhvr>
                                        <p:cTn id="68" dur="250"/>
                                        <p:tgtEl>
                                          <p:spTgt spid="38"/>
                                        </p:tgtEl>
                                      </p:cBhvr>
                                    </p:animEffect>
                                  </p:childTnLst>
                                </p:cTn>
                              </p:par>
                            </p:childTnLst>
                          </p:cTn>
                        </p:par>
                        <p:par>
                          <p:cTn id="69" fill="hold">
                            <p:stCondLst>
                              <p:cond delay="1750"/>
                            </p:stCondLst>
                            <p:childTnLst>
                              <p:par>
                                <p:cTn id="70" presetID="22" presetClass="entr" presetSubtype="1"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up)">
                                      <p:cBhvr>
                                        <p:cTn id="72" dur="250"/>
                                        <p:tgtEl>
                                          <p:spTgt spid="37"/>
                                        </p:tgtEl>
                                      </p:cBhvr>
                                    </p:animEffect>
                                  </p:childTnLst>
                                </p:cTn>
                              </p:par>
                            </p:childTnLst>
                          </p:cTn>
                        </p:par>
                        <p:par>
                          <p:cTn id="73" fill="hold">
                            <p:stCondLst>
                              <p:cond delay="2000"/>
                            </p:stCondLst>
                            <p:childTnLst>
                              <p:par>
                                <p:cTn id="74" presetID="22" presetClass="entr" presetSubtype="1"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up)">
                                      <p:cBhvr>
                                        <p:cTn id="76" dur="250"/>
                                        <p:tgtEl>
                                          <p:spTgt spid="36"/>
                                        </p:tgtEl>
                                      </p:cBhvr>
                                    </p:animEffect>
                                  </p:childTnLst>
                                </p:cTn>
                              </p:par>
                            </p:childTnLst>
                          </p:cTn>
                        </p:par>
                        <p:par>
                          <p:cTn id="77" fill="hold">
                            <p:stCondLst>
                              <p:cond delay="2250"/>
                            </p:stCondLst>
                            <p:childTnLst>
                              <p:par>
                                <p:cTn id="78" presetID="22" presetClass="entr" presetSubtype="1" fill="hold"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up)">
                                      <p:cBhvr>
                                        <p:cTn id="80" dur="250"/>
                                        <p:tgtEl>
                                          <p:spTgt spid="35"/>
                                        </p:tgtEl>
                                      </p:cBhvr>
                                    </p:animEffect>
                                  </p:childTnLst>
                                </p:cTn>
                              </p:par>
                            </p:childTnLst>
                          </p:cTn>
                        </p:par>
                        <p:par>
                          <p:cTn id="81" fill="hold">
                            <p:stCondLst>
                              <p:cond delay="2500"/>
                            </p:stCondLst>
                            <p:childTnLst>
                              <p:par>
                                <p:cTn id="82" presetID="22" presetClass="entr" presetSubtype="1" fill="hold"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wipe(up)">
                                      <p:cBhvr>
                                        <p:cTn id="84" dur="250"/>
                                        <p:tgtEl>
                                          <p:spTgt spid="34"/>
                                        </p:tgtEl>
                                      </p:cBhvr>
                                    </p:animEffect>
                                  </p:childTnLst>
                                </p:cTn>
                              </p:par>
                            </p:childTnLst>
                          </p:cTn>
                        </p:par>
                        <p:par>
                          <p:cTn id="85" fill="hold">
                            <p:stCondLst>
                              <p:cond delay="2750"/>
                            </p:stCondLst>
                            <p:childTnLst>
                              <p:par>
                                <p:cTn id="86" presetID="22" presetClass="entr" presetSubtype="1" fill="hold" nodeType="after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up)">
                                      <p:cBhvr>
                                        <p:cTn id="88" dur="250"/>
                                        <p:tgtEl>
                                          <p:spTgt spid="33"/>
                                        </p:tgtEl>
                                      </p:cBhvr>
                                    </p:animEffect>
                                  </p:childTnLst>
                                </p:cTn>
                              </p:par>
                            </p:childTnLst>
                          </p:cTn>
                        </p:par>
                        <p:par>
                          <p:cTn id="89" fill="hold">
                            <p:stCondLst>
                              <p:cond delay="3000"/>
                            </p:stCondLst>
                            <p:childTnLst>
                              <p:par>
                                <p:cTn id="90" presetID="22" presetClass="entr" presetSubtype="1" fill="hold" nodeType="after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up)">
                                      <p:cBhvr>
                                        <p:cTn id="92" dur="250"/>
                                        <p:tgtEl>
                                          <p:spTgt spid="32"/>
                                        </p:tgtEl>
                                      </p:cBhvr>
                                    </p:animEffect>
                                  </p:childTnLst>
                                </p:cTn>
                              </p:par>
                            </p:childTnLst>
                          </p:cTn>
                        </p:par>
                        <p:par>
                          <p:cTn id="93" fill="hold">
                            <p:stCondLst>
                              <p:cond delay="3250"/>
                            </p:stCondLst>
                            <p:childTnLst>
                              <p:par>
                                <p:cTn id="94" presetID="22" presetClass="entr" presetSubtype="1" fill="hold" nodeType="after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up)">
                                      <p:cBhvr>
                                        <p:cTn id="96" dur="25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26"/>
                                        </p:tgtEl>
                                      </p:cBhvr>
                                    </p:animEffect>
                                    <p:set>
                                      <p:cBhvr>
                                        <p:cTn id="101" dur="1" fill="hold">
                                          <p:stCondLst>
                                            <p:cond delay="499"/>
                                          </p:stCondLst>
                                        </p:cTn>
                                        <p:tgtEl>
                                          <p:spTgt spid="26"/>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1"/>
                                        </p:tgtEl>
                                      </p:cBhvr>
                                    </p:animEffect>
                                    <p:set>
                                      <p:cBhvr>
                                        <p:cTn id="107" dur="1" fill="hold">
                                          <p:stCondLst>
                                            <p:cond delay="499"/>
                                          </p:stCondLst>
                                        </p:cTn>
                                        <p:tgtEl>
                                          <p:spTgt spid="41"/>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40"/>
                                        </p:tgtEl>
                                      </p:cBhvr>
                                    </p:animEffect>
                                    <p:set>
                                      <p:cBhvr>
                                        <p:cTn id="110" dur="1" fill="hold">
                                          <p:stCondLst>
                                            <p:cond delay="499"/>
                                          </p:stCondLst>
                                        </p:cTn>
                                        <p:tgtEl>
                                          <p:spTgt spid="40"/>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39"/>
                                        </p:tgtEl>
                                      </p:cBhvr>
                                    </p:animEffect>
                                    <p:set>
                                      <p:cBhvr>
                                        <p:cTn id="113" dur="1" fill="hold">
                                          <p:stCondLst>
                                            <p:cond delay="499"/>
                                          </p:stCondLst>
                                        </p:cTn>
                                        <p:tgtEl>
                                          <p:spTgt spid="39"/>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38"/>
                                        </p:tgtEl>
                                      </p:cBhvr>
                                    </p:animEffect>
                                    <p:set>
                                      <p:cBhvr>
                                        <p:cTn id="116" dur="1" fill="hold">
                                          <p:stCondLst>
                                            <p:cond delay="499"/>
                                          </p:stCondLst>
                                        </p:cTn>
                                        <p:tgtEl>
                                          <p:spTgt spid="38"/>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7"/>
                                        </p:tgtEl>
                                      </p:cBhvr>
                                    </p:animEffect>
                                    <p:set>
                                      <p:cBhvr>
                                        <p:cTn id="119" dur="1" fill="hold">
                                          <p:stCondLst>
                                            <p:cond delay="499"/>
                                          </p:stCondLst>
                                        </p:cTn>
                                        <p:tgtEl>
                                          <p:spTgt spid="37"/>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6"/>
                                        </p:tgtEl>
                                      </p:cBhvr>
                                    </p:animEffect>
                                    <p:set>
                                      <p:cBhvr>
                                        <p:cTn id="122" dur="1" fill="hold">
                                          <p:stCondLst>
                                            <p:cond delay="499"/>
                                          </p:stCondLst>
                                        </p:cTn>
                                        <p:tgtEl>
                                          <p:spTgt spid="36"/>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4"/>
                                        </p:tgtEl>
                                      </p:cBhvr>
                                    </p:animEffect>
                                    <p:set>
                                      <p:cBhvr>
                                        <p:cTn id="128" dur="1" fill="hold">
                                          <p:stCondLst>
                                            <p:cond delay="499"/>
                                          </p:stCondLst>
                                        </p:cTn>
                                        <p:tgtEl>
                                          <p:spTgt spid="34"/>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33"/>
                                        </p:tgtEl>
                                      </p:cBhvr>
                                    </p:animEffect>
                                    <p:set>
                                      <p:cBhvr>
                                        <p:cTn id="131" dur="1" fill="hold">
                                          <p:stCondLst>
                                            <p:cond delay="499"/>
                                          </p:stCondLst>
                                        </p:cTn>
                                        <p:tgtEl>
                                          <p:spTgt spid="33"/>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32"/>
                                        </p:tgtEl>
                                      </p:cBhvr>
                                    </p:animEffect>
                                    <p:set>
                                      <p:cBhvr>
                                        <p:cTn id="134" dur="1" fill="hold">
                                          <p:stCondLst>
                                            <p:cond delay="499"/>
                                          </p:stCondLst>
                                        </p:cTn>
                                        <p:tgtEl>
                                          <p:spTgt spid="32"/>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par>
                                <p:cTn id="138" presetID="16" presetClass="entr" presetSubtype="37" fill="hold" grpId="0" nodeType="with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barn(outVertical)">
                                      <p:cBhvr>
                                        <p:cTn id="140" dur="500"/>
                                        <p:tgtEl>
                                          <p:spTgt spid="29"/>
                                        </p:tgtEl>
                                      </p:cBhvr>
                                    </p:animEffect>
                                  </p:childTnLst>
                                </p:cTn>
                              </p:par>
                              <p:par>
                                <p:cTn id="141" presetID="22" presetClass="entr" presetSubtype="1" fill="hold" nodeType="with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wipe(up)">
                                      <p:cBhvr>
                                        <p:cTn id="143"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animBg="1"/>
      <p:bldP spid="26" grpId="1" animBg="1"/>
      <p:bldP spid="43" grpId="0" animBg="1"/>
      <p:bldP spid="43" grpId="1" animBg="1"/>
      <p:bldP spid="44" grpId="0" animBg="1"/>
      <p:bldP spid="44" grpId="1" animBg="1"/>
      <p:bldP spid="45" grpId="0" animBg="1"/>
      <p:bldP spid="45" grpId="1" animBg="1"/>
      <p:bldP spid="46" grpId="0" animBg="1"/>
      <p:bldP spid="46" grpId="1"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6</a:t>
            </a:fld>
            <a:r>
              <a:rPr lang="en-US"/>
              <a:t>    </a:t>
            </a:r>
            <a:endParaRPr lang="en-US" dirty="0"/>
          </a:p>
        </p:txBody>
      </p:sp>
      <p:sp>
        <p:nvSpPr>
          <p:cNvPr id="5" name="Title 4"/>
          <p:cNvSpPr>
            <a:spLocks noGrp="1"/>
          </p:cNvSpPr>
          <p:nvPr>
            <p:ph type="title"/>
          </p:nvPr>
        </p:nvSpPr>
        <p:spPr/>
        <p:txBody>
          <a:bodyPr/>
          <a:lstStyle/>
          <a:p>
            <a:r>
              <a:rPr lang="en-US" dirty="0"/>
              <a:t>Word Association Test…</a:t>
            </a:r>
          </a:p>
        </p:txBody>
      </p:sp>
      <p:sp>
        <p:nvSpPr>
          <p:cNvPr id="6" name="Content Placeholder 5"/>
          <p:cNvSpPr>
            <a:spLocks noGrp="1"/>
          </p:cNvSpPr>
          <p:nvPr>
            <p:ph sz="quarter" idx="10"/>
          </p:nvPr>
        </p:nvSpPr>
        <p:spPr/>
        <p:txBody>
          <a:bodyPr>
            <a:normAutofit/>
          </a:bodyPr>
          <a:lstStyle/>
          <a:p>
            <a:r>
              <a:rPr lang="en-US" dirty="0"/>
              <a:t>What is your first thought when I say the word…</a:t>
            </a:r>
          </a:p>
          <a:p>
            <a:pPr lvl="1"/>
            <a:r>
              <a:rPr lang="en-US" dirty="0"/>
              <a:t>GUID</a:t>
            </a:r>
          </a:p>
          <a:p>
            <a:r>
              <a:rPr lang="en-US" dirty="0"/>
              <a:t>Did you think of things like …</a:t>
            </a:r>
          </a:p>
          <a:p>
            <a:pPr lvl="1"/>
            <a:r>
              <a:rPr lang="en-US" dirty="0"/>
              <a:t>All the incredible uses it offers?</a:t>
            </a:r>
          </a:p>
          <a:p>
            <a:pPr lvl="1"/>
            <a:r>
              <a:rPr lang="en-US" dirty="0"/>
              <a:t>The incredible Insert performance due to no “hot-spot”?</a:t>
            </a:r>
          </a:p>
          <a:p>
            <a:pPr lvl="1"/>
            <a:r>
              <a:rPr lang="en-US" dirty="0"/>
              <a:t>The ability to merge multiple sources with no collisions?</a:t>
            </a:r>
          </a:p>
          <a:p>
            <a:pPr lvl="1"/>
            <a:r>
              <a:rPr lang="en-US" dirty="0"/>
              <a:t>The ability to easily absorb “</a:t>
            </a:r>
            <a:r>
              <a:rPr lang="en-US" dirty="0" err="1"/>
              <a:t>Exp</a:t>
            </a:r>
            <a:r>
              <a:rPr lang="en-US" u="sng" dirty="0" err="1">
                <a:solidFill>
                  <a:srgbClr val="FF0000"/>
                </a:solidFill>
              </a:rPr>
              <a:t>A</a:t>
            </a:r>
            <a:r>
              <a:rPr lang="en-US" dirty="0" err="1"/>
              <a:t>nsive</a:t>
            </a:r>
            <a:r>
              <a:rPr lang="en-US" dirty="0"/>
              <a:t> Updates”? </a:t>
            </a:r>
          </a:p>
          <a:p>
            <a:r>
              <a:rPr lang="en-US" dirty="0"/>
              <a:t>Or…</a:t>
            </a:r>
          </a:p>
          <a:p>
            <a:r>
              <a:rPr lang="en-US" dirty="0"/>
              <a:t>… Did you think of what most people think of?</a:t>
            </a:r>
          </a:p>
        </p:txBody>
      </p:sp>
      <p:sp>
        <p:nvSpPr>
          <p:cNvPr id="8" name="Oval 7">
            <a:extLst>
              <a:ext uri="{FF2B5EF4-FFF2-40B4-BE49-F238E27FC236}">
                <a16:creationId xmlns:a16="http://schemas.microsoft.com/office/drawing/2014/main" id="{FD19EC05-9D79-4AAB-9FED-19BB668D9551}"/>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9" name="TextBox 8">
            <a:extLst>
              <a:ext uri="{FF2B5EF4-FFF2-40B4-BE49-F238E27FC236}">
                <a16:creationId xmlns:a16="http://schemas.microsoft.com/office/drawing/2014/main" id="{17D25728-523F-46CD-8D27-2D631DECFCEC}"/>
              </a:ext>
            </a:extLst>
          </p:cNvPr>
          <p:cNvSpPr txBox="1"/>
          <p:nvPr/>
        </p:nvSpPr>
        <p:spPr>
          <a:xfrm>
            <a:off x="-127" y="0"/>
            <a:ext cx="12188952" cy="6858000"/>
          </a:xfrm>
          <a:prstGeom prst="rect">
            <a:avLst/>
          </a:prstGeom>
          <a:solidFill>
            <a:schemeClr val="bg1"/>
          </a:solidFill>
          <a:ln w="38100">
            <a:noFill/>
          </a:ln>
          <a:effectLst/>
        </p:spPr>
        <p:txBody>
          <a:bodyPr wrap="none" lIns="91440" tIns="0" rIns="91440" bIns="0" rtlCol="0" anchor="ctr" anchorCtr="0">
            <a:noAutofit/>
          </a:bodyPr>
          <a:lstStyle/>
          <a:p>
            <a:pPr algn="ctr"/>
            <a:r>
              <a:rPr lang="en-US" sz="10000" dirty="0">
                <a:latin typeface="Arial Black" panose="020B0A04020102020204" pitchFamily="34" charset="0"/>
              </a:rPr>
              <a:t>GUID</a:t>
            </a:r>
          </a:p>
        </p:txBody>
      </p:sp>
    </p:spTree>
    <p:extLst>
      <p:ext uri="{BB962C8B-B14F-4D97-AF65-F5344CB8AC3E}">
        <p14:creationId xmlns:p14="http://schemas.microsoft.com/office/powerpoint/2010/main" val="422469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9" presetClass="exit" presetSubtype="0" fill="hold" grpId="1" nodeType="afterEffect">
                                  <p:stCondLst>
                                    <p:cond delay="1000"/>
                                  </p:stCondLst>
                                  <p:childTnLst>
                                    <p:animEffect transition="out" filter="dissolv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500"/>
                                        <p:tgtEl>
                                          <p:spTgt spid="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500"/>
                                        <p:tgtEl>
                                          <p:spTgt spid="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xEl>
                                              <p:pRg st="7" end="7"/>
                                            </p:txEl>
                                          </p:spTgt>
                                        </p:tgtEl>
                                        <p:attrNameLst>
                                          <p:attrName>style.visibility</p:attrName>
                                        </p:attrNameLst>
                                      </p:cBhvr>
                                      <p:to>
                                        <p:strVal val="visible"/>
                                      </p:to>
                                    </p:set>
                                    <p:animEffect transition="in" filter="fade">
                                      <p:cBhvr>
                                        <p:cTn id="48" dur="500"/>
                                        <p:tgtEl>
                                          <p:spTgt spid="6">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animEffect transition="in" filter="fade">
                                      <p:cBhvr>
                                        <p:cTn id="5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9" grpId="0" uiExpand="1" animBg="1"/>
      <p:bldP spid="9" grpId="1" uiExpan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60</a:t>
            </a:fld>
            <a:r>
              <a:rPr lang="en-US"/>
              <a:t>    </a:t>
            </a:r>
            <a:endParaRPr lang="en-US" dirty="0"/>
          </a:p>
        </p:txBody>
      </p:sp>
      <p:sp>
        <p:nvSpPr>
          <p:cNvPr id="5" name="Title 4"/>
          <p:cNvSpPr>
            <a:spLocks noGrp="1"/>
          </p:cNvSpPr>
          <p:nvPr>
            <p:ph type="title"/>
          </p:nvPr>
        </p:nvSpPr>
        <p:spPr/>
        <p:txBody>
          <a:bodyPr>
            <a:normAutofit fontScale="90000"/>
          </a:bodyPr>
          <a:lstStyle/>
          <a:p>
            <a:r>
              <a:rPr lang="en-US" dirty="0"/>
              <a:t>Log File Activity Comparison (Full Year)</a:t>
            </a:r>
            <a:br>
              <a:rPr lang="en-US" dirty="0"/>
            </a:br>
            <a:r>
              <a:rPr lang="en-US" dirty="0">
                <a:solidFill>
                  <a:srgbClr val="FFFF00"/>
                </a:solidFill>
              </a:rPr>
              <a:t>FULL</a:t>
            </a:r>
            <a:r>
              <a:rPr lang="en-US" dirty="0"/>
              <a:t> Recovery Model (80% Fill Factor)</a:t>
            </a:r>
          </a:p>
        </p:txBody>
      </p:sp>
      <p:sp>
        <p:nvSpPr>
          <p:cNvPr id="6" name="Content Placeholder 5"/>
          <p:cNvSpPr>
            <a:spLocks noGrp="1"/>
          </p:cNvSpPr>
          <p:nvPr>
            <p:ph sz="quarter" idx="10"/>
          </p:nvPr>
        </p:nvSpPr>
        <p:spPr/>
        <p:txBody>
          <a:bodyPr/>
          <a:lstStyle/>
          <a:p>
            <a:endParaRPr lang="en-US"/>
          </a:p>
        </p:txBody>
      </p:sp>
      <p:pic>
        <p:nvPicPr>
          <p:cNvPr id="8" name="Picture 7">
            <a:extLst>
              <a:ext uri="{FF2B5EF4-FFF2-40B4-BE49-F238E27FC236}">
                <a16:creationId xmlns:a16="http://schemas.microsoft.com/office/drawing/2014/main" id="{A340ABDD-9182-4E15-BDCC-8D0E184F2EFC}"/>
              </a:ext>
            </a:extLst>
          </p:cNvPr>
          <p:cNvPicPr>
            <a:picLocks noChangeAspect="1"/>
          </p:cNvPicPr>
          <p:nvPr/>
        </p:nvPicPr>
        <p:blipFill>
          <a:blip r:embed="rId2"/>
          <a:stretch>
            <a:fillRect/>
          </a:stretch>
        </p:blipFill>
        <p:spPr>
          <a:xfrm>
            <a:off x="-1" y="1015365"/>
            <a:ext cx="12188825" cy="5304043"/>
          </a:xfrm>
          <a:prstGeom prst="rect">
            <a:avLst/>
          </a:prstGeom>
        </p:spPr>
      </p:pic>
      <p:sp>
        <p:nvSpPr>
          <p:cNvPr id="30" name="TextBox 29">
            <a:extLst>
              <a:ext uri="{FF2B5EF4-FFF2-40B4-BE49-F238E27FC236}">
                <a16:creationId xmlns:a16="http://schemas.microsoft.com/office/drawing/2014/main" id="{D0D7A25E-35C8-443B-A64A-94D7ED8CC745}"/>
              </a:ext>
            </a:extLst>
          </p:cNvPr>
          <p:cNvSpPr txBox="1"/>
          <p:nvPr/>
        </p:nvSpPr>
        <p:spPr>
          <a:xfrm>
            <a:off x="5267325" y="1631854"/>
            <a:ext cx="4810125" cy="923330"/>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latin typeface="Arial Black" panose="020B0A04020102020204" pitchFamily="34" charset="0"/>
              </a:rPr>
              <a:t>This OFFLINE REBUILD</a:t>
            </a:r>
          </a:p>
          <a:p>
            <a:pPr algn="ctr"/>
            <a:r>
              <a:rPr lang="en-US" sz="2000" dirty="0">
                <a:latin typeface="Arial Black" panose="020B0A04020102020204" pitchFamily="34" charset="0"/>
              </a:rPr>
              <a:t>took 0.990 seconds and</a:t>
            </a:r>
          </a:p>
          <a:p>
            <a:pPr algn="ctr"/>
            <a:r>
              <a:rPr lang="en-US" sz="2000" dirty="0">
                <a:latin typeface="Arial Black" panose="020B0A04020102020204" pitchFamily="34" charset="0"/>
              </a:rPr>
              <a:t>122.8 Thousand Log File Entries</a:t>
            </a:r>
          </a:p>
        </p:txBody>
      </p:sp>
      <p:cxnSp>
        <p:nvCxnSpPr>
          <p:cNvPr id="31" name="Straight Arrow Connector 30">
            <a:extLst>
              <a:ext uri="{FF2B5EF4-FFF2-40B4-BE49-F238E27FC236}">
                <a16:creationId xmlns:a16="http://schemas.microsoft.com/office/drawing/2014/main" id="{DD268B28-32CA-4C7F-AF2C-73B900930ECA}"/>
              </a:ext>
            </a:extLst>
          </p:cNvPr>
          <p:cNvCxnSpPr>
            <a:cxnSpLocks/>
            <a:stCxn id="30" idx="2"/>
          </p:cNvCxnSpPr>
          <p:nvPr/>
        </p:nvCxnSpPr>
        <p:spPr>
          <a:xfrm>
            <a:off x="7672388" y="2555184"/>
            <a:ext cx="3402806" cy="2997891"/>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F0CA0433-D651-4739-A335-17E40B43C19A}"/>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956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outVertical)">
                                      <p:cBhvr>
                                        <p:cTn id="12" dur="500"/>
                                        <p:tgtEl>
                                          <p:spTgt spid="30"/>
                                        </p:tgtEl>
                                      </p:cBhvr>
                                    </p:animEffect>
                                  </p:childTnLst>
                                </p:cTn>
                              </p:par>
                              <p:par>
                                <p:cTn id="13" presetID="22" presetClass="entr" presetSubtype="1"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61</a:t>
            </a:fld>
            <a:r>
              <a:rPr lang="en-US"/>
              <a:t>    </a:t>
            </a:r>
            <a:endParaRPr lang="en-US" dirty="0"/>
          </a:p>
        </p:txBody>
      </p:sp>
      <p:sp>
        <p:nvSpPr>
          <p:cNvPr id="5" name="Title 4"/>
          <p:cNvSpPr>
            <a:spLocks noGrp="1"/>
          </p:cNvSpPr>
          <p:nvPr>
            <p:ph type="title"/>
          </p:nvPr>
        </p:nvSpPr>
        <p:spPr>
          <a:xfrm>
            <a:off x="457199" y="91440"/>
            <a:ext cx="11617326" cy="914400"/>
          </a:xfrm>
        </p:spPr>
        <p:txBody>
          <a:bodyPr>
            <a:normAutofit fontScale="90000"/>
          </a:bodyPr>
          <a:lstStyle/>
          <a:p>
            <a:r>
              <a:rPr lang="en-US" dirty="0"/>
              <a:t>Log File Activity Comparison (Full Year)</a:t>
            </a:r>
            <a:br>
              <a:rPr lang="en-US" dirty="0"/>
            </a:br>
            <a:r>
              <a:rPr lang="en-US" dirty="0">
                <a:solidFill>
                  <a:srgbClr val="FFFF00"/>
                </a:solidFill>
              </a:rPr>
              <a:t>FULL</a:t>
            </a:r>
            <a:r>
              <a:rPr lang="en-US" dirty="0"/>
              <a:t> Recovery Model (80% Fill Factor) </a:t>
            </a:r>
            <a:r>
              <a:rPr lang="en-US" sz="2700" dirty="0"/>
              <a:t>(Space Used)</a:t>
            </a:r>
          </a:p>
        </p:txBody>
      </p:sp>
      <p:sp>
        <p:nvSpPr>
          <p:cNvPr id="6" name="Content Placeholder 5"/>
          <p:cNvSpPr>
            <a:spLocks noGrp="1"/>
          </p:cNvSpPr>
          <p:nvPr>
            <p:ph sz="quarter" idx="10"/>
          </p:nvPr>
        </p:nvSpPr>
        <p:spPr/>
        <p:txBody>
          <a:bodyPr/>
          <a:lstStyle/>
          <a:p>
            <a:endParaRPr lang="en-US"/>
          </a:p>
        </p:txBody>
      </p:sp>
      <p:sp>
        <p:nvSpPr>
          <p:cNvPr id="10" name="Oval 9">
            <a:extLst>
              <a:ext uri="{FF2B5EF4-FFF2-40B4-BE49-F238E27FC236}">
                <a16:creationId xmlns:a16="http://schemas.microsoft.com/office/drawing/2014/main" id="{F0CA0433-D651-4739-A335-17E40B43C19A}"/>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pic>
        <p:nvPicPr>
          <p:cNvPr id="7" name="Picture 6">
            <a:extLst>
              <a:ext uri="{FF2B5EF4-FFF2-40B4-BE49-F238E27FC236}">
                <a16:creationId xmlns:a16="http://schemas.microsoft.com/office/drawing/2014/main" id="{BB7451A6-8EC7-4C98-9955-C7E9D295AA2E}"/>
              </a:ext>
            </a:extLst>
          </p:cNvPr>
          <p:cNvPicPr>
            <a:picLocks/>
          </p:cNvPicPr>
          <p:nvPr/>
        </p:nvPicPr>
        <p:blipFill>
          <a:blip r:embed="rId2"/>
          <a:stretch>
            <a:fillRect/>
          </a:stretch>
        </p:blipFill>
        <p:spPr>
          <a:xfrm>
            <a:off x="0" y="1005840"/>
            <a:ext cx="12188825" cy="5303520"/>
          </a:xfrm>
          <a:prstGeom prst="rect">
            <a:avLst/>
          </a:prstGeom>
        </p:spPr>
      </p:pic>
      <p:sp>
        <p:nvSpPr>
          <p:cNvPr id="13" name="TextBox 12">
            <a:extLst>
              <a:ext uri="{FF2B5EF4-FFF2-40B4-BE49-F238E27FC236}">
                <a16:creationId xmlns:a16="http://schemas.microsoft.com/office/drawing/2014/main" id="{A89DE66C-4BF3-461F-94AE-867F3E279DB2}"/>
              </a:ext>
            </a:extLst>
          </p:cNvPr>
          <p:cNvSpPr txBox="1"/>
          <p:nvPr/>
        </p:nvSpPr>
        <p:spPr>
          <a:xfrm>
            <a:off x="1390651" y="2112016"/>
            <a:ext cx="7705724" cy="615553"/>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000" dirty="0">
                <a:solidFill>
                  <a:srgbClr val="FF0000"/>
                </a:solidFill>
                <a:effectLst>
                  <a:outerShdw blurRad="38100" dist="50800" dir="2700000" algn="tl">
                    <a:srgbClr val="000000"/>
                  </a:outerShdw>
                </a:effectLst>
                <a:latin typeface="Arial Black" panose="020B0A04020102020204" pitchFamily="34" charset="0"/>
              </a:rPr>
              <a:t>REORGANIZE Also Uses A LOT MORE Logfile Space!</a:t>
            </a:r>
          </a:p>
          <a:p>
            <a:pPr algn="ctr"/>
            <a:r>
              <a:rPr lang="en-US" sz="2000" dirty="0">
                <a:solidFill>
                  <a:srgbClr val="FF0000"/>
                </a:solidFill>
                <a:effectLst>
                  <a:outerShdw blurRad="38100" dist="50800" dir="2700000" algn="tl">
                    <a:srgbClr val="000000"/>
                  </a:outerShdw>
                </a:effectLst>
                <a:latin typeface="Arial Black" panose="020B0A04020102020204" pitchFamily="34" charset="0"/>
              </a:rPr>
              <a:t>Less Resource Intensive?</a:t>
            </a:r>
          </a:p>
        </p:txBody>
      </p:sp>
    </p:spTree>
    <p:extLst>
      <p:ext uri="{BB962C8B-B14F-4D97-AF65-F5344CB8AC3E}">
        <p14:creationId xmlns:p14="http://schemas.microsoft.com/office/powerpoint/2010/main" val="38474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Vertical)">
                                      <p:cBhvr>
                                        <p:cTn id="12" dur="500"/>
                                        <p:tgtEl>
                                          <p:spTgt spid="13"/>
                                        </p:tgtEl>
                                      </p:cBhvr>
                                    </p:animEffect>
                                  </p:childTnLst>
                                </p:cTn>
                              </p:par>
                              <p:par>
                                <p:cTn id="13" presetID="16" presetClass="entr" presetSubtype="37"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barn(outVertical)">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barn(outVertical)">
                                      <p:cBhvr>
                                        <p:cTn id="20"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62</a:t>
            </a:fld>
            <a:r>
              <a:rPr lang="en-US"/>
              <a:t>    </a:t>
            </a:r>
            <a:endParaRPr lang="en-US" dirty="0"/>
          </a:p>
        </p:txBody>
      </p:sp>
      <p:sp>
        <p:nvSpPr>
          <p:cNvPr id="5" name="Title 4"/>
          <p:cNvSpPr>
            <a:spLocks noGrp="1"/>
          </p:cNvSpPr>
          <p:nvPr>
            <p:ph type="title"/>
          </p:nvPr>
        </p:nvSpPr>
        <p:spPr/>
        <p:txBody>
          <a:bodyPr>
            <a:normAutofit fontScale="90000"/>
          </a:bodyPr>
          <a:lstStyle/>
          <a:p>
            <a:r>
              <a:rPr lang="en-US" dirty="0"/>
              <a:t>Log File Activity Comparison (Full Year)</a:t>
            </a:r>
            <a:br>
              <a:rPr lang="en-US" dirty="0"/>
            </a:br>
            <a:r>
              <a:rPr lang="en-US" dirty="0">
                <a:solidFill>
                  <a:srgbClr val="FFFF00"/>
                </a:solidFill>
              </a:rPr>
              <a:t>FULL</a:t>
            </a:r>
            <a:r>
              <a:rPr lang="en-US" dirty="0"/>
              <a:t> Recovery Model w/ </a:t>
            </a:r>
            <a:r>
              <a:rPr lang="en-US" dirty="0">
                <a:solidFill>
                  <a:srgbClr val="FFFF00"/>
                </a:solidFill>
              </a:rPr>
              <a:t>ONLINE REBUILDS </a:t>
            </a:r>
            <a:r>
              <a:rPr lang="en-US" dirty="0"/>
              <a:t>(80%)</a:t>
            </a:r>
          </a:p>
        </p:txBody>
      </p:sp>
      <p:sp>
        <p:nvSpPr>
          <p:cNvPr id="6" name="Content Placeholder 5"/>
          <p:cNvSpPr>
            <a:spLocks noGrp="1"/>
          </p:cNvSpPr>
          <p:nvPr>
            <p:ph sz="quarter" idx="10"/>
          </p:nvPr>
        </p:nvSpPr>
        <p:spPr/>
        <p:txBody>
          <a:bodyPr/>
          <a:lstStyle/>
          <a:p>
            <a:endParaRPr lang="en-US"/>
          </a:p>
        </p:txBody>
      </p:sp>
      <p:pic>
        <p:nvPicPr>
          <p:cNvPr id="7" name="Picture 6">
            <a:extLst>
              <a:ext uri="{FF2B5EF4-FFF2-40B4-BE49-F238E27FC236}">
                <a16:creationId xmlns:a16="http://schemas.microsoft.com/office/drawing/2014/main" id="{CFA604D1-A0CC-4E0A-9F9D-B4D6A36EF581}"/>
              </a:ext>
            </a:extLst>
          </p:cNvPr>
          <p:cNvPicPr>
            <a:picLocks noChangeAspect="1"/>
          </p:cNvPicPr>
          <p:nvPr/>
        </p:nvPicPr>
        <p:blipFill>
          <a:blip r:embed="rId2"/>
          <a:stretch>
            <a:fillRect/>
          </a:stretch>
        </p:blipFill>
        <p:spPr>
          <a:xfrm>
            <a:off x="0" y="1015365"/>
            <a:ext cx="12188825" cy="5304043"/>
          </a:xfrm>
          <a:prstGeom prst="rect">
            <a:avLst/>
          </a:prstGeom>
        </p:spPr>
      </p:pic>
      <p:sp>
        <p:nvSpPr>
          <p:cNvPr id="11" name="TextBox 10">
            <a:extLst>
              <a:ext uri="{FF2B5EF4-FFF2-40B4-BE49-F238E27FC236}">
                <a16:creationId xmlns:a16="http://schemas.microsoft.com/office/drawing/2014/main" id="{FFE89AEB-3EAA-4602-9890-E9D4641CFA0A}"/>
              </a:ext>
            </a:extLst>
          </p:cNvPr>
          <p:cNvSpPr txBox="1"/>
          <p:nvPr/>
        </p:nvSpPr>
        <p:spPr>
          <a:xfrm>
            <a:off x="3962400" y="1631854"/>
            <a:ext cx="6115050" cy="615553"/>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latin typeface="Arial Black" panose="020B0A04020102020204" pitchFamily="34" charset="0"/>
              </a:rPr>
              <a:t>This ONLINE REBUILD took 8.806 seconds</a:t>
            </a:r>
          </a:p>
          <a:p>
            <a:pPr algn="ctr"/>
            <a:r>
              <a:rPr lang="en-US" sz="2000" dirty="0">
                <a:latin typeface="Arial Black" panose="020B0A04020102020204" pitchFamily="34" charset="0"/>
              </a:rPr>
              <a:t>and almost 8 million log file entries.</a:t>
            </a:r>
          </a:p>
        </p:txBody>
      </p:sp>
      <p:cxnSp>
        <p:nvCxnSpPr>
          <p:cNvPr id="12" name="Straight Arrow Connector 11">
            <a:extLst>
              <a:ext uri="{FF2B5EF4-FFF2-40B4-BE49-F238E27FC236}">
                <a16:creationId xmlns:a16="http://schemas.microsoft.com/office/drawing/2014/main" id="{6F0BDEF1-A815-4338-A4D0-2284508D5568}"/>
              </a:ext>
            </a:extLst>
          </p:cNvPr>
          <p:cNvCxnSpPr>
            <a:cxnSpLocks/>
          </p:cNvCxnSpPr>
          <p:nvPr/>
        </p:nvCxnSpPr>
        <p:spPr>
          <a:xfrm>
            <a:off x="10077450" y="1943100"/>
            <a:ext cx="895350" cy="304307"/>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5EAC49E-79D9-42B7-AF9B-2B909F0DDDDC}"/>
              </a:ext>
            </a:extLst>
          </p:cNvPr>
          <p:cNvSpPr txBox="1"/>
          <p:nvPr/>
        </p:nvSpPr>
        <p:spPr>
          <a:xfrm>
            <a:off x="3078226" y="3064516"/>
            <a:ext cx="6353175" cy="2154436"/>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000" dirty="0">
                <a:latin typeface="Arial Black" panose="020B0A04020102020204" pitchFamily="34" charset="0"/>
              </a:rPr>
              <a:t>The REORGs between these two REBUILDS</a:t>
            </a:r>
          </a:p>
          <a:p>
            <a:pPr algn="ctr"/>
            <a:r>
              <a:rPr lang="en-US" sz="2000" dirty="0">
                <a:latin typeface="Arial Black" panose="020B0A04020102020204" pitchFamily="34" charset="0"/>
              </a:rPr>
              <a:t>took 65.554 seconds (avg 8.194) and</a:t>
            </a:r>
          </a:p>
          <a:p>
            <a:pPr algn="ctr"/>
            <a:r>
              <a:rPr lang="en-US" sz="2000" dirty="0">
                <a:latin typeface="Arial Black" panose="020B0A04020102020204" pitchFamily="34" charset="0"/>
              </a:rPr>
              <a:t>22.7 million log file entries (avg 2.8 million),</a:t>
            </a:r>
          </a:p>
          <a:p>
            <a:pPr algn="ctr"/>
            <a:r>
              <a:rPr lang="en-US" sz="2000" dirty="0">
                <a:latin typeface="Arial Black" panose="020B0A04020102020204" pitchFamily="34" charset="0"/>
              </a:rPr>
              <a:t>RAN EVERY 4 DAYS,</a:t>
            </a:r>
          </a:p>
          <a:p>
            <a:pPr algn="ctr"/>
            <a:r>
              <a:rPr lang="en-US" sz="2000" dirty="0">
                <a:solidFill>
                  <a:srgbClr val="FF0000"/>
                </a:solidFill>
                <a:effectLst>
                  <a:outerShdw blurRad="38100" dist="50800" dir="2700000" algn="tl">
                    <a:srgbClr val="000000"/>
                  </a:outerShdw>
                </a:effectLst>
                <a:latin typeface="Arial Black" panose="020B0A04020102020204" pitchFamily="34" charset="0"/>
              </a:rPr>
              <a:t>AND PERPETUATED PAGE SPLITS</a:t>
            </a:r>
            <a:br>
              <a:rPr lang="en-US" sz="2000" dirty="0">
                <a:solidFill>
                  <a:srgbClr val="FF0000"/>
                </a:solidFill>
                <a:effectLst>
                  <a:outerShdw blurRad="38100" dist="50800" dir="2700000" algn="tl">
                    <a:srgbClr val="000000"/>
                  </a:outerShdw>
                </a:effectLst>
                <a:latin typeface="Arial Black" panose="020B0A04020102020204" pitchFamily="34" charset="0"/>
              </a:rPr>
            </a:br>
            <a:r>
              <a:rPr lang="en-US" sz="2000" dirty="0">
                <a:solidFill>
                  <a:srgbClr val="FF0000"/>
                </a:solidFill>
                <a:effectLst>
                  <a:outerShdw blurRad="38100" dist="50800" dir="2700000" algn="tl">
                    <a:srgbClr val="000000"/>
                  </a:outerShdw>
                </a:effectLst>
                <a:latin typeface="Arial Black" panose="020B0A04020102020204" pitchFamily="34" charset="0"/>
              </a:rPr>
              <a:t>ALL DAY, EVERY DAY!</a:t>
            </a:r>
          </a:p>
          <a:p>
            <a:pPr algn="ctr"/>
            <a:r>
              <a:rPr lang="en-US" sz="2000" dirty="0">
                <a:solidFill>
                  <a:srgbClr val="FF0000"/>
                </a:solidFill>
                <a:effectLst>
                  <a:outerShdw blurRad="38100" dist="50800" dir="2700000" algn="tl">
                    <a:srgbClr val="000000"/>
                  </a:outerShdw>
                </a:effectLst>
                <a:latin typeface="Arial Black" panose="020B0A04020102020204" pitchFamily="34" charset="0"/>
              </a:rPr>
              <a:t>AND THAT’S ON JUST ONE SMALL INDEX!</a:t>
            </a:r>
          </a:p>
        </p:txBody>
      </p:sp>
      <p:cxnSp>
        <p:nvCxnSpPr>
          <p:cNvPr id="17" name="Straight Arrow Connector 16">
            <a:extLst>
              <a:ext uri="{FF2B5EF4-FFF2-40B4-BE49-F238E27FC236}">
                <a16:creationId xmlns:a16="http://schemas.microsoft.com/office/drawing/2014/main" id="{36CB3A75-087F-4D4B-9DCE-A2B7BB6C377A}"/>
              </a:ext>
            </a:extLst>
          </p:cNvPr>
          <p:cNvCxnSpPr>
            <a:cxnSpLocks/>
          </p:cNvCxnSpPr>
          <p:nvPr/>
        </p:nvCxnSpPr>
        <p:spPr>
          <a:xfrm>
            <a:off x="9429750" y="3384351"/>
            <a:ext cx="154305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E587585-40A8-43BE-B28B-D8EBEE8479F0}"/>
              </a:ext>
            </a:extLst>
          </p:cNvPr>
          <p:cNvCxnSpPr>
            <a:cxnSpLocks/>
          </p:cNvCxnSpPr>
          <p:nvPr/>
        </p:nvCxnSpPr>
        <p:spPr>
          <a:xfrm>
            <a:off x="9429750" y="3705225"/>
            <a:ext cx="647700"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56B71736-784D-47A9-AADB-B133199FABC1}"/>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4" name="TextBox 13">
            <a:extLst>
              <a:ext uri="{FF2B5EF4-FFF2-40B4-BE49-F238E27FC236}">
                <a16:creationId xmlns:a16="http://schemas.microsoft.com/office/drawing/2014/main" id="{9A19D9F7-5C48-4D1F-8C16-A441DA747151}"/>
              </a:ext>
            </a:extLst>
          </p:cNvPr>
          <p:cNvSpPr txBox="1"/>
          <p:nvPr/>
        </p:nvSpPr>
        <p:spPr>
          <a:xfrm>
            <a:off x="3076448" y="3064516"/>
            <a:ext cx="6353174" cy="1231106"/>
          </a:xfrm>
          <a:prstGeom prst="rect">
            <a:avLst/>
          </a:prstGeom>
          <a:solidFill>
            <a:schemeClr val="bg1"/>
          </a:solidFill>
          <a:ln w="38100">
            <a:solidFill>
              <a:srgbClr val="00B050"/>
            </a:solidFill>
          </a:ln>
          <a:effectLst/>
        </p:spPr>
        <p:txBody>
          <a:bodyPr wrap="square" lIns="91440" tIns="0" rIns="91440" bIns="0" rtlCol="0">
            <a:spAutoFit/>
          </a:bodyPr>
          <a:lstStyle/>
          <a:p>
            <a:pPr algn="ctr"/>
            <a:r>
              <a:rPr lang="en-US" sz="2000" dirty="0">
                <a:solidFill>
                  <a:srgbClr val="00B050"/>
                </a:solidFill>
                <a:effectLst>
                  <a:outerShdw blurRad="38100" dist="50800" dir="2700000" algn="tl">
                    <a:srgbClr val="000000"/>
                  </a:outerShdw>
                </a:effectLst>
                <a:latin typeface="Arial Black" panose="020B0A04020102020204" pitchFamily="34" charset="0"/>
              </a:rPr>
              <a:t>THE REBUILDS WENT A MONTH WITH ALMOST NO PAGE SPLITS,</a:t>
            </a:r>
          </a:p>
          <a:p>
            <a:pPr algn="ctr"/>
            <a:r>
              <a:rPr lang="en-US" sz="2000" dirty="0">
                <a:solidFill>
                  <a:srgbClr val="00B050"/>
                </a:solidFill>
                <a:effectLst>
                  <a:outerShdw blurRad="38100" dist="50800" dir="2700000" algn="tl">
                    <a:srgbClr val="000000"/>
                  </a:outerShdw>
                </a:effectLst>
                <a:latin typeface="Arial Black" panose="020B0A04020102020204" pitchFamily="34" charset="0"/>
              </a:rPr>
              <a:t>&lt; 1% FRAGMENTATION,</a:t>
            </a:r>
          </a:p>
          <a:p>
            <a:pPr algn="ctr"/>
            <a:r>
              <a:rPr lang="en-US" sz="2000" dirty="0">
                <a:solidFill>
                  <a:srgbClr val="00B050"/>
                </a:solidFill>
                <a:effectLst>
                  <a:outerShdw blurRad="38100" dist="50800" dir="2700000" algn="tl">
                    <a:srgbClr val="000000"/>
                  </a:outerShdw>
                </a:effectLst>
                <a:latin typeface="Arial Black" panose="020B0A04020102020204" pitchFamily="34" charset="0"/>
              </a:rPr>
              <a:t>AND NO INDEX MAINTENANCE!!!</a:t>
            </a:r>
          </a:p>
        </p:txBody>
      </p:sp>
      <p:cxnSp>
        <p:nvCxnSpPr>
          <p:cNvPr id="15" name="Straight Arrow Connector 14">
            <a:extLst>
              <a:ext uri="{FF2B5EF4-FFF2-40B4-BE49-F238E27FC236}">
                <a16:creationId xmlns:a16="http://schemas.microsoft.com/office/drawing/2014/main" id="{7EA84951-828A-4558-9DBF-AD4769A9FE12}"/>
              </a:ext>
            </a:extLst>
          </p:cNvPr>
          <p:cNvCxnSpPr>
            <a:cxnSpLocks/>
          </p:cNvCxnSpPr>
          <p:nvPr/>
        </p:nvCxnSpPr>
        <p:spPr>
          <a:xfrm>
            <a:off x="9429750" y="3384351"/>
            <a:ext cx="1543050" cy="0"/>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E25407A-5C3B-41ED-BE71-15BC592EB08E}"/>
              </a:ext>
            </a:extLst>
          </p:cNvPr>
          <p:cNvCxnSpPr>
            <a:cxnSpLocks/>
          </p:cNvCxnSpPr>
          <p:nvPr/>
        </p:nvCxnSpPr>
        <p:spPr>
          <a:xfrm>
            <a:off x="9429750" y="3705225"/>
            <a:ext cx="647700" cy="0"/>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190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par>
                                <p:cTn id="21" presetID="16" presetClass="entr" presetSubtype="37" fill="hold" nodeType="with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barn(outVertical)">
                                      <p:cBhvr>
                                        <p:cTn id="23" dur="500"/>
                                        <p:tgtEl>
                                          <p:spTgt spid="16">
                                            <p:txEl>
                                              <p:pRg st="0" end="0"/>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25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25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nodeType="click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animEffect transition="in" filter="barn(outVertical)">
                                      <p:cBhvr>
                                        <p:cTn id="35" dur="500"/>
                                        <p:tgtEl>
                                          <p:spTgt spid="1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arn(outVertical)">
                                      <p:cBhvr>
                                        <p:cTn id="40" dur="500"/>
                                        <p:tgtEl>
                                          <p:spTgt spid="1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nodeType="clickEffect">
                                  <p:stCondLst>
                                    <p:cond delay="0"/>
                                  </p:stCondLst>
                                  <p:childTnLst>
                                    <p:set>
                                      <p:cBhvr>
                                        <p:cTn id="44" dur="1" fill="hold">
                                          <p:stCondLst>
                                            <p:cond delay="0"/>
                                          </p:stCondLst>
                                        </p:cTn>
                                        <p:tgtEl>
                                          <p:spTgt spid="16">
                                            <p:txEl>
                                              <p:pRg st="3" end="3"/>
                                            </p:txEl>
                                          </p:spTgt>
                                        </p:tgtEl>
                                        <p:attrNameLst>
                                          <p:attrName>style.visibility</p:attrName>
                                        </p:attrNameLst>
                                      </p:cBhvr>
                                      <p:to>
                                        <p:strVal val="visible"/>
                                      </p:to>
                                    </p:set>
                                    <p:animEffect transition="in" filter="barn(outVertical)">
                                      <p:cBhvr>
                                        <p:cTn id="45" dur="500"/>
                                        <p:tgtEl>
                                          <p:spTgt spid="1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37" fill="hold" nodeType="clickEffect">
                                  <p:stCondLst>
                                    <p:cond delay="0"/>
                                  </p:stCondLst>
                                  <p:childTnLst>
                                    <p:set>
                                      <p:cBhvr>
                                        <p:cTn id="49" dur="1" fill="hold">
                                          <p:stCondLst>
                                            <p:cond delay="0"/>
                                          </p:stCondLst>
                                        </p:cTn>
                                        <p:tgtEl>
                                          <p:spTgt spid="16">
                                            <p:txEl>
                                              <p:pRg st="4" end="4"/>
                                            </p:txEl>
                                          </p:spTgt>
                                        </p:tgtEl>
                                        <p:attrNameLst>
                                          <p:attrName>style.visibility</p:attrName>
                                        </p:attrNameLst>
                                      </p:cBhvr>
                                      <p:to>
                                        <p:strVal val="visible"/>
                                      </p:to>
                                    </p:set>
                                    <p:animEffect transition="in" filter="barn(outVertical)">
                                      <p:cBhvr>
                                        <p:cTn id="50" dur="500"/>
                                        <p:tgtEl>
                                          <p:spTgt spid="16">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37" fill="hold" nodeType="clickEffect">
                                  <p:stCondLst>
                                    <p:cond delay="0"/>
                                  </p:stCondLst>
                                  <p:childTnLst>
                                    <p:set>
                                      <p:cBhvr>
                                        <p:cTn id="54" dur="1" fill="hold">
                                          <p:stCondLst>
                                            <p:cond delay="0"/>
                                          </p:stCondLst>
                                        </p:cTn>
                                        <p:tgtEl>
                                          <p:spTgt spid="16">
                                            <p:txEl>
                                              <p:pRg st="5" end="5"/>
                                            </p:txEl>
                                          </p:spTgt>
                                        </p:tgtEl>
                                        <p:attrNameLst>
                                          <p:attrName>style.visibility</p:attrName>
                                        </p:attrNameLst>
                                      </p:cBhvr>
                                      <p:to>
                                        <p:strVal val="visible"/>
                                      </p:to>
                                    </p:set>
                                    <p:animEffect transition="in" filter="barn(outVertical)">
                                      <p:cBhvr>
                                        <p:cTn id="55" dur="500"/>
                                        <p:tgtEl>
                                          <p:spTgt spid="16">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6">
                                            <p:txEl>
                                              <p:pRg st="0" end="0"/>
                                            </p:txEl>
                                          </p:spTgt>
                                        </p:tgtEl>
                                      </p:cBhvr>
                                    </p:animEffect>
                                    <p:set>
                                      <p:cBhvr>
                                        <p:cTn id="60" dur="1" fill="hold">
                                          <p:stCondLst>
                                            <p:cond delay="499"/>
                                          </p:stCondLst>
                                        </p:cTn>
                                        <p:tgtEl>
                                          <p:spTgt spid="16">
                                            <p:txEl>
                                              <p:pRg st="0" end="0"/>
                                            </p:txEl>
                                          </p:spTgt>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6">
                                            <p:txEl>
                                              <p:pRg st="1" end="1"/>
                                            </p:txEl>
                                          </p:spTgt>
                                        </p:tgtEl>
                                      </p:cBhvr>
                                    </p:animEffect>
                                    <p:set>
                                      <p:cBhvr>
                                        <p:cTn id="63" dur="1" fill="hold">
                                          <p:stCondLst>
                                            <p:cond delay="499"/>
                                          </p:stCondLst>
                                        </p:cTn>
                                        <p:tgtEl>
                                          <p:spTgt spid="16">
                                            <p:txEl>
                                              <p:pRg st="1" end="1"/>
                                            </p:txEl>
                                          </p:spTgt>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6">
                                            <p:txEl>
                                              <p:pRg st="2" end="2"/>
                                            </p:txEl>
                                          </p:spTgt>
                                        </p:tgtEl>
                                      </p:cBhvr>
                                    </p:animEffect>
                                    <p:set>
                                      <p:cBhvr>
                                        <p:cTn id="66" dur="1" fill="hold">
                                          <p:stCondLst>
                                            <p:cond delay="499"/>
                                          </p:stCondLst>
                                        </p:cTn>
                                        <p:tgtEl>
                                          <p:spTgt spid="16">
                                            <p:txEl>
                                              <p:pRg st="2" end="2"/>
                                            </p:txEl>
                                          </p:spTgt>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6">
                                            <p:txEl>
                                              <p:pRg st="3" end="3"/>
                                            </p:txEl>
                                          </p:spTgt>
                                        </p:tgtEl>
                                      </p:cBhvr>
                                    </p:animEffect>
                                    <p:set>
                                      <p:cBhvr>
                                        <p:cTn id="69" dur="1" fill="hold">
                                          <p:stCondLst>
                                            <p:cond delay="499"/>
                                          </p:stCondLst>
                                        </p:cTn>
                                        <p:tgtEl>
                                          <p:spTgt spid="16">
                                            <p:txEl>
                                              <p:pRg st="3" end="3"/>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xEl>
                                              <p:pRg st="4" end="4"/>
                                            </p:txEl>
                                          </p:spTgt>
                                        </p:tgtEl>
                                      </p:cBhvr>
                                    </p:animEffect>
                                    <p:set>
                                      <p:cBhvr>
                                        <p:cTn id="72" dur="1" fill="hold">
                                          <p:stCondLst>
                                            <p:cond delay="499"/>
                                          </p:stCondLst>
                                        </p:cTn>
                                        <p:tgtEl>
                                          <p:spTgt spid="16">
                                            <p:txEl>
                                              <p:pRg st="4" end="4"/>
                                            </p:txEl>
                                          </p:spTgt>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6">
                                            <p:txEl>
                                              <p:pRg st="5" end="5"/>
                                            </p:txEl>
                                          </p:spTgt>
                                        </p:tgtEl>
                                      </p:cBhvr>
                                    </p:animEffect>
                                    <p:set>
                                      <p:cBhvr>
                                        <p:cTn id="75" dur="1" fill="hold">
                                          <p:stCondLst>
                                            <p:cond delay="499"/>
                                          </p:stCondLst>
                                        </p:cTn>
                                        <p:tgtEl>
                                          <p:spTgt spid="16">
                                            <p:txEl>
                                              <p:pRg st="5" end="5"/>
                                            </p:txEl>
                                          </p:spTgt>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6">
                                            <p:bg/>
                                          </p:spTgt>
                                        </p:tgtEl>
                                      </p:cBhvr>
                                    </p:animEffect>
                                    <p:set>
                                      <p:cBhvr>
                                        <p:cTn id="78" dur="1" fill="hold">
                                          <p:stCondLst>
                                            <p:cond delay="499"/>
                                          </p:stCondLst>
                                        </p:cTn>
                                        <p:tgtEl>
                                          <p:spTgt spid="16">
                                            <p:bg/>
                                          </p:spTgt>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7"/>
                                        </p:tgtEl>
                                      </p:cBhvr>
                                    </p:animEffect>
                                    <p:set>
                                      <p:cBhvr>
                                        <p:cTn id="81" dur="1" fill="hold">
                                          <p:stCondLst>
                                            <p:cond delay="499"/>
                                          </p:stCondLst>
                                        </p:cTn>
                                        <p:tgtEl>
                                          <p:spTgt spid="1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23"/>
                                        </p:tgtEl>
                                      </p:cBhvr>
                                    </p:animEffect>
                                    <p:set>
                                      <p:cBhvr>
                                        <p:cTn id="84" dur="1" fill="hold">
                                          <p:stCondLst>
                                            <p:cond delay="499"/>
                                          </p:stCondLst>
                                        </p:cTn>
                                        <p:tgtEl>
                                          <p:spTgt spid="23"/>
                                        </p:tgtEl>
                                        <p:attrNameLst>
                                          <p:attrName>style.visibility</p:attrName>
                                        </p:attrNameLst>
                                      </p:cBhvr>
                                      <p:to>
                                        <p:strVal val="hidden"/>
                                      </p:to>
                                    </p:set>
                                  </p:childTnLst>
                                </p:cTn>
                              </p:par>
                              <p:par>
                                <p:cTn id="85" presetID="16" presetClass="entr" presetSubtype="37"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barn(outVertical)">
                                      <p:cBhvr>
                                        <p:cTn id="87" dur="500"/>
                                        <p:tgtEl>
                                          <p:spTgt spid="14"/>
                                        </p:tgtEl>
                                      </p:cBhvr>
                                    </p:animEffect>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500"/>
                                        <p:tgtEl>
                                          <p:spTgt spid="15"/>
                                        </p:tgtEl>
                                      </p:cBhvr>
                                    </p:animEffect>
                                  </p:childTnLst>
                                </p:cTn>
                              </p:par>
                              <p:par>
                                <p:cTn id="92" presetID="10" presetClass="entr" presetSubtype="0" fill="hold"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6" grpId="1" uiExpand="1" build="allAtOnce"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154515-EC8B-4891-8545-093C9C02D390}"/>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36282DB3-9B93-440C-9E05-2E5BA9AA61E2}"/>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8FBE3F8C-53AC-4B51-97F0-2027629234F5}"/>
              </a:ext>
            </a:extLst>
          </p:cNvPr>
          <p:cNvSpPr>
            <a:spLocks noGrp="1"/>
          </p:cNvSpPr>
          <p:nvPr>
            <p:ph type="sldNum" sz="quarter" idx="4"/>
          </p:nvPr>
        </p:nvSpPr>
        <p:spPr/>
        <p:txBody>
          <a:bodyPr/>
          <a:lstStyle/>
          <a:p>
            <a:fld id="{87FD5303-69AD-2E4D-B18B-E5EED0F0A60B}" type="slidenum">
              <a:rPr lang="en-US" smtClean="0"/>
              <a:pPr/>
              <a:t>63</a:t>
            </a:fld>
            <a:r>
              <a:rPr lang="en-US"/>
              <a:t>    </a:t>
            </a:r>
            <a:endParaRPr lang="en-US" dirty="0"/>
          </a:p>
        </p:txBody>
      </p:sp>
      <p:sp>
        <p:nvSpPr>
          <p:cNvPr id="5" name="Title 4">
            <a:extLst>
              <a:ext uri="{FF2B5EF4-FFF2-40B4-BE49-F238E27FC236}">
                <a16:creationId xmlns:a16="http://schemas.microsoft.com/office/drawing/2014/main" id="{FC6F5B24-73CE-49BD-9145-B29AB76CEA58}"/>
              </a:ext>
            </a:extLst>
          </p:cNvPr>
          <p:cNvSpPr>
            <a:spLocks noGrp="1"/>
          </p:cNvSpPr>
          <p:nvPr>
            <p:ph type="title"/>
          </p:nvPr>
        </p:nvSpPr>
        <p:spPr/>
        <p:txBody>
          <a:bodyPr/>
          <a:lstStyle/>
          <a:p>
            <a:r>
              <a:rPr lang="en-US" dirty="0"/>
              <a:t>Recommendation In Order by Performance.</a:t>
            </a:r>
          </a:p>
        </p:txBody>
      </p:sp>
      <p:sp>
        <p:nvSpPr>
          <p:cNvPr id="6" name="Content Placeholder 5">
            <a:extLst>
              <a:ext uri="{FF2B5EF4-FFF2-40B4-BE49-F238E27FC236}">
                <a16:creationId xmlns:a16="http://schemas.microsoft.com/office/drawing/2014/main" id="{064ED190-74C0-4BC6-91BE-E08AEF3AF36D}"/>
              </a:ext>
            </a:extLst>
          </p:cNvPr>
          <p:cNvSpPr>
            <a:spLocks noGrp="1"/>
          </p:cNvSpPr>
          <p:nvPr>
            <p:ph sz="quarter" idx="10"/>
          </p:nvPr>
        </p:nvSpPr>
        <p:spPr/>
        <p:txBody>
          <a:bodyPr>
            <a:normAutofit fontScale="85000" lnSpcReduction="10000"/>
          </a:bodyPr>
          <a:lstStyle/>
          <a:p>
            <a:r>
              <a:rPr lang="en-US" dirty="0"/>
              <a:t>If you can, use BULK LOGGED OFFLINE Rebuilds.</a:t>
            </a:r>
          </a:p>
          <a:p>
            <a:r>
              <a:rPr lang="en-US" dirty="0"/>
              <a:t>If you can’t, use FULL Recovery Model OFFLINE Rebuilds.</a:t>
            </a:r>
          </a:p>
          <a:p>
            <a:r>
              <a:rPr lang="en-US" dirty="0"/>
              <a:t>If you can’t, use FULL Recovery Model ONLINE Rebuilds.</a:t>
            </a:r>
          </a:p>
          <a:p>
            <a:r>
              <a:rPr lang="en-US" dirty="0"/>
              <a:t>Whatever you do…</a:t>
            </a:r>
          </a:p>
          <a:p>
            <a:r>
              <a:rPr lang="en-US" dirty="0">
                <a:solidFill>
                  <a:srgbClr val="FF0000"/>
                </a:solidFill>
                <a:effectLst>
                  <a:outerShdw blurRad="38100" dist="50800" dir="2700000" algn="tl">
                    <a:srgbClr val="000000"/>
                  </a:outerShdw>
                </a:effectLst>
              </a:rPr>
              <a:t>DON’T USE REORGANIZE ON RANDOM GUIDS!</a:t>
            </a:r>
          </a:p>
          <a:p>
            <a:pPr lvl="1"/>
            <a:r>
              <a:rPr lang="en-US" dirty="0"/>
              <a:t>It’s better to not do any index maintenance than it is to do it wrong and using Reorganize is doing it WRONG!</a:t>
            </a:r>
          </a:p>
          <a:p>
            <a:pPr lvl="2"/>
            <a:r>
              <a:rPr lang="en-US" dirty="0"/>
              <a:t>Exception for GUIDs:</a:t>
            </a:r>
          </a:p>
          <a:p>
            <a:pPr lvl="3"/>
            <a:r>
              <a:rPr lang="en-US" dirty="0"/>
              <a:t>Use REORGANIZE only to compact LOBs.</a:t>
            </a:r>
          </a:p>
          <a:p>
            <a:pPr lvl="3"/>
            <a:r>
              <a:rPr lang="en-US" dirty="0"/>
              <a:t>Then do a REBUILD immediately after!</a:t>
            </a:r>
          </a:p>
          <a:p>
            <a:pPr lvl="3"/>
            <a:r>
              <a:rPr lang="en-US" dirty="0"/>
              <a:t>LOBs are a whole other session.</a:t>
            </a:r>
          </a:p>
          <a:p>
            <a:r>
              <a:rPr lang="en-US" dirty="0"/>
              <a:t>Other Indexes:</a:t>
            </a:r>
          </a:p>
          <a:p>
            <a:pPr lvl="1"/>
            <a:r>
              <a:rPr lang="en-US" dirty="0"/>
              <a:t>DON’T use REORGANIZE on an index that needs to grow in order to clear the area above the Fill Factor (not just GUIDs).</a:t>
            </a:r>
          </a:p>
          <a:p>
            <a:pPr lvl="1"/>
            <a:r>
              <a:rPr lang="en-US" dirty="0"/>
              <a:t>OK (kind of) for “End-of-Index” “</a:t>
            </a:r>
            <a:r>
              <a:rPr lang="en-US" dirty="0" err="1"/>
              <a:t>Exp</a:t>
            </a:r>
            <a:r>
              <a:rPr lang="en-US" dirty="0" err="1">
                <a:solidFill>
                  <a:srgbClr val="FF0000"/>
                </a:solidFill>
                <a:effectLst>
                  <a:outerShdw blurRad="50800" dist="38100" dir="2700000" algn="tl">
                    <a:srgbClr val="000000"/>
                  </a:outerShdw>
                </a:effectLst>
              </a:rPr>
              <a:t>A</a:t>
            </a:r>
            <a:r>
              <a:rPr lang="en-US" dirty="0" err="1"/>
              <a:t>nsive</a:t>
            </a:r>
            <a:r>
              <a:rPr lang="en-US" dirty="0"/>
              <a:t> Updates”.</a:t>
            </a:r>
          </a:p>
          <a:p>
            <a:pPr lvl="2"/>
            <a:endParaRPr lang="en-US" dirty="0"/>
          </a:p>
        </p:txBody>
      </p:sp>
    </p:spTree>
    <p:extLst>
      <p:ext uri="{BB962C8B-B14F-4D97-AF65-F5344CB8AC3E}">
        <p14:creationId xmlns:p14="http://schemas.microsoft.com/office/powerpoint/2010/main" val="339804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fade">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fade">
                                      <p:cBhvr>
                                        <p:cTn id="6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9AFE5-DAA5-46A5-8327-BDC0B577D00E}"/>
              </a:ext>
            </a:extLst>
          </p:cNvPr>
          <p:cNvSpPr>
            <a:spLocks noGrp="1"/>
          </p:cNvSpPr>
          <p:nvPr>
            <p:ph type="subTitle" idx="1"/>
          </p:nvPr>
        </p:nvSpPr>
        <p:spPr>
          <a:xfrm>
            <a:off x="457135" y="2228850"/>
            <a:ext cx="11731689" cy="1403461"/>
          </a:xfrm>
        </p:spPr>
        <p:txBody>
          <a:bodyPr/>
          <a:lstStyle/>
          <a:p>
            <a:r>
              <a:rPr lang="en-US" dirty="0"/>
              <a:t>Solves Everything about GUID Fragmentation</a:t>
            </a:r>
          </a:p>
          <a:p>
            <a:r>
              <a:rPr lang="en-US" dirty="0"/>
              <a:t>“Best Practices” says so… RIGHT???</a:t>
            </a:r>
          </a:p>
        </p:txBody>
      </p:sp>
      <p:sp>
        <p:nvSpPr>
          <p:cNvPr id="3" name="Title 2">
            <a:extLst>
              <a:ext uri="{FF2B5EF4-FFF2-40B4-BE49-F238E27FC236}">
                <a16:creationId xmlns:a16="http://schemas.microsoft.com/office/drawing/2014/main" id="{BD437B2E-1D60-4DE8-BC1A-9934C92D5CA0}"/>
              </a:ext>
            </a:extLst>
          </p:cNvPr>
          <p:cNvSpPr>
            <a:spLocks noGrp="1"/>
          </p:cNvSpPr>
          <p:nvPr>
            <p:ph type="ctrTitle"/>
          </p:nvPr>
        </p:nvSpPr>
        <p:spPr/>
        <p:txBody>
          <a:bodyPr/>
          <a:lstStyle/>
          <a:p>
            <a:r>
              <a:rPr lang="en-US" dirty="0"/>
              <a:t>NEWSEQUENTIALID()</a:t>
            </a:r>
          </a:p>
        </p:txBody>
      </p:sp>
    </p:spTree>
    <p:extLst>
      <p:ext uri="{BB962C8B-B14F-4D97-AF65-F5344CB8AC3E}">
        <p14:creationId xmlns:p14="http://schemas.microsoft.com/office/powerpoint/2010/main" val="340778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4B349-8455-4BC5-A40F-DD140840C272}"/>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BE357550-FE34-48BE-8EDA-EAB3FC2FF706}"/>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D0713DB6-ACAC-4EA1-8503-B67A08CDAE06}"/>
              </a:ext>
            </a:extLst>
          </p:cNvPr>
          <p:cNvSpPr>
            <a:spLocks noGrp="1"/>
          </p:cNvSpPr>
          <p:nvPr>
            <p:ph type="sldNum" sz="quarter" idx="4"/>
          </p:nvPr>
        </p:nvSpPr>
        <p:spPr/>
        <p:txBody>
          <a:bodyPr/>
          <a:lstStyle/>
          <a:p>
            <a:fld id="{87FD5303-69AD-2E4D-B18B-E5EED0F0A60B}" type="slidenum">
              <a:rPr lang="en-US" smtClean="0"/>
              <a:pPr/>
              <a:t>65</a:t>
            </a:fld>
            <a:r>
              <a:rPr lang="en-US"/>
              <a:t>    </a:t>
            </a:r>
            <a:endParaRPr lang="en-US" dirty="0"/>
          </a:p>
        </p:txBody>
      </p:sp>
      <p:sp>
        <p:nvSpPr>
          <p:cNvPr id="5" name="Title 4">
            <a:extLst>
              <a:ext uri="{FF2B5EF4-FFF2-40B4-BE49-F238E27FC236}">
                <a16:creationId xmlns:a16="http://schemas.microsoft.com/office/drawing/2014/main" id="{CEC5C549-00DB-45EE-B949-A817749CB3A6}"/>
              </a:ext>
            </a:extLst>
          </p:cNvPr>
          <p:cNvSpPr>
            <a:spLocks noGrp="1"/>
          </p:cNvSpPr>
          <p:nvPr>
            <p:ph type="title"/>
          </p:nvPr>
        </p:nvSpPr>
        <p:spPr/>
        <p:txBody>
          <a:bodyPr/>
          <a:lstStyle/>
          <a:p>
            <a:r>
              <a:rPr lang="en-US" dirty="0"/>
              <a:t>“Features” of NEWSEQUENTIALID()</a:t>
            </a:r>
          </a:p>
        </p:txBody>
      </p:sp>
      <p:sp>
        <p:nvSpPr>
          <p:cNvPr id="6" name="Content Placeholder 5">
            <a:extLst>
              <a:ext uri="{FF2B5EF4-FFF2-40B4-BE49-F238E27FC236}">
                <a16:creationId xmlns:a16="http://schemas.microsoft.com/office/drawing/2014/main" id="{A0F1B589-88E6-4764-8161-AEB0D67F2057}"/>
              </a:ext>
            </a:extLst>
          </p:cNvPr>
          <p:cNvSpPr>
            <a:spLocks noGrp="1"/>
          </p:cNvSpPr>
          <p:nvPr>
            <p:ph sz="quarter" idx="10"/>
          </p:nvPr>
        </p:nvSpPr>
        <p:spPr/>
        <p:txBody>
          <a:bodyPr>
            <a:normAutofit fontScale="92500" lnSpcReduction="20000"/>
          </a:bodyPr>
          <a:lstStyle/>
          <a:p>
            <a:r>
              <a:rPr lang="en-US" dirty="0"/>
              <a:t>Similar to old Type 1 GUIDs.</a:t>
            </a:r>
          </a:p>
          <a:p>
            <a:pPr lvl="1"/>
            <a:r>
              <a:rPr lang="en-US" dirty="0">
                <a:solidFill>
                  <a:srgbClr val="FF0000"/>
                </a:solidFill>
                <a:effectLst>
                  <a:outerShdw dist="50800" dir="2700000" algn="tl">
                    <a:srgbClr val="000000"/>
                  </a:outerShdw>
                </a:effectLst>
              </a:rPr>
              <a:t>It’s a security risk - Contains MAC Address!</a:t>
            </a:r>
          </a:p>
          <a:p>
            <a:r>
              <a:rPr lang="en-US" dirty="0"/>
              <a:t>Other Issues</a:t>
            </a:r>
          </a:p>
          <a:p>
            <a:pPr lvl="1"/>
            <a:r>
              <a:rPr lang="en-US" dirty="0"/>
              <a:t>Changes sequence at every restart (ahead or possibly behind).</a:t>
            </a:r>
          </a:p>
          <a:p>
            <a:pPr lvl="1"/>
            <a:r>
              <a:rPr lang="en-US" dirty="0"/>
              <a:t>Not contiguous… Jumps ahead every 10,000 values.</a:t>
            </a:r>
          </a:p>
          <a:p>
            <a:pPr lvl="1"/>
            <a:r>
              <a:rPr lang="en-US" dirty="0"/>
              <a:t>ONLY works as a column default!</a:t>
            </a:r>
          </a:p>
          <a:p>
            <a:pPr lvl="1"/>
            <a:r>
              <a:rPr lang="en-US" dirty="0"/>
              <a:t>Still requires 2nd trip to get latest value.</a:t>
            </a:r>
          </a:p>
          <a:p>
            <a:pPr lvl="1"/>
            <a:r>
              <a:rPr lang="en-US" dirty="0"/>
              <a:t>Still has a “Hot Spot” (just like IDENTITY)!</a:t>
            </a:r>
          </a:p>
          <a:p>
            <a:pPr lvl="1"/>
            <a:r>
              <a:rPr lang="en-US" dirty="0"/>
              <a:t>Everyone still waits for 1 page during Inserts.</a:t>
            </a:r>
          </a:p>
          <a:p>
            <a:pPr lvl="1"/>
            <a:r>
              <a:rPr lang="en-US" dirty="0"/>
              <a:t>Supposed “good” page splits still take time.</a:t>
            </a:r>
          </a:p>
          <a:p>
            <a:pPr lvl="1"/>
            <a:r>
              <a:rPr lang="en-US" dirty="0"/>
              <a:t>Supposed “good” page splits still cause blocking.</a:t>
            </a:r>
          </a:p>
          <a:p>
            <a:pPr lvl="1"/>
            <a:r>
              <a:rPr lang="en-US" dirty="0"/>
              <a:t>System still has to wait on sequential generation.</a:t>
            </a:r>
          </a:p>
          <a:p>
            <a:pPr lvl="1"/>
            <a:r>
              <a:rPr lang="en-US" dirty="0"/>
              <a:t>Slows down concurrent Inserts.</a:t>
            </a:r>
          </a:p>
          <a:p>
            <a:pPr lvl="1"/>
            <a:r>
              <a:rPr lang="en-US" dirty="0"/>
              <a:t>Massive Splitting due to “</a:t>
            </a:r>
            <a:r>
              <a:rPr lang="en-US" dirty="0" err="1"/>
              <a:t>Exp</a:t>
            </a:r>
            <a:r>
              <a:rPr lang="en-US" u="sng" dirty="0" err="1">
                <a:solidFill>
                  <a:srgbClr val="FF0000"/>
                </a:solidFill>
              </a:rPr>
              <a:t>A</a:t>
            </a:r>
            <a:r>
              <a:rPr lang="en-US" dirty="0" err="1"/>
              <a:t>nsive</a:t>
            </a:r>
            <a:r>
              <a:rPr lang="en-US" dirty="0"/>
              <a:t> Updates”.</a:t>
            </a:r>
          </a:p>
          <a:p>
            <a:r>
              <a:rPr lang="en-US" dirty="0">
                <a:ln w="3175">
                  <a:solidFill>
                    <a:schemeClr val="tx1"/>
                  </a:solidFill>
                </a:ln>
                <a:solidFill>
                  <a:srgbClr val="66FF66"/>
                </a:solidFill>
                <a:effectLst>
                  <a:outerShdw blurRad="50800" dist="38100" dir="2700000" algn="tl">
                    <a:schemeClr val="tx1"/>
                  </a:outerShdw>
                </a:effectLst>
              </a:rPr>
              <a:t>Still, it </a:t>
            </a:r>
            <a:r>
              <a:rPr lang="en-US" u="sng" dirty="0">
                <a:ln w="3175">
                  <a:solidFill>
                    <a:schemeClr val="tx1"/>
                  </a:solidFill>
                </a:ln>
                <a:solidFill>
                  <a:srgbClr val="66FF66"/>
                </a:solidFill>
                <a:effectLst>
                  <a:outerShdw blurRad="50800" dist="38100" dir="2700000" algn="tl">
                    <a:schemeClr val="tx1"/>
                  </a:outerShdw>
                </a:effectLst>
              </a:rPr>
              <a:t>IS</a:t>
            </a:r>
            <a:r>
              <a:rPr lang="en-US" dirty="0">
                <a:ln w="3175">
                  <a:solidFill>
                    <a:schemeClr val="tx1"/>
                  </a:solidFill>
                </a:ln>
                <a:solidFill>
                  <a:srgbClr val="66FF66"/>
                </a:solidFill>
                <a:effectLst>
                  <a:outerShdw blurRad="50800" dist="38100" dir="2700000" algn="tl">
                    <a:schemeClr val="tx1"/>
                  </a:outerShdw>
                </a:effectLst>
              </a:rPr>
              <a:t> the best for Merges </a:t>
            </a:r>
          </a:p>
          <a:p>
            <a:r>
              <a:rPr lang="en-US" dirty="0">
                <a:ln w="3175">
                  <a:solidFill>
                    <a:schemeClr val="tx1"/>
                  </a:solidFill>
                </a:ln>
                <a:solidFill>
                  <a:srgbClr val="66FF66"/>
                </a:solidFill>
                <a:effectLst>
                  <a:outerShdw blurRad="50800" dist="38100" dir="2700000" algn="tl">
                    <a:schemeClr val="tx1"/>
                  </a:outerShdw>
                </a:effectLst>
              </a:rPr>
              <a:t>Can help prevent </a:t>
            </a:r>
            <a:r>
              <a:rPr lang="en-US" i="1" dirty="0">
                <a:ln w="3175">
                  <a:solidFill>
                    <a:schemeClr val="tx1"/>
                  </a:solidFill>
                </a:ln>
                <a:solidFill>
                  <a:srgbClr val="66FF66"/>
                </a:solidFill>
                <a:effectLst>
                  <a:outerShdw blurRad="50800" dist="38100" dir="2700000" algn="tl">
                    <a:schemeClr val="tx1"/>
                  </a:outerShdw>
                </a:effectLst>
              </a:rPr>
              <a:t>some</a:t>
            </a:r>
            <a:r>
              <a:rPr lang="en-US" dirty="0">
                <a:ln w="3175">
                  <a:solidFill>
                    <a:schemeClr val="tx1"/>
                  </a:solidFill>
                </a:ln>
                <a:solidFill>
                  <a:srgbClr val="66FF66"/>
                </a:solidFill>
                <a:effectLst>
                  <a:outerShdw blurRad="50800" dist="38100" dir="2700000" algn="tl">
                    <a:schemeClr val="tx1"/>
                  </a:outerShdw>
                </a:effectLst>
              </a:rPr>
              <a:t> NCI splits.</a:t>
            </a:r>
          </a:p>
          <a:p>
            <a:endParaRPr lang="en-US" dirty="0"/>
          </a:p>
        </p:txBody>
      </p:sp>
      <p:sp>
        <p:nvSpPr>
          <p:cNvPr id="7" name="Oval 6">
            <a:extLst>
              <a:ext uri="{FF2B5EF4-FFF2-40B4-BE49-F238E27FC236}">
                <a16:creationId xmlns:a16="http://schemas.microsoft.com/office/drawing/2014/main" id="{3C2D87F7-6E94-48A3-8C4C-F5E6949633FC}"/>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0839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
                                        <p:tgtEl>
                                          <p:spTgt spid="6">
                                            <p:txEl>
                                              <p:pRg st="8" end="8"/>
                                            </p:txEl>
                                          </p:spTgt>
                                        </p:tgtEl>
                                      </p:cBhvr>
                                    </p:animEffect>
                                  </p:childTnLst>
                                </p:cTn>
                              </p:par>
                            </p:childTnLst>
                          </p:cTn>
                        </p:par>
                        <p:par>
                          <p:cTn id="48" fill="hold">
                            <p:stCondLst>
                              <p:cond delay="50"/>
                            </p:stCondLst>
                            <p:childTnLst>
                              <p:par>
                                <p:cTn id="49" presetID="10" presetClass="entr" presetSubtype="0" fill="hold" nodeType="after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Effect transition="in" filter="fade">
                                      <p:cBhvr>
                                        <p:cTn id="51" dur="50"/>
                                        <p:tgtEl>
                                          <p:spTgt spid="6">
                                            <p:txEl>
                                              <p:pRg st="9" end="9"/>
                                            </p:txEl>
                                          </p:spTgt>
                                        </p:tgtEl>
                                      </p:cBhvr>
                                    </p:animEffect>
                                  </p:childTnLst>
                                </p:cTn>
                              </p:par>
                            </p:childTnLst>
                          </p:cTn>
                        </p:par>
                        <p:par>
                          <p:cTn id="52" fill="hold">
                            <p:stCondLst>
                              <p:cond delay="100"/>
                            </p:stCondLst>
                            <p:childTnLst>
                              <p:par>
                                <p:cTn id="53" presetID="10" presetClass="entr" presetSubtype="0" fill="hold" nodeType="after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Effect transition="in" filter="fade">
                                      <p:cBhvr>
                                        <p:cTn id="55" dur="50"/>
                                        <p:tgtEl>
                                          <p:spTgt spid="6">
                                            <p:txEl>
                                              <p:pRg st="10" end="10"/>
                                            </p:txEl>
                                          </p:spTgt>
                                        </p:tgtEl>
                                      </p:cBhvr>
                                    </p:animEffect>
                                  </p:childTnLst>
                                </p:cTn>
                              </p:par>
                            </p:childTnLst>
                          </p:cTn>
                        </p:par>
                        <p:par>
                          <p:cTn id="56" fill="hold">
                            <p:stCondLst>
                              <p:cond delay="150"/>
                            </p:stCondLst>
                            <p:childTnLst>
                              <p:par>
                                <p:cTn id="57" presetID="10" presetClass="entr" presetSubtype="0" fill="hold" nodeType="after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Effect transition="in" filter="fade">
                                      <p:cBhvr>
                                        <p:cTn id="59" dur="50"/>
                                        <p:tgtEl>
                                          <p:spTgt spid="6">
                                            <p:txEl>
                                              <p:pRg st="11" end="11"/>
                                            </p:txEl>
                                          </p:spTgt>
                                        </p:tgtEl>
                                      </p:cBhvr>
                                    </p:animEffect>
                                  </p:childTnLst>
                                </p:cTn>
                              </p:par>
                            </p:childTnLst>
                          </p:cTn>
                        </p:par>
                        <p:par>
                          <p:cTn id="60" fill="hold">
                            <p:stCondLst>
                              <p:cond delay="200"/>
                            </p:stCondLst>
                            <p:childTnLst>
                              <p:par>
                                <p:cTn id="61" presetID="10" presetClass="entr" presetSubtype="0" fill="hold" nodeType="after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animEffect transition="in" filter="fade">
                                      <p:cBhvr>
                                        <p:cTn id="63" dur="50"/>
                                        <p:tgtEl>
                                          <p:spTgt spid="6">
                                            <p:txEl>
                                              <p:pRg st="12" end="12"/>
                                            </p:txEl>
                                          </p:spTgt>
                                        </p:tgtEl>
                                      </p:cBhvr>
                                    </p:animEffect>
                                  </p:childTnLst>
                                </p:cTn>
                              </p:par>
                            </p:childTnLst>
                          </p:cTn>
                        </p:par>
                        <p:par>
                          <p:cTn id="64" fill="hold">
                            <p:stCondLst>
                              <p:cond delay="250"/>
                            </p:stCondLst>
                            <p:childTnLst>
                              <p:par>
                                <p:cTn id="65" presetID="10" presetClass="entr" presetSubtype="0" fill="hold" nodeType="after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Effect transition="in" filter="fade">
                                      <p:cBhvr>
                                        <p:cTn id="67" dur="50"/>
                                        <p:tgtEl>
                                          <p:spTgt spid="6">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4" end="14"/>
                                            </p:txEl>
                                          </p:spTgt>
                                        </p:tgtEl>
                                        <p:attrNameLst>
                                          <p:attrName>style.visibility</p:attrName>
                                        </p:attrNameLst>
                                      </p:cBhvr>
                                      <p:to>
                                        <p:strVal val="visible"/>
                                      </p:to>
                                    </p:set>
                                    <p:animEffect transition="in" filter="fade">
                                      <p:cBhvr>
                                        <p:cTn id="72" dur="500"/>
                                        <p:tgtEl>
                                          <p:spTgt spid="6">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15" end="15"/>
                                            </p:txEl>
                                          </p:spTgt>
                                        </p:tgtEl>
                                        <p:attrNameLst>
                                          <p:attrName>style.visibility</p:attrName>
                                        </p:attrNameLst>
                                      </p:cBhvr>
                                      <p:to>
                                        <p:strVal val="visible"/>
                                      </p:to>
                                    </p:set>
                                    <p:animEffect transition="in" filter="fade">
                                      <p:cBhvr>
                                        <p:cTn id="77"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3F0CA-6CCC-4FA6-BC38-C76B1CBE2D8D}"/>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1BC1BB86-4053-47AF-AC8B-71F22DE81C24}"/>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35764227-85AA-4597-971D-695E1C0D2E04}"/>
              </a:ext>
            </a:extLst>
          </p:cNvPr>
          <p:cNvSpPr>
            <a:spLocks noGrp="1"/>
          </p:cNvSpPr>
          <p:nvPr>
            <p:ph type="sldNum" sz="quarter" idx="4"/>
          </p:nvPr>
        </p:nvSpPr>
        <p:spPr/>
        <p:txBody>
          <a:bodyPr/>
          <a:lstStyle/>
          <a:p>
            <a:fld id="{87FD5303-69AD-2E4D-B18B-E5EED0F0A60B}" type="slidenum">
              <a:rPr lang="en-US" smtClean="0"/>
              <a:pPr/>
              <a:t>66</a:t>
            </a:fld>
            <a:r>
              <a:rPr lang="en-US"/>
              <a:t>    </a:t>
            </a:r>
            <a:endParaRPr lang="en-US" dirty="0"/>
          </a:p>
        </p:txBody>
      </p:sp>
      <p:sp>
        <p:nvSpPr>
          <p:cNvPr id="5" name="Title 4">
            <a:extLst>
              <a:ext uri="{FF2B5EF4-FFF2-40B4-BE49-F238E27FC236}">
                <a16:creationId xmlns:a16="http://schemas.microsoft.com/office/drawing/2014/main" id="{B0FAEE71-87B0-44C9-8464-701A064090B2}"/>
              </a:ext>
            </a:extLst>
          </p:cNvPr>
          <p:cNvSpPr>
            <a:spLocks noGrp="1"/>
          </p:cNvSpPr>
          <p:nvPr>
            <p:ph type="title"/>
          </p:nvPr>
        </p:nvSpPr>
        <p:spPr/>
        <p:txBody>
          <a:bodyPr>
            <a:normAutofit/>
          </a:bodyPr>
          <a:lstStyle/>
          <a:p>
            <a:r>
              <a:rPr lang="en-US" dirty="0"/>
              <a:t>Summary/Recommendation:</a:t>
            </a:r>
          </a:p>
        </p:txBody>
      </p:sp>
      <p:sp>
        <p:nvSpPr>
          <p:cNvPr id="6" name="Content Placeholder 5">
            <a:extLst>
              <a:ext uri="{FF2B5EF4-FFF2-40B4-BE49-F238E27FC236}">
                <a16:creationId xmlns:a16="http://schemas.microsoft.com/office/drawing/2014/main" id="{786078CD-3F71-4823-8C48-4D5C5718C342}"/>
              </a:ext>
            </a:extLst>
          </p:cNvPr>
          <p:cNvSpPr>
            <a:spLocks noGrp="1"/>
          </p:cNvSpPr>
          <p:nvPr>
            <p:ph sz="quarter" idx="10"/>
          </p:nvPr>
        </p:nvSpPr>
        <p:spPr/>
        <p:txBody>
          <a:bodyPr>
            <a:normAutofit/>
          </a:bodyPr>
          <a:lstStyle/>
          <a:p>
            <a:r>
              <a:rPr lang="en-US" dirty="0"/>
              <a:t>NEWSEQUENTIALID() same size as Random GUIDs.</a:t>
            </a:r>
          </a:p>
          <a:p>
            <a:pPr lvl="1"/>
            <a:r>
              <a:rPr lang="en-US" dirty="0"/>
              <a:t>Considered “Globally Unique” because of MAC Address.</a:t>
            </a:r>
          </a:p>
          <a:p>
            <a:pPr lvl="1"/>
            <a:r>
              <a:rPr lang="en-US" dirty="0"/>
              <a:t>Much better than IDENTITY.</a:t>
            </a:r>
          </a:p>
          <a:p>
            <a:r>
              <a:rPr lang="en-US" dirty="0"/>
              <a:t>Except for merges… </a:t>
            </a:r>
          </a:p>
          <a:p>
            <a:pPr lvl="1"/>
            <a:r>
              <a:rPr lang="en-US" dirty="0"/>
              <a:t>Has all the same index </a:t>
            </a:r>
            <a:r>
              <a:rPr lang="en-US" u="sng" dirty="0"/>
              <a:t>disadvantages</a:t>
            </a:r>
            <a:r>
              <a:rPr lang="en-US" dirty="0"/>
              <a:t> of IDENTITY.</a:t>
            </a:r>
          </a:p>
          <a:p>
            <a:pPr lvl="1"/>
            <a:r>
              <a:rPr lang="en-US" dirty="0"/>
              <a:t>Has NONE of the index </a:t>
            </a:r>
            <a:r>
              <a:rPr lang="en-US" u="sng" dirty="0"/>
              <a:t>advantages</a:t>
            </a:r>
            <a:r>
              <a:rPr lang="en-US" dirty="0"/>
              <a:t> of Random GUIDs.</a:t>
            </a:r>
          </a:p>
          <a:p>
            <a:pPr lvl="1"/>
            <a:r>
              <a:rPr lang="en-US" dirty="0"/>
              <a:t>Still, </a:t>
            </a:r>
            <a:r>
              <a:rPr lang="en-US" dirty="0">
                <a:ln w="3175">
                  <a:solidFill>
                    <a:schemeClr val="tx1"/>
                  </a:solidFill>
                </a:ln>
                <a:solidFill>
                  <a:srgbClr val="66FF66"/>
                </a:solidFill>
                <a:effectLst>
                  <a:outerShdw blurRad="50800" dist="38100" dir="2700000" algn="tl">
                    <a:srgbClr val="000000"/>
                  </a:outerShdw>
                </a:effectLst>
              </a:rPr>
              <a:t>it DOES help prevent NCI page splits.</a:t>
            </a:r>
          </a:p>
          <a:p>
            <a:r>
              <a:rPr lang="en-US" dirty="0"/>
              <a:t>Has many of it’s own disadvantages.</a:t>
            </a:r>
          </a:p>
          <a:p>
            <a:pPr lvl="1"/>
            <a:r>
              <a:rPr lang="en-US" dirty="0">
                <a:solidFill>
                  <a:srgbClr val="FF0000"/>
                </a:solidFill>
                <a:effectLst>
                  <a:outerShdw blurRad="50800" dist="38100" dir="2700000" algn="tl">
                    <a:srgbClr val="000000"/>
                  </a:outerShdw>
                </a:effectLst>
              </a:rPr>
              <a:t>IT’S A SECURITY RISK if public facing.</a:t>
            </a:r>
          </a:p>
          <a:p>
            <a:pPr lvl="1"/>
            <a:r>
              <a:rPr lang="en-US" dirty="0"/>
              <a:t>It’s not contiguous sequential.</a:t>
            </a:r>
          </a:p>
          <a:p>
            <a:r>
              <a:rPr lang="en-US" dirty="0"/>
              <a:t>Recommendation:</a:t>
            </a:r>
          </a:p>
          <a:p>
            <a:pPr lvl="1"/>
            <a:r>
              <a:rPr lang="en-US" sz="3000" dirty="0"/>
              <a:t>Only use for guaranteed collision-free merges.</a:t>
            </a:r>
          </a:p>
          <a:p>
            <a:endParaRPr lang="en-US" dirty="0"/>
          </a:p>
          <a:p>
            <a:endParaRPr lang="en-US" dirty="0"/>
          </a:p>
        </p:txBody>
      </p:sp>
      <p:sp>
        <p:nvSpPr>
          <p:cNvPr id="7" name="Oval 6">
            <a:extLst>
              <a:ext uri="{FF2B5EF4-FFF2-40B4-BE49-F238E27FC236}">
                <a16:creationId xmlns:a16="http://schemas.microsoft.com/office/drawing/2014/main" id="{4DE9B415-82CE-4B49-BE0F-9B61AC2CCD60}"/>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01267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animEffect transition="in" filter="fade">
                                      <p:cBhvr>
                                        <p:cTn id="44"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5D80FB-3D18-4388-A6A2-544C07C64517}"/>
              </a:ext>
            </a:extLst>
          </p:cNvPr>
          <p:cNvSpPr>
            <a:spLocks noGrp="1"/>
          </p:cNvSpPr>
          <p:nvPr>
            <p:ph type="subTitle" idx="1"/>
          </p:nvPr>
        </p:nvSpPr>
        <p:spPr>
          <a:xfrm>
            <a:off x="457199" y="2286000"/>
            <a:ext cx="11274552" cy="738664"/>
          </a:xfrm>
        </p:spPr>
        <p:txBody>
          <a:bodyPr/>
          <a:lstStyle/>
          <a:p>
            <a:r>
              <a:rPr lang="en-US" dirty="0"/>
              <a:t>Massive Splitting Headache!</a:t>
            </a:r>
          </a:p>
        </p:txBody>
      </p:sp>
      <p:sp>
        <p:nvSpPr>
          <p:cNvPr id="3" name="Title 2">
            <a:extLst>
              <a:ext uri="{FF2B5EF4-FFF2-40B4-BE49-F238E27FC236}">
                <a16:creationId xmlns:a16="http://schemas.microsoft.com/office/drawing/2014/main" id="{8E488A42-3E8E-494D-B7EF-E6170C75D7A7}"/>
              </a:ext>
            </a:extLst>
          </p:cNvPr>
          <p:cNvSpPr>
            <a:spLocks noGrp="1"/>
          </p:cNvSpPr>
          <p:nvPr>
            <p:ph type="ctrTitle"/>
          </p:nvPr>
        </p:nvSpPr>
        <p:spPr/>
        <p:txBody>
          <a:bodyPr/>
          <a:lstStyle/>
          <a:p>
            <a:r>
              <a:rPr lang="en-US" dirty="0"/>
              <a:t>Intro to “</a:t>
            </a:r>
            <a:r>
              <a:rPr lang="en-US" dirty="0" err="1"/>
              <a:t>Exp</a:t>
            </a:r>
            <a:r>
              <a:rPr lang="en-US" u="sng" dirty="0" err="1">
                <a:solidFill>
                  <a:srgbClr val="FF0000"/>
                </a:solidFill>
              </a:rPr>
              <a:t>A</a:t>
            </a:r>
            <a:r>
              <a:rPr lang="en-US" dirty="0" err="1"/>
              <a:t>nsive</a:t>
            </a:r>
            <a:r>
              <a:rPr lang="en-US" dirty="0"/>
              <a:t> Updates”</a:t>
            </a:r>
          </a:p>
        </p:txBody>
      </p:sp>
    </p:spTree>
    <p:extLst>
      <p:ext uri="{BB962C8B-B14F-4D97-AF65-F5344CB8AC3E}">
        <p14:creationId xmlns:p14="http://schemas.microsoft.com/office/powerpoint/2010/main" val="244898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AB3D8-F370-4213-A7DE-2A8DEF16806C}"/>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6498E134-80A5-4C41-AED9-062337303073}"/>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1D24E342-9FAB-4B9C-8E20-68A535FC645A}"/>
              </a:ext>
            </a:extLst>
          </p:cNvPr>
          <p:cNvSpPr>
            <a:spLocks noGrp="1"/>
          </p:cNvSpPr>
          <p:nvPr>
            <p:ph type="sldNum" sz="quarter" idx="4"/>
          </p:nvPr>
        </p:nvSpPr>
        <p:spPr/>
        <p:txBody>
          <a:bodyPr/>
          <a:lstStyle/>
          <a:p>
            <a:fld id="{87FD5303-69AD-2E4D-B18B-E5EED0F0A60B}" type="slidenum">
              <a:rPr lang="en-US" smtClean="0"/>
              <a:pPr/>
              <a:t>68</a:t>
            </a:fld>
            <a:r>
              <a:rPr lang="en-US"/>
              <a:t>    </a:t>
            </a:r>
            <a:endParaRPr lang="en-US" dirty="0"/>
          </a:p>
        </p:txBody>
      </p:sp>
      <p:sp>
        <p:nvSpPr>
          <p:cNvPr id="5" name="Title 4">
            <a:extLst>
              <a:ext uri="{FF2B5EF4-FFF2-40B4-BE49-F238E27FC236}">
                <a16:creationId xmlns:a16="http://schemas.microsoft.com/office/drawing/2014/main" id="{8E740AF7-CB22-45BA-8883-AE6A4085DDCC}"/>
              </a:ext>
            </a:extLst>
          </p:cNvPr>
          <p:cNvSpPr>
            <a:spLocks noGrp="1"/>
          </p:cNvSpPr>
          <p:nvPr>
            <p:ph type="title"/>
          </p:nvPr>
        </p:nvSpPr>
        <p:spPr/>
        <p:txBody>
          <a:bodyPr/>
          <a:lstStyle/>
          <a:p>
            <a:r>
              <a:rPr lang="en-US" dirty="0"/>
              <a:t>Lowering the Fill Factor</a:t>
            </a:r>
          </a:p>
        </p:txBody>
      </p:sp>
      <p:sp>
        <p:nvSpPr>
          <p:cNvPr id="6" name="Content Placeholder 5">
            <a:extLst>
              <a:ext uri="{FF2B5EF4-FFF2-40B4-BE49-F238E27FC236}">
                <a16:creationId xmlns:a16="http://schemas.microsoft.com/office/drawing/2014/main" id="{C9412975-2A1E-47F6-A74B-1D49D2BB0318}"/>
              </a:ext>
            </a:extLst>
          </p:cNvPr>
          <p:cNvSpPr>
            <a:spLocks noGrp="1"/>
          </p:cNvSpPr>
          <p:nvPr>
            <p:ph sz="quarter" idx="10"/>
          </p:nvPr>
        </p:nvSpPr>
        <p:spPr/>
        <p:txBody>
          <a:bodyPr/>
          <a:lstStyle/>
          <a:p>
            <a:r>
              <a:rPr lang="en-US" dirty="0"/>
              <a:t>Conventional "wisdom“…</a:t>
            </a:r>
          </a:p>
          <a:p>
            <a:pPr lvl="1"/>
            <a:r>
              <a:rPr lang="en-US" dirty="0"/>
              <a:t>If fragmentation occurs, lower the Fill Factor.</a:t>
            </a:r>
          </a:p>
          <a:p>
            <a:r>
              <a:rPr lang="en-US" dirty="0" err="1"/>
              <a:t>Ooooohhhh</a:t>
            </a:r>
            <a:r>
              <a:rPr lang="en-US" dirty="0"/>
              <a:t> </a:t>
            </a:r>
            <a:r>
              <a:rPr lang="en-US" dirty="0" err="1"/>
              <a:t>yeeeeaaahhh</a:t>
            </a:r>
            <a:r>
              <a:rPr lang="en-US" dirty="0"/>
              <a:t>!</a:t>
            </a:r>
          </a:p>
          <a:p>
            <a:r>
              <a:rPr lang="en-US" dirty="0"/>
              <a:t>Lets see how "well" that works for…</a:t>
            </a:r>
          </a:p>
          <a:p>
            <a:pPr lvl="1"/>
            <a:r>
              <a:rPr lang="en-US" dirty="0"/>
              <a:t>IDENTITY Clustered Indexes</a:t>
            </a:r>
          </a:p>
          <a:p>
            <a:pPr lvl="1"/>
            <a:r>
              <a:rPr lang="en-US" dirty="0"/>
              <a:t>Insert/</a:t>
            </a:r>
            <a:r>
              <a:rPr lang="en-US" dirty="0" err="1"/>
              <a:t>Exp</a:t>
            </a:r>
            <a:r>
              <a:rPr lang="en-US" u="sng" dirty="0" err="1">
                <a:solidFill>
                  <a:srgbClr val="FF0000"/>
                </a:solidFill>
              </a:rPr>
              <a:t>A</a:t>
            </a:r>
            <a:r>
              <a:rPr lang="en-US" dirty="0" err="1"/>
              <a:t>nsive</a:t>
            </a:r>
            <a:r>
              <a:rPr lang="en-US" dirty="0"/>
              <a:t> Update Pattern (Type 97)</a:t>
            </a:r>
          </a:p>
          <a:p>
            <a:endParaRPr lang="en-US" dirty="0"/>
          </a:p>
        </p:txBody>
      </p:sp>
    </p:spTree>
    <p:extLst>
      <p:ext uri="{BB962C8B-B14F-4D97-AF65-F5344CB8AC3E}">
        <p14:creationId xmlns:p14="http://schemas.microsoft.com/office/powerpoint/2010/main" val="168063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EAC916-6E8A-4D80-AA5C-D561ADAA692A}"/>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87DA8E7B-39D8-439C-B587-B443AB4CB5E2}"/>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5BCEA27F-6CFD-4E66-913D-4A85EB69C26C}"/>
              </a:ext>
            </a:extLst>
          </p:cNvPr>
          <p:cNvSpPr>
            <a:spLocks noGrp="1"/>
          </p:cNvSpPr>
          <p:nvPr>
            <p:ph type="sldNum" sz="quarter" idx="4"/>
          </p:nvPr>
        </p:nvSpPr>
        <p:spPr/>
        <p:txBody>
          <a:bodyPr/>
          <a:lstStyle/>
          <a:p>
            <a:fld id="{87FD5303-69AD-2E4D-B18B-E5EED0F0A60B}" type="slidenum">
              <a:rPr lang="en-US" smtClean="0"/>
              <a:pPr/>
              <a:t>69</a:t>
            </a:fld>
            <a:r>
              <a:rPr lang="en-US"/>
              <a:t>    </a:t>
            </a:r>
            <a:endParaRPr lang="en-US" dirty="0"/>
          </a:p>
        </p:txBody>
      </p:sp>
      <p:sp>
        <p:nvSpPr>
          <p:cNvPr id="5" name="Title 4">
            <a:extLst>
              <a:ext uri="{FF2B5EF4-FFF2-40B4-BE49-F238E27FC236}">
                <a16:creationId xmlns:a16="http://schemas.microsoft.com/office/drawing/2014/main" id="{BC95AA81-184E-40E8-8E97-550FA5B14386}"/>
              </a:ext>
            </a:extLst>
          </p:cNvPr>
          <p:cNvSpPr>
            <a:spLocks noGrp="1"/>
          </p:cNvSpPr>
          <p:nvPr>
            <p:ph type="title"/>
          </p:nvPr>
        </p:nvSpPr>
        <p:spPr/>
        <p:txBody>
          <a:bodyPr/>
          <a:lstStyle/>
          <a:p>
            <a:r>
              <a:rPr lang="en-US" dirty="0"/>
              <a:t>Definition of “</a:t>
            </a:r>
            <a:r>
              <a:rPr lang="en-US" dirty="0" err="1"/>
              <a:t>Exp</a:t>
            </a:r>
            <a:r>
              <a:rPr lang="en-US" dirty="0" err="1">
                <a:solidFill>
                  <a:srgbClr val="FF0000"/>
                </a:solidFill>
                <a:effectLst>
                  <a:outerShdw blurRad="38100" dist="50800" dir="2700000" algn="tl">
                    <a:srgbClr val="000000"/>
                  </a:outerShdw>
                </a:effectLst>
              </a:rPr>
              <a:t>A</a:t>
            </a:r>
            <a:r>
              <a:rPr lang="en-US" dirty="0" err="1"/>
              <a:t>nsive</a:t>
            </a:r>
            <a:r>
              <a:rPr lang="en-US" dirty="0"/>
              <a:t> Update”</a:t>
            </a:r>
          </a:p>
        </p:txBody>
      </p:sp>
      <p:sp>
        <p:nvSpPr>
          <p:cNvPr id="6" name="Content Placeholder 5">
            <a:extLst>
              <a:ext uri="{FF2B5EF4-FFF2-40B4-BE49-F238E27FC236}">
                <a16:creationId xmlns:a16="http://schemas.microsoft.com/office/drawing/2014/main" id="{1313DD6D-A100-4A7F-89A8-E20D220D782D}"/>
              </a:ext>
            </a:extLst>
          </p:cNvPr>
          <p:cNvSpPr>
            <a:spLocks noGrp="1"/>
          </p:cNvSpPr>
          <p:nvPr>
            <p:ph sz="quarter" idx="10"/>
          </p:nvPr>
        </p:nvSpPr>
        <p:spPr/>
        <p:txBody>
          <a:bodyPr>
            <a:normAutofit fontScale="92500"/>
          </a:bodyPr>
          <a:lstStyle/>
          <a:p>
            <a:r>
              <a:rPr lang="en-US" dirty="0"/>
              <a:t>Anything that causes a row to grow in size.</a:t>
            </a:r>
          </a:p>
          <a:p>
            <a:r>
              <a:rPr lang="en-US" dirty="0"/>
              <a:t>Applies to all in-row variable width columns.</a:t>
            </a:r>
          </a:p>
          <a:p>
            <a:r>
              <a:rPr lang="en-US" dirty="0"/>
              <a:t>Classic Examples</a:t>
            </a:r>
          </a:p>
          <a:p>
            <a:pPr lvl="1"/>
            <a:r>
              <a:rPr lang="en-US" dirty="0" err="1"/>
              <a:t>Modified_By</a:t>
            </a:r>
            <a:r>
              <a:rPr lang="en-US" dirty="0"/>
              <a:t> column</a:t>
            </a:r>
          </a:p>
          <a:p>
            <a:pPr lvl="2"/>
            <a:r>
              <a:rPr lang="en-US" dirty="0"/>
              <a:t>VARCHAR()</a:t>
            </a:r>
          </a:p>
          <a:p>
            <a:pPr lvl="2"/>
            <a:r>
              <a:rPr lang="en-US" dirty="0"/>
              <a:t>Goes from NULL to something.</a:t>
            </a:r>
          </a:p>
          <a:p>
            <a:pPr lvl="1"/>
            <a:r>
              <a:rPr lang="en-US" dirty="0"/>
              <a:t>Status column</a:t>
            </a:r>
          </a:p>
          <a:p>
            <a:pPr lvl="2"/>
            <a:r>
              <a:rPr lang="en-US" dirty="0"/>
              <a:t>VARCHAR()</a:t>
            </a:r>
          </a:p>
          <a:p>
            <a:pPr lvl="2"/>
            <a:r>
              <a:rPr lang="en-US" dirty="0"/>
              <a:t>Goes from “Pending” (7 chars) to “Completed” (9 chars).</a:t>
            </a:r>
          </a:p>
          <a:p>
            <a:pPr lvl="1"/>
            <a:r>
              <a:rPr lang="en-US" dirty="0"/>
              <a:t>Hidden Example</a:t>
            </a:r>
          </a:p>
          <a:p>
            <a:pPr lvl="2"/>
            <a:r>
              <a:rPr lang="en-US" dirty="0"/>
              <a:t>Out-of-Row LOBs (covered in another session).</a:t>
            </a:r>
          </a:p>
          <a:p>
            <a:pPr lvl="2"/>
            <a:r>
              <a:rPr lang="en-US" dirty="0"/>
              <a:t>The “pointer” column is “</a:t>
            </a:r>
            <a:r>
              <a:rPr lang="en-US" dirty="0" err="1"/>
              <a:t>Exp</a:t>
            </a:r>
            <a:r>
              <a:rPr lang="en-US" u="sng" dirty="0" err="1">
                <a:solidFill>
                  <a:srgbClr val="FF0000"/>
                </a:solidFill>
              </a:rPr>
              <a:t>A</a:t>
            </a:r>
            <a:r>
              <a:rPr lang="en-US" dirty="0" err="1"/>
              <a:t>nsive</a:t>
            </a:r>
            <a:r>
              <a:rPr lang="en-US" dirty="0"/>
              <a:t>”.</a:t>
            </a:r>
          </a:p>
          <a:p>
            <a:pPr lvl="1"/>
            <a:r>
              <a:rPr lang="en-US" dirty="0"/>
              <a:t>Row Compressed Numbers and other “fixed size” datatypes.</a:t>
            </a:r>
          </a:p>
          <a:p>
            <a:pPr lvl="2"/>
            <a:r>
              <a:rPr lang="en-US" dirty="0"/>
              <a:t>Especially NULL to something bigger than 1 byte.</a:t>
            </a:r>
          </a:p>
        </p:txBody>
      </p:sp>
      <p:sp>
        <p:nvSpPr>
          <p:cNvPr id="7" name="Oval 6">
            <a:extLst>
              <a:ext uri="{FF2B5EF4-FFF2-40B4-BE49-F238E27FC236}">
                <a16:creationId xmlns:a16="http://schemas.microsoft.com/office/drawing/2014/main" id="{31B5329D-FAD4-462A-A858-FE9D467096F0}"/>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80862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fade">
                                      <p:cBhvr>
                                        <p:cTn id="38" dur="500"/>
                                        <p:tgtEl>
                                          <p:spTgt spid="6">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animEffect transition="in" filter="fade">
                                      <p:cBhvr>
                                        <p:cTn id="44" dur="500"/>
                                        <p:tgtEl>
                                          <p:spTgt spid="6">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animEffect transition="in" filter="fade">
                                      <p:cBhvr>
                                        <p:cTn id="49" dur="500"/>
                                        <p:tgtEl>
                                          <p:spTgt spid="6">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fade">
                                      <p:cBhvr>
                                        <p:cTn id="5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E34C9-3B9F-4C97-B1DE-86B47E2E29C6}"/>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BBAECBF2-83BC-458F-8AE0-659F38B6BD20}"/>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65CC12A2-FC76-4432-8FF7-B09B52E527DC}"/>
              </a:ext>
            </a:extLst>
          </p:cNvPr>
          <p:cNvSpPr>
            <a:spLocks noGrp="1"/>
          </p:cNvSpPr>
          <p:nvPr>
            <p:ph type="sldNum" sz="quarter" idx="4"/>
          </p:nvPr>
        </p:nvSpPr>
        <p:spPr/>
        <p:txBody>
          <a:bodyPr/>
          <a:lstStyle/>
          <a:p>
            <a:fld id="{87FD5303-69AD-2E4D-B18B-E5EED0F0A60B}" type="slidenum">
              <a:rPr lang="en-US" smtClean="0"/>
              <a:pPr/>
              <a:t>7</a:t>
            </a:fld>
            <a:r>
              <a:rPr lang="en-US"/>
              <a:t>    </a:t>
            </a:r>
            <a:endParaRPr lang="en-US" dirty="0"/>
          </a:p>
        </p:txBody>
      </p:sp>
      <p:sp>
        <p:nvSpPr>
          <p:cNvPr id="5" name="Title 4">
            <a:extLst>
              <a:ext uri="{FF2B5EF4-FFF2-40B4-BE49-F238E27FC236}">
                <a16:creationId xmlns:a16="http://schemas.microsoft.com/office/drawing/2014/main" id="{760A614A-C054-4D38-BCB3-367F012F1C05}"/>
              </a:ext>
            </a:extLst>
          </p:cNvPr>
          <p:cNvSpPr>
            <a:spLocks noGrp="1"/>
          </p:cNvSpPr>
          <p:nvPr>
            <p:ph type="title"/>
          </p:nvPr>
        </p:nvSpPr>
        <p:spPr/>
        <p:txBody>
          <a:bodyPr/>
          <a:lstStyle/>
          <a:p>
            <a:r>
              <a:rPr lang="en-US" dirty="0"/>
              <a:t>What Most People Think of First…</a:t>
            </a:r>
          </a:p>
        </p:txBody>
      </p:sp>
      <p:sp>
        <p:nvSpPr>
          <p:cNvPr id="6" name="Content Placeholder 5">
            <a:extLst>
              <a:ext uri="{FF2B5EF4-FFF2-40B4-BE49-F238E27FC236}">
                <a16:creationId xmlns:a16="http://schemas.microsoft.com/office/drawing/2014/main" id="{72BC3E3F-CC57-407D-AB5E-158848889DE6}"/>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Why do we think this?</a:t>
            </a:r>
          </a:p>
          <a:p>
            <a:r>
              <a:rPr lang="en-US" b="1" dirty="0"/>
              <a:t>B</a:t>
            </a:r>
            <a:r>
              <a:rPr lang="en-US" dirty="0"/>
              <a:t>ecause there are hundreds of demonstrations that supposedly “prove” it.</a:t>
            </a:r>
          </a:p>
          <a:p>
            <a:r>
              <a:rPr lang="en-US" dirty="0"/>
              <a:t>They all look something like this…</a:t>
            </a:r>
          </a:p>
        </p:txBody>
      </p:sp>
      <p:sp>
        <p:nvSpPr>
          <p:cNvPr id="7" name="TextBox 6">
            <a:extLst>
              <a:ext uri="{FF2B5EF4-FFF2-40B4-BE49-F238E27FC236}">
                <a16:creationId xmlns:a16="http://schemas.microsoft.com/office/drawing/2014/main" id="{64FA1F74-7416-4F6F-A5DB-E71A64838240}"/>
              </a:ext>
            </a:extLst>
          </p:cNvPr>
          <p:cNvSpPr txBox="1"/>
          <p:nvPr/>
        </p:nvSpPr>
        <p:spPr>
          <a:xfrm>
            <a:off x="3060723" y="1099078"/>
            <a:ext cx="5703484" cy="1354217"/>
          </a:xfrm>
          <a:prstGeom prst="rect">
            <a:avLst/>
          </a:prstGeom>
          <a:noFill/>
          <a:ln w="38100">
            <a:noFill/>
          </a:ln>
          <a:effectLst/>
        </p:spPr>
        <p:txBody>
          <a:bodyPr wrap="none" lIns="0" tIns="0" rIns="0" bIns="0" rtlCol="0">
            <a:spAutoFit/>
            <a:scene3d>
              <a:camera prst="perspectiveBelow">
                <a:rot lat="21000000" lon="0" rev="0"/>
              </a:camera>
              <a:lightRig rig="soft" dir="t">
                <a:rot lat="0" lon="0" rev="16200000"/>
              </a:lightRig>
            </a:scene3d>
            <a:sp3d extrusionH="508000" prstMaterial="plastic">
              <a:bevelT w="571500" h="571500"/>
              <a:bevelB w="571500" h="571500"/>
              <a:extrusionClr>
                <a:srgbClr val="808080"/>
              </a:extrusionClr>
            </a:sp3d>
          </a:bodyPr>
          <a:lstStyle/>
          <a:p>
            <a:pPr algn="ctr"/>
            <a:r>
              <a:rPr lang="en-US" sz="8800" b="1" dirty="0">
                <a:ln w="19050">
                  <a:solidFill>
                    <a:schemeClr val="tx1"/>
                  </a:solidFill>
                </a:ln>
                <a:solidFill>
                  <a:srgbClr val="FF0000"/>
                </a:solidFill>
                <a:effectLst/>
                <a:latin typeface="Arial Black" panose="020B0A04020102020204" pitchFamily="34" charset="0"/>
              </a:rPr>
              <a:t>MASSIVE</a:t>
            </a:r>
          </a:p>
        </p:txBody>
      </p:sp>
      <p:sp>
        <p:nvSpPr>
          <p:cNvPr id="8" name="TextBox 7">
            <a:extLst>
              <a:ext uri="{FF2B5EF4-FFF2-40B4-BE49-F238E27FC236}">
                <a16:creationId xmlns:a16="http://schemas.microsoft.com/office/drawing/2014/main" id="{ECD2E708-7C56-443F-9DF1-807403219DE6}"/>
              </a:ext>
            </a:extLst>
          </p:cNvPr>
          <p:cNvSpPr txBox="1"/>
          <p:nvPr/>
        </p:nvSpPr>
        <p:spPr>
          <a:xfrm>
            <a:off x="457199" y="2153470"/>
            <a:ext cx="11293156" cy="1354217"/>
          </a:xfrm>
          <a:prstGeom prst="rect">
            <a:avLst/>
          </a:prstGeom>
          <a:noFill/>
          <a:ln w="38100">
            <a:noFill/>
          </a:ln>
          <a:effectLst/>
        </p:spPr>
        <p:txBody>
          <a:bodyPr wrap="none" lIns="0" tIns="0" rIns="0" bIns="0" rtlCol="0">
            <a:spAutoFit/>
            <a:scene3d>
              <a:camera prst="perspectiveBelow">
                <a:rot lat="21000000" lon="0" rev="0"/>
              </a:camera>
              <a:lightRig rig="soft" dir="t">
                <a:rot lat="0" lon="0" rev="16200000"/>
              </a:lightRig>
            </a:scene3d>
            <a:sp3d extrusionH="508000" prstMaterial="plastic">
              <a:bevelT w="571500" h="571500"/>
              <a:bevelB w="571500" h="571500"/>
              <a:extrusionClr>
                <a:srgbClr val="808080"/>
              </a:extrusionClr>
            </a:sp3d>
          </a:bodyPr>
          <a:lstStyle/>
          <a:p>
            <a:pPr algn="ctr"/>
            <a:r>
              <a:rPr lang="en-US" sz="8800" b="1" dirty="0">
                <a:ln w="19050">
                  <a:solidFill>
                    <a:schemeClr val="tx1"/>
                  </a:solidFill>
                </a:ln>
                <a:solidFill>
                  <a:srgbClr val="FF0000"/>
                </a:solidFill>
                <a:effectLst/>
                <a:latin typeface="Arial Black" panose="020B0A04020102020204" pitchFamily="34" charset="0"/>
              </a:rPr>
              <a:t>FRAGMENTATION!</a:t>
            </a:r>
          </a:p>
        </p:txBody>
      </p:sp>
      <p:sp>
        <p:nvSpPr>
          <p:cNvPr id="9" name="Oval 8">
            <a:extLst>
              <a:ext uri="{FF2B5EF4-FFF2-40B4-BE49-F238E27FC236}">
                <a16:creationId xmlns:a16="http://schemas.microsoft.com/office/drawing/2014/main" id="{6E6B7B91-83C0-4F25-A79B-BD26B32B7E05}"/>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45370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iterate type="lt">
                                    <p:tmPct val="10000"/>
                                  </p:iterate>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500"/>
                                        <p:tgtEl>
                                          <p:spTgt spid="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500"/>
                                        <p:tgtEl>
                                          <p:spTgt spid="6">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fade">
                                      <p:cBhvr>
                                        <p:cTn id="5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853AB-4BED-4D21-A0C2-66A3721A82B2}"/>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9E0D7543-4426-4F93-86BB-B28C1D1E2F27}"/>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70BAD1D6-E6A0-4EC5-9DFC-F31A8C4997E6}"/>
              </a:ext>
            </a:extLst>
          </p:cNvPr>
          <p:cNvSpPr>
            <a:spLocks noGrp="1"/>
          </p:cNvSpPr>
          <p:nvPr>
            <p:ph type="sldNum" sz="quarter" idx="4"/>
          </p:nvPr>
        </p:nvSpPr>
        <p:spPr/>
        <p:txBody>
          <a:bodyPr/>
          <a:lstStyle/>
          <a:p>
            <a:fld id="{87FD5303-69AD-2E4D-B18B-E5EED0F0A60B}" type="slidenum">
              <a:rPr lang="en-US" smtClean="0"/>
              <a:pPr/>
              <a:t>70</a:t>
            </a:fld>
            <a:r>
              <a:rPr lang="en-US"/>
              <a:t>    </a:t>
            </a:r>
            <a:endParaRPr lang="en-US" dirty="0"/>
          </a:p>
        </p:txBody>
      </p:sp>
      <p:sp>
        <p:nvSpPr>
          <p:cNvPr id="5" name="Title 4">
            <a:extLst>
              <a:ext uri="{FF2B5EF4-FFF2-40B4-BE49-F238E27FC236}">
                <a16:creationId xmlns:a16="http://schemas.microsoft.com/office/drawing/2014/main" id="{ABA6E79E-F4C8-47A7-9814-BC9826A50716}"/>
              </a:ext>
            </a:extLst>
          </p:cNvPr>
          <p:cNvSpPr>
            <a:spLocks noGrp="1"/>
          </p:cNvSpPr>
          <p:nvPr>
            <p:ph type="title"/>
          </p:nvPr>
        </p:nvSpPr>
        <p:spPr/>
        <p:txBody>
          <a:bodyPr/>
          <a:lstStyle/>
          <a:p>
            <a:r>
              <a:rPr lang="en-US" dirty="0"/>
              <a:t>Ever-Increasing IDENTITY Clustered Index</a:t>
            </a:r>
          </a:p>
        </p:txBody>
      </p:sp>
      <p:sp>
        <p:nvSpPr>
          <p:cNvPr id="6" name="Content Placeholder 5">
            <a:extLst>
              <a:ext uri="{FF2B5EF4-FFF2-40B4-BE49-F238E27FC236}">
                <a16:creationId xmlns:a16="http://schemas.microsoft.com/office/drawing/2014/main" id="{C21CF0EF-DA8F-4EDA-9E38-C925189C157A}"/>
              </a:ext>
            </a:extLst>
          </p:cNvPr>
          <p:cNvSpPr>
            <a:spLocks noGrp="1"/>
          </p:cNvSpPr>
          <p:nvPr>
            <p:ph sz="quarter" idx="10"/>
          </p:nvPr>
        </p:nvSpPr>
        <p:spPr>
          <a:xfrm>
            <a:off x="0" y="1005840"/>
            <a:ext cx="12188952" cy="5303520"/>
          </a:xfrm>
        </p:spPr>
        <p:txBody>
          <a:bodyPr lIns="228600"/>
          <a:lstStyle/>
          <a:p>
            <a:endParaRPr lang="en-US" dirty="0"/>
          </a:p>
        </p:txBody>
      </p:sp>
      <p:pic>
        <p:nvPicPr>
          <p:cNvPr id="13" name="Picture 2">
            <a:extLst>
              <a:ext uri="{FF2B5EF4-FFF2-40B4-BE49-F238E27FC236}">
                <a16:creationId xmlns:a16="http://schemas.microsoft.com/office/drawing/2014/main" id="{319D5404-900B-4812-B4E2-9BB5F4CFA50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01261" y="1005840"/>
            <a:ext cx="9386301" cy="531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a:extLst>
              <a:ext uri="{FF2B5EF4-FFF2-40B4-BE49-F238E27FC236}">
                <a16:creationId xmlns:a16="http://schemas.microsoft.com/office/drawing/2014/main" id="{3694A82A-1CAB-416F-97F1-9793F496A1A0}"/>
              </a:ext>
            </a:extLst>
          </p:cNvPr>
          <p:cNvCxnSpPr>
            <a:cxnSpLocks/>
          </p:cNvCxnSpPr>
          <p:nvPr/>
        </p:nvCxnSpPr>
        <p:spPr>
          <a:xfrm>
            <a:off x="9835001" y="2993136"/>
            <a:ext cx="0" cy="2702815"/>
          </a:xfrm>
          <a:prstGeom prst="straightConnector1">
            <a:avLst/>
          </a:prstGeom>
          <a:ln w="508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9BFF788-2C7C-4B9C-B8FB-29ABC6665629}"/>
              </a:ext>
            </a:extLst>
          </p:cNvPr>
          <p:cNvSpPr/>
          <p:nvPr/>
        </p:nvSpPr>
        <p:spPr>
          <a:xfrm>
            <a:off x="4019696" y="2311511"/>
            <a:ext cx="3780034" cy="369332"/>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dirty="0">
                <a:solidFill>
                  <a:schemeClr val="tx1"/>
                </a:solidFill>
                <a:latin typeface="Arial Black" panose="020B0A04020102020204" pitchFamily="34" charset="0"/>
              </a:rPr>
              <a:t>Table contains 90,000 rows</a:t>
            </a:r>
          </a:p>
        </p:txBody>
      </p:sp>
      <p:sp>
        <p:nvSpPr>
          <p:cNvPr id="16" name="Rectangle 15">
            <a:extLst>
              <a:ext uri="{FF2B5EF4-FFF2-40B4-BE49-F238E27FC236}">
                <a16:creationId xmlns:a16="http://schemas.microsoft.com/office/drawing/2014/main" id="{70014DA2-EC4B-4BE8-982C-3259EB4F692D}"/>
              </a:ext>
            </a:extLst>
          </p:cNvPr>
          <p:cNvSpPr/>
          <p:nvPr/>
        </p:nvSpPr>
        <p:spPr>
          <a:xfrm>
            <a:off x="6406097" y="3182202"/>
            <a:ext cx="2275113" cy="1232136"/>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dirty="0">
                <a:solidFill>
                  <a:schemeClr val="tx1"/>
                </a:solidFill>
                <a:latin typeface="Arial Black" panose="020B0A04020102020204" pitchFamily="34" charset="0"/>
              </a:rPr>
              <a:t>This is how much space it used to take.</a:t>
            </a:r>
          </a:p>
          <a:p>
            <a:pPr algn="ctr"/>
            <a:r>
              <a:rPr lang="en-US" dirty="0">
                <a:solidFill>
                  <a:schemeClr val="tx1"/>
                </a:solidFill>
                <a:latin typeface="Arial Black" panose="020B0A04020102020204" pitchFamily="34" charset="0"/>
              </a:rPr>
              <a:t>~1640 pages.</a:t>
            </a:r>
          </a:p>
        </p:txBody>
      </p:sp>
      <p:cxnSp>
        <p:nvCxnSpPr>
          <p:cNvPr id="17" name="Straight Arrow Connector 16">
            <a:extLst>
              <a:ext uri="{FF2B5EF4-FFF2-40B4-BE49-F238E27FC236}">
                <a16:creationId xmlns:a16="http://schemas.microsoft.com/office/drawing/2014/main" id="{8F554C12-8C5D-43A2-9572-9DD3881BFFCC}"/>
              </a:ext>
            </a:extLst>
          </p:cNvPr>
          <p:cNvCxnSpPr>
            <a:cxnSpLocks/>
          </p:cNvCxnSpPr>
          <p:nvPr/>
        </p:nvCxnSpPr>
        <p:spPr>
          <a:xfrm flipH="1">
            <a:off x="7543654" y="4414338"/>
            <a:ext cx="19956" cy="1281613"/>
          </a:xfrm>
          <a:prstGeom prst="straightConnector1">
            <a:avLst/>
          </a:prstGeom>
          <a:ln w="508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3E8AEDD-184B-459A-BBBE-73CB7169B9BC}"/>
              </a:ext>
            </a:extLst>
          </p:cNvPr>
          <p:cNvSpPr/>
          <p:nvPr/>
        </p:nvSpPr>
        <p:spPr>
          <a:xfrm>
            <a:off x="7538114" y="3181633"/>
            <a:ext cx="2286191" cy="2085152"/>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dirty="0">
                <a:solidFill>
                  <a:schemeClr val="tx1"/>
                </a:solidFill>
                <a:latin typeface="Arial Black" panose="020B0A04020102020204" pitchFamily="34" charset="0"/>
              </a:rPr>
              <a:t>This is how much space it takes now.</a:t>
            </a:r>
          </a:p>
          <a:p>
            <a:pPr algn="ctr"/>
            <a:r>
              <a:rPr lang="en-US" dirty="0">
                <a:solidFill>
                  <a:schemeClr val="tx1"/>
                </a:solidFill>
                <a:latin typeface="Arial Black" panose="020B0A04020102020204" pitchFamily="34" charset="0"/>
              </a:rPr>
              <a:t>An extra 660+ pages!</a:t>
            </a:r>
          </a:p>
          <a:p>
            <a:pPr algn="ctr"/>
            <a:r>
              <a:rPr lang="en-US" dirty="0">
                <a:solidFill>
                  <a:schemeClr val="tx1"/>
                </a:solidFill>
                <a:latin typeface="Arial Black" panose="020B0A04020102020204" pitchFamily="34" charset="0"/>
              </a:rPr>
              <a:t>About 40% MORE!!!</a:t>
            </a:r>
          </a:p>
        </p:txBody>
      </p:sp>
      <p:sp>
        <p:nvSpPr>
          <p:cNvPr id="21" name="TextBox 20">
            <a:extLst>
              <a:ext uri="{FF2B5EF4-FFF2-40B4-BE49-F238E27FC236}">
                <a16:creationId xmlns:a16="http://schemas.microsoft.com/office/drawing/2014/main" id="{8F978914-9F81-4773-B410-084E04135102}"/>
              </a:ext>
            </a:extLst>
          </p:cNvPr>
          <p:cNvSpPr txBox="1"/>
          <p:nvPr/>
        </p:nvSpPr>
        <p:spPr>
          <a:xfrm>
            <a:off x="1102147" y="3110628"/>
            <a:ext cx="9984528" cy="2585323"/>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u="sng" dirty="0">
                <a:latin typeface="Arial Black" panose="020B0A04020102020204" pitchFamily="34" charset="0"/>
              </a:rPr>
              <a:t>Common Processing Method</a:t>
            </a:r>
          </a:p>
          <a:p>
            <a:pPr marL="457200" indent="-457200">
              <a:buFont typeface="+mj-lt"/>
              <a:buAutoNum type="arabicPeriod"/>
            </a:pPr>
            <a:r>
              <a:rPr lang="en-US" sz="2400" dirty="0">
                <a:latin typeface="Arial Black" panose="020B0A04020102020204" pitchFamily="34" charset="0"/>
              </a:rPr>
              <a:t>Insert New Rows (they go in at the end of the index).</a:t>
            </a:r>
          </a:p>
          <a:p>
            <a:pPr marL="457200" indent="-457200">
              <a:buFont typeface="+mj-lt"/>
              <a:buAutoNum type="arabicPeriod"/>
            </a:pPr>
            <a:r>
              <a:rPr lang="en-US" sz="2400" dirty="0">
                <a:latin typeface="Arial Black" panose="020B0A04020102020204" pitchFamily="34" charset="0"/>
              </a:rPr>
              <a:t>Process those newly inserted Rows.</a:t>
            </a:r>
          </a:p>
          <a:p>
            <a:pPr marL="914400" lvl="1" indent="-457200">
              <a:buFont typeface="Wingdings" panose="05000000000000000000" pitchFamily="2" charset="2"/>
              <a:buChar char="Ø"/>
            </a:pPr>
            <a:r>
              <a:rPr lang="en-US" sz="2400" dirty="0">
                <a:latin typeface="Arial Black" panose="020B0A04020102020204" pitchFamily="34" charset="0"/>
              </a:rPr>
              <a:t>Update the New Rows as “Processed”.</a:t>
            </a:r>
          </a:p>
          <a:p>
            <a:pPr marL="914400" lvl="1" indent="-457200">
              <a:buFont typeface="Wingdings" panose="05000000000000000000" pitchFamily="2" charset="2"/>
              <a:buChar char="Ø"/>
            </a:pPr>
            <a:r>
              <a:rPr lang="en-US" sz="2400" dirty="0">
                <a:latin typeface="Arial Black" panose="020B0A04020102020204" pitchFamily="34" charset="0"/>
              </a:rPr>
              <a:t>“Comments and “</a:t>
            </a:r>
            <a:r>
              <a:rPr lang="en-US" sz="2400" dirty="0" err="1">
                <a:latin typeface="Arial Black" panose="020B0A04020102020204" pitchFamily="34" charset="0"/>
              </a:rPr>
              <a:t>Modified_By</a:t>
            </a:r>
            <a:r>
              <a:rPr lang="en-US" sz="2400" dirty="0">
                <a:latin typeface="Arial Black" panose="020B0A04020102020204" pitchFamily="34" charset="0"/>
              </a:rPr>
              <a:t>” is a common mistake.</a:t>
            </a:r>
          </a:p>
          <a:p>
            <a:pPr marL="457200" indent="-457200">
              <a:buFont typeface="+mj-lt"/>
              <a:buAutoNum type="arabicPeriod"/>
            </a:pPr>
            <a:r>
              <a:rPr lang="en-US" sz="2400" dirty="0">
                <a:latin typeface="Arial Black" panose="020B0A04020102020204" pitchFamily="34" charset="0"/>
              </a:rPr>
              <a:t>Fragmentation occurs.</a:t>
            </a:r>
          </a:p>
          <a:p>
            <a:pPr marL="457200" indent="-457200">
              <a:buFont typeface="+mj-lt"/>
              <a:buAutoNum type="arabicPeriod"/>
            </a:pPr>
            <a:r>
              <a:rPr lang="en-US" sz="2400" dirty="0">
                <a:latin typeface="Arial Black" panose="020B0A04020102020204" pitchFamily="34" charset="0"/>
              </a:rPr>
              <a:t>Lower Fill Factor to try to stop it.</a:t>
            </a:r>
          </a:p>
        </p:txBody>
      </p:sp>
      <p:sp>
        <p:nvSpPr>
          <p:cNvPr id="19" name="Oval 18">
            <a:extLst>
              <a:ext uri="{FF2B5EF4-FFF2-40B4-BE49-F238E27FC236}">
                <a16:creationId xmlns:a16="http://schemas.microsoft.com/office/drawing/2014/main" id="{0C1B17E7-62D2-4E33-86AE-01D6E825223C}"/>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57817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outVertical)">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barn(outVertical)">
                                      <p:cBhvr>
                                        <p:cTn id="15" dur="500"/>
                                        <p:tgtEl>
                                          <p:spTgt spid="2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21">
                                            <p:txEl>
                                              <p:pRg st="1" end="1"/>
                                            </p:txEl>
                                          </p:spTgt>
                                        </p:tgtEl>
                                        <p:attrNameLst>
                                          <p:attrName>style.visibility</p:attrName>
                                        </p:attrNameLst>
                                      </p:cBhvr>
                                      <p:to>
                                        <p:strVal val="visible"/>
                                      </p:to>
                                    </p:set>
                                    <p:animEffect transition="in" filter="barn(outVertical)">
                                      <p:cBhvr>
                                        <p:cTn id="20" dur="500"/>
                                        <p:tgtEl>
                                          <p:spTgt spid="2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animEffect transition="in" filter="barn(outVertical)">
                                      <p:cBhvr>
                                        <p:cTn id="25" dur="500"/>
                                        <p:tgtEl>
                                          <p:spTgt spid="2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barn(outVertical)">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animEffect transition="in" filter="barn(outVertical)">
                                      <p:cBhvr>
                                        <p:cTn id="35" dur="500"/>
                                        <p:tgtEl>
                                          <p:spTgt spid="2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nodeType="clickEffect">
                                  <p:stCondLst>
                                    <p:cond delay="0"/>
                                  </p:stCondLst>
                                  <p:childTnLst>
                                    <p:set>
                                      <p:cBhvr>
                                        <p:cTn id="39" dur="1" fill="hold">
                                          <p:stCondLst>
                                            <p:cond delay="0"/>
                                          </p:stCondLst>
                                        </p:cTn>
                                        <p:tgtEl>
                                          <p:spTgt spid="21">
                                            <p:txEl>
                                              <p:pRg st="5" end="5"/>
                                            </p:txEl>
                                          </p:spTgt>
                                        </p:tgtEl>
                                        <p:attrNameLst>
                                          <p:attrName>style.visibility</p:attrName>
                                        </p:attrNameLst>
                                      </p:cBhvr>
                                      <p:to>
                                        <p:strVal val="visible"/>
                                      </p:to>
                                    </p:set>
                                    <p:animEffect transition="in" filter="barn(outVertical)">
                                      <p:cBhvr>
                                        <p:cTn id="40" dur="500"/>
                                        <p:tgtEl>
                                          <p:spTgt spid="2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nodeType="clickEffect">
                                  <p:stCondLst>
                                    <p:cond delay="0"/>
                                  </p:stCondLst>
                                  <p:childTnLst>
                                    <p:set>
                                      <p:cBhvr>
                                        <p:cTn id="44" dur="1" fill="hold">
                                          <p:stCondLst>
                                            <p:cond delay="0"/>
                                          </p:stCondLst>
                                        </p:cTn>
                                        <p:tgtEl>
                                          <p:spTgt spid="21">
                                            <p:txEl>
                                              <p:pRg st="6" end="6"/>
                                            </p:txEl>
                                          </p:spTgt>
                                        </p:tgtEl>
                                        <p:attrNameLst>
                                          <p:attrName>style.visibility</p:attrName>
                                        </p:attrNameLst>
                                      </p:cBhvr>
                                      <p:to>
                                        <p:strVal val="visible"/>
                                      </p:to>
                                    </p:set>
                                    <p:animEffect transition="in" filter="barn(outVertical)">
                                      <p:cBhvr>
                                        <p:cTn id="45" dur="500"/>
                                        <p:tgtEl>
                                          <p:spTgt spid="2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1">
                                            <p:txEl>
                                              <p:pRg st="0" end="0"/>
                                            </p:txEl>
                                          </p:spTgt>
                                        </p:tgtEl>
                                      </p:cBhvr>
                                    </p:animEffect>
                                    <p:set>
                                      <p:cBhvr>
                                        <p:cTn id="50" dur="1" fill="hold">
                                          <p:stCondLst>
                                            <p:cond delay="499"/>
                                          </p:stCondLst>
                                        </p:cTn>
                                        <p:tgtEl>
                                          <p:spTgt spid="21">
                                            <p:txEl>
                                              <p:pRg st="0" end="0"/>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1">
                                            <p:txEl>
                                              <p:pRg st="1" end="1"/>
                                            </p:txEl>
                                          </p:spTgt>
                                        </p:tgtEl>
                                      </p:cBhvr>
                                    </p:animEffect>
                                    <p:set>
                                      <p:cBhvr>
                                        <p:cTn id="53" dur="1" fill="hold">
                                          <p:stCondLst>
                                            <p:cond delay="499"/>
                                          </p:stCondLst>
                                        </p:cTn>
                                        <p:tgtEl>
                                          <p:spTgt spid="21">
                                            <p:txEl>
                                              <p:pRg st="1" end="1"/>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21">
                                            <p:txEl>
                                              <p:pRg st="2" end="2"/>
                                            </p:txEl>
                                          </p:spTgt>
                                        </p:tgtEl>
                                      </p:cBhvr>
                                    </p:animEffect>
                                    <p:set>
                                      <p:cBhvr>
                                        <p:cTn id="56" dur="1" fill="hold">
                                          <p:stCondLst>
                                            <p:cond delay="499"/>
                                          </p:stCondLst>
                                        </p:cTn>
                                        <p:tgtEl>
                                          <p:spTgt spid="21">
                                            <p:txEl>
                                              <p:pRg st="2" end="2"/>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1">
                                            <p:txEl>
                                              <p:pRg st="3" end="3"/>
                                            </p:txEl>
                                          </p:spTgt>
                                        </p:tgtEl>
                                      </p:cBhvr>
                                    </p:animEffect>
                                    <p:set>
                                      <p:cBhvr>
                                        <p:cTn id="59" dur="1" fill="hold">
                                          <p:stCondLst>
                                            <p:cond delay="499"/>
                                          </p:stCondLst>
                                        </p:cTn>
                                        <p:tgtEl>
                                          <p:spTgt spid="21">
                                            <p:txEl>
                                              <p:pRg st="3" end="3"/>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1">
                                            <p:txEl>
                                              <p:pRg st="4" end="4"/>
                                            </p:txEl>
                                          </p:spTgt>
                                        </p:tgtEl>
                                      </p:cBhvr>
                                    </p:animEffect>
                                    <p:set>
                                      <p:cBhvr>
                                        <p:cTn id="62" dur="1" fill="hold">
                                          <p:stCondLst>
                                            <p:cond delay="499"/>
                                          </p:stCondLst>
                                        </p:cTn>
                                        <p:tgtEl>
                                          <p:spTgt spid="21">
                                            <p:txEl>
                                              <p:pRg st="4" end="4"/>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1">
                                            <p:txEl>
                                              <p:pRg st="5" end="5"/>
                                            </p:txEl>
                                          </p:spTgt>
                                        </p:tgtEl>
                                      </p:cBhvr>
                                    </p:animEffect>
                                    <p:set>
                                      <p:cBhvr>
                                        <p:cTn id="65" dur="1" fill="hold">
                                          <p:stCondLst>
                                            <p:cond delay="499"/>
                                          </p:stCondLst>
                                        </p:cTn>
                                        <p:tgtEl>
                                          <p:spTgt spid="21">
                                            <p:txEl>
                                              <p:pRg st="5" end="5"/>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1">
                                            <p:txEl>
                                              <p:pRg st="6" end="6"/>
                                            </p:txEl>
                                          </p:spTgt>
                                        </p:tgtEl>
                                      </p:cBhvr>
                                    </p:animEffect>
                                    <p:set>
                                      <p:cBhvr>
                                        <p:cTn id="68" dur="1" fill="hold">
                                          <p:stCondLst>
                                            <p:cond delay="499"/>
                                          </p:stCondLst>
                                        </p:cTn>
                                        <p:tgtEl>
                                          <p:spTgt spid="21">
                                            <p:txEl>
                                              <p:pRg st="6" end="6"/>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1">
                                            <p:bg/>
                                          </p:spTgt>
                                        </p:tgtEl>
                                      </p:cBhvr>
                                    </p:animEffect>
                                    <p:set>
                                      <p:cBhvr>
                                        <p:cTn id="71" dur="1" fill="hold">
                                          <p:stCondLst>
                                            <p:cond delay="499"/>
                                          </p:stCondLst>
                                        </p:cTn>
                                        <p:tgtEl>
                                          <p:spTgt spid="21">
                                            <p:bg/>
                                          </p:spTgt>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6" presetClass="entr" presetSubtype="37"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arn(outVertical)">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up)">
                                      <p:cBhvr>
                                        <p:cTn id="81" dur="500"/>
                                        <p:tgtEl>
                                          <p:spTgt spid="17"/>
                                        </p:tgtEl>
                                      </p:cBhvr>
                                    </p:animEffect>
                                  </p:childTnLst>
                                </p:cTn>
                              </p:par>
                              <p:par>
                                <p:cTn id="82" presetID="16" presetClass="entr" presetSubtype="37"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arn(outVertical)">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6"/>
                                        </p:tgtEl>
                                      </p:cBhvr>
                                    </p:animEffect>
                                    <p:set>
                                      <p:cBhvr>
                                        <p:cTn id="89" dur="1" fill="hold">
                                          <p:stCondLst>
                                            <p:cond delay="499"/>
                                          </p:stCondLst>
                                        </p:cTn>
                                        <p:tgtEl>
                                          <p:spTgt spid="16"/>
                                        </p:tgtEl>
                                        <p:attrNameLst>
                                          <p:attrName>style.visibility</p:attrName>
                                        </p:attrNameLst>
                                      </p:cBhvr>
                                      <p:to>
                                        <p:strVal val="hidden"/>
                                      </p:to>
                                    </p:set>
                                  </p:childTnLst>
                                </p:cTn>
                              </p:par>
                              <p:par>
                                <p:cTn id="90" presetID="16" presetClass="entr" presetSubtype="37"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barn(outVertical)">
                                      <p:cBhvr>
                                        <p:cTn id="92" dur="500"/>
                                        <p:tgtEl>
                                          <p:spTgt spid="18"/>
                                        </p:tgtEl>
                                      </p:cBhvr>
                                    </p:animEffect>
                                  </p:childTnLst>
                                </p:cTn>
                              </p:par>
                              <p:par>
                                <p:cTn id="93" presetID="22" presetClass="entr" presetSubtype="1"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up)">
                                      <p:cBhvr>
                                        <p:cTn id="9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6" grpId="1" animBg="1"/>
      <p:bldP spid="18" grpId="0" animBg="1"/>
      <p:bldP spid="21" grpId="0" animBg="1"/>
      <p:bldP spid="21" grpId="1" build="allAtOnce"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57A8C-073A-4A7E-AAA1-50FA7B32DE54}"/>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B18EDAD2-B1E6-4E4A-9861-D75742F805CE}"/>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27F4F2A2-776E-4D46-9848-D2406CC21DA2}"/>
              </a:ext>
            </a:extLst>
          </p:cNvPr>
          <p:cNvSpPr>
            <a:spLocks noGrp="1"/>
          </p:cNvSpPr>
          <p:nvPr>
            <p:ph type="sldNum" sz="quarter" idx="4"/>
          </p:nvPr>
        </p:nvSpPr>
        <p:spPr/>
        <p:txBody>
          <a:bodyPr/>
          <a:lstStyle/>
          <a:p>
            <a:fld id="{87FD5303-69AD-2E4D-B18B-E5EED0F0A60B}" type="slidenum">
              <a:rPr lang="en-US" smtClean="0"/>
              <a:pPr/>
              <a:t>71</a:t>
            </a:fld>
            <a:r>
              <a:rPr lang="en-US"/>
              <a:t>    </a:t>
            </a:r>
            <a:endParaRPr lang="en-US" dirty="0"/>
          </a:p>
        </p:txBody>
      </p:sp>
      <p:sp>
        <p:nvSpPr>
          <p:cNvPr id="5" name="Title 4">
            <a:extLst>
              <a:ext uri="{FF2B5EF4-FFF2-40B4-BE49-F238E27FC236}">
                <a16:creationId xmlns:a16="http://schemas.microsoft.com/office/drawing/2014/main" id="{741CB6DA-D2E2-4059-BA04-838CCD7F229B}"/>
              </a:ext>
            </a:extLst>
          </p:cNvPr>
          <p:cNvSpPr>
            <a:spLocks noGrp="1"/>
          </p:cNvSpPr>
          <p:nvPr>
            <p:ph type="title"/>
          </p:nvPr>
        </p:nvSpPr>
        <p:spPr/>
        <p:txBody>
          <a:bodyPr/>
          <a:lstStyle/>
          <a:p>
            <a:r>
              <a:rPr lang="en-US" dirty="0"/>
              <a:t>“Append Only” Inserts ALWAYS Fill to 100%</a:t>
            </a:r>
          </a:p>
        </p:txBody>
      </p:sp>
      <p:sp>
        <p:nvSpPr>
          <p:cNvPr id="6" name="Content Placeholder 5">
            <a:extLst>
              <a:ext uri="{FF2B5EF4-FFF2-40B4-BE49-F238E27FC236}">
                <a16:creationId xmlns:a16="http://schemas.microsoft.com/office/drawing/2014/main" id="{97BAC91F-E595-49F3-A505-FDAD9C849FF6}"/>
              </a:ext>
            </a:extLst>
          </p:cNvPr>
          <p:cNvSpPr>
            <a:spLocks noGrp="1"/>
          </p:cNvSpPr>
          <p:nvPr>
            <p:ph sz="quarter" idx="10"/>
          </p:nvPr>
        </p:nvSpPr>
        <p:spPr/>
        <p:txBody>
          <a:bodyPr/>
          <a:lstStyle/>
          <a:p>
            <a:endParaRPr lang="en-US"/>
          </a:p>
        </p:txBody>
      </p:sp>
      <p:pic>
        <p:nvPicPr>
          <p:cNvPr id="7" name="Picture 2">
            <a:extLst>
              <a:ext uri="{FF2B5EF4-FFF2-40B4-BE49-F238E27FC236}">
                <a16:creationId xmlns:a16="http://schemas.microsoft.com/office/drawing/2014/main" id="{69C0F5AD-EF91-42BF-9267-C037B85A2E9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09961" y="1005839"/>
            <a:ext cx="936890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EEF26E02-AF94-4FEE-A106-D75F11FC5CA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09961" y="1005839"/>
            <a:ext cx="936890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C261218D-02A2-42FE-BCFB-D5369B79817D}"/>
              </a:ext>
            </a:extLst>
          </p:cNvPr>
          <p:cNvSpPr/>
          <p:nvPr/>
        </p:nvSpPr>
        <p:spPr>
          <a:xfrm>
            <a:off x="2459752" y="4006581"/>
            <a:ext cx="4029072" cy="646331"/>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dirty="0">
                <a:solidFill>
                  <a:schemeClr val="tx1"/>
                </a:solidFill>
                <a:latin typeface="Arial Black" panose="020B0A04020102020204" pitchFamily="34" charset="0"/>
              </a:rPr>
              <a:t>Let's see what happens when we insert 10,000 rows</a:t>
            </a:r>
          </a:p>
        </p:txBody>
      </p:sp>
      <p:cxnSp>
        <p:nvCxnSpPr>
          <p:cNvPr id="10" name="Straight Arrow Connector 9">
            <a:extLst>
              <a:ext uri="{FF2B5EF4-FFF2-40B4-BE49-F238E27FC236}">
                <a16:creationId xmlns:a16="http://schemas.microsoft.com/office/drawing/2014/main" id="{775993AE-AD5C-46E9-8B85-823C381168EC}"/>
              </a:ext>
            </a:extLst>
          </p:cNvPr>
          <p:cNvCxnSpPr>
            <a:cxnSpLocks/>
            <a:stCxn id="11" idx="0"/>
          </p:cNvCxnSpPr>
          <p:nvPr/>
        </p:nvCxnSpPr>
        <p:spPr>
          <a:xfrm flipV="1">
            <a:off x="8723224" y="2009869"/>
            <a:ext cx="0" cy="1581365"/>
          </a:xfrm>
          <a:prstGeom prst="straightConnector1">
            <a:avLst/>
          </a:prstGeom>
          <a:ln w="508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6345F13-B1B2-4C9D-A057-EBA211230D75}"/>
              </a:ext>
            </a:extLst>
          </p:cNvPr>
          <p:cNvSpPr/>
          <p:nvPr/>
        </p:nvSpPr>
        <p:spPr>
          <a:xfrm>
            <a:off x="7317090" y="3591234"/>
            <a:ext cx="2812267" cy="1754326"/>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dirty="0">
                <a:solidFill>
                  <a:schemeClr val="tx1"/>
                </a:solidFill>
                <a:latin typeface="Arial Black" panose="020B0A04020102020204" pitchFamily="34" charset="0"/>
              </a:rPr>
              <a:t>New rows filled to almost 100% despite the Fill Factor.</a:t>
            </a:r>
          </a:p>
          <a:p>
            <a:pPr algn="ctr"/>
            <a:r>
              <a:rPr lang="en-US" dirty="0">
                <a:solidFill>
                  <a:schemeClr val="tx1"/>
                </a:solidFill>
                <a:latin typeface="Arial Black" panose="020B0A04020102020204" pitchFamily="34" charset="0"/>
              </a:rPr>
              <a:t>It ALWAYS happens on "Append Only" Index INSERTs.</a:t>
            </a:r>
          </a:p>
        </p:txBody>
      </p:sp>
    </p:spTree>
    <p:extLst>
      <p:ext uri="{BB962C8B-B14F-4D97-AF65-F5344CB8AC3E}">
        <p14:creationId xmlns:p14="http://schemas.microsoft.com/office/powerpoint/2010/main" val="361430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7AC0CA-1D16-4631-ACE7-5B6F2AE497C7}"/>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E8315DCB-5CCE-4E3F-9D50-9D3F75C2478F}"/>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96DF5C12-AC9D-41D1-B502-C2185EF2ECED}"/>
              </a:ext>
            </a:extLst>
          </p:cNvPr>
          <p:cNvSpPr>
            <a:spLocks noGrp="1"/>
          </p:cNvSpPr>
          <p:nvPr>
            <p:ph type="sldNum" sz="quarter" idx="4"/>
          </p:nvPr>
        </p:nvSpPr>
        <p:spPr/>
        <p:txBody>
          <a:bodyPr/>
          <a:lstStyle/>
          <a:p>
            <a:fld id="{87FD5303-69AD-2E4D-B18B-E5EED0F0A60B}" type="slidenum">
              <a:rPr lang="en-US" smtClean="0"/>
              <a:pPr/>
              <a:t>72</a:t>
            </a:fld>
            <a:r>
              <a:rPr lang="en-US"/>
              <a:t>    </a:t>
            </a:r>
            <a:endParaRPr lang="en-US" dirty="0"/>
          </a:p>
        </p:txBody>
      </p:sp>
      <p:sp>
        <p:nvSpPr>
          <p:cNvPr id="5" name="Title 4">
            <a:extLst>
              <a:ext uri="{FF2B5EF4-FFF2-40B4-BE49-F238E27FC236}">
                <a16:creationId xmlns:a16="http://schemas.microsoft.com/office/drawing/2014/main" id="{9CBA32A1-CCBC-4AFC-A511-99A18F529EA9}"/>
              </a:ext>
            </a:extLst>
          </p:cNvPr>
          <p:cNvSpPr>
            <a:spLocks noGrp="1"/>
          </p:cNvSpPr>
          <p:nvPr>
            <p:ph type="title"/>
          </p:nvPr>
        </p:nvSpPr>
        <p:spPr>
          <a:xfrm>
            <a:off x="457199" y="91440"/>
            <a:ext cx="11731626" cy="914400"/>
          </a:xfrm>
        </p:spPr>
        <p:txBody>
          <a:bodyPr>
            <a:normAutofit fontScale="90000"/>
          </a:bodyPr>
          <a:lstStyle/>
          <a:p>
            <a:r>
              <a:rPr lang="en-US" dirty="0"/>
              <a:t>The Devastating Effect of “</a:t>
            </a:r>
            <a:r>
              <a:rPr lang="en-US" dirty="0" err="1"/>
              <a:t>Exp</a:t>
            </a:r>
            <a:r>
              <a:rPr lang="en-US" u="sng" dirty="0" err="1">
                <a:solidFill>
                  <a:srgbClr val="FF0000"/>
                </a:solidFill>
              </a:rPr>
              <a:t>A</a:t>
            </a:r>
            <a:r>
              <a:rPr lang="en-US" dirty="0" err="1"/>
              <a:t>nsive</a:t>
            </a:r>
            <a:r>
              <a:rPr lang="en-US" dirty="0"/>
              <a:t> Updates”</a:t>
            </a:r>
          </a:p>
        </p:txBody>
      </p:sp>
      <p:sp>
        <p:nvSpPr>
          <p:cNvPr id="6" name="Content Placeholder 5">
            <a:extLst>
              <a:ext uri="{FF2B5EF4-FFF2-40B4-BE49-F238E27FC236}">
                <a16:creationId xmlns:a16="http://schemas.microsoft.com/office/drawing/2014/main" id="{36311F1D-0D42-4468-A16F-64A6D2D661CC}"/>
              </a:ext>
            </a:extLst>
          </p:cNvPr>
          <p:cNvSpPr>
            <a:spLocks noGrp="1"/>
          </p:cNvSpPr>
          <p:nvPr>
            <p:ph sz="quarter" idx="10"/>
          </p:nvPr>
        </p:nvSpPr>
        <p:spPr/>
        <p:txBody>
          <a:bodyPr/>
          <a:lstStyle/>
          <a:p>
            <a:endParaRPr lang="en-US" dirty="0"/>
          </a:p>
        </p:txBody>
      </p:sp>
      <p:pic>
        <p:nvPicPr>
          <p:cNvPr id="7" name="Picture 2">
            <a:extLst>
              <a:ext uri="{FF2B5EF4-FFF2-40B4-BE49-F238E27FC236}">
                <a16:creationId xmlns:a16="http://schemas.microsoft.com/office/drawing/2014/main" id="{18053270-E893-47F4-B3A6-CF8BF3391B9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09961" y="1005839"/>
            <a:ext cx="936890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5E6C15A3-9D4E-458A-982C-B98E9E8E8B8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09961" y="1005839"/>
            <a:ext cx="9368902"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a:extLst>
              <a:ext uri="{FF2B5EF4-FFF2-40B4-BE49-F238E27FC236}">
                <a16:creationId xmlns:a16="http://schemas.microsoft.com/office/drawing/2014/main" id="{815ED8E8-D310-4898-B949-321655AF3EE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501776" y="1908826"/>
            <a:ext cx="898086" cy="200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492818C5-E064-4AB9-BCAF-B60280F4A268}"/>
              </a:ext>
            </a:extLst>
          </p:cNvPr>
          <p:cNvSpPr/>
          <p:nvPr/>
        </p:nvSpPr>
        <p:spPr>
          <a:xfrm>
            <a:off x="1955638" y="1908826"/>
            <a:ext cx="6535252" cy="1091447"/>
          </a:xfrm>
          <a:prstGeom prst="rect">
            <a:avLst/>
          </a:prstGeom>
          <a:solidFill>
            <a:srgbClr val="FFFF00"/>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lIns="45720" rIns="45720" rtlCol="0" anchor="ctr">
            <a:noAutofit/>
          </a:bodyPr>
          <a:lstStyle/>
          <a:p>
            <a:pPr algn="ctr"/>
            <a:r>
              <a:rPr lang="en-US" dirty="0">
                <a:solidFill>
                  <a:schemeClr val="tx1"/>
                </a:solidFill>
                <a:latin typeface="Arial Black" panose="020B0A04020102020204" pitchFamily="34" charset="0"/>
              </a:rPr>
              <a:t>The seriously reduced Fill Factor did NOTHING to prevent fragmentation even with just 333 updates!</a:t>
            </a:r>
          </a:p>
          <a:p>
            <a:pPr algn="ctr"/>
            <a:r>
              <a:rPr lang="en-US" dirty="0">
                <a:solidFill>
                  <a:srgbClr val="FF0000"/>
                </a:solidFill>
                <a:latin typeface="Arial Black" panose="020B0A04020102020204" pitchFamily="34" charset="0"/>
              </a:rPr>
              <a:t>It IS, however, wasting all this (about 40% if you do the math) memory/disk space!</a:t>
            </a:r>
          </a:p>
        </p:txBody>
      </p:sp>
      <p:sp>
        <p:nvSpPr>
          <p:cNvPr id="13" name="Rectangle 12">
            <a:extLst>
              <a:ext uri="{FF2B5EF4-FFF2-40B4-BE49-F238E27FC236}">
                <a16:creationId xmlns:a16="http://schemas.microsoft.com/office/drawing/2014/main" id="{641BEC05-DB31-4A66-ADFB-5F7AF7A15187}"/>
              </a:ext>
            </a:extLst>
          </p:cNvPr>
          <p:cNvSpPr/>
          <p:nvPr/>
        </p:nvSpPr>
        <p:spPr>
          <a:xfrm>
            <a:off x="2913454" y="3254516"/>
            <a:ext cx="4847772" cy="1200329"/>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dirty="0">
                <a:solidFill>
                  <a:schemeClr val="tx1"/>
                </a:solidFill>
                <a:latin typeface="Arial Black" panose="020B0A04020102020204" pitchFamily="34" charset="0"/>
              </a:rPr>
              <a:t>On top of every thing else that's wrong, our index scans now take</a:t>
            </a:r>
            <a:br>
              <a:rPr lang="en-US" dirty="0">
                <a:solidFill>
                  <a:schemeClr val="tx1"/>
                </a:solidFill>
                <a:latin typeface="Arial Black" panose="020B0A04020102020204" pitchFamily="34" charset="0"/>
              </a:rPr>
            </a:br>
            <a:r>
              <a:rPr lang="en-US" sz="3600" dirty="0">
                <a:solidFill>
                  <a:schemeClr val="tx1"/>
                </a:solidFill>
                <a:latin typeface="Arial Black" panose="020B0A04020102020204" pitchFamily="34" charset="0"/>
              </a:rPr>
              <a:t>40% LONGER!</a:t>
            </a:r>
          </a:p>
        </p:txBody>
      </p:sp>
      <p:sp>
        <p:nvSpPr>
          <p:cNvPr id="14" name="Rectangle 13">
            <a:extLst>
              <a:ext uri="{FF2B5EF4-FFF2-40B4-BE49-F238E27FC236}">
                <a16:creationId xmlns:a16="http://schemas.microsoft.com/office/drawing/2014/main" id="{000F3E35-D34F-44A0-9D77-8352FE96AC5E}"/>
              </a:ext>
            </a:extLst>
          </p:cNvPr>
          <p:cNvSpPr/>
          <p:nvPr/>
        </p:nvSpPr>
        <p:spPr>
          <a:xfrm>
            <a:off x="8490890" y="1908826"/>
            <a:ext cx="898086" cy="2000153"/>
          </a:xfrm>
          <a:prstGeom prst="rect">
            <a:avLst/>
          </a:prstGeom>
          <a:solidFill>
            <a:srgbClr val="FFFF00">
              <a:alpha val="50000"/>
            </a:srgbClr>
          </a:solid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B72FCD9C-0DA4-49BF-9548-F0F14289528C}"/>
              </a:ext>
            </a:extLst>
          </p:cNvPr>
          <p:cNvCxnSpPr>
            <a:cxnSpLocks/>
            <a:stCxn id="16" idx="3"/>
          </p:cNvCxnSpPr>
          <p:nvPr/>
        </p:nvCxnSpPr>
        <p:spPr>
          <a:xfrm>
            <a:off x="7761226" y="3716181"/>
            <a:ext cx="729664" cy="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651437A-8F86-4785-970A-3C4AA02AA0FA}"/>
              </a:ext>
            </a:extLst>
          </p:cNvPr>
          <p:cNvSpPr/>
          <p:nvPr/>
        </p:nvSpPr>
        <p:spPr>
          <a:xfrm>
            <a:off x="2913454" y="3254516"/>
            <a:ext cx="4847772" cy="2308324"/>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dirty="0">
                <a:solidFill>
                  <a:schemeClr val="tx1"/>
                </a:solidFill>
                <a:latin typeface="Arial Black" panose="020B0A04020102020204" pitchFamily="34" charset="0"/>
              </a:rPr>
              <a:t>A properly built and maintained Random GUID index </a:t>
            </a:r>
          </a:p>
          <a:p>
            <a:pPr algn="ctr"/>
            <a:r>
              <a:rPr lang="en-US" dirty="0">
                <a:solidFill>
                  <a:schemeClr val="tx1"/>
                </a:solidFill>
                <a:latin typeface="Arial Black" panose="020B0A04020102020204" pitchFamily="34" charset="0"/>
              </a:rPr>
              <a:t>would </a:t>
            </a:r>
            <a:r>
              <a:rPr lang="en-US" dirty="0">
                <a:solidFill>
                  <a:srgbClr val="FF0000"/>
                </a:solidFill>
                <a:effectLst>
                  <a:outerShdw blurRad="38100" dist="50800" dir="2700000" algn="tl">
                    <a:srgbClr val="000000"/>
                  </a:outerShdw>
                </a:effectLst>
                <a:latin typeface="Arial Black" panose="020B0A04020102020204" pitchFamily="34" charset="0"/>
              </a:rPr>
              <a:t>NOT</a:t>
            </a:r>
            <a:r>
              <a:rPr lang="en-US" dirty="0">
                <a:solidFill>
                  <a:schemeClr val="tx1"/>
                </a:solidFill>
                <a:latin typeface="Arial Black" panose="020B0A04020102020204" pitchFamily="34" charset="0"/>
              </a:rPr>
              <a:t> have fragmented.</a:t>
            </a:r>
          </a:p>
          <a:p>
            <a:pPr algn="ctr"/>
            <a:r>
              <a:rPr lang="en-US" dirty="0">
                <a:solidFill>
                  <a:schemeClr val="tx1"/>
                </a:solidFill>
                <a:latin typeface="Arial Black" panose="020B0A04020102020204" pitchFamily="34" charset="0"/>
              </a:rPr>
              <a:t>(Already proven)</a:t>
            </a:r>
          </a:p>
          <a:p>
            <a:pPr algn="ctr"/>
            <a:r>
              <a:rPr lang="en-US" sz="2400" dirty="0">
                <a:solidFill>
                  <a:srgbClr val="FF0000"/>
                </a:solidFill>
                <a:effectLst>
                  <a:outerShdw blurRad="38100" dist="50800" dir="2700000" algn="tl">
                    <a:srgbClr val="000000"/>
                  </a:outerShdw>
                </a:effectLst>
                <a:latin typeface="Arial Black" panose="020B0A04020102020204" pitchFamily="34" charset="0"/>
              </a:rPr>
              <a:t>And people say that Random GUIDs have a fragmentation problem???</a:t>
            </a:r>
          </a:p>
        </p:txBody>
      </p:sp>
      <p:sp>
        <p:nvSpPr>
          <p:cNvPr id="23" name="TextBox 22">
            <a:extLst>
              <a:ext uri="{FF2B5EF4-FFF2-40B4-BE49-F238E27FC236}">
                <a16:creationId xmlns:a16="http://schemas.microsoft.com/office/drawing/2014/main" id="{1A7D4478-CFE7-4526-8593-1261677108EE}"/>
              </a:ext>
            </a:extLst>
          </p:cNvPr>
          <p:cNvSpPr txBox="1"/>
          <p:nvPr/>
        </p:nvSpPr>
        <p:spPr>
          <a:xfrm>
            <a:off x="2814611" y="1828131"/>
            <a:ext cx="4086504" cy="110799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And guess what?</a:t>
            </a:r>
          </a:p>
          <a:p>
            <a:pPr algn="ctr"/>
            <a:r>
              <a:rPr lang="en-US" sz="2400" dirty="0">
                <a:latin typeface="Arial Black" panose="020B0A04020102020204" pitchFamily="34" charset="0"/>
              </a:rPr>
              <a:t>NEWSEQUENTIALID()</a:t>
            </a:r>
          </a:p>
          <a:p>
            <a:pPr algn="ctr"/>
            <a:r>
              <a:rPr lang="en-US" sz="2400" dirty="0">
                <a:latin typeface="Arial Black" panose="020B0A04020102020204" pitchFamily="34" charset="0"/>
              </a:rPr>
              <a:t>has the SAME problem!</a:t>
            </a:r>
          </a:p>
        </p:txBody>
      </p:sp>
      <p:sp>
        <p:nvSpPr>
          <p:cNvPr id="15" name="Rectangle 14">
            <a:extLst>
              <a:ext uri="{FF2B5EF4-FFF2-40B4-BE49-F238E27FC236}">
                <a16:creationId xmlns:a16="http://schemas.microsoft.com/office/drawing/2014/main" id="{D45136C8-AEA2-485F-A268-C4AD89CABC7E}"/>
              </a:ext>
            </a:extLst>
          </p:cNvPr>
          <p:cNvSpPr/>
          <p:nvPr/>
        </p:nvSpPr>
        <p:spPr>
          <a:xfrm>
            <a:off x="2913454" y="3254516"/>
            <a:ext cx="4847772" cy="923330"/>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dirty="0">
                <a:solidFill>
                  <a:schemeClr val="tx1"/>
                </a:solidFill>
                <a:latin typeface="Arial Black" panose="020B0A04020102020204" pitchFamily="34" charset="0"/>
              </a:rPr>
              <a:t>Now, ask yourself…</a:t>
            </a:r>
          </a:p>
          <a:p>
            <a:pPr algn="ctr"/>
            <a:r>
              <a:rPr lang="en-US" dirty="0">
                <a:solidFill>
                  <a:schemeClr val="tx1"/>
                </a:solidFill>
                <a:latin typeface="Arial Black" panose="020B0A04020102020204" pitchFamily="34" charset="0"/>
              </a:rPr>
              <a:t>What data will most queries concentrate on?</a:t>
            </a:r>
          </a:p>
        </p:txBody>
      </p:sp>
      <p:sp>
        <p:nvSpPr>
          <p:cNvPr id="16" name="Rectangle 15">
            <a:extLst>
              <a:ext uri="{FF2B5EF4-FFF2-40B4-BE49-F238E27FC236}">
                <a16:creationId xmlns:a16="http://schemas.microsoft.com/office/drawing/2014/main" id="{3FD5C9FC-6AD2-4F7E-973F-4E35C630526A}"/>
              </a:ext>
            </a:extLst>
          </p:cNvPr>
          <p:cNvSpPr/>
          <p:nvPr/>
        </p:nvSpPr>
        <p:spPr>
          <a:xfrm>
            <a:off x="2913454" y="3254516"/>
            <a:ext cx="4847772" cy="923330"/>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dirty="0">
                <a:solidFill>
                  <a:schemeClr val="tx1"/>
                </a:solidFill>
                <a:latin typeface="Arial Black" panose="020B0A04020102020204" pitchFamily="34" charset="0"/>
              </a:rPr>
              <a:t>The answer is</a:t>
            </a:r>
          </a:p>
          <a:p>
            <a:pPr algn="ctr"/>
            <a:r>
              <a:rPr lang="en-US" dirty="0">
                <a:solidFill>
                  <a:schemeClr val="tx1"/>
                </a:solidFill>
                <a:latin typeface="Arial Black" panose="020B0A04020102020204" pitchFamily="34" charset="0"/>
              </a:rPr>
              <a:t>ON THE MOST RECENTLY</a:t>
            </a:r>
          </a:p>
          <a:p>
            <a:pPr algn="ctr"/>
            <a:r>
              <a:rPr lang="en-US" dirty="0">
                <a:solidFill>
                  <a:schemeClr val="tx1"/>
                </a:solidFill>
                <a:latin typeface="Arial Black" panose="020B0A04020102020204" pitchFamily="34" charset="0"/>
              </a:rPr>
              <a:t>ADDED DATA!</a:t>
            </a:r>
          </a:p>
        </p:txBody>
      </p:sp>
      <p:sp>
        <p:nvSpPr>
          <p:cNvPr id="11" name="Rectangle 10">
            <a:extLst>
              <a:ext uri="{FF2B5EF4-FFF2-40B4-BE49-F238E27FC236}">
                <a16:creationId xmlns:a16="http://schemas.microsoft.com/office/drawing/2014/main" id="{05D54E27-123E-4D18-8460-BC366572DFCF}"/>
              </a:ext>
            </a:extLst>
          </p:cNvPr>
          <p:cNvSpPr/>
          <p:nvPr/>
        </p:nvSpPr>
        <p:spPr>
          <a:xfrm>
            <a:off x="2913454" y="3254516"/>
            <a:ext cx="3933372" cy="923330"/>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dirty="0">
                <a:solidFill>
                  <a:schemeClr val="tx1"/>
                </a:solidFill>
                <a:latin typeface="Arial Black" panose="020B0A04020102020204" pitchFamily="34" charset="0"/>
              </a:rPr>
              <a:t>Now, let’s update </a:t>
            </a:r>
            <a:r>
              <a:rPr lang="en-US" dirty="0" err="1">
                <a:solidFill>
                  <a:schemeClr val="tx1"/>
                </a:solidFill>
                <a:latin typeface="Arial Black" panose="020B0A04020102020204" pitchFamily="34" charset="0"/>
              </a:rPr>
              <a:t>Modified_By</a:t>
            </a:r>
            <a:r>
              <a:rPr lang="en-US" dirty="0">
                <a:solidFill>
                  <a:schemeClr val="tx1"/>
                </a:solidFill>
                <a:latin typeface="Arial Black" panose="020B0A04020102020204" pitchFamily="34" charset="0"/>
              </a:rPr>
              <a:t> (or Comments) on just 333 of the 10K rows.</a:t>
            </a:r>
          </a:p>
        </p:txBody>
      </p:sp>
      <p:sp>
        <p:nvSpPr>
          <p:cNvPr id="21" name="Rectangle 20">
            <a:extLst>
              <a:ext uri="{FF2B5EF4-FFF2-40B4-BE49-F238E27FC236}">
                <a16:creationId xmlns:a16="http://schemas.microsoft.com/office/drawing/2014/main" id="{B497CED3-F223-421E-87C0-5DE7C3F116AC}"/>
              </a:ext>
            </a:extLst>
          </p:cNvPr>
          <p:cNvSpPr/>
          <p:nvPr/>
        </p:nvSpPr>
        <p:spPr>
          <a:xfrm>
            <a:off x="2439989" y="3244435"/>
            <a:ext cx="5794702" cy="2769989"/>
          </a:xfrm>
          <a:prstGeom prst="rect">
            <a:avLst/>
          </a:prstGeom>
          <a:solidFill>
            <a:schemeClr val="bg1"/>
          </a:solid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u="sng" dirty="0">
                <a:solidFill>
                  <a:schemeClr val="tx1"/>
                </a:solidFill>
                <a:latin typeface="Arial Black" panose="020B0A04020102020204" pitchFamily="34" charset="0"/>
              </a:rPr>
              <a:t>To Summarize</a:t>
            </a:r>
          </a:p>
          <a:p>
            <a:pPr algn="ctr"/>
            <a:r>
              <a:rPr lang="en-US" dirty="0">
                <a:solidFill>
                  <a:schemeClr val="tx1"/>
                </a:solidFill>
                <a:latin typeface="Arial Black" panose="020B0A04020102020204" pitchFamily="34" charset="0"/>
              </a:rPr>
              <a:t>The IDENTITY column index is</a:t>
            </a:r>
            <a:br>
              <a:rPr lang="en-US" dirty="0">
                <a:solidFill>
                  <a:schemeClr val="tx1"/>
                </a:solidFill>
                <a:latin typeface="Arial Black" panose="020B0A04020102020204" pitchFamily="34" charset="0"/>
              </a:rPr>
            </a:br>
            <a:r>
              <a:rPr lang="en-US" sz="2400" dirty="0">
                <a:solidFill>
                  <a:srgbClr val="FF0000"/>
                </a:solidFill>
                <a:effectLst>
                  <a:outerShdw blurRad="38100" dist="50800" dir="2700000" algn="tl">
                    <a:srgbClr val="000000"/>
                  </a:outerShdw>
                </a:effectLst>
                <a:latin typeface="Arial Black" panose="020B0A04020102020204" pitchFamily="34" charset="0"/>
              </a:rPr>
              <a:t>WASTING HALF THE MEMORY ON THE MOST ACTIVE SECTION OF THE INDEX</a:t>
            </a:r>
            <a:br>
              <a:rPr lang="en-US" sz="2400" dirty="0">
                <a:solidFill>
                  <a:srgbClr val="FF0000"/>
                </a:solidFill>
                <a:effectLst>
                  <a:outerShdw blurRad="38100" dist="50800" dir="2700000" algn="tl">
                    <a:srgbClr val="000000"/>
                  </a:outerShdw>
                </a:effectLst>
                <a:latin typeface="Arial Black" panose="020B0A04020102020204" pitchFamily="34" charset="0"/>
              </a:rPr>
            </a:br>
            <a:r>
              <a:rPr lang="en-US" sz="2400" dirty="0">
                <a:solidFill>
                  <a:srgbClr val="FF0000"/>
                </a:solidFill>
                <a:effectLst>
                  <a:outerShdw blurRad="38100" dist="50800" dir="2700000" algn="tl">
                    <a:srgbClr val="000000"/>
                  </a:outerShdw>
                </a:effectLst>
                <a:latin typeface="Arial Black" panose="020B0A04020102020204" pitchFamily="34" charset="0"/>
              </a:rPr>
              <a:t>(SELECTs Take 2X to Run!)</a:t>
            </a:r>
          </a:p>
          <a:p>
            <a:pPr algn="ctr"/>
            <a:r>
              <a:rPr lang="en-US" dirty="0">
                <a:solidFill>
                  <a:schemeClr val="tx1"/>
                </a:solidFill>
                <a:latin typeface="Arial Black" panose="020B0A04020102020204" pitchFamily="34" charset="0"/>
              </a:rPr>
              <a:t>due to massive fragmentation that won’t be fixed until the next Index Maintenance run!</a:t>
            </a:r>
          </a:p>
        </p:txBody>
      </p:sp>
      <p:sp>
        <p:nvSpPr>
          <p:cNvPr id="24" name="Oval 23">
            <a:extLst>
              <a:ext uri="{FF2B5EF4-FFF2-40B4-BE49-F238E27FC236}">
                <a16:creationId xmlns:a16="http://schemas.microsoft.com/office/drawing/2014/main" id="{E5A89E2E-DF46-40B7-8065-22E3FE36953A}"/>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90195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0"/>
                                        <p:tgtEl>
                                          <p:spTgt spid="8"/>
                                        </p:tgtEl>
                                      </p:cBhvr>
                                    </p:animEffect>
                                  </p:childTnLst>
                                </p:cTn>
                              </p:par>
                              <p:par>
                                <p:cTn id="16" presetID="22" presetClass="entr" presetSubtype="4" fill="hold" nodeType="withEffect">
                                  <p:stCondLst>
                                    <p:cond delay="340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9" presetClass="exit" presetSubtype="0" fill="hold" nodeType="withEffect">
                                  <p:stCondLst>
                                    <p:cond delay="3900"/>
                                  </p:stCondLst>
                                  <p:childTnLst>
                                    <p:animEffect transition="out" filter="dissolve">
                                      <p:cBhvr>
                                        <p:cTn id="20" dur="2000"/>
                                        <p:tgtEl>
                                          <p:spTgt spid="9"/>
                                        </p:tgtEl>
                                      </p:cBhvr>
                                    </p:animEffect>
                                    <p:set>
                                      <p:cBhvr>
                                        <p:cTn id="21" dur="1" fill="hold">
                                          <p:stCondLst>
                                            <p:cond delay="19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outVertic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16" presetClass="entr" presetSubtype="37"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outVertic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6" presetClass="entr" presetSubtype="37"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arn(outVertical)">
                                      <p:cBhvr>
                                        <p:cTn id="50" dur="500"/>
                                        <p:tgtEl>
                                          <p:spTgt spid="16"/>
                                        </p:tgtEl>
                                      </p:cBhvr>
                                    </p:animEffect>
                                  </p:childTnLst>
                                </p:cTn>
                              </p:par>
                              <p:par>
                                <p:cTn id="51" presetID="2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down)">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6"/>
                                        </p:tgtEl>
                                      </p:cBhvr>
                                    </p:animEffect>
                                    <p:set>
                                      <p:cBhvr>
                                        <p:cTn id="61" dur="1" fill="hold">
                                          <p:stCondLst>
                                            <p:cond delay="499"/>
                                          </p:stCondLst>
                                        </p:cTn>
                                        <p:tgtEl>
                                          <p:spTgt spid="16"/>
                                        </p:tgtEl>
                                        <p:attrNameLst>
                                          <p:attrName>style.visibility</p:attrName>
                                        </p:attrNameLst>
                                      </p:cBhvr>
                                      <p:to>
                                        <p:strVal val="hidden"/>
                                      </p:to>
                                    </p:set>
                                  </p:childTnLst>
                                </p:cTn>
                              </p:par>
                              <p:par>
                                <p:cTn id="62" presetID="16" presetClass="entr" presetSubtype="37"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arn(outVertical)">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barn(outVertical)">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par>
                                <p:cTn id="75" presetID="16" presetClass="entr" presetSubtype="37"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barn(outVertical)">
                                      <p:cBhvr>
                                        <p:cTn id="77" dur="500"/>
                                        <p:tgtEl>
                                          <p:spTgt spid="22"/>
                                        </p:tgtEl>
                                      </p:cBhvr>
                                    </p:animEffect>
                                  </p:childTnLst>
                                </p:cTn>
                              </p:par>
                              <p:par>
                                <p:cTn id="78" presetID="16" presetClass="entr" presetSubtype="37" fill="hold" nodeType="withEffect">
                                  <p:stCondLst>
                                    <p:cond delay="0"/>
                                  </p:stCondLst>
                                  <p:childTnLst>
                                    <p:set>
                                      <p:cBhvr>
                                        <p:cTn id="79" dur="1" fill="hold">
                                          <p:stCondLst>
                                            <p:cond delay="0"/>
                                          </p:stCondLst>
                                        </p:cTn>
                                        <p:tgtEl>
                                          <p:spTgt spid="22">
                                            <p:txEl>
                                              <p:pRg st="0" end="0"/>
                                            </p:txEl>
                                          </p:spTgt>
                                        </p:tgtEl>
                                        <p:attrNameLst>
                                          <p:attrName>style.visibility</p:attrName>
                                        </p:attrNameLst>
                                      </p:cBhvr>
                                      <p:to>
                                        <p:strVal val="visible"/>
                                      </p:to>
                                    </p:set>
                                    <p:animEffect transition="in" filter="barn(outVertical)">
                                      <p:cBhvr>
                                        <p:cTn id="80" dur="500"/>
                                        <p:tgtEl>
                                          <p:spTgt spid="22">
                                            <p:txEl>
                                              <p:pRg st="0" end="0"/>
                                            </p:txEl>
                                          </p:spTgt>
                                        </p:tgtEl>
                                      </p:cBhvr>
                                    </p:animEffect>
                                  </p:childTnLst>
                                </p:cTn>
                              </p:par>
                              <p:par>
                                <p:cTn id="81" presetID="16" presetClass="entr" presetSubtype="37" fill="hold" nodeType="withEffect">
                                  <p:stCondLst>
                                    <p:cond delay="0"/>
                                  </p:stCondLst>
                                  <p:childTnLst>
                                    <p:set>
                                      <p:cBhvr>
                                        <p:cTn id="82" dur="1" fill="hold">
                                          <p:stCondLst>
                                            <p:cond delay="0"/>
                                          </p:stCondLst>
                                        </p:cTn>
                                        <p:tgtEl>
                                          <p:spTgt spid="22">
                                            <p:txEl>
                                              <p:pRg st="1" end="1"/>
                                            </p:txEl>
                                          </p:spTgt>
                                        </p:tgtEl>
                                        <p:attrNameLst>
                                          <p:attrName>style.visibility</p:attrName>
                                        </p:attrNameLst>
                                      </p:cBhvr>
                                      <p:to>
                                        <p:strVal val="visible"/>
                                      </p:to>
                                    </p:set>
                                    <p:animEffect transition="in" filter="barn(outVertical)">
                                      <p:cBhvr>
                                        <p:cTn id="83" dur="500"/>
                                        <p:tgtEl>
                                          <p:spTgt spid="22">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37" fill="hold" nodeType="clickEffect">
                                  <p:stCondLst>
                                    <p:cond delay="0"/>
                                  </p:stCondLst>
                                  <p:childTnLst>
                                    <p:set>
                                      <p:cBhvr>
                                        <p:cTn id="87" dur="1" fill="hold">
                                          <p:stCondLst>
                                            <p:cond delay="0"/>
                                          </p:stCondLst>
                                        </p:cTn>
                                        <p:tgtEl>
                                          <p:spTgt spid="22">
                                            <p:txEl>
                                              <p:pRg st="2" end="2"/>
                                            </p:txEl>
                                          </p:spTgt>
                                        </p:tgtEl>
                                        <p:attrNameLst>
                                          <p:attrName>style.visibility</p:attrName>
                                        </p:attrNameLst>
                                      </p:cBhvr>
                                      <p:to>
                                        <p:strVal val="visible"/>
                                      </p:to>
                                    </p:set>
                                    <p:animEffect transition="in" filter="barn(outVertical)">
                                      <p:cBhvr>
                                        <p:cTn id="88" dur="500"/>
                                        <p:tgtEl>
                                          <p:spTgt spid="22">
                                            <p:txEl>
                                              <p:pRg st="2" end="2"/>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3" presetClass="entr" presetSubtype="32" fill="hold" nodeType="clickEffect">
                                  <p:stCondLst>
                                    <p:cond delay="0"/>
                                  </p:stCondLst>
                                  <p:childTnLst>
                                    <p:set>
                                      <p:cBhvr>
                                        <p:cTn id="92" dur="1" fill="hold">
                                          <p:stCondLst>
                                            <p:cond delay="0"/>
                                          </p:stCondLst>
                                        </p:cTn>
                                        <p:tgtEl>
                                          <p:spTgt spid="22">
                                            <p:txEl>
                                              <p:pRg st="3" end="3"/>
                                            </p:txEl>
                                          </p:spTgt>
                                        </p:tgtEl>
                                        <p:attrNameLst>
                                          <p:attrName>style.visibility</p:attrName>
                                        </p:attrNameLst>
                                      </p:cBhvr>
                                      <p:to>
                                        <p:strVal val="visible"/>
                                      </p:to>
                                    </p:set>
                                    <p:anim calcmode="lin" valueType="num">
                                      <p:cBhvr>
                                        <p:cTn id="93" dur="500" fill="hold"/>
                                        <p:tgtEl>
                                          <p:spTgt spid="22">
                                            <p:txEl>
                                              <p:pRg st="3" end="3"/>
                                            </p:txEl>
                                          </p:spTgt>
                                        </p:tgtEl>
                                        <p:attrNameLst>
                                          <p:attrName>ppt_w</p:attrName>
                                        </p:attrNameLst>
                                      </p:cBhvr>
                                      <p:tavLst>
                                        <p:tav tm="0">
                                          <p:val>
                                            <p:strVal val="4*#ppt_w"/>
                                          </p:val>
                                        </p:tav>
                                        <p:tav tm="100000">
                                          <p:val>
                                            <p:strVal val="#ppt_w"/>
                                          </p:val>
                                        </p:tav>
                                      </p:tavLst>
                                    </p:anim>
                                    <p:anim calcmode="lin" valueType="num">
                                      <p:cBhvr>
                                        <p:cTn id="94" dur="500" fill="hold"/>
                                        <p:tgtEl>
                                          <p:spTgt spid="22">
                                            <p:txEl>
                                              <p:pRg st="3" end="3"/>
                                            </p:txEl>
                                          </p:spTgt>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22" grpId="0" animBg="1"/>
      <p:bldP spid="23" grpId="0" animBg="1"/>
      <p:bldP spid="15" grpId="0" animBg="1"/>
      <p:bldP spid="15" grpId="1" animBg="1"/>
      <p:bldP spid="16" grpId="0" animBg="1"/>
      <p:bldP spid="16" grpId="1" animBg="1"/>
      <p:bldP spid="11" grpId="0" animBg="1"/>
      <p:bldP spid="11" grpId="1" animBg="1"/>
      <p:bldP spid="21" grpId="0" animBg="1"/>
      <p:bldP spid="21" grpId="1"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22E97-0BD3-4C37-804D-7AE14CEF5304}"/>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866E5275-A273-41B7-8B70-B82770173057}"/>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6E7224FB-8C63-4BDA-B64D-F97B2217115F}"/>
              </a:ext>
            </a:extLst>
          </p:cNvPr>
          <p:cNvSpPr>
            <a:spLocks noGrp="1"/>
          </p:cNvSpPr>
          <p:nvPr>
            <p:ph type="sldNum" sz="quarter" idx="4"/>
          </p:nvPr>
        </p:nvSpPr>
        <p:spPr/>
        <p:txBody>
          <a:bodyPr/>
          <a:lstStyle/>
          <a:p>
            <a:fld id="{87FD5303-69AD-2E4D-B18B-E5EED0F0A60B}" type="slidenum">
              <a:rPr lang="en-US" smtClean="0"/>
              <a:pPr/>
              <a:t>73</a:t>
            </a:fld>
            <a:r>
              <a:rPr lang="en-US"/>
              <a:t>    </a:t>
            </a:r>
            <a:endParaRPr lang="en-US" dirty="0"/>
          </a:p>
        </p:txBody>
      </p:sp>
      <p:sp>
        <p:nvSpPr>
          <p:cNvPr id="5" name="Title 4">
            <a:extLst>
              <a:ext uri="{FF2B5EF4-FFF2-40B4-BE49-F238E27FC236}">
                <a16:creationId xmlns:a16="http://schemas.microsoft.com/office/drawing/2014/main" id="{F6F29F0B-6888-4F20-AF23-5E8DC0436394}"/>
              </a:ext>
            </a:extLst>
          </p:cNvPr>
          <p:cNvSpPr>
            <a:spLocks noGrp="1"/>
          </p:cNvSpPr>
          <p:nvPr>
            <p:ph type="title"/>
          </p:nvPr>
        </p:nvSpPr>
        <p:spPr/>
        <p:txBody>
          <a:bodyPr/>
          <a:lstStyle/>
          <a:p>
            <a:r>
              <a:rPr lang="en-US" dirty="0"/>
              <a:t>OPTIMIZE_FOR_SEQUENTIAL_KEY</a:t>
            </a:r>
          </a:p>
        </p:txBody>
      </p:sp>
      <p:sp>
        <p:nvSpPr>
          <p:cNvPr id="6" name="Content Placeholder 5">
            <a:extLst>
              <a:ext uri="{FF2B5EF4-FFF2-40B4-BE49-F238E27FC236}">
                <a16:creationId xmlns:a16="http://schemas.microsoft.com/office/drawing/2014/main" id="{12A3EFB8-CE96-4A53-A4A5-2267EA8E7E22}"/>
              </a:ext>
            </a:extLst>
          </p:cNvPr>
          <p:cNvSpPr>
            <a:spLocks noGrp="1"/>
          </p:cNvSpPr>
          <p:nvPr>
            <p:ph sz="quarter" idx="10"/>
          </p:nvPr>
        </p:nvSpPr>
        <p:spPr/>
        <p:txBody>
          <a:bodyPr>
            <a:normAutofit lnSpcReduction="10000"/>
          </a:bodyPr>
          <a:lstStyle/>
          <a:p>
            <a:r>
              <a:rPr lang="en-US" dirty="0"/>
              <a:t>SQL Server 2019 (“Fix” for the “Hot Spot”)</a:t>
            </a:r>
          </a:p>
          <a:p>
            <a:r>
              <a:rPr lang="en-US" dirty="0"/>
              <a:t>It doesn’t fix the “</a:t>
            </a:r>
            <a:r>
              <a:rPr lang="en-US" dirty="0" err="1"/>
              <a:t>Exp</a:t>
            </a:r>
            <a:r>
              <a:rPr lang="en-US" u="sng" dirty="0" err="1">
                <a:solidFill>
                  <a:srgbClr val="FF0000"/>
                </a:solidFill>
              </a:rPr>
              <a:t>A</a:t>
            </a:r>
            <a:r>
              <a:rPr lang="en-US" dirty="0" err="1"/>
              <a:t>nsive</a:t>
            </a:r>
            <a:r>
              <a:rPr lang="en-US" dirty="0"/>
              <a:t>” Update Problem.</a:t>
            </a:r>
          </a:p>
          <a:p>
            <a:r>
              <a:rPr lang="en-US" dirty="0"/>
              <a:t>A type of insert throttling/scheduling (my words).</a:t>
            </a:r>
          </a:p>
          <a:p>
            <a:pPr lvl="1"/>
            <a:r>
              <a:rPr lang="en-US" dirty="0"/>
              <a:t>Pam </a:t>
            </a:r>
            <a:r>
              <a:rPr lang="en-US" dirty="0" err="1"/>
              <a:t>Lahoud</a:t>
            </a:r>
            <a:r>
              <a:rPr lang="en-US" dirty="0"/>
              <a:t> (Microsoft)</a:t>
            </a:r>
          </a:p>
          <a:p>
            <a:pPr lvl="1"/>
            <a:r>
              <a:rPr lang="en-US" dirty="0">
                <a:hlinkClick r:id="rId2"/>
              </a:rPr>
              <a:t>https://techcommunity.microsoft.com/t5/sql-server/behind-the-scenes-on-optimize-for-sequential-key/ba-p/806888</a:t>
            </a:r>
            <a:endParaRPr lang="en-US" dirty="0"/>
          </a:p>
          <a:p>
            <a:r>
              <a:rPr lang="en-US" dirty="0"/>
              <a:t>A better fix is frequently recommended…</a:t>
            </a:r>
          </a:p>
          <a:p>
            <a:pPr lvl="1"/>
            <a:r>
              <a:rPr lang="en-US" dirty="0">
                <a:hlinkClick r:id="rId3"/>
              </a:rPr>
              <a:t>https://docs.microsoft.com/en-US/troubleshoot/sql/performance/resolve-pagelatch-ex-contention</a:t>
            </a:r>
            <a:endParaRPr lang="en-US" dirty="0"/>
          </a:p>
          <a:p>
            <a:pPr lvl="1"/>
            <a:r>
              <a:rPr lang="en-US" dirty="0"/>
              <a:t>4 of the 6 methods recommend changing to </a:t>
            </a:r>
            <a:br>
              <a:rPr lang="en-US" dirty="0"/>
            </a:br>
            <a:r>
              <a:rPr lang="en-US" dirty="0"/>
              <a:t>non-sequential index keys.</a:t>
            </a:r>
          </a:p>
          <a:p>
            <a:pPr lvl="1"/>
            <a:r>
              <a:rPr lang="en-US" dirty="0"/>
              <a:t>Guess what “Method 4” recommends?...</a:t>
            </a:r>
          </a:p>
          <a:p>
            <a:pPr lvl="1"/>
            <a:endParaRPr lang="en-US" dirty="0"/>
          </a:p>
        </p:txBody>
      </p:sp>
      <p:sp>
        <p:nvSpPr>
          <p:cNvPr id="7" name="Oval 6">
            <a:extLst>
              <a:ext uri="{FF2B5EF4-FFF2-40B4-BE49-F238E27FC236}">
                <a16:creationId xmlns:a16="http://schemas.microsoft.com/office/drawing/2014/main" id="{3A075796-BDEE-42E6-B197-AC1DC8AD9CAB}"/>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35091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fade">
                                      <p:cBhvr>
                                        <p:cTn id="4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FCF3B3-AF74-4915-91A3-32E68EFE9B90}"/>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FA54CD5D-E470-46E8-B5B4-14CC8C7F9452}"/>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93271ABF-E51D-42C8-B942-4FB78F99A946}"/>
              </a:ext>
            </a:extLst>
          </p:cNvPr>
          <p:cNvSpPr>
            <a:spLocks noGrp="1"/>
          </p:cNvSpPr>
          <p:nvPr>
            <p:ph type="sldNum" sz="quarter" idx="4"/>
          </p:nvPr>
        </p:nvSpPr>
        <p:spPr/>
        <p:txBody>
          <a:bodyPr/>
          <a:lstStyle/>
          <a:p>
            <a:fld id="{87FD5303-69AD-2E4D-B18B-E5EED0F0A60B}" type="slidenum">
              <a:rPr lang="en-US" smtClean="0"/>
              <a:pPr/>
              <a:t>74</a:t>
            </a:fld>
            <a:r>
              <a:rPr lang="en-US"/>
              <a:t>    </a:t>
            </a:r>
            <a:endParaRPr lang="en-US" dirty="0"/>
          </a:p>
        </p:txBody>
      </p:sp>
      <p:sp>
        <p:nvSpPr>
          <p:cNvPr id="5" name="Title 4">
            <a:extLst>
              <a:ext uri="{FF2B5EF4-FFF2-40B4-BE49-F238E27FC236}">
                <a16:creationId xmlns:a16="http://schemas.microsoft.com/office/drawing/2014/main" id="{50247A30-A54A-494D-8C33-A46DDC7416CE}"/>
              </a:ext>
            </a:extLst>
          </p:cNvPr>
          <p:cNvSpPr>
            <a:spLocks noGrp="1"/>
          </p:cNvSpPr>
          <p:nvPr>
            <p:ph type="title"/>
          </p:nvPr>
        </p:nvSpPr>
        <p:spPr>
          <a:xfrm>
            <a:off x="457199" y="158115"/>
            <a:ext cx="11274552" cy="914400"/>
          </a:xfrm>
        </p:spPr>
        <p:txBody>
          <a:bodyPr anchor="b" anchorCtr="0">
            <a:normAutofit/>
          </a:bodyPr>
          <a:lstStyle/>
          <a:p>
            <a:r>
              <a:rPr lang="en-US" sz="7200" dirty="0"/>
              <a:t>SURPRISE!!!</a:t>
            </a:r>
          </a:p>
        </p:txBody>
      </p:sp>
      <p:sp>
        <p:nvSpPr>
          <p:cNvPr id="6" name="Content Placeholder 5">
            <a:extLst>
              <a:ext uri="{FF2B5EF4-FFF2-40B4-BE49-F238E27FC236}">
                <a16:creationId xmlns:a16="http://schemas.microsoft.com/office/drawing/2014/main" id="{5835CEAB-F99B-4E61-83FE-9275F4CA9643}"/>
              </a:ext>
            </a:extLst>
          </p:cNvPr>
          <p:cNvSpPr>
            <a:spLocks noGrp="1"/>
          </p:cNvSpPr>
          <p:nvPr>
            <p:ph sz="quarter" idx="10"/>
          </p:nvPr>
        </p:nvSpPr>
        <p:spPr>
          <a:xfrm>
            <a:off x="0" y="1004887"/>
            <a:ext cx="12188952" cy="5303520"/>
          </a:xfrm>
        </p:spPr>
        <p:txBody>
          <a:bodyPr>
            <a:normAutofit/>
          </a:bodyPr>
          <a:lstStyle/>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n-US" sz="2800" dirty="0"/>
          </a:p>
          <a:p>
            <a:endParaRPr lang="en-US" sz="2800" dirty="0"/>
          </a:p>
          <a:p>
            <a:endParaRPr lang="en-US" sz="2800" dirty="0"/>
          </a:p>
          <a:p>
            <a:endParaRPr lang="en-US" sz="2800" dirty="0"/>
          </a:p>
          <a:p>
            <a:r>
              <a:rPr lang="en-US" sz="2800" dirty="0"/>
              <a:t>It will also fix the “</a:t>
            </a:r>
            <a:r>
              <a:rPr lang="en-US" sz="2800" dirty="0" err="1"/>
              <a:t>Exp</a:t>
            </a:r>
            <a:r>
              <a:rPr lang="en-US" sz="2800" u="sng" dirty="0" err="1">
                <a:solidFill>
                  <a:srgbClr val="FF0000"/>
                </a:solidFill>
              </a:rPr>
              <a:t>A</a:t>
            </a:r>
            <a:r>
              <a:rPr lang="en-US" sz="2800" dirty="0" err="1"/>
              <a:t>nsive</a:t>
            </a:r>
            <a:r>
              <a:rPr lang="en-US" sz="2800" dirty="0"/>
              <a:t>” update problem!</a:t>
            </a:r>
          </a:p>
        </p:txBody>
      </p:sp>
      <p:pic>
        <p:nvPicPr>
          <p:cNvPr id="8" name="Picture 7">
            <a:extLst>
              <a:ext uri="{FF2B5EF4-FFF2-40B4-BE49-F238E27FC236}">
                <a16:creationId xmlns:a16="http://schemas.microsoft.com/office/drawing/2014/main" id="{E967D197-ABAB-42C7-ABA6-E5D62C9BF985}"/>
              </a:ext>
            </a:extLst>
          </p:cNvPr>
          <p:cNvPicPr>
            <a:picLocks noChangeAspect="1"/>
          </p:cNvPicPr>
          <p:nvPr/>
        </p:nvPicPr>
        <p:blipFill>
          <a:blip r:embed="rId2"/>
          <a:stretch>
            <a:fillRect/>
          </a:stretch>
        </p:blipFill>
        <p:spPr>
          <a:xfrm>
            <a:off x="975128" y="1059108"/>
            <a:ext cx="10238569" cy="4217742"/>
          </a:xfrm>
          <a:prstGeom prst="rect">
            <a:avLst/>
          </a:prstGeom>
        </p:spPr>
      </p:pic>
      <p:sp>
        <p:nvSpPr>
          <p:cNvPr id="9" name="Rectangle 8">
            <a:extLst>
              <a:ext uri="{FF2B5EF4-FFF2-40B4-BE49-F238E27FC236}">
                <a16:creationId xmlns:a16="http://schemas.microsoft.com/office/drawing/2014/main" id="{F6A28CF3-B1D6-4118-BE51-C49706695809}"/>
              </a:ext>
            </a:extLst>
          </p:cNvPr>
          <p:cNvSpPr/>
          <p:nvPr/>
        </p:nvSpPr>
        <p:spPr>
          <a:xfrm>
            <a:off x="941530" y="1847850"/>
            <a:ext cx="1363520" cy="37147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0" name="Multiplication Sign 9">
            <a:extLst>
              <a:ext uri="{FF2B5EF4-FFF2-40B4-BE49-F238E27FC236}">
                <a16:creationId xmlns:a16="http://schemas.microsoft.com/office/drawing/2014/main" id="{927EB12B-56A9-4D4A-8893-4AA3B0B69A82}"/>
              </a:ext>
            </a:extLst>
          </p:cNvPr>
          <p:cNvSpPr/>
          <p:nvPr/>
        </p:nvSpPr>
        <p:spPr>
          <a:xfrm>
            <a:off x="255587" y="2731425"/>
            <a:ext cx="11677650" cy="2703674"/>
          </a:xfrm>
          <a:prstGeom prst="mathMultiply">
            <a:avLst/>
          </a:prstGeom>
          <a:solidFill>
            <a:srgbClr val="FF0000"/>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0000"/>
              </a:solidFill>
              <a:latin typeface="Arial Black" panose="020B0A04020102020204" pitchFamily="34" charset="0"/>
            </a:endParaRPr>
          </a:p>
        </p:txBody>
      </p:sp>
      <p:sp>
        <p:nvSpPr>
          <p:cNvPr id="11" name="TextBox 10">
            <a:extLst>
              <a:ext uri="{FF2B5EF4-FFF2-40B4-BE49-F238E27FC236}">
                <a16:creationId xmlns:a16="http://schemas.microsoft.com/office/drawing/2014/main" id="{AA76C45C-17D7-4433-84F3-4397B562BB9A}"/>
              </a:ext>
            </a:extLst>
          </p:cNvPr>
          <p:cNvSpPr txBox="1"/>
          <p:nvPr/>
        </p:nvSpPr>
        <p:spPr>
          <a:xfrm rot="20832490">
            <a:off x="4630806" y="3744708"/>
            <a:ext cx="2927212" cy="677108"/>
          </a:xfrm>
          <a:prstGeom prst="rect">
            <a:avLst/>
          </a:prstGeom>
          <a:noFill/>
          <a:ln w="38100">
            <a:noFill/>
          </a:ln>
          <a:effectLst/>
        </p:spPr>
        <p:txBody>
          <a:bodyPr wrap="none" lIns="91440" tIns="0" rIns="91440" bIns="0" rtlCol="0">
            <a:spAutoFit/>
          </a:bodyPr>
          <a:lstStyle/>
          <a:p>
            <a:pPr algn="ctr"/>
            <a:r>
              <a:rPr lang="en-US" sz="4400" dirty="0">
                <a:latin typeface="Arial Black" panose="020B0A04020102020204" pitchFamily="34" charset="0"/>
              </a:rPr>
              <a:t>BUSTED!</a:t>
            </a:r>
          </a:p>
        </p:txBody>
      </p:sp>
      <p:sp>
        <p:nvSpPr>
          <p:cNvPr id="12" name="Rectangle 11">
            <a:extLst>
              <a:ext uri="{FF2B5EF4-FFF2-40B4-BE49-F238E27FC236}">
                <a16:creationId xmlns:a16="http://schemas.microsoft.com/office/drawing/2014/main" id="{2BEA74B0-9588-48F6-9512-82D3F618DA76}"/>
              </a:ext>
            </a:extLst>
          </p:cNvPr>
          <p:cNvSpPr/>
          <p:nvPr/>
        </p:nvSpPr>
        <p:spPr>
          <a:xfrm>
            <a:off x="6589854" y="4257675"/>
            <a:ext cx="4421045" cy="37147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3" name="Rectangle 12">
            <a:extLst>
              <a:ext uri="{FF2B5EF4-FFF2-40B4-BE49-F238E27FC236}">
                <a16:creationId xmlns:a16="http://schemas.microsoft.com/office/drawing/2014/main" id="{FF851CE8-F123-4FDA-9CE9-0EDF5B9C6FF6}"/>
              </a:ext>
            </a:extLst>
          </p:cNvPr>
          <p:cNvSpPr/>
          <p:nvPr/>
        </p:nvSpPr>
        <p:spPr>
          <a:xfrm>
            <a:off x="1160605" y="4657726"/>
            <a:ext cx="1430196" cy="37147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4" name="Rectangle 13">
            <a:extLst>
              <a:ext uri="{FF2B5EF4-FFF2-40B4-BE49-F238E27FC236}">
                <a16:creationId xmlns:a16="http://schemas.microsoft.com/office/drawing/2014/main" id="{8DBF13B8-2501-4E42-9AD4-4EC549917ADF}"/>
              </a:ext>
            </a:extLst>
          </p:cNvPr>
          <p:cNvSpPr/>
          <p:nvPr/>
        </p:nvSpPr>
        <p:spPr>
          <a:xfrm>
            <a:off x="1007655" y="2881313"/>
            <a:ext cx="10206041" cy="239553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5" name="Oval 14">
            <a:extLst>
              <a:ext uri="{FF2B5EF4-FFF2-40B4-BE49-F238E27FC236}">
                <a16:creationId xmlns:a16="http://schemas.microsoft.com/office/drawing/2014/main" id="{9CD195DD-3C04-484B-BFEC-1791631F8114}"/>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15456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par>
                                <p:cTn id="38" presetID="23" presetClass="entr" presetSubtype="32"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strVal val="4*#ppt_w"/>
                                          </p:val>
                                        </p:tav>
                                        <p:tav tm="100000">
                                          <p:val>
                                            <p:strVal val="#ppt_w"/>
                                          </p:val>
                                        </p:tav>
                                      </p:tavLst>
                                    </p:anim>
                                    <p:anim calcmode="lin" valueType="num">
                                      <p:cBhvr>
                                        <p:cTn id="41" dur="500" fill="hold"/>
                                        <p:tgtEl>
                                          <p:spTgt spid="10"/>
                                        </p:tgtEl>
                                        <p:attrNameLst>
                                          <p:attrName>ppt_h</p:attrName>
                                        </p:attrNameLst>
                                      </p:cBhvr>
                                      <p:tavLst>
                                        <p:tav tm="0">
                                          <p:val>
                                            <p:strVal val="4*#ppt_h"/>
                                          </p:val>
                                        </p:tav>
                                        <p:tav tm="100000">
                                          <p:val>
                                            <p:strVal val="#ppt_h"/>
                                          </p:val>
                                        </p:tav>
                                      </p:tavLst>
                                    </p:anim>
                                  </p:childTnLst>
                                </p:cTn>
                              </p:par>
                              <p:par>
                                <p:cTn id="42" presetID="23" presetClass="entr" presetSubtype="32"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strVal val="4*#ppt_w"/>
                                          </p:val>
                                        </p:tav>
                                        <p:tav tm="100000">
                                          <p:val>
                                            <p:strVal val="#ppt_w"/>
                                          </p:val>
                                        </p:tav>
                                      </p:tavLst>
                                    </p:anim>
                                    <p:anim calcmode="lin" valueType="num">
                                      <p:cBhvr>
                                        <p:cTn id="45" dur="5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Effect transition="in" filter="fade">
                                      <p:cBhvr>
                                        <p:cTn id="50"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P spid="10" grpId="0" animBg="1"/>
      <p:bldP spid="11" grpId="0"/>
      <p:bldP spid="12" grpId="0" animBg="1"/>
      <p:bldP spid="12" grpId="1" animBg="1"/>
      <p:bldP spid="13" grpId="0" animBg="1"/>
      <p:bldP spid="13" grpId="1" animBg="1"/>
      <p:bldP spid="14" grpId="0" animBg="1"/>
      <p:bldP spid="14" grpId="1"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ctrTitle"/>
          </p:nvPr>
        </p:nvSpPr>
        <p:spPr/>
        <p:txBody>
          <a:bodyPr/>
          <a:lstStyle/>
          <a:p>
            <a:r>
              <a:rPr lang="en-US" dirty="0"/>
              <a:t>Review</a:t>
            </a:r>
          </a:p>
        </p:txBody>
      </p:sp>
    </p:spTree>
    <p:extLst>
      <p:ext uri="{BB962C8B-B14F-4D97-AF65-F5344CB8AC3E}">
        <p14:creationId xmlns:p14="http://schemas.microsoft.com/office/powerpoint/2010/main" val="39504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81F46-3B1A-45F4-8B44-177335FF5726}"/>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A63B4693-70AE-485E-9D60-9C82E9FF1E0E}"/>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7784BDD-87D7-476E-8AB5-4490B154DD96}"/>
              </a:ext>
            </a:extLst>
          </p:cNvPr>
          <p:cNvSpPr>
            <a:spLocks noGrp="1"/>
          </p:cNvSpPr>
          <p:nvPr>
            <p:ph type="sldNum" sz="quarter" idx="4"/>
          </p:nvPr>
        </p:nvSpPr>
        <p:spPr/>
        <p:txBody>
          <a:bodyPr/>
          <a:lstStyle/>
          <a:p>
            <a:fld id="{87FD5303-69AD-2E4D-B18B-E5EED0F0A60B}" type="slidenum">
              <a:rPr lang="en-US" smtClean="0"/>
              <a:pPr/>
              <a:t>76</a:t>
            </a:fld>
            <a:r>
              <a:rPr lang="en-US"/>
              <a:t>    </a:t>
            </a:r>
            <a:endParaRPr lang="en-US" dirty="0"/>
          </a:p>
        </p:txBody>
      </p:sp>
      <p:sp>
        <p:nvSpPr>
          <p:cNvPr id="5" name="Title 4">
            <a:extLst>
              <a:ext uri="{FF2B5EF4-FFF2-40B4-BE49-F238E27FC236}">
                <a16:creationId xmlns:a16="http://schemas.microsoft.com/office/drawing/2014/main" id="{A1D4E6B5-53DD-4D95-AC7E-06F47EC83E9A}"/>
              </a:ext>
            </a:extLst>
          </p:cNvPr>
          <p:cNvSpPr>
            <a:spLocks noGrp="1"/>
          </p:cNvSpPr>
          <p:nvPr>
            <p:ph type="title"/>
          </p:nvPr>
        </p:nvSpPr>
        <p:spPr/>
        <p:txBody>
          <a:bodyPr/>
          <a:lstStyle/>
          <a:p>
            <a:r>
              <a:rPr lang="en-US" dirty="0"/>
              <a:t>IDENTITY</a:t>
            </a:r>
          </a:p>
        </p:txBody>
      </p:sp>
      <p:sp>
        <p:nvSpPr>
          <p:cNvPr id="6" name="Content Placeholder 5">
            <a:extLst>
              <a:ext uri="{FF2B5EF4-FFF2-40B4-BE49-F238E27FC236}">
                <a16:creationId xmlns:a16="http://schemas.microsoft.com/office/drawing/2014/main" id="{CF6036F6-C50B-47A5-AE9C-564F91B0AA97}"/>
              </a:ext>
            </a:extLst>
          </p:cNvPr>
          <p:cNvSpPr>
            <a:spLocks noGrp="1"/>
          </p:cNvSpPr>
          <p:nvPr>
            <p:ph sz="quarter" idx="10"/>
          </p:nvPr>
        </p:nvSpPr>
        <p:spPr/>
        <p:txBody>
          <a:bodyPr>
            <a:normAutofit fontScale="85000" lnSpcReduction="20000"/>
          </a:bodyPr>
          <a:lstStyle/>
          <a:p>
            <a:r>
              <a:rPr lang="en-US" dirty="0"/>
              <a:t>Has Issues</a:t>
            </a:r>
          </a:p>
          <a:p>
            <a:pPr lvl="1"/>
            <a:r>
              <a:rPr lang="en-US" dirty="0"/>
              <a:t>“Hot Spot” at end of index</a:t>
            </a:r>
          </a:p>
          <a:p>
            <a:pPr lvl="2"/>
            <a:r>
              <a:rPr lang="en-US" dirty="0"/>
              <a:t>Page contention</a:t>
            </a:r>
          </a:p>
          <a:p>
            <a:pPr lvl="2"/>
            <a:r>
              <a:rPr lang="en-US" dirty="0"/>
              <a:t>Everyone waits their turn</a:t>
            </a:r>
          </a:p>
          <a:p>
            <a:pPr lvl="1"/>
            <a:r>
              <a:rPr lang="en-US" dirty="0"/>
              <a:t>Not good for Merges</a:t>
            </a:r>
          </a:p>
          <a:p>
            <a:pPr lvl="1"/>
            <a:r>
              <a:rPr lang="en-US" dirty="0"/>
              <a:t>Not good for Replication</a:t>
            </a:r>
          </a:p>
          <a:p>
            <a:pPr lvl="1"/>
            <a:r>
              <a:rPr lang="en-US" dirty="0"/>
              <a:t>Very Prone to extreme fragmentation during Insert/Update pattern due to “</a:t>
            </a:r>
            <a:r>
              <a:rPr lang="en-US" dirty="0" err="1"/>
              <a:t>Exp</a:t>
            </a:r>
            <a:r>
              <a:rPr lang="en-US" u="sng" dirty="0" err="1">
                <a:solidFill>
                  <a:srgbClr val="FF0000"/>
                </a:solidFill>
              </a:rPr>
              <a:t>A</a:t>
            </a:r>
            <a:r>
              <a:rPr lang="en-US" dirty="0" err="1"/>
              <a:t>nsive</a:t>
            </a:r>
            <a:r>
              <a:rPr lang="en-US" dirty="0"/>
              <a:t> Updates”</a:t>
            </a:r>
          </a:p>
          <a:p>
            <a:pPr lvl="1"/>
            <a:r>
              <a:rPr lang="en-US" dirty="0"/>
              <a:t>Non-Clustered Indexes are NOT immune from fragmentation.</a:t>
            </a:r>
          </a:p>
          <a:p>
            <a:pPr lvl="1"/>
            <a:r>
              <a:rPr lang="en-US" dirty="0"/>
              <a:t>Needs two trips to Insert and then get the new key.</a:t>
            </a:r>
          </a:p>
          <a:p>
            <a:pPr lvl="1"/>
            <a:r>
              <a:rPr lang="en-US" dirty="0"/>
              <a:t>Frequently not the best Clustered Index for performance.</a:t>
            </a:r>
          </a:p>
          <a:p>
            <a:r>
              <a:rPr lang="en-US" dirty="0"/>
              <a:t>Good Things?</a:t>
            </a:r>
          </a:p>
          <a:p>
            <a:pPr lvl="1"/>
            <a:r>
              <a:rPr lang="en-US" dirty="0"/>
              <a:t>Narrow compared to GUIDs</a:t>
            </a:r>
          </a:p>
          <a:p>
            <a:pPr lvl="1"/>
            <a:r>
              <a:rPr lang="en-US" dirty="0"/>
              <a:t>Follows “Best Practice” of being “Ever-Increasing”</a:t>
            </a:r>
          </a:p>
          <a:p>
            <a:pPr lvl="1"/>
            <a:r>
              <a:rPr lang="en-US" dirty="0"/>
              <a:t>Low overhead in Non-Clustered Indexes</a:t>
            </a:r>
          </a:p>
          <a:p>
            <a:r>
              <a:rPr lang="en-US" dirty="0"/>
              <a:t>Recommendation</a:t>
            </a:r>
          </a:p>
          <a:p>
            <a:pPr lvl="1"/>
            <a:r>
              <a:rPr lang="en-US" dirty="0"/>
              <a:t>Ok to use and don’t need to change but can have serious problems.</a:t>
            </a:r>
          </a:p>
          <a:p>
            <a:pPr lvl="1"/>
            <a:r>
              <a:rPr lang="en-US" dirty="0"/>
              <a:t>There are other “fixes” we cover in other sessions.</a:t>
            </a:r>
          </a:p>
          <a:p>
            <a:pPr marL="457200" lvl="1" indent="0">
              <a:buNone/>
            </a:pPr>
            <a:endParaRPr lang="en-US" dirty="0"/>
          </a:p>
        </p:txBody>
      </p:sp>
      <p:sp>
        <p:nvSpPr>
          <p:cNvPr id="7" name="Oval 6">
            <a:extLst>
              <a:ext uri="{FF2B5EF4-FFF2-40B4-BE49-F238E27FC236}">
                <a16:creationId xmlns:a16="http://schemas.microsoft.com/office/drawing/2014/main" id="{599107F7-EBC0-43EB-A5CE-FAB69268F14B}"/>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73808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4" end="14"/>
                                            </p:txEl>
                                          </p:spTgt>
                                        </p:tgtEl>
                                        <p:attrNameLst>
                                          <p:attrName>style.visibility</p:attrName>
                                        </p:attrNameLst>
                                      </p:cBhvr>
                                      <p:to>
                                        <p:strVal val="visible"/>
                                      </p:to>
                                    </p:set>
                                    <p:animEffect transition="in" filter="fade">
                                      <p:cBhvr>
                                        <p:cTn id="7" dur="500"/>
                                        <p:tgtEl>
                                          <p:spTgt spid="6">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5" end="15"/>
                                            </p:txEl>
                                          </p:spTgt>
                                        </p:tgtEl>
                                        <p:attrNameLst>
                                          <p:attrName>style.visibility</p:attrName>
                                        </p:attrNameLst>
                                      </p:cBhvr>
                                      <p:to>
                                        <p:strVal val="visible"/>
                                      </p:to>
                                    </p:set>
                                    <p:animEffect transition="in" filter="fade">
                                      <p:cBhvr>
                                        <p:cTn id="12" dur="500"/>
                                        <p:tgtEl>
                                          <p:spTgt spid="6">
                                            <p:txEl>
                                              <p:pRg st="15"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6" end="16"/>
                                            </p:txEl>
                                          </p:spTgt>
                                        </p:tgtEl>
                                        <p:attrNameLst>
                                          <p:attrName>style.visibility</p:attrName>
                                        </p:attrNameLst>
                                      </p:cBhvr>
                                      <p:to>
                                        <p:strVal val="visible"/>
                                      </p:to>
                                    </p:set>
                                    <p:animEffect transition="in" filter="fade">
                                      <p:cBhvr>
                                        <p:cTn id="17"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400CB-E214-41B1-B892-A77D43AED792}"/>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AC3323DE-47D1-47E2-BDC5-277AB9A950E8}"/>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468D88C8-4CA2-4E5B-90F0-94DF67BBB9F4}"/>
              </a:ext>
            </a:extLst>
          </p:cNvPr>
          <p:cNvSpPr>
            <a:spLocks noGrp="1"/>
          </p:cNvSpPr>
          <p:nvPr>
            <p:ph type="sldNum" sz="quarter" idx="4"/>
          </p:nvPr>
        </p:nvSpPr>
        <p:spPr/>
        <p:txBody>
          <a:bodyPr/>
          <a:lstStyle/>
          <a:p>
            <a:fld id="{87FD5303-69AD-2E4D-B18B-E5EED0F0A60B}" type="slidenum">
              <a:rPr lang="en-US" smtClean="0"/>
              <a:pPr/>
              <a:t>77</a:t>
            </a:fld>
            <a:r>
              <a:rPr lang="en-US"/>
              <a:t>    </a:t>
            </a:r>
            <a:endParaRPr lang="en-US" dirty="0"/>
          </a:p>
        </p:txBody>
      </p:sp>
      <p:sp>
        <p:nvSpPr>
          <p:cNvPr id="5" name="Title 4">
            <a:extLst>
              <a:ext uri="{FF2B5EF4-FFF2-40B4-BE49-F238E27FC236}">
                <a16:creationId xmlns:a16="http://schemas.microsoft.com/office/drawing/2014/main" id="{2DEB39F5-2926-423D-8F92-FC35313D5DCA}"/>
              </a:ext>
            </a:extLst>
          </p:cNvPr>
          <p:cNvSpPr>
            <a:spLocks noGrp="1"/>
          </p:cNvSpPr>
          <p:nvPr>
            <p:ph type="title"/>
          </p:nvPr>
        </p:nvSpPr>
        <p:spPr/>
        <p:txBody>
          <a:bodyPr>
            <a:normAutofit/>
          </a:bodyPr>
          <a:lstStyle/>
          <a:p>
            <a:r>
              <a:rPr lang="en-US" dirty="0"/>
              <a:t>NEWSEQUENTIALID()</a:t>
            </a:r>
          </a:p>
        </p:txBody>
      </p:sp>
      <p:sp>
        <p:nvSpPr>
          <p:cNvPr id="6" name="Content Placeholder 5">
            <a:extLst>
              <a:ext uri="{FF2B5EF4-FFF2-40B4-BE49-F238E27FC236}">
                <a16:creationId xmlns:a16="http://schemas.microsoft.com/office/drawing/2014/main" id="{1FA79D29-DB23-4583-8D02-9DCE191C855B}"/>
              </a:ext>
            </a:extLst>
          </p:cNvPr>
          <p:cNvSpPr>
            <a:spLocks noGrp="1"/>
          </p:cNvSpPr>
          <p:nvPr>
            <p:ph sz="quarter" idx="10"/>
          </p:nvPr>
        </p:nvSpPr>
        <p:spPr/>
        <p:txBody>
          <a:bodyPr/>
          <a:lstStyle/>
          <a:p>
            <a:r>
              <a:rPr lang="en-US" dirty="0"/>
              <a:t>Has issues</a:t>
            </a:r>
          </a:p>
          <a:p>
            <a:pPr lvl="1"/>
            <a:r>
              <a:rPr lang="en-US" dirty="0"/>
              <a:t>All the same index problems as IDENTITY except for…</a:t>
            </a:r>
          </a:p>
          <a:p>
            <a:pPr lvl="2"/>
            <a:r>
              <a:rPr lang="en-US" dirty="0">
                <a:ln w="3175">
                  <a:solidFill>
                    <a:schemeClr val="tx1"/>
                  </a:solidFill>
                </a:ln>
                <a:solidFill>
                  <a:srgbClr val="66FF66"/>
                </a:solidFill>
                <a:effectLst>
                  <a:outerShdw blurRad="38100" dist="50800" dir="2700000" algn="tl">
                    <a:srgbClr val="000000"/>
                  </a:outerShdw>
                </a:effectLst>
              </a:rPr>
              <a:t>Virtually no chance of collisions during merges.</a:t>
            </a:r>
          </a:p>
          <a:p>
            <a:pPr lvl="2"/>
            <a:r>
              <a:rPr lang="en-US" dirty="0">
                <a:ln w="3175">
                  <a:solidFill>
                    <a:schemeClr val="tx1"/>
                  </a:solidFill>
                </a:ln>
                <a:solidFill>
                  <a:srgbClr val="66FF66"/>
                </a:solidFill>
                <a:effectLst>
                  <a:outerShdw blurRad="38100" dist="50800" dir="2700000" algn="tl">
                    <a:srgbClr val="000000"/>
                  </a:outerShdw>
                </a:effectLst>
              </a:rPr>
              <a:t>Great for replication.</a:t>
            </a:r>
          </a:p>
          <a:p>
            <a:pPr lvl="1"/>
            <a:r>
              <a:rPr lang="en-US" dirty="0">
                <a:solidFill>
                  <a:srgbClr val="FF0000"/>
                </a:solidFill>
                <a:effectLst>
                  <a:outerShdw blurRad="38100" dist="50800" dir="2700000" algn="tl">
                    <a:srgbClr val="000000"/>
                  </a:outerShdw>
                </a:effectLst>
              </a:rPr>
              <a:t>Security risk </a:t>
            </a:r>
            <a:r>
              <a:rPr lang="en-US" dirty="0"/>
              <a:t>because of MAC address.</a:t>
            </a:r>
          </a:p>
          <a:p>
            <a:pPr lvl="1"/>
            <a:r>
              <a:rPr lang="en-US" dirty="0"/>
              <a:t>They’re BIG.  Uses same space as Random GUIDs.</a:t>
            </a:r>
          </a:p>
          <a:p>
            <a:pPr lvl="1"/>
            <a:r>
              <a:rPr lang="en-US" dirty="0"/>
              <a:t>None of the index advantages of Random GUIDs.</a:t>
            </a:r>
          </a:p>
          <a:p>
            <a:r>
              <a:rPr lang="en-US" dirty="0"/>
              <a:t>Recommendation</a:t>
            </a:r>
          </a:p>
          <a:p>
            <a:pPr lvl="1"/>
            <a:r>
              <a:rPr lang="en-US" dirty="0"/>
              <a:t>That’s up to the requirements… and you.</a:t>
            </a:r>
          </a:p>
          <a:p>
            <a:pPr lvl="1"/>
            <a:r>
              <a:rPr lang="en-US" dirty="0"/>
              <a:t>Best for guaranteed collision-free merges/replication.</a:t>
            </a:r>
          </a:p>
        </p:txBody>
      </p:sp>
      <p:sp>
        <p:nvSpPr>
          <p:cNvPr id="7" name="Oval 6">
            <a:extLst>
              <a:ext uri="{FF2B5EF4-FFF2-40B4-BE49-F238E27FC236}">
                <a16:creationId xmlns:a16="http://schemas.microsoft.com/office/drawing/2014/main" id="{BA4C85AB-ADD9-438F-A463-0A92EA8A09CC}"/>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423979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0873C-4543-4114-8BEA-3C82733B3F70}"/>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530969A1-4C11-43DF-AB11-D432FE205C4A}"/>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A1F3FE79-A27A-4161-B060-F27CD4C6E909}"/>
              </a:ext>
            </a:extLst>
          </p:cNvPr>
          <p:cNvSpPr>
            <a:spLocks noGrp="1"/>
          </p:cNvSpPr>
          <p:nvPr>
            <p:ph type="sldNum" sz="quarter" idx="4"/>
          </p:nvPr>
        </p:nvSpPr>
        <p:spPr/>
        <p:txBody>
          <a:bodyPr/>
          <a:lstStyle/>
          <a:p>
            <a:fld id="{87FD5303-69AD-2E4D-B18B-E5EED0F0A60B}" type="slidenum">
              <a:rPr lang="en-US" smtClean="0"/>
              <a:pPr/>
              <a:t>78</a:t>
            </a:fld>
            <a:r>
              <a:rPr lang="en-US"/>
              <a:t>    </a:t>
            </a:r>
            <a:endParaRPr lang="en-US" dirty="0"/>
          </a:p>
        </p:txBody>
      </p:sp>
      <p:sp>
        <p:nvSpPr>
          <p:cNvPr id="5" name="Title 4">
            <a:extLst>
              <a:ext uri="{FF2B5EF4-FFF2-40B4-BE49-F238E27FC236}">
                <a16:creationId xmlns:a16="http://schemas.microsoft.com/office/drawing/2014/main" id="{9BE7ACB0-FCE8-4FFC-A578-64FE558E9E5C}"/>
              </a:ext>
            </a:extLst>
          </p:cNvPr>
          <p:cNvSpPr>
            <a:spLocks noGrp="1"/>
          </p:cNvSpPr>
          <p:nvPr>
            <p:ph type="title"/>
          </p:nvPr>
        </p:nvSpPr>
        <p:spPr/>
        <p:txBody>
          <a:bodyPr/>
          <a:lstStyle/>
          <a:p>
            <a:r>
              <a:rPr lang="en-US" dirty="0"/>
              <a:t>Random GUIDs</a:t>
            </a:r>
          </a:p>
        </p:txBody>
      </p:sp>
      <p:sp>
        <p:nvSpPr>
          <p:cNvPr id="6" name="Content Placeholder 5">
            <a:extLst>
              <a:ext uri="{FF2B5EF4-FFF2-40B4-BE49-F238E27FC236}">
                <a16:creationId xmlns:a16="http://schemas.microsoft.com/office/drawing/2014/main" id="{7F269E06-36DF-446A-BC5D-8AAB3ECC4D6C}"/>
              </a:ext>
            </a:extLst>
          </p:cNvPr>
          <p:cNvSpPr>
            <a:spLocks noGrp="1"/>
          </p:cNvSpPr>
          <p:nvPr>
            <p:ph sz="quarter" idx="10"/>
          </p:nvPr>
        </p:nvSpPr>
        <p:spPr/>
        <p:txBody>
          <a:bodyPr>
            <a:normAutofit/>
          </a:bodyPr>
          <a:lstStyle/>
          <a:p>
            <a:pPr>
              <a:lnSpc>
                <a:spcPct val="120000"/>
              </a:lnSpc>
            </a:pPr>
            <a:r>
              <a:rPr lang="en-US" dirty="0"/>
              <a:t>Have Issues</a:t>
            </a:r>
          </a:p>
          <a:p>
            <a:pPr lvl="1">
              <a:lnSpc>
                <a:spcPct val="120000"/>
              </a:lnSpc>
            </a:pPr>
            <a:r>
              <a:rPr lang="en-US" dirty="0"/>
              <a:t>They’re </a:t>
            </a:r>
            <a:r>
              <a:rPr lang="en-US" dirty="0" err="1"/>
              <a:t>freakin</a:t>
            </a:r>
            <a:r>
              <a:rPr lang="en-US" dirty="0"/>
              <a:t>’ HUGE!</a:t>
            </a:r>
          </a:p>
          <a:p>
            <a:pPr lvl="2">
              <a:lnSpc>
                <a:spcPct val="120000"/>
              </a:lnSpc>
            </a:pPr>
            <a:r>
              <a:rPr lang="en-US" dirty="0"/>
              <a:t>Causes similar overhead in Non-Clustered Indexes.</a:t>
            </a:r>
          </a:p>
          <a:p>
            <a:pPr lvl="1">
              <a:lnSpc>
                <a:spcPct val="120000"/>
              </a:lnSpc>
            </a:pPr>
            <a:r>
              <a:rPr lang="en-US" dirty="0"/>
              <a:t>Collisions still possible although astronomically rare.</a:t>
            </a:r>
          </a:p>
          <a:p>
            <a:pPr lvl="1">
              <a:lnSpc>
                <a:spcPct val="120000"/>
              </a:lnSpc>
            </a:pPr>
            <a:r>
              <a:rPr lang="en-US" dirty="0"/>
              <a:t>Clustered Index can cause splits in non-clustered indexes</a:t>
            </a:r>
          </a:p>
          <a:p>
            <a:pPr lvl="2">
              <a:lnSpc>
                <a:spcPct val="120000"/>
              </a:lnSpc>
            </a:pPr>
            <a:r>
              <a:rPr lang="en-US" dirty="0"/>
              <a:t>BUT So do a lot of other things!</a:t>
            </a:r>
          </a:p>
          <a:p>
            <a:pPr lvl="1">
              <a:lnSpc>
                <a:spcPct val="120000"/>
              </a:lnSpc>
            </a:pPr>
            <a:r>
              <a:rPr lang="en-US" sz="3000" dirty="0">
                <a:ln w="3175">
                  <a:solidFill>
                    <a:schemeClr val="tx1"/>
                  </a:solidFill>
                </a:ln>
                <a:solidFill>
                  <a:srgbClr val="66FF66"/>
                </a:solidFill>
                <a:effectLst>
                  <a:outerShdw blurRad="38100" dist="50800" dir="2700000" algn="tl">
                    <a:srgbClr val="000000"/>
                  </a:outerShdw>
                </a:effectLst>
              </a:rPr>
              <a:t>Still, might be worth it </a:t>
            </a:r>
            <a:r>
              <a:rPr lang="en-US" dirty="0"/>
              <a:t>(as we’ve seen/proven)</a:t>
            </a:r>
          </a:p>
          <a:p>
            <a:pPr lvl="1">
              <a:lnSpc>
                <a:spcPct val="120000"/>
              </a:lnSpc>
            </a:pPr>
            <a:r>
              <a:rPr lang="en-US" dirty="0"/>
              <a:t>Massive Fragmentation?</a:t>
            </a:r>
          </a:p>
          <a:p>
            <a:pPr lvl="2">
              <a:lnSpc>
                <a:spcPct val="120000"/>
              </a:lnSpc>
            </a:pPr>
            <a:r>
              <a:rPr lang="en-US" dirty="0"/>
              <a:t>Inserts</a:t>
            </a:r>
          </a:p>
          <a:p>
            <a:pPr lvl="2">
              <a:lnSpc>
                <a:spcPct val="120000"/>
              </a:lnSpc>
            </a:pPr>
            <a:r>
              <a:rPr lang="en-US" dirty="0"/>
              <a:t>“</a:t>
            </a:r>
            <a:r>
              <a:rPr lang="en-US" dirty="0" err="1"/>
              <a:t>Exp</a:t>
            </a:r>
            <a:r>
              <a:rPr lang="en-US" u="sng" dirty="0" err="1">
                <a:solidFill>
                  <a:srgbClr val="FF0000"/>
                </a:solidFill>
              </a:rPr>
              <a:t>A</a:t>
            </a:r>
            <a:r>
              <a:rPr lang="en-US" dirty="0" err="1"/>
              <a:t>nsive</a:t>
            </a:r>
            <a:r>
              <a:rPr lang="en-US" dirty="0"/>
              <a:t> Updates”</a:t>
            </a:r>
          </a:p>
          <a:p>
            <a:pPr>
              <a:lnSpc>
                <a:spcPct val="120000"/>
              </a:lnSpc>
            </a:pPr>
            <a:endParaRPr lang="en-US" dirty="0"/>
          </a:p>
        </p:txBody>
      </p:sp>
      <p:sp>
        <p:nvSpPr>
          <p:cNvPr id="7" name="Multiplication Sign 6">
            <a:extLst>
              <a:ext uri="{FF2B5EF4-FFF2-40B4-BE49-F238E27FC236}">
                <a16:creationId xmlns:a16="http://schemas.microsoft.com/office/drawing/2014/main" id="{FED41CD9-2C97-4901-B2AB-55FAD5D8ACF6}"/>
              </a:ext>
            </a:extLst>
          </p:cNvPr>
          <p:cNvSpPr/>
          <p:nvPr/>
        </p:nvSpPr>
        <p:spPr>
          <a:xfrm>
            <a:off x="-171450" y="4370071"/>
            <a:ext cx="6134100" cy="1543050"/>
          </a:xfrm>
          <a:prstGeom prst="mathMultiply">
            <a:avLst/>
          </a:prstGeom>
          <a:solidFill>
            <a:srgbClr val="FF0000"/>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dirty="0">
              <a:solidFill>
                <a:srgbClr val="FF0000"/>
              </a:solidFill>
              <a:latin typeface="Arial Black" panose="020B0A04020102020204" pitchFamily="34" charset="0"/>
            </a:endParaRPr>
          </a:p>
        </p:txBody>
      </p:sp>
      <p:sp>
        <p:nvSpPr>
          <p:cNvPr id="8" name="TextBox 7">
            <a:extLst>
              <a:ext uri="{FF2B5EF4-FFF2-40B4-BE49-F238E27FC236}">
                <a16:creationId xmlns:a16="http://schemas.microsoft.com/office/drawing/2014/main" id="{DAC6C6BC-A4BD-4738-B07C-B3E6B2BFFBAC}"/>
              </a:ext>
            </a:extLst>
          </p:cNvPr>
          <p:cNvSpPr txBox="1"/>
          <p:nvPr/>
        </p:nvSpPr>
        <p:spPr>
          <a:xfrm>
            <a:off x="4640001" y="4691857"/>
            <a:ext cx="7091750" cy="830997"/>
          </a:xfrm>
          <a:prstGeom prst="rect">
            <a:avLst/>
          </a:prstGeom>
          <a:noFill/>
          <a:ln w="38100">
            <a:noFill/>
          </a:ln>
          <a:effectLst/>
        </p:spPr>
        <p:txBody>
          <a:bodyPr wrap="square" lIns="91440" tIns="0" rIns="91440" bIns="0" rtlCol="0">
            <a:spAutoFit/>
          </a:bodyPr>
          <a:lstStyle/>
          <a:p>
            <a:pPr algn="ctr"/>
            <a:r>
              <a:rPr lang="en-US" sz="5400" dirty="0">
                <a:solidFill>
                  <a:srgbClr val="FF0000"/>
                </a:solidFill>
                <a:effectLst>
                  <a:outerShdw blurRad="38100" dist="76200" dir="2700000" algn="tl">
                    <a:srgbClr val="000000"/>
                  </a:outerShdw>
                </a:effectLst>
                <a:latin typeface="Arial Black" panose="020B0A04020102020204" pitchFamily="34" charset="0"/>
              </a:rPr>
              <a:t>BUSTED BIGTIME!</a:t>
            </a:r>
          </a:p>
        </p:txBody>
      </p:sp>
      <p:sp>
        <p:nvSpPr>
          <p:cNvPr id="9" name="Oval 8">
            <a:extLst>
              <a:ext uri="{FF2B5EF4-FFF2-40B4-BE49-F238E27FC236}">
                <a16:creationId xmlns:a16="http://schemas.microsoft.com/office/drawing/2014/main" id="{7B40E3A3-28B3-4041-8926-C6FFCDAC8B10}"/>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99885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fade">
                                      <p:cBhvr>
                                        <p:cTn id="38" dur="500"/>
                                        <p:tgtEl>
                                          <p:spTgt spid="6">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strVal val="4*#ppt_w"/>
                                          </p:val>
                                        </p:tav>
                                        <p:tav tm="100000">
                                          <p:val>
                                            <p:strVal val="#ppt_w"/>
                                          </p:val>
                                        </p:tav>
                                      </p:tavLst>
                                    </p:anim>
                                    <p:anim calcmode="lin" valueType="num">
                                      <p:cBhvr>
                                        <p:cTn id="44" dur="500" fill="hold"/>
                                        <p:tgtEl>
                                          <p:spTgt spid="7"/>
                                        </p:tgtEl>
                                        <p:attrNameLst>
                                          <p:attrName>ppt_h</p:attrName>
                                        </p:attrNameLst>
                                      </p:cBhvr>
                                      <p:tavLst>
                                        <p:tav tm="0">
                                          <p:val>
                                            <p:strVal val="4*#ppt_h"/>
                                          </p:val>
                                        </p:tav>
                                        <p:tav tm="100000">
                                          <p:val>
                                            <p:strVal val="#ppt_h"/>
                                          </p:val>
                                        </p:tav>
                                      </p:tavLst>
                                    </p:anim>
                                  </p:childTnLst>
                                </p:cTn>
                              </p:par>
                              <p:par>
                                <p:cTn id="45" presetID="23" presetClass="entr" presetSubtype="32"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strVal val="4*#ppt_w"/>
                                          </p:val>
                                        </p:tav>
                                        <p:tav tm="100000">
                                          <p:val>
                                            <p:strVal val="#ppt_w"/>
                                          </p:val>
                                        </p:tav>
                                      </p:tavLst>
                                    </p:anim>
                                    <p:anim calcmode="lin" valueType="num">
                                      <p:cBhvr>
                                        <p:cTn id="48"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animBg="1"/>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0873C-4543-4114-8BEA-3C82733B3F70}"/>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530969A1-4C11-43DF-AB11-D432FE205C4A}"/>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A1F3FE79-A27A-4161-B060-F27CD4C6E909}"/>
              </a:ext>
            </a:extLst>
          </p:cNvPr>
          <p:cNvSpPr>
            <a:spLocks noGrp="1"/>
          </p:cNvSpPr>
          <p:nvPr>
            <p:ph type="sldNum" sz="quarter" idx="4"/>
          </p:nvPr>
        </p:nvSpPr>
        <p:spPr/>
        <p:txBody>
          <a:bodyPr/>
          <a:lstStyle/>
          <a:p>
            <a:fld id="{87FD5303-69AD-2E4D-B18B-E5EED0F0A60B}" type="slidenum">
              <a:rPr lang="en-US" smtClean="0"/>
              <a:pPr/>
              <a:t>79</a:t>
            </a:fld>
            <a:r>
              <a:rPr lang="en-US"/>
              <a:t>    </a:t>
            </a:r>
            <a:endParaRPr lang="en-US" dirty="0"/>
          </a:p>
        </p:txBody>
      </p:sp>
      <p:sp>
        <p:nvSpPr>
          <p:cNvPr id="5" name="Title 4">
            <a:extLst>
              <a:ext uri="{FF2B5EF4-FFF2-40B4-BE49-F238E27FC236}">
                <a16:creationId xmlns:a16="http://schemas.microsoft.com/office/drawing/2014/main" id="{9BE7ACB0-FCE8-4FFC-A578-64FE558E9E5C}"/>
              </a:ext>
            </a:extLst>
          </p:cNvPr>
          <p:cNvSpPr>
            <a:spLocks noGrp="1"/>
          </p:cNvSpPr>
          <p:nvPr>
            <p:ph type="title"/>
          </p:nvPr>
        </p:nvSpPr>
        <p:spPr/>
        <p:txBody>
          <a:bodyPr/>
          <a:lstStyle/>
          <a:p>
            <a:r>
              <a:rPr lang="en-US" dirty="0"/>
              <a:t>Random GUIDs</a:t>
            </a:r>
          </a:p>
        </p:txBody>
      </p:sp>
      <p:sp>
        <p:nvSpPr>
          <p:cNvPr id="6" name="Content Placeholder 5">
            <a:extLst>
              <a:ext uri="{FF2B5EF4-FFF2-40B4-BE49-F238E27FC236}">
                <a16:creationId xmlns:a16="http://schemas.microsoft.com/office/drawing/2014/main" id="{7F269E06-36DF-446A-BC5D-8AAB3ECC4D6C}"/>
              </a:ext>
            </a:extLst>
          </p:cNvPr>
          <p:cNvSpPr>
            <a:spLocks noGrp="1"/>
          </p:cNvSpPr>
          <p:nvPr>
            <p:ph sz="quarter" idx="10"/>
          </p:nvPr>
        </p:nvSpPr>
        <p:spPr/>
        <p:txBody>
          <a:bodyPr>
            <a:normAutofit/>
          </a:bodyPr>
          <a:lstStyle/>
          <a:p>
            <a:pPr>
              <a:lnSpc>
                <a:spcPct val="120000"/>
              </a:lnSpc>
            </a:pPr>
            <a:r>
              <a:rPr lang="en-US" dirty="0"/>
              <a:t>Good Things</a:t>
            </a:r>
          </a:p>
          <a:p>
            <a:pPr lvl="1">
              <a:lnSpc>
                <a:spcPct val="120000"/>
              </a:lnSpc>
            </a:pPr>
            <a:r>
              <a:rPr lang="en-US" dirty="0"/>
              <a:t>Epitome of how we think an index should work.</a:t>
            </a:r>
          </a:p>
          <a:p>
            <a:pPr lvl="2">
              <a:lnSpc>
                <a:spcPct val="120000"/>
              </a:lnSpc>
            </a:pPr>
            <a:r>
              <a:rPr lang="en-US" dirty="0"/>
              <a:t>No “Hot Spot”.</a:t>
            </a:r>
          </a:p>
          <a:p>
            <a:pPr lvl="2">
              <a:lnSpc>
                <a:spcPct val="120000"/>
              </a:lnSpc>
            </a:pPr>
            <a:r>
              <a:rPr lang="en-US" dirty="0"/>
              <a:t>No contention waiting on single page and no “Insert Throttling”..</a:t>
            </a:r>
          </a:p>
          <a:p>
            <a:pPr lvl="2">
              <a:lnSpc>
                <a:spcPct val="120000"/>
              </a:lnSpc>
            </a:pPr>
            <a:r>
              <a:rPr lang="en-US" dirty="0"/>
              <a:t>Fill Factor is actually useful.</a:t>
            </a:r>
          </a:p>
          <a:p>
            <a:pPr lvl="3">
              <a:lnSpc>
                <a:spcPct val="120000"/>
              </a:lnSpc>
            </a:pPr>
            <a:r>
              <a:rPr lang="en-US" dirty="0"/>
              <a:t>Weathers “</a:t>
            </a:r>
            <a:r>
              <a:rPr lang="en-US" dirty="0" err="1"/>
              <a:t>Exp</a:t>
            </a:r>
            <a:r>
              <a:rPr lang="en-US" u="sng" dirty="0" err="1">
                <a:solidFill>
                  <a:srgbClr val="FF0000"/>
                </a:solidFill>
              </a:rPr>
              <a:t>A</a:t>
            </a:r>
            <a:r>
              <a:rPr lang="en-US" dirty="0" err="1"/>
              <a:t>nsive</a:t>
            </a:r>
            <a:r>
              <a:rPr lang="en-US" dirty="0"/>
              <a:t> Updates”</a:t>
            </a:r>
          </a:p>
          <a:p>
            <a:pPr lvl="3">
              <a:lnSpc>
                <a:spcPct val="120000"/>
              </a:lnSpc>
            </a:pPr>
            <a:r>
              <a:rPr lang="en-US" dirty="0"/>
              <a:t>Can go weeks and months with</a:t>
            </a:r>
            <a:br>
              <a:rPr lang="en-US" dirty="0"/>
            </a:br>
            <a:r>
              <a:rPr lang="en-US" sz="2600" dirty="0">
                <a:ln w="3175">
                  <a:solidFill>
                    <a:schemeClr val="tx1"/>
                  </a:solidFill>
                </a:ln>
                <a:solidFill>
                  <a:srgbClr val="66FF66"/>
                </a:solidFill>
                <a:effectLst>
                  <a:outerShdw blurRad="38100" dist="50800" dir="2700000" algn="tl">
                    <a:srgbClr val="000000"/>
                  </a:outerShdw>
                </a:effectLst>
              </a:rPr>
              <a:t>NO PAGE SPLITS or FRAGMENTATION</a:t>
            </a:r>
            <a:r>
              <a:rPr lang="en-US" dirty="0"/>
              <a:t>.</a:t>
            </a:r>
          </a:p>
          <a:p>
            <a:pPr lvl="1">
              <a:lnSpc>
                <a:spcPct val="120000"/>
              </a:lnSpc>
            </a:pPr>
            <a:r>
              <a:rPr lang="en-US" dirty="0"/>
              <a:t>Good for Merges</a:t>
            </a:r>
          </a:p>
          <a:p>
            <a:pPr lvl="1">
              <a:lnSpc>
                <a:spcPct val="120000"/>
              </a:lnSpc>
            </a:pPr>
            <a:r>
              <a:rPr lang="en-US" dirty="0"/>
              <a:t>Good for Replication</a:t>
            </a:r>
          </a:p>
        </p:txBody>
      </p:sp>
      <p:sp>
        <p:nvSpPr>
          <p:cNvPr id="9" name="Oval 8">
            <a:extLst>
              <a:ext uri="{FF2B5EF4-FFF2-40B4-BE49-F238E27FC236}">
                <a16:creationId xmlns:a16="http://schemas.microsoft.com/office/drawing/2014/main" id="{7B40E3A3-28B3-4041-8926-C6FFCDAC8B10}"/>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21128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A5DC-531A-4B04-BFA7-55372B252F55}"/>
              </a:ext>
            </a:extLst>
          </p:cNvPr>
          <p:cNvSpPr>
            <a:spLocks noGrp="1"/>
          </p:cNvSpPr>
          <p:nvPr>
            <p:ph type="title"/>
          </p:nvPr>
        </p:nvSpPr>
        <p:spPr/>
        <p:txBody>
          <a:bodyPr>
            <a:normAutofit fontScale="90000"/>
          </a:bodyPr>
          <a:lstStyle/>
          <a:p>
            <a:r>
              <a:rPr lang="en-US" dirty="0"/>
              <a:t>Typical Fragmentation “Problem” Demo Code</a:t>
            </a:r>
          </a:p>
        </p:txBody>
      </p:sp>
      <p:sp>
        <p:nvSpPr>
          <p:cNvPr id="3" name="Text Placeholder 2">
            <a:extLst>
              <a:ext uri="{FF2B5EF4-FFF2-40B4-BE49-F238E27FC236}">
                <a16:creationId xmlns:a16="http://schemas.microsoft.com/office/drawing/2014/main" id="{2BC01424-3AD6-4D55-B659-A321C36B9B72}"/>
              </a:ext>
            </a:extLst>
          </p:cNvPr>
          <p:cNvSpPr>
            <a:spLocks noGrp="1"/>
          </p:cNvSpPr>
          <p:nvPr>
            <p:ph type="body" idx="1"/>
          </p:nvPr>
        </p:nvSpPr>
        <p:spPr/>
        <p:txBody>
          <a:bodyPr/>
          <a:lstStyle/>
          <a:p>
            <a:r>
              <a:rPr lang="en-US" dirty="0"/>
              <a:t>GUID Demo Code</a:t>
            </a:r>
          </a:p>
        </p:txBody>
      </p:sp>
      <p:sp>
        <p:nvSpPr>
          <p:cNvPr id="4" name="Content Placeholder 3">
            <a:extLst>
              <a:ext uri="{FF2B5EF4-FFF2-40B4-BE49-F238E27FC236}">
                <a16:creationId xmlns:a16="http://schemas.microsoft.com/office/drawing/2014/main" id="{39E7103B-51C0-4842-BC0E-CCBB7CE522B4}"/>
              </a:ext>
            </a:extLst>
          </p:cNvPr>
          <p:cNvSpPr>
            <a:spLocks noGrp="1"/>
          </p:cNvSpPr>
          <p:nvPr>
            <p:ph sz="half" idx="2"/>
          </p:nvPr>
        </p:nvSpPr>
        <p:spPr>
          <a:xfrm>
            <a:off x="457200" y="1815869"/>
            <a:ext cx="5486400" cy="4489704"/>
          </a:xfrm>
        </p:spPr>
        <p:txBody>
          <a:bodyPr>
            <a:noAutofit/>
          </a:bodyPr>
          <a:lstStyle/>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DROP</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TABLE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EXISTS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dbo</a:t>
            </a:r>
            <a:r>
              <a:rPr lang="en-US" sz="1400" b="1" dirty="0" err="1">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BadGUID</a:t>
            </a:r>
            <a:r>
              <a:rPr lang="en-US" sz="1400" b="1" dirty="0">
                <a:solidFill>
                  <a:srgbClr val="80808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CREATE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TABLE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dbo</a:t>
            </a:r>
            <a:r>
              <a:rPr lang="en-US" sz="1400" b="1" dirty="0" err="1">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BadGUID</a:t>
            </a:r>
            <a:r>
              <a:rPr lang="en-US" sz="1400" b="1" dirty="0">
                <a:solidFill>
                  <a:srgbClr val="000000"/>
                </a:solidFill>
                <a:latin typeface="Consolas" panose="020B0609020204030204" pitchFamily="49" charset="0"/>
              </a:rPr>
              <a:t> </a:t>
            </a:r>
          </a:p>
          <a:p>
            <a:pPr marL="0" indent="0">
              <a:buNone/>
            </a:pPr>
            <a:r>
              <a:rPr lang="en-US" sz="1400" b="1" dirty="0">
                <a:solidFill>
                  <a:srgbClr val="0000FF"/>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SomeGuid</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UNIQUEIDENTIFIER</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DEFAULT</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NEWID</a:t>
            </a:r>
            <a:r>
              <a:rPr lang="en-US" sz="1400" b="1" dirty="0">
                <a:solidFill>
                  <a:srgbClr val="80808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a:t>
            </a:r>
            <a:r>
              <a:rPr lang="en-US" sz="1400" b="1" dirty="0">
                <a:solidFill>
                  <a:srgbClr val="0000FF"/>
                </a:solidFill>
                <a:latin typeface="Consolas" panose="020B0609020204030204" pitchFamily="49" charset="0"/>
              </a:rPr>
              <a:t>PRIMARY</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KEY</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CLUSTERED </a:t>
            </a:r>
            <a:r>
              <a:rPr lang="en-US" sz="1400" b="1" dirty="0">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SomeGuid</a:t>
            </a:r>
            <a:r>
              <a:rPr lang="en-US" sz="1400" b="1" dirty="0">
                <a:solidFill>
                  <a:srgbClr val="80808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        )</a:t>
            </a:r>
          </a:p>
          <a:p>
            <a:pPr marL="0" indent="0">
              <a:buNone/>
            </a:pPr>
            <a:r>
              <a:rPr lang="en-US" sz="1400" b="1" dirty="0">
                <a:solidFill>
                  <a:srgbClr val="0000FF"/>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SET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NOCOUNT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ON</a:t>
            </a:r>
            <a:r>
              <a:rPr lang="en-US" sz="1400" b="1" dirty="0">
                <a:solidFill>
                  <a:srgbClr val="80808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DECLARE</a:t>
            </a:r>
            <a:r>
              <a:rPr lang="en-US" sz="1400" b="1" dirty="0">
                <a:solidFill>
                  <a:srgbClr val="000000"/>
                </a:solidFill>
                <a:latin typeface="Consolas" panose="020B0609020204030204" pitchFamily="49" charset="0"/>
              </a:rPr>
              <a:t> @Counter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WHILE</a:t>
            </a:r>
            <a:r>
              <a:rPr lang="en-US" sz="1400" b="1" dirty="0">
                <a:solidFill>
                  <a:srgbClr val="000000"/>
                </a:solidFill>
                <a:latin typeface="Consolas" panose="020B0609020204030204" pitchFamily="49" charset="0"/>
              </a:rPr>
              <a:t> @Counter </a:t>
            </a:r>
            <a:r>
              <a:rPr lang="en-US" sz="1400" b="1" dirty="0">
                <a:solidFill>
                  <a:srgbClr val="0000FF"/>
                </a:solidFill>
                <a:latin typeface="Consolas" panose="020B0609020204030204" pitchFamily="49" charset="0"/>
              </a:rPr>
              <a:t>&lt;=</a:t>
            </a:r>
            <a:r>
              <a:rPr lang="en-US" sz="1400" b="1"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100000</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BEGIN</a:t>
            </a:r>
            <a:r>
              <a:rPr lang="en-US" sz="1400" b="1" dirty="0">
                <a:solidFill>
                  <a:srgbClr val="000000"/>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INSERT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INTO</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dbo</a:t>
            </a:r>
            <a:r>
              <a:rPr lang="en-US" sz="1400" b="1" dirty="0" err="1">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BadGUID</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DEFAULT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VALUES</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SELECT</a:t>
            </a:r>
            <a:r>
              <a:rPr lang="en-US" sz="1400" b="1" dirty="0">
                <a:solidFill>
                  <a:srgbClr val="000000"/>
                </a:solidFill>
                <a:latin typeface="Consolas" panose="020B0609020204030204" pitchFamily="49" charset="0"/>
              </a:rPr>
              <a:t> @Counter </a:t>
            </a:r>
            <a:r>
              <a:rPr lang="en-US" sz="1400" b="1" dirty="0">
                <a:solidFill>
                  <a:srgbClr val="0000FF"/>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END</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a:t>
            </a:r>
          </a:p>
          <a:p>
            <a:pPr marL="0" indent="0">
              <a:buNone/>
            </a:pPr>
            <a:r>
              <a:rPr lang="en-US" sz="1400" b="1" dirty="0">
                <a:solidFill>
                  <a:srgbClr val="0000FF"/>
                </a:solidFill>
                <a:latin typeface="Consolas" panose="020B0609020204030204" pitchFamily="49" charset="0"/>
              </a:rPr>
              <a:t>GO</a:t>
            </a:r>
          </a:p>
        </p:txBody>
      </p:sp>
      <p:sp>
        <p:nvSpPr>
          <p:cNvPr id="5" name="Text Placeholder 4">
            <a:extLst>
              <a:ext uri="{FF2B5EF4-FFF2-40B4-BE49-F238E27FC236}">
                <a16:creationId xmlns:a16="http://schemas.microsoft.com/office/drawing/2014/main" id="{2A5C6269-DB38-4E9A-AEE6-6735AD26DF95}"/>
              </a:ext>
            </a:extLst>
          </p:cNvPr>
          <p:cNvSpPr>
            <a:spLocks noGrp="1"/>
          </p:cNvSpPr>
          <p:nvPr>
            <p:ph type="body" sz="quarter" idx="3"/>
          </p:nvPr>
        </p:nvSpPr>
        <p:spPr/>
        <p:txBody>
          <a:bodyPr/>
          <a:lstStyle/>
          <a:p>
            <a:r>
              <a:rPr lang="en-US" dirty="0"/>
              <a:t>IDENTITY Demo Code</a:t>
            </a:r>
          </a:p>
        </p:txBody>
      </p:sp>
      <p:sp>
        <p:nvSpPr>
          <p:cNvPr id="6" name="Content Placeholder 5">
            <a:extLst>
              <a:ext uri="{FF2B5EF4-FFF2-40B4-BE49-F238E27FC236}">
                <a16:creationId xmlns:a16="http://schemas.microsoft.com/office/drawing/2014/main" id="{456177A5-83EC-4470-9AC2-21BC1437DA27}"/>
              </a:ext>
            </a:extLst>
          </p:cNvPr>
          <p:cNvSpPr>
            <a:spLocks noGrp="1"/>
          </p:cNvSpPr>
          <p:nvPr>
            <p:ph sz="quarter" idx="4"/>
          </p:nvPr>
        </p:nvSpPr>
        <p:spPr>
          <a:xfrm>
            <a:off x="6245351" y="1815870"/>
            <a:ext cx="5486400" cy="4489679"/>
          </a:xfrm>
        </p:spPr>
        <p:txBody>
          <a:bodyPr>
            <a:noAutofit/>
          </a:bodyPr>
          <a:lstStyle/>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DROP</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TABLE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IF</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EXISTS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dbo</a:t>
            </a:r>
            <a:r>
              <a:rPr lang="en-US" sz="1400" b="1" dirty="0" err="1">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GoodInt</a:t>
            </a:r>
            <a:r>
              <a:rPr lang="en-US" sz="1400" b="1" dirty="0">
                <a:solidFill>
                  <a:srgbClr val="80808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CREATE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TABLE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dbo</a:t>
            </a:r>
            <a:r>
              <a:rPr lang="en-US" sz="1400" b="1" dirty="0" err="1">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GoodInt</a:t>
            </a:r>
            <a:r>
              <a:rPr lang="en-US" sz="1400" b="1" dirty="0">
                <a:solidFill>
                  <a:srgbClr val="000000"/>
                </a:solidFill>
                <a:latin typeface="Consolas" panose="020B0609020204030204" pitchFamily="49" charset="0"/>
              </a:rPr>
              <a:t> </a:t>
            </a:r>
          </a:p>
          <a:p>
            <a:pPr marL="0" indent="0">
              <a:buNone/>
            </a:pPr>
            <a:r>
              <a:rPr lang="en-US" sz="1400" b="1" dirty="0">
                <a:solidFill>
                  <a:srgbClr val="0000FF"/>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SomeInt</a:t>
            </a:r>
            <a:r>
              <a:rPr lang="en-US" sz="1400" b="1" dirty="0">
                <a:solidFill>
                  <a:srgbClr val="000000"/>
                </a:solidFill>
                <a:latin typeface="Consolas" panose="020B0609020204030204" pitchFamily="49" charset="0"/>
              </a:rPr>
              <a:t> INT </a:t>
            </a:r>
            <a:r>
              <a:rPr lang="en-US" sz="1400" b="1" dirty="0">
                <a:solidFill>
                  <a:srgbClr val="0000FF"/>
                </a:solidFill>
                <a:latin typeface="Consolas" panose="020B0609020204030204" pitchFamily="49" charset="0"/>
              </a:rPr>
              <a:t>IDENTITY(</a:t>
            </a:r>
            <a:r>
              <a:rPr lang="en-US" sz="1400" b="1" dirty="0">
                <a:solidFill>
                  <a:srgbClr val="FF0000"/>
                </a:solidFill>
                <a:latin typeface="Consolas" panose="020B0609020204030204" pitchFamily="49" charset="0"/>
              </a:rPr>
              <a:t>1</a:t>
            </a:r>
            <a:r>
              <a:rPr lang="en-US" sz="1400" b="1" dirty="0">
                <a:solidFill>
                  <a:srgbClr val="0000FF"/>
                </a:solidFill>
                <a:latin typeface="Consolas" panose="020B0609020204030204" pitchFamily="49" charset="0"/>
              </a:rPr>
              <a:t>,</a:t>
            </a:r>
            <a:r>
              <a:rPr lang="en-US" sz="1400" b="1" dirty="0">
                <a:solidFill>
                  <a:srgbClr val="FF0000"/>
                </a:solidFill>
                <a:latin typeface="Consolas" panose="020B0609020204030204" pitchFamily="49" charset="0"/>
              </a:rPr>
              <a:t>1</a:t>
            </a:r>
            <a:r>
              <a:rPr lang="en-US" sz="1400" b="1" dirty="0">
                <a:solidFill>
                  <a:srgbClr val="0000FF"/>
                </a:solidFill>
                <a:latin typeface="Consolas" panose="020B0609020204030204" pitchFamily="49" charset="0"/>
              </a:rPr>
              <a:t>)</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a:t>
            </a:r>
            <a:r>
              <a:rPr lang="en-US" sz="1400" b="1" dirty="0">
                <a:solidFill>
                  <a:srgbClr val="0000FF"/>
                </a:solidFill>
                <a:latin typeface="Consolas" panose="020B0609020204030204" pitchFamily="49" charset="0"/>
              </a:rPr>
              <a:t>PRIMARY</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KEY</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CLUSTERED </a:t>
            </a:r>
            <a:r>
              <a:rPr lang="en-US" sz="1400" b="1" dirty="0">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SomeInt</a:t>
            </a:r>
            <a:r>
              <a:rPr lang="en-US" sz="1400" b="1" dirty="0">
                <a:solidFill>
                  <a:srgbClr val="80808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        )</a:t>
            </a:r>
          </a:p>
          <a:p>
            <a:pPr marL="0" indent="0">
              <a:buNone/>
            </a:pPr>
            <a:r>
              <a:rPr lang="en-US" sz="1400" b="1" dirty="0">
                <a:solidFill>
                  <a:srgbClr val="0000FF"/>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SET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NOCOUNT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ON</a:t>
            </a:r>
            <a:r>
              <a:rPr lang="en-US" sz="1400" b="1" dirty="0">
                <a:solidFill>
                  <a:srgbClr val="80808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DECLARE</a:t>
            </a:r>
            <a:r>
              <a:rPr lang="en-US" sz="1400" b="1" dirty="0">
                <a:solidFill>
                  <a:srgbClr val="000000"/>
                </a:solidFill>
                <a:latin typeface="Consolas" panose="020B0609020204030204" pitchFamily="49" charset="0"/>
              </a:rPr>
              <a:t> @Counter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WHILE</a:t>
            </a:r>
            <a:r>
              <a:rPr lang="en-US" sz="1400" b="1" dirty="0">
                <a:solidFill>
                  <a:srgbClr val="000000"/>
                </a:solidFill>
                <a:latin typeface="Consolas" panose="020B0609020204030204" pitchFamily="49" charset="0"/>
              </a:rPr>
              <a:t> @Counter </a:t>
            </a:r>
            <a:r>
              <a:rPr lang="en-US" sz="1400" b="1" dirty="0">
                <a:solidFill>
                  <a:srgbClr val="0000FF"/>
                </a:solidFill>
                <a:latin typeface="Consolas" panose="020B0609020204030204" pitchFamily="49" charset="0"/>
              </a:rPr>
              <a:t>&lt;=</a:t>
            </a:r>
            <a:r>
              <a:rPr lang="en-US" sz="1400" b="1"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100000</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BEGIN</a:t>
            </a:r>
            <a:r>
              <a:rPr lang="en-US" sz="1400" b="1" dirty="0">
                <a:solidFill>
                  <a:srgbClr val="000000"/>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INSERT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INTO</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dbo</a:t>
            </a:r>
            <a:r>
              <a:rPr lang="en-US" sz="1400" b="1" dirty="0" err="1">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GoodInt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DEFAULT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VALUES</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SELECT</a:t>
            </a:r>
            <a:r>
              <a:rPr lang="en-US" sz="1400" b="1" dirty="0">
                <a:solidFill>
                  <a:srgbClr val="000000"/>
                </a:solidFill>
                <a:latin typeface="Consolas" panose="020B0609020204030204" pitchFamily="49" charset="0"/>
              </a:rPr>
              <a:t> @Counter </a:t>
            </a:r>
            <a:r>
              <a:rPr lang="en-US" sz="1400" b="1" dirty="0">
                <a:solidFill>
                  <a:srgbClr val="0000FF"/>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        ;</a:t>
            </a: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END</a:t>
            </a:r>
            <a:endParaRPr lang="en-US" sz="14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a:t>
            </a:r>
          </a:p>
          <a:p>
            <a:pPr marL="0" indent="0">
              <a:buNone/>
            </a:pPr>
            <a:r>
              <a:rPr lang="en-US" sz="1400" b="1" dirty="0">
                <a:solidFill>
                  <a:srgbClr val="0000FF"/>
                </a:solidFill>
                <a:latin typeface="Consolas" panose="020B0609020204030204" pitchFamily="49" charset="0"/>
              </a:rPr>
              <a:t>GO</a:t>
            </a:r>
          </a:p>
        </p:txBody>
      </p:sp>
      <p:sp>
        <p:nvSpPr>
          <p:cNvPr id="7" name="Date Placeholder 6">
            <a:extLst>
              <a:ext uri="{FF2B5EF4-FFF2-40B4-BE49-F238E27FC236}">
                <a16:creationId xmlns:a16="http://schemas.microsoft.com/office/drawing/2014/main" id="{551CA976-A4C2-46E5-ACBC-83DF8858D14B}"/>
              </a:ext>
            </a:extLst>
          </p:cNvPr>
          <p:cNvSpPr>
            <a:spLocks noGrp="1"/>
          </p:cNvSpPr>
          <p:nvPr>
            <p:ph type="dt" sz="half" idx="10"/>
          </p:nvPr>
        </p:nvSpPr>
        <p:spPr/>
        <p:txBody>
          <a:bodyPr/>
          <a:lstStyle/>
          <a:p>
            <a:r>
              <a:rPr lang="en-US" dirty="0"/>
              <a:t>12 Jan 2021 © Copyright by Jeff Moden - May be used freely for free educational purposes</a:t>
            </a:r>
          </a:p>
        </p:txBody>
      </p:sp>
      <p:sp>
        <p:nvSpPr>
          <p:cNvPr id="8" name="Footer Placeholder 7">
            <a:extLst>
              <a:ext uri="{FF2B5EF4-FFF2-40B4-BE49-F238E27FC236}">
                <a16:creationId xmlns:a16="http://schemas.microsoft.com/office/drawing/2014/main" id="{19BEBB2F-A369-414A-8B49-52AD33045DE3}"/>
              </a:ext>
            </a:extLst>
          </p:cNvPr>
          <p:cNvSpPr>
            <a:spLocks noGrp="1"/>
          </p:cNvSpPr>
          <p:nvPr>
            <p:ph type="ftr" sz="quarter" idx="11"/>
          </p:nvPr>
        </p:nvSpPr>
        <p:spPr/>
        <p:txBody>
          <a:bodyPr/>
          <a:lstStyle/>
          <a:p>
            <a:r>
              <a:rPr lang="en-US" dirty="0"/>
              <a:t>GUIDs </a:t>
            </a:r>
            <a:r>
              <a:rPr lang="en-US" dirty="0" err="1"/>
              <a:t>v.s</a:t>
            </a:r>
            <a:r>
              <a:rPr lang="en-US" dirty="0"/>
              <a:t>. Fragmentation -  They're not the problem... WE ARE!</a:t>
            </a:r>
          </a:p>
        </p:txBody>
      </p:sp>
      <p:sp>
        <p:nvSpPr>
          <p:cNvPr id="9" name="Slide Number Placeholder 8">
            <a:extLst>
              <a:ext uri="{FF2B5EF4-FFF2-40B4-BE49-F238E27FC236}">
                <a16:creationId xmlns:a16="http://schemas.microsoft.com/office/drawing/2014/main" id="{FF50AFE2-5664-4C0E-B93A-CACE2887F4B9}"/>
              </a:ext>
            </a:extLst>
          </p:cNvPr>
          <p:cNvSpPr>
            <a:spLocks noGrp="1"/>
          </p:cNvSpPr>
          <p:nvPr>
            <p:ph type="sldNum" sz="quarter" idx="12"/>
          </p:nvPr>
        </p:nvSpPr>
        <p:spPr/>
        <p:txBody>
          <a:bodyPr/>
          <a:lstStyle/>
          <a:p>
            <a:pPr algn="l"/>
            <a:fld id="{87FD5303-69AD-2E4D-B18B-E5EED0F0A60B}" type="slidenum">
              <a:rPr lang="en-US" smtClean="0"/>
              <a:pPr algn="l"/>
              <a:t>8</a:t>
            </a:fld>
            <a:r>
              <a:rPr lang="en-US"/>
              <a:t>    </a:t>
            </a:r>
            <a:endParaRPr lang="en-US" dirty="0"/>
          </a:p>
        </p:txBody>
      </p:sp>
      <p:sp>
        <p:nvSpPr>
          <p:cNvPr id="10" name="Rectangle 9">
            <a:extLst>
              <a:ext uri="{FF2B5EF4-FFF2-40B4-BE49-F238E27FC236}">
                <a16:creationId xmlns:a16="http://schemas.microsoft.com/office/drawing/2014/main" id="{297D5A5E-2DBF-4101-BD13-BA25AF9628AF}"/>
              </a:ext>
            </a:extLst>
          </p:cNvPr>
          <p:cNvSpPr/>
          <p:nvPr/>
        </p:nvSpPr>
        <p:spPr>
          <a:xfrm>
            <a:off x="1385180" y="2534970"/>
            <a:ext cx="4129795" cy="23539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1" name="Rectangle 10">
            <a:extLst>
              <a:ext uri="{FF2B5EF4-FFF2-40B4-BE49-F238E27FC236}">
                <a16:creationId xmlns:a16="http://schemas.microsoft.com/office/drawing/2014/main" id="{3DB6E4DA-D85F-49D9-A001-5F4C2A353444}"/>
              </a:ext>
            </a:extLst>
          </p:cNvPr>
          <p:cNvSpPr/>
          <p:nvPr/>
        </p:nvSpPr>
        <p:spPr>
          <a:xfrm>
            <a:off x="7174714" y="2534970"/>
            <a:ext cx="2597936" cy="23539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2" name="Rectangle 11">
            <a:extLst>
              <a:ext uri="{FF2B5EF4-FFF2-40B4-BE49-F238E27FC236}">
                <a16:creationId xmlns:a16="http://schemas.microsoft.com/office/drawing/2014/main" id="{B2AAA3A7-D1F4-40CD-ACF0-4016B7EE188D}"/>
              </a:ext>
            </a:extLst>
          </p:cNvPr>
          <p:cNvSpPr/>
          <p:nvPr/>
        </p:nvSpPr>
        <p:spPr>
          <a:xfrm>
            <a:off x="1385180" y="2770360"/>
            <a:ext cx="3291595" cy="23539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3" name="Rectangle 12">
            <a:extLst>
              <a:ext uri="{FF2B5EF4-FFF2-40B4-BE49-F238E27FC236}">
                <a16:creationId xmlns:a16="http://schemas.microsoft.com/office/drawing/2014/main" id="{C6D74CB8-F1B5-488C-B687-8B2770E29EC0}"/>
              </a:ext>
            </a:extLst>
          </p:cNvPr>
          <p:cNvSpPr/>
          <p:nvPr/>
        </p:nvSpPr>
        <p:spPr>
          <a:xfrm>
            <a:off x="7174714" y="2770360"/>
            <a:ext cx="3312311" cy="23539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4" name="Rectangle 13">
            <a:extLst>
              <a:ext uri="{FF2B5EF4-FFF2-40B4-BE49-F238E27FC236}">
                <a16:creationId xmlns:a16="http://schemas.microsoft.com/office/drawing/2014/main" id="{0B91C2BB-83BF-4402-856C-16E76BC3C8EF}"/>
              </a:ext>
            </a:extLst>
          </p:cNvPr>
          <p:cNvSpPr/>
          <p:nvPr/>
        </p:nvSpPr>
        <p:spPr>
          <a:xfrm>
            <a:off x="692563" y="4030356"/>
            <a:ext cx="4574761" cy="152646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5" name="Rectangle 14">
            <a:extLst>
              <a:ext uri="{FF2B5EF4-FFF2-40B4-BE49-F238E27FC236}">
                <a16:creationId xmlns:a16="http://schemas.microsoft.com/office/drawing/2014/main" id="{AC4433C0-CA86-45A3-8656-0D9C41B7CFAD}"/>
              </a:ext>
            </a:extLst>
          </p:cNvPr>
          <p:cNvSpPr/>
          <p:nvPr/>
        </p:nvSpPr>
        <p:spPr>
          <a:xfrm>
            <a:off x="6480343" y="4019052"/>
            <a:ext cx="4626562" cy="153776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6" name="Oval 15">
            <a:extLst>
              <a:ext uri="{FF2B5EF4-FFF2-40B4-BE49-F238E27FC236}">
                <a16:creationId xmlns:a16="http://schemas.microsoft.com/office/drawing/2014/main" id="{3B648DEA-A073-4416-942F-B83CFA46CD70}"/>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7377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29"/>
                                          </p:stCondLst>
                                        </p:cTn>
                                        <p:tgtEl>
                                          <p:spTgt spid="4">
                                            <p:txEl>
                                              <p:pRg st="0" end="0"/>
                                            </p:txEl>
                                          </p:spTgt>
                                        </p:tgtEl>
                                        <p:attrNameLst>
                                          <p:attrName>style.visibility</p:attrName>
                                        </p:attrNameLst>
                                      </p:cBhvr>
                                      <p:to>
                                        <p:strVal val="visible"/>
                                      </p:to>
                                    </p:set>
                                  </p:childTnLst>
                                </p:cTn>
                              </p:par>
                            </p:childTnLst>
                          </p:cTn>
                        </p:par>
                        <p:par>
                          <p:cTn id="14" fill="hold">
                            <p:stCondLst>
                              <p:cond delay="30"/>
                            </p:stCondLst>
                            <p:childTnLst>
                              <p:par>
                                <p:cTn id="15" presetID="1" presetClass="entr" presetSubtype="0" fill="hold" grpId="0" nodeType="afterEffect">
                                  <p:stCondLst>
                                    <p:cond delay="0"/>
                                  </p:stCondLst>
                                  <p:childTnLst>
                                    <p:set>
                                      <p:cBhvr>
                                        <p:cTn id="16" dur="1" fill="hold">
                                          <p:stCondLst>
                                            <p:cond delay="29"/>
                                          </p:stCondLst>
                                        </p:cTn>
                                        <p:tgtEl>
                                          <p:spTgt spid="4">
                                            <p:txEl>
                                              <p:pRg st="1" end="1"/>
                                            </p:txEl>
                                          </p:spTgt>
                                        </p:tgtEl>
                                        <p:attrNameLst>
                                          <p:attrName>style.visibility</p:attrName>
                                        </p:attrNameLst>
                                      </p:cBhvr>
                                      <p:to>
                                        <p:strVal val="visible"/>
                                      </p:to>
                                    </p:set>
                                  </p:childTnLst>
                                </p:cTn>
                              </p:par>
                            </p:childTnLst>
                          </p:cTn>
                        </p:par>
                        <p:par>
                          <p:cTn id="17" fill="hold">
                            <p:stCondLst>
                              <p:cond delay="60"/>
                            </p:stCondLst>
                            <p:childTnLst>
                              <p:par>
                                <p:cTn id="18" presetID="1" presetClass="entr" presetSubtype="0" fill="hold" grpId="0" nodeType="afterEffect">
                                  <p:stCondLst>
                                    <p:cond delay="0"/>
                                  </p:stCondLst>
                                  <p:childTnLst>
                                    <p:set>
                                      <p:cBhvr>
                                        <p:cTn id="19" dur="1" fill="hold">
                                          <p:stCondLst>
                                            <p:cond delay="29"/>
                                          </p:stCondLst>
                                        </p:cTn>
                                        <p:tgtEl>
                                          <p:spTgt spid="4">
                                            <p:txEl>
                                              <p:pRg st="2" end="2"/>
                                            </p:txEl>
                                          </p:spTgt>
                                        </p:tgtEl>
                                        <p:attrNameLst>
                                          <p:attrName>style.visibility</p:attrName>
                                        </p:attrNameLst>
                                      </p:cBhvr>
                                      <p:to>
                                        <p:strVal val="visible"/>
                                      </p:to>
                                    </p:set>
                                  </p:childTnLst>
                                </p:cTn>
                              </p:par>
                            </p:childTnLst>
                          </p:cTn>
                        </p:par>
                        <p:par>
                          <p:cTn id="20" fill="hold">
                            <p:stCondLst>
                              <p:cond delay="90"/>
                            </p:stCondLst>
                            <p:childTnLst>
                              <p:par>
                                <p:cTn id="21" presetID="1" presetClass="entr" presetSubtype="0" fill="hold" grpId="0" nodeType="afterEffect">
                                  <p:stCondLst>
                                    <p:cond delay="0"/>
                                  </p:stCondLst>
                                  <p:childTnLst>
                                    <p:set>
                                      <p:cBhvr>
                                        <p:cTn id="22" dur="1" fill="hold">
                                          <p:stCondLst>
                                            <p:cond delay="29"/>
                                          </p:stCondLst>
                                        </p:cTn>
                                        <p:tgtEl>
                                          <p:spTgt spid="4">
                                            <p:txEl>
                                              <p:pRg st="3" end="3"/>
                                            </p:txEl>
                                          </p:spTgt>
                                        </p:tgtEl>
                                        <p:attrNameLst>
                                          <p:attrName>style.visibility</p:attrName>
                                        </p:attrNameLst>
                                      </p:cBhvr>
                                      <p:to>
                                        <p:strVal val="visible"/>
                                      </p:to>
                                    </p:set>
                                  </p:childTnLst>
                                </p:cTn>
                              </p:par>
                            </p:childTnLst>
                          </p:cTn>
                        </p:par>
                        <p:par>
                          <p:cTn id="23" fill="hold">
                            <p:stCondLst>
                              <p:cond delay="120"/>
                            </p:stCondLst>
                            <p:childTnLst>
                              <p:par>
                                <p:cTn id="24" presetID="1" presetClass="entr" presetSubtype="0" fill="hold" grpId="0" nodeType="afterEffect">
                                  <p:stCondLst>
                                    <p:cond delay="0"/>
                                  </p:stCondLst>
                                  <p:childTnLst>
                                    <p:set>
                                      <p:cBhvr>
                                        <p:cTn id="25" dur="1" fill="hold">
                                          <p:stCondLst>
                                            <p:cond delay="29"/>
                                          </p:stCondLst>
                                        </p:cTn>
                                        <p:tgtEl>
                                          <p:spTgt spid="4">
                                            <p:txEl>
                                              <p:pRg st="4" end="4"/>
                                            </p:txEl>
                                          </p:spTgt>
                                        </p:tgtEl>
                                        <p:attrNameLst>
                                          <p:attrName>style.visibility</p:attrName>
                                        </p:attrNameLst>
                                      </p:cBhvr>
                                      <p:to>
                                        <p:strVal val="visible"/>
                                      </p:to>
                                    </p:set>
                                  </p:childTnLst>
                                </p:cTn>
                              </p:par>
                            </p:childTnLst>
                          </p:cTn>
                        </p:par>
                        <p:par>
                          <p:cTn id="26" fill="hold">
                            <p:stCondLst>
                              <p:cond delay="150"/>
                            </p:stCondLst>
                            <p:childTnLst>
                              <p:par>
                                <p:cTn id="27" presetID="1" presetClass="entr" presetSubtype="0" fill="hold" grpId="0" nodeType="afterEffect">
                                  <p:stCondLst>
                                    <p:cond delay="0"/>
                                  </p:stCondLst>
                                  <p:childTnLst>
                                    <p:set>
                                      <p:cBhvr>
                                        <p:cTn id="28" dur="1" fill="hold">
                                          <p:stCondLst>
                                            <p:cond delay="29"/>
                                          </p:stCondLst>
                                        </p:cTn>
                                        <p:tgtEl>
                                          <p:spTgt spid="4">
                                            <p:txEl>
                                              <p:pRg st="5" end="5"/>
                                            </p:txEl>
                                          </p:spTgt>
                                        </p:tgtEl>
                                        <p:attrNameLst>
                                          <p:attrName>style.visibility</p:attrName>
                                        </p:attrNameLst>
                                      </p:cBhvr>
                                      <p:to>
                                        <p:strVal val="visible"/>
                                      </p:to>
                                    </p:set>
                                  </p:childTnLst>
                                </p:cTn>
                              </p:par>
                            </p:childTnLst>
                          </p:cTn>
                        </p:par>
                        <p:par>
                          <p:cTn id="29" fill="hold">
                            <p:stCondLst>
                              <p:cond delay="180"/>
                            </p:stCondLst>
                            <p:childTnLst>
                              <p:par>
                                <p:cTn id="30" presetID="1" presetClass="entr" presetSubtype="0" fill="hold" grpId="0" nodeType="afterEffect">
                                  <p:stCondLst>
                                    <p:cond delay="0"/>
                                  </p:stCondLst>
                                  <p:childTnLst>
                                    <p:set>
                                      <p:cBhvr>
                                        <p:cTn id="31" dur="1" fill="hold">
                                          <p:stCondLst>
                                            <p:cond delay="29"/>
                                          </p:stCondLst>
                                        </p:cTn>
                                        <p:tgtEl>
                                          <p:spTgt spid="4">
                                            <p:txEl>
                                              <p:pRg st="6" end="6"/>
                                            </p:txEl>
                                          </p:spTgt>
                                        </p:tgtEl>
                                        <p:attrNameLst>
                                          <p:attrName>style.visibility</p:attrName>
                                        </p:attrNameLst>
                                      </p:cBhvr>
                                      <p:to>
                                        <p:strVal val="visible"/>
                                      </p:to>
                                    </p:set>
                                  </p:childTnLst>
                                </p:cTn>
                              </p:par>
                            </p:childTnLst>
                          </p:cTn>
                        </p:par>
                        <p:par>
                          <p:cTn id="32" fill="hold">
                            <p:stCondLst>
                              <p:cond delay="210"/>
                            </p:stCondLst>
                            <p:childTnLst>
                              <p:par>
                                <p:cTn id="33" presetID="1" presetClass="entr" presetSubtype="0" fill="hold" grpId="0" nodeType="afterEffect">
                                  <p:stCondLst>
                                    <p:cond delay="0"/>
                                  </p:stCondLst>
                                  <p:childTnLst>
                                    <p:set>
                                      <p:cBhvr>
                                        <p:cTn id="34" dur="1" fill="hold">
                                          <p:stCondLst>
                                            <p:cond delay="29"/>
                                          </p:stCondLst>
                                        </p:cTn>
                                        <p:tgtEl>
                                          <p:spTgt spid="4">
                                            <p:txEl>
                                              <p:pRg st="7" end="7"/>
                                            </p:txEl>
                                          </p:spTgt>
                                        </p:tgtEl>
                                        <p:attrNameLst>
                                          <p:attrName>style.visibility</p:attrName>
                                        </p:attrNameLst>
                                      </p:cBhvr>
                                      <p:to>
                                        <p:strVal val="visible"/>
                                      </p:to>
                                    </p:set>
                                  </p:childTnLst>
                                </p:cTn>
                              </p:par>
                            </p:childTnLst>
                          </p:cTn>
                        </p:par>
                        <p:par>
                          <p:cTn id="35" fill="hold">
                            <p:stCondLst>
                              <p:cond delay="240"/>
                            </p:stCondLst>
                            <p:childTnLst>
                              <p:par>
                                <p:cTn id="36" presetID="1" presetClass="entr" presetSubtype="0" fill="hold" grpId="0" nodeType="afterEffect">
                                  <p:stCondLst>
                                    <p:cond delay="0"/>
                                  </p:stCondLst>
                                  <p:childTnLst>
                                    <p:set>
                                      <p:cBhvr>
                                        <p:cTn id="37" dur="1" fill="hold">
                                          <p:stCondLst>
                                            <p:cond delay="29"/>
                                          </p:stCondLst>
                                        </p:cTn>
                                        <p:tgtEl>
                                          <p:spTgt spid="4">
                                            <p:txEl>
                                              <p:pRg st="8" end="8"/>
                                            </p:txEl>
                                          </p:spTgt>
                                        </p:tgtEl>
                                        <p:attrNameLst>
                                          <p:attrName>style.visibility</p:attrName>
                                        </p:attrNameLst>
                                      </p:cBhvr>
                                      <p:to>
                                        <p:strVal val="visible"/>
                                      </p:to>
                                    </p:set>
                                  </p:childTnLst>
                                </p:cTn>
                              </p:par>
                            </p:childTnLst>
                          </p:cTn>
                        </p:par>
                        <p:par>
                          <p:cTn id="38" fill="hold">
                            <p:stCondLst>
                              <p:cond delay="270"/>
                            </p:stCondLst>
                            <p:childTnLst>
                              <p:par>
                                <p:cTn id="39" presetID="1" presetClass="entr" presetSubtype="0" fill="hold" grpId="0" nodeType="afterEffect">
                                  <p:stCondLst>
                                    <p:cond delay="0"/>
                                  </p:stCondLst>
                                  <p:childTnLst>
                                    <p:set>
                                      <p:cBhvr>
                                        <p:cTn id="40" dur="1" fill="hold">
                                          <p:stCondLst>
                                            <p:cond delay="29"/>
                                          </p:stCondLst>
                                        </p:cTn>
                                        <p:tgtEl>
                                          <p:spTgt spid="4">
                                            <p:txEl>
                                              <p:pRg st="9" end="9"/>
                                            </p:txEl>
                                          </p:spTgt>
                                        </p:tgtEl>
                                        <p:attrNameLst>
                                          <p:attrName>style.visibility</p:attrName>
                                        </p:attrNameLst>
                                      </p:cBhvr>
                                      <p:to>
                                        <p:strVal val="visible"/>
                                      </p:to>
                                    </p:set>
                                  </p:childTnLst>
                                </p:cTn>
                              </p:par>
                            </p:childTnLst>
                          </p:cTn>
                        </p:par>
                        <p:par>
                          <p:cTn id="41" fill="hold">
                            <p:stCondLst>
                              <p:cond delay="300"/>
                            </p:stCondLst>
                            <p:childTnLst>
                              <p:par>
                                <p:cTn id="42" presetID="1" presetClass="entr" presetSubtype="0" fill="hold" grpId="0" nodeType="afterEffect">
                                  <p:stCondLst>
                                    <p:cond delay="0"/>
                                  </p:stCondLst>
                                  <p:childTnLst>
                                    <p:set>
                                      <p:cBhvr>
                                        <p:cTn id="43" dur="1" fill="hold">
                                          <p:stCondLst>
                                            <p:cond delay="29"/>
                                          </p:stCondLst>
                                        </p:cTn>
                                        <p:tgtEl>
                                          <p:spTgt spid="4">
                                            <p:txEl>
                                              <p:pRg st="10" end="10"/>
                                            </p:txEl>
                                          </p:spTgt>
                                        </p:tgtEl>
                                        <p:attrNameLst>
                                          <p:attrName>style.visibility</p:attrName>
                                        </p:attrNameLst>
                                      </p:cBhvr>
                                      <p:to>
                                        <p:strVal val="visible"/>
                                      </p:to>
                                    </p:set>
                                  </p:childTnLst>
                                </p:cTn>
                              </p:par>
                            </p:childTnLst>
                          </p:cTn>
                        </p:par>
                        <p:par>
                          <p:cTn id="44" fill="hold">
                            <p:stCondLst>
                              <p:cond delay="330"/>
                            </p:stCondLst>
                            <p:childTnLst>
                              <p:par>
                                <p:cTn id="45" presetID="1" presetClass="entr" presetSubtype="0" fill="hold" grpId="0" nodeType="afterEffect">
                                  <p:stCondLst>
                                    <p:cond delay="0"/>
                                  </p:stCondLst>
                                  <p:childTnLst>
                                    <p:set>
                                      <p:cBhvr>
                                        <p:cTn id="46" dur="1" fill="hold">
                                          <p:stCondLst>
                                            <p:cond delay="29"/>
                                          </p:stCondLst>
                                        </p:cTn>
                                        <p:tgtEl>
                                          <p:spTgt spid="4">
                                            <p:txEl>
                                              <p:pRg st="11" end="11"/>
                                            </p:txEl>
                                          </p:spTgt>
                                        </p:tgtEl>
                                        <p:attrNameLst>
                                          <p:attrName>style.visibility</p:attrName>
                                        </p:attrNameLst>
                                      </p:cBhvr>
                                      <p:to>
                                        <p:strVal val="visible"/>
                                      </p:to>
                                    </p:set>
                                  </p:childTnLst>
                                </p:cTn>
                              </p:par>
                            </p:childTnLst>
                          </p:cTn>
                        </p:par>
                        <p:par>
                          <p:cTn id="47" fill="hold">
                            <p:stCondLst>
                              <p:cond delay="360"/>
                            </p:stCondLst>
                            <p:childTnLst>
                              <p:par>
                                <p:cTn id="48" presetID="1" presetClass="entr" presetSubtype="0" fill="hold" grpId="0" nodeType="afterEffect">
                                  <p:stCondLst>
                                    <p:cond delay="0"/>
                                  </p:stCondLst>
                                  <p:childTnLst>
                                    <p:set>
                                      <p:cBhvr>
                                        <p:cTn id="49" dur="1" fill="hold">
                                          <p:stCondLst>
                                            <p:cond delay="29"/>
                                          </p:stCondLst>
                                        </p:cTn>
                                        <p:tgtEl>
                                          <p:spTgt spid="4">
                                            <p:txEl>
                                              <p:pRg st="12" end="12"/>
                                            </p:txEl>
                                          </p:spTgt>
                                        </p:tgtEl>
                                        <p:attrNameLst>
                                          <p:attrName>style.visibility</p:attrName>
                                        </p:attrNameLst>
                                      </p:cBhvr>
                                      <p:to>
                                        <p:strVal val="visible"/>
                                      </p:to>
                                    </p:set>
                                  </p:childTnLst>
                                </p:cTn>
                              </p:par>
                            </p:childTnLst>
                          </p:cTn>
                        </p:par>
                        <p:par>
                          <p:cTn id="50" fill="hold">
                            <p:stCondLst>
                              <p:cond delay="390"/>
                            </p:stCondLst>
                            <p:childTnLst>
                              <p:par>
                                <p:cTn id="51" presetID="1" presetClass="entr" presetSubtype="0" fill="hold" grpId="0" nodeType="afterEffect">
                                  <p:stCondLst>
                                    <p:cond delay="0"/>
                                  </p:stCondLst>
                                  <p:childTnLst>
                                    <p:set>
                                      <p:cBhvr>
                                        <p:cTn id="52" dur="1" fill="hold">
                                          <p:stCondLst>
                                            <p:cond delay="29"/>
                                          </p:stCondLst>
                                        </p:cTn>
                                        <p:tgtEl>
                                          <p:spTgt spid="4">
                                            <p:txEl>
                                              <p:pRg st="13" end="13"/>
                                            </p:txEl>
                                          </p:spTgt>
                                        </p:tgtEl>
                                        <p:attrNameLst>
                                          <p:attrName>style.visibility</p:attrName>
                                        </p:attrNameLst>
                                      </p:cBhvr>
                                      <p:to>
                                        <p:strVal val="visible"/>
                                      </p:to>
                                    </p:set>
                                  </p:childTnLst>
                                </p:cTn>
                              </p:par>
                            </p:childTnLst>
                          </p:cTn>
                        </p:par>
                        <p:par>
                          <p:cTn id="53" fill="hold">
                            <p:stCondLst>
                              <p:cond delay="420"/>
                            </p:stCondLst>
                            <p:childTnLst>
                              <p:par>
                                <p:cTn id="54" presetID="1" presetClass="entr" presetSubtype="0" fill="hold" grpId="0" nodeType="afterEffect">
                                  <p:stCondLst>
                                    <p:cond delay="0"/>
                                  </p:stCondLst>
                                  <p:childTnLst>
                                    <p:set>
                                      <p:cBhvr>
                                        <p:cTn id="55" dur="1" fill="hold">
                                          <p:stCondLst>
                                            <p:cond delay="29"/>
                                          </p:stCondLst>
                                        </p:cTn>
                                        <p:tgtEl>
                                          <p:spTgt spid="4">
                                            <p:txEl>
                                              <p:pRg st="14" end="14"/>
                                            </p:txEl>
                                          </p:spTgt>
                                        </p:tgtEl>
                                        <p:attrNameLst>
                                          <p:attrName>style.visibility</p:attrName>
                                        </p:attrNameLst>
                                      </p:cBhvr>
                                      <p:to>
                                        <p:strVal val="visible"/>
                                      </p:to>
                                    </p:set>
                                  </p:childTnLst>
                                </p:cTn>
                              </p:par>
                            </p:childTnLst>
                          </p:cTn>
                        </p:par>
                        <p:par>
                          <p:cTn id="56" fill="hold">
                            <p:stCondLst>
                              <p:cond delay="450"/>
                            </p:stCondLst>
                            <p:childTnLst>
                              <p:par>
                                <p:cTn id="57" presetID="1" presetClass="entr" presetSubtype="0" fill="hold" grpId="0" nodeType="afterEffect">
                                  <p:stCondLst>
                                    <p:cond delay="0"/>
                                  </p:stCondLst>
                                  <p:childTnLst>
                                    <p:set>
                                      <p:cBhvr>
                                        <p:cTn id="58" dur="1" fill="hold">
                                          <p:stCondLst>
                                            <p:cond delay="29"/>
                                          </p:stCondLst>
                                        </p:cTn>
                                        <p:tgtEl>
                                          <p:spTgt spid="4">
                                            <p:txEl>
                                              <p:pRg st="15" end="15"/>
                                            </p:txEl>
                                          </p:spTgt>
                                        </p:tgtEl>
                                        <p:attrNameLst>
                                          <p:attrName>style.visibility</p:attrName>
                                        </p:attrNameLst>
                                      </p:cBhvr>
                                      <p:to>
                                        <p:strVal val="visible"/>
                                      </p:to>
                                    </p:set>
                                  </p:childTnLst>
                                </p:cTn>
                              </p:par>
                            </p:childTnLst>
                          </p:cTn>
                        </p:par>
                        <p:par>
                          <p:cTn id="59" fill="hold">
                            <p:stCondLst>
                              <p:cond delay="480"/>
                            </p:stCondLst>
                            <p:childTnLst>
                              <p:par>
                                <p:cTn id="60" presetID="1" presetClass="entr" presetSubtype="0" fill="hold" grpId="0" nodeType="afterEffect">
                                  <p:stCondLst>
                                    <p:cond delay="0"/>
                                  </p:stCondLst>
                                  <p:childTnLst>
                                    <p:set>
                                      <p:cBhvr>
                                        <p:cTn id="61" dur="1" fill="hold">
                                          <p:stCondLst>
                                            <p:cond delay="29"/>
                                          </p:stCondLst>
                                        </p:cTn>
                                        <p:tgtEl>
                                          <p:spTgt spid="4">
                                            <p:txEl>
                                              <p:pRg st="16" end="16"/>
                                            </p:txEl>
                                          </p:spTgt>
                                        </p:tgtEl>
                                        <p:attrNameLst>
                                          <p:attrName>style.visibility</p:attrName>
                                        </p:attrNameLst>
                                      </p:cBhvr>
                                      <p:to>
                                        <p:strVal val="visible"/>
                                      </p:to>
                                    </p:set>
                                  </p:childTnLst>
                                </p:cTn>
                              </p:par>
                            </p:childTnLst>
                          </p:cTn>
                        </p:par>
                        <p:par>
                          <p:cTn id="62" fill="hold">
                            <p:stCondLst>
                              <p:cond delay="510"/>
                            </p:stCondLst>
                            <p:childTnLst>
                              <p:par>
                                <p:cTn id="63" presetID="1" presetClass="entr" presetSubtype="0" fill="hold" grpId="0" nodeType="afterEffect">
                                  <p:stCondLst>
                                    <p:cond delay="0"/>
                                  </p:stCondLst>
                                  <p:childTnLst>
                                    <p:set>
                                      <p:cBhvr>
                                        <p:cTn id="64" dur="1" fill="hold">
                                          <p:stCondLst>
                                            <p:cond delay="29"/>
                                          </p:stCondLst>
                                        </p:cTn>
                                        <p:tgtEl>
                                          <p:spTgt spid="4">
                                            <p:txEl>
                                              <p:pRg st="17" end="17"/>
                                            </p:txEl>
                                          </p:spTgt>
                                        </p:tgtEl>
                                        <p:attrNameLst>
                                          <p:attrName>style.visibility</p:attrName>
                                        </p:attrNameLst>
                                      </p:cBhvr>
                                      <p:to>
                                        <p:strVal val="visible"/>
                                      </p:to>
                                    </p:set>
                                  </p:childTnLst>
                                </p:cTn>
                              </p:par>
                            </p:childTnLst>
                          </p:cTn>
                        </p:par>
                        <p:par>
                          <p:cTn id="65" fill="hold">
                            <p:stCondLst>
                              <p:cond delay="540"/>
                            </p:stCondLst>
                            <p:childTnLst>
                              <p:par>
                                <p:cTn id="66" presetID="1" presetClass="entr" presetSubtype="0" fill="hold" grpId="0" nodeType="afterEffect">
                                  <p:stCondLst>
                                    <p:cond delay="0"/>
                                  </p:stCondLst>
                                  <p:childTnLst>
                                    <p:set>
                                      <p:cBhvr>
                                        <p:cTn id="67" dur="1" fill="hold">
                                          <p:stCondLst>
                                            <p:cond delay="29"/>
                                          </p:stCondLst>
                                        </p:cTn>
                                        <p:tgtEl>
                                          <p:spTgt spid="4">
                                            <p:txEl>
                                              <p:pRg st="18" end="18"/>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5">
                                            <p:txEl>
                                              <p:pRg st="0" end="0"/>
                                            </p:txEl>
                                          </p:spTgt>
                                        </p:tgtEl>
                                        <p:attrNameLst>
                                          <p:attrName>style.visibility</p:attrName>
                                        </p:attrNameLst>
                                      </p:cBhvr>
                                      <p:to>
                                        <p:strVal val="visible"/>
                                      </p:to>
                                    </p:set>
                                    <p:anim calcmode="lin" valueType="num">
                                      <p:cBhvr>
                                        <p:cTn id="7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29"/>
                                          </p:stCondLst>
                                        </p:cTn>
                                        <p:tgtEl>
                                          <p:spTgt spid="6">
                                            <p:txEl>
                                              <p:pRg st="0" end="0"/>
                                            </p:txEl>
                                          </p:spTgt>
                                        </p:tgtEl>
                                        <p:attrNameLst>
                                          <p:attrName>style.visibility</p:attrName>
                                        </p:attrNameLst>
                                      </p:cBhvr>
                                      <p:to>
                                        <p:strVal val="visible"/>
                                      </p:to>
                                    </p:set>
                                  </p:childTnLst>
                                </p:cTn>
                              </p:par>
                            </p:childTnLst>
                          </p:cTn>
                        </p:par>
                        <p:par>
                          <p:cTn id="79" fill="hold">
                            <p:stCondLst>
                              <p:cond delay="30"/>
                            </p:stCondLst>
                            <p:childTnLst>
                              <p:par>
                                <p:cTn id="80" presetID="1" presetClass="entr" presetSubtype="0" fill="hold" nodeType="afterEffect">
                                  <p:stCondLst>
                                    <p:cond delay="0"/>
                                  </p:stCondLst>
                                  <p:childTnLst>
                                    <p:set>
                                      <p:cBhvr>
                                        <p:cTn id="81" dur="1" fill="hold">
                                          <p:stCondLst>
                                            <p:cond delay="29"/>
                                          </p:stCondLst>
                                        </p:cTn>
                                        <p:tgtEl>
                                          <p:spTgt spid="6">
                                            <p:txEl>
                                              <p:pRg st="1" end="1"/>
                                            </p:txEl>
                                          </p:spTgt>
                                        </p:tgtEl>
                                        <p:attrNameLst>
                                          <p:attrName>style.visibility</p:attrName>
                                        </p:attrNameLst>
                                      </p:cBhvr>
                                      <p:to>
                                        <p:strVal val="visible"/>
                                      </p:to>
                                    </p:set>
                                  </p:childTnLst>
                                </p:cTn>
                              </p:par>
                            </p:childTnLst>
                          </p:cTn>
                        </p:par>
                        <p:par>
                          <p:cTn id="82" fill="hold">
                            <p:stCondLst>
                              <p:cond delay="60"/>
                            </p:stCondLst>
                            <p:childTnLst>
                              <p:par>
                                <p:cTn id="83" presetID="1" presetClass="entr" presetSubtype="0" fill="hold" nodeType="afterEffect">
                                  <p:stCondLst>
                                    <p:cond delay="0"/>
                                  </p:stCondLst>
                                  <p:childTnLst>
                                    <p:set>
                                      <p:cBhvr>
                                        <p:cTn id="84" dur="1" fill="hold">
                                          <p:stCondLst>
                                            <p:cond delay="29"/>
                                          </p:stCondLst>
                                        </p:cTn>
                                        <p:tgtEl>
                                          <p:spTgt spid="6">
                                            <p:txEl>
                                              <p:pRg st="2" end="2"/>
                                            </p:txEl>
                                          </p:spTgt>
                                        </p:tgtEl>
                                        <p:attrNameLst>
                                          <p:attrName>style.visibility</p:attrName>
                                        </p:attrNameLst>
                                      </p:cBhvr>
                                      <p:to>
                                        <p:strVal val="visible"/>
                                      </p:to>
                                    </p:set>
                                  </p:childTnLst>
                                </p:cTn>
                              </p:par>
                            </p:childTnLst>
                          </p:cTn>
                        </p:par>
                        <p:par>
                          <p:cTn id="85" fill="hold">
                            <p:stCondLst>
                              <p:cond delay="90"/>
                            </p:stCondLst>
                            <p:childTnLst>
                              <p:par>
                                <p:cTn id="86" presetID="1" presetClass="entr" presetSubtype="0" fill="hold" nodeType="afterEffect">
                                  <p:stCondLst>
                                    <p:cond delay="0"/>
                                  </p:stCondLst>
                                  <p:childTnLst>
                                    <p:set>
                                      <p:cBhvr>
                                        <p:cTn id="87" dur="1" fill="hold">
                                          <p:stCondLst>
                                            <p:cond delay="29"/>
                                          </p:stCondLst>
                                        </p:cTn>
                                        <p:tgtEl>
                                          <p:spTgt spid="6">
                                            <p:txEl>
                                              <p:pRg st="3" end="3"/>
                                            </p:txEl>
                                          </p:spTgt>
                                        </p:tgtEl>
                                        <p:attrNameLst>
                                          <p:attrName>style.visibility</p:attrName>
                                        </p:attrNameLst>
                                      </p:cBhvr>
                                      <p:to>
                                        <p:strVal val="visible"/>
                                      </p:to>
                                    </p:set>
                                  </p:childTnLst>
                                </p:cTn>
                              </p:par>
                            </p:childTnLst>
                          </p:cTn>
                        </p:par>
                        <p:par>
                          <p:cTn id="88" fill="hold">
                            <p:stCondLst>
                              <p:cond delay="120"/>
                            </p:stCondLst>
                            <p:childTnLst>
                              <p:par>
                                <p:cTn id="89" presetID="1" presetClass="entr" presetSubtype="0" fill="hold" nodeType="afterEffect">
                                  <p:stCondLst>
                                    <p:cond delay="0"/>
                                  </p:stCondLst>
                                  <p:childTnLst>
                                    <p:set>
                                      <p:cBhvr>
                                        <p:cTn id="90" dur="1" fill="hold">
                                          <p:stCondLst>
                                            <p:cond delay="29"/>
                                          </p:stCondLst>
                                        </p:cTn>
                                        <p:tgtEl>
                                          <p:spTgt spid="6">
                                            <p:txEl>
                                              <p:pRg st="4" end="4"/>
                                            </p:txEl>
                                          </p:spTgt>
                                        </p:tgtEl>
                                        <p:attrNameLst>
                                          <p:attrName>style.visibility</p:attrName>
                                        </p:attrNameLst>
                                      </p:cBhvr>
                                      <p:to>
                                        <p:strVal val="visible"/>
                                      </p:to>
                                    </p:set>
                                  </p:childTnLst>
                                </p:cTn>
                              </p:par>
                            </p:childTnLst>
                          </p:cTn>
                        </p:par>
                        <p:par>
                          <p:cTn id="91" fill="hold">
                            <p:stCondLst>
                              <p:cond delay="150"/>
                            </p:stCondLst>
                            <p:childTnLst>
                              <p:par>
                                <p:cTn id="92" presetID="1" presetClass="entr" presetSubtype="0" fill="hold" nodeType="afterEffect">
                                  <p:stCondLst>
                                    <p:cond delay="0"/>
                                  </p:stCondLst>
                                  <p:childTnLst>
                                    <p:set>
                                      <p:cBhvr>
                                        <p:cTn id="93" dur="1" fill="hold">
                                          <p:stCondLst>
                                            <p:cond delay="29"/>
                                          </p:stCondLst>
                                        </p:cTn>
                                        <p:tgtEl>
                                          <p:spTgt spid="6">
                                            <p:txEl>
                                              <p:pRg st="5" end="5"/>
                                            </p:txEl>
                                          </p:spTgt>
                                        </p:tgtEl>
                                        <p:attrNameLst>
                                          <p:attrName>style.visibility</p:attrName>
                                        </p:attrNameLst>
                                      </p:cBhvr>
                                      <p:to>
                                        <p:strVal val="visible"/>
                                      </p:to>
                                    </p:set>
                                  </p:childTnLst>
                                </p:cTn>
                              </p:par>
                            </p:childTnLst>
                          </p:cTn>
                        </p:par>
                        <p:par>
                          <p:cTn id="94" fill="hold">
                            <p:stCondLst>
                              <p:cond delay="180"/>
                            </p:stCondLst>
                            <p:childTnLst>
                              <p:par>
                                <p:cTn id="95" presetID="1" presetClass="entr" presetSubtype="0" fill="hold" nodeType="afterEffect">
                                  <p:stCondLst>
                                    <p:cond delay="0"/>
                                  </p:stCondLst>
                                  <p:childTnLst>
                                    <p:set>
                                      <p:cBhvr>
                                        <p:cTn id="96" dur="1" fill="hold">
                                          <p:stCondLst>
                                            <p:cond delay="29"/>
                                          </p:stCondLst>
                                        </p:cTn>
                                        <p:tgtEl>
                                          <p:spTgt spid="6">
                                            <p:txEl>
                                              <p:pRg st="6" end="6"/>
                                            </p:txEl>
                                          </p:spTgt>
                                        </p:tgtEl>
                                        <p:attrNameLst>
                                          <p:attrName>style.visibility</p:attrName>
                                        </p:attrNameLst>
                                      </p:cBhvr>
                                      <p:to>
                                        <p:strVal val="visible"/>
                                      </p:to>
                                    </p:set>
                                  </p:childTnLst>
                                </p:cTn>
                              </p:par>
                            </p:childTnLst>
                          </p:cTn>
                        </p:par>
                        <p:par>
                          <p:cTn id="97" fill="hold">
                            <p:stCondLst>
                              <p:cond delay="210"/>
                            </p:stCondLst>
                            <p:childTnLst>
                              <p:par>
                                <p:cTn id="98" presetID="1" presetClass="entr" presetSubtype="0" fill="hold" nodeType="afterEffect">
                                  <p:stCondLst>
                                    <p:cond delay="0"/>
                                  </p:stCondLst>
                                  <p:childTnLst>
                                    <p:set>
                                      <p:cBhvr>
                                        <p:cTn id="99" dur="1" fill="hold">
                                          <p:stCondLst>
                                            <p:cond delay="29"/>
                                          </p:stCondLst>
                                        </p:cTn>
                                        <p:tgtEl>
                                          <p:spTgt spid="6">
                                            <p:txEl>
                                              <p:pRg st="7" end="7"/>
                                            </p:txEl>
                                          </p:spTgt>
                                        </p:tgtEl>
                                        <p:attrNameLst>
                                          <p:attrName>style.visibility</p:attrName>
                                        </p:attrNameLst>
                                      </p:cBhvr>
                                      <p:to>
                                        <p:strVal val="visible"/>
                                      </p:to>
                                    </p:set>
                                  </p:childTnLst>
                                </p:cTn>
                              </p:par>
                            </p:childTnLst>
                          </p:cTn>
                        </p:par>
                        <p:par>
                          <p:cTn id="100" fill="hold">
                            <p:stCondLst>
                              <p:cond delay="240"/>
                            </p:stCondLst>
                            <p:childTnLst>
                              <p:par>
                                <p:cTn id="101" presetID="1" presetClass="entr" presetSubtype="0" fill="hold" nodeType="afterEffect">
                                  <p:stCondLst>
                                    <p:cond delay="0"/>
                                  </p:stCondLst>
                                  <p:childTnLst>
                                    <p:set>
                                      <p:cBhvr>
                                        <p:cTn id="102" dur="1" fill="hold">
                                          <p:stCondLst>
                                            <p:cond delay="29"/>
                                          </p:stCondLst>
                                        </p:cTn>
                                        <p:tgtEl>
                                          <p:spTgt spid="6">
                                            <p:txEl>
                                              <p:pRg st="8" end="8"/>
                                            </p:txEl>
                                          </p:spTgt>
                                        </p:tgtEl>
                                        <p:attrNameLst>
                                          <p:attrName>style.visibility</p:attrName>
                                        </p:attrNameLst>
                                      </p:cBhvr>
                                      <p:to>
                                        <p:strVal val="visible"/>
                                      </p:to>
                                    </p:set>
                                  </p:childTnLst>
                                </p:cTn>
                              </p:par>
                            </p:childTnLst>
                          </p:cTn>
                        </p:par>
                        <p:par>
                          <p:cTn id="103" fill="hold">
                            <p:stCondLst>
                              <p:cond delay="270"/>
                            </p:stCondLst>
                            <p:childTnLst>
                              <p:par>
                                <p:cTn id="104" presetID="1" presetClass="entr" presetSubtype="0" fill="hold" nodeType="afterEffect">
                                  <p:stCondLst>
                                    <p:cond delay="0"/>
                                  </p:stCondLst>
                                  <p:childTnLst>
                                    <p:set>
                                      <p:cBhvr>
                                        <p:cTn id="105" dur="1" fill="hold">
                                          <p:stCondLst>
                                            <p:cond delay="29"/>
                                          </p:stCondLst>
                                        </p:cTn>
                                        <p:tgtEl>
                                          <p:spTgt spid="6">
                                            <p:txEl>
                                              <p:pRg st="9" end="9"/>
                                            </p:txEl>
                                          </p:spTgt>
                                        </p:tgtEl>
                                        <p:attrNameLst>
                                          <p:attrName>style.visibility</p:attrName>
                                        </p:attrNameLst>
                                      </p:cBhvr>
                                      <p:to>
                                        <p:strVal val="visible"/>
                                      </p:to>
                                    </p:set>
                                  </p:childTnLst>
                                </p:cTn>
                              </p:par>
                            </p:childTnLst>
                          </p:cTn>
                        </p:par>
                        <p:par>
                          <p:cTn id="106" fill="hold">
                            <p:stCondLst>
                              <p:cond delay="300"/>
                            </p:stCondLst>
                            <p:childTnLst>
                              <p:par>
                                <p:cTn id="107" presetID="1" presetClass="entr" presetSubtype="0" fill="hold" nodeType="afterEffect">
                                  <p:stCondLst>
                                    <p:cond delay="0"/>
                                  </p:stCondLst>
                                  <p:childTnLst>
                                    <p:set>
                                      <p:cBhvr>
                                        <p:cTn id="108" dur="1" fill="hold">
                                          <p:stCondLst>
                                            <p:cond delay="29"/>
                                          </p:stCondLst>
                                        </p:cTn>
                                        <p:tgtEl>
                                          <p:spTgt spid="6">
                                            <p:txEl>
                                              <p:pRg st="10" end="10"/>
                                            </p:txEl>
                                          </p:spTgt>
                                        </p:tgtEl>
                                        <p:attrNameLst>
                                          <p:attrName>style.visibility</p:attrName>
                                        </p:attrNameLst>
                                      </p:cBhvr>
                                      <p:to>
                                        <p:strVal val="visible"/>
                                      </p:to>
                                    </p:set>
                                  </p:childTnLst>
                                </p:cTn>
                              </p:par>
                            </p:childTnLst>
                          </p:cTn>
                        </p:par>
                        <p:par>
                          <p:cTn id="109" fill="hold">
                            <p:stCondLst>
                              <p:cond delay="330"/>
                            </p:stCondLst>
                            <p:childTnLst>
                              <p:par>
                                <p:cTn id="110" presetID="1" presetClass="entr" presetSubtype="0" fill="hold" nodeType="afterEffect">
                                  <p:stCondLst>
                                    <p:cond delay="0"/>
                                  </p:stCondLst>
                                  <p:childTnLst>
                                    <p:set>
                                      <p:cBhvr>
                                        <p:cTn id="111" dur="1" fill="hold">
                                          <p:stCondLst>
                                            <p:cond delay="29"/>
                                          </p:stCondLst>
                                        </p:cTn>
                                        <p:tgtEl>
                                          <p:spTgt spid="6">
                                            <p:txEl>
                                              <p:pRg st="11" end="11"/>
                                            </p:txEl>
                                          </p:spTgt>
                                        </p:tgtEl>
                                        <p:attrNameLst>
                                          <p:attrName>style.visibility</p:attrName>
                                        </p:attrNameLst>
                                      </p:cBhvr>
                                      <p:to>
                                        <p:strVal val="visible"/>
                                      </p:to>
                                    </p:set>
                                  </p:childTnLst>
                                </p:cTn>
                              </p:par>
                            </p:childTnLst>
                          </p:cTn>
                        </p:par>
                        <p:par>
                          <p:cTn id="112" fill="hold">
                            <p:stCondLst>
                              <p:cond delay="360"/>
                            </p:stCondLst>
                            <p:childTnLst>
                              <p:par>
                                <p:cTn id="113" presetID="1" presetClass="entr" presetSubtype="0" fill="hold" nodeType="afterEffect">
                                  <p:stCondLst>
                                    <p:cond delay="0"/>
                                  </p:stCondLst>
                                  <p:childTnLst>
                                    <p:set>
                                      <p:cBhvr>
                                        <p:cTn id="114" dur="1" fill="hold">
                                          <p:stCondLst>
                                            <p:cond delay="29"/>
                                          </p:stCondLst>
                                        </p:cTn>
                                        <p:tgtEl>
                                          <p:spTgt spid="6">
                                            <p:txEl>
                                              <p:pRg st="12" end="12"/>
                                            </p:txEl>
                                          </p:spTgt>
                                        </p:tgtEl>
                                        <p:attrNameLst>
                                          <p:attrName>style.visibility</p:attrName>
                                        </p:attrNameLst>
                                      </p:cBhvr>
                                      <p:to>
                                        <p:strVal val="visible"/>
                                      </p:to>
                                    </p:set>
                                  </p:childTnLst>
                                </p:cTn>
                              </p:par>
                            </p:childTnLst>
                          </p:cTn>
                        </p:par>
                        <p:par>
                          <p:cTn id="115" fill="hold">
                            <p:stCondLst>
                              <p:cond delay="390"/>
                            </p:stCondLst>
                            <p:childTnLst>
                              <p:par>
                                <p:cTn id="116" presetID="1" presetClass="entr" presetSubtype="0" fill="hold" nodeType="afterEffect">
                                  <p:stCondLst>
                                    <p:cond delay="0"/>
                                  </p:stCondLst>
                                  <p:childTnLst>
                                    <p:set>
                                      <p:cBhvr>
                                        <p:cTn id="117" dur="1" fill="hold">
                                          <p:stCondLst>
                                            <p:cond delay="29"/>
                                          </p:stCondLst>
                                        </p:cTn>
                                        <p:tgtEl>
                                          <p:spTgt spid="6">
                                            <p:txEl>
                                              <p:pRg st="13" end="13"/>
                                            </p:txEl>
                                          </p:spTgt>
                                        </p:tgtEl>
                                        <p:attrNameLst>
                                          <p:attrName>style.visibility</p:attrName>
                                        </p:attrNameLst>
                                      </p:cBhvr>
                                      <p:to>
                                        <p:strVal val="visible"/>
                                      </p:to>
                                    </p:set>
                                  </p:childTnLst>
                                </p:cTn>
                              </p:par>
                            </p:childTnLst>
                          </p:cTn>
                        </p:par>
                        <p:par>
                          <p:cTn id="118" fill="hold">
                            <p:stCondLst>
                              <p:cond delay="420"/>
                            </p:stCondLst>
                            <p:childTnLst>
                              <p:par>
                                <p:cTn id="119" presetID="1" presetClass="entr" presetSubtype="0" fill="hold" nodeType="afterEffect">
                                  <p:stCondLst>
                                    <p:cond delay="0"/>
                                  </p:stCondLst>
                                  <p:childTnLst>
                                    <p:set>
                                      <p:cBhvr>
                                        <p:cTn id="120" dur="1" fill="hold">
                                          <p:stCondLst>
                                            <p:cond delay="29"/>
                                          </p:stCondLst>
                                        </p:cTn>
                                        <p:tgtEl>
                                          <p:spTgt spid="6">
                                            <p:txEl>
                                              <p:pRg st="14" end="14"/>
                                            </p:txEl>
                                          </p:spTgt>
                                        </p:tgtEl>
                                        <p:attrNameLst>
                                          <p:attrName>style.visibility</p:attrName>
                                        </p:attrNameLst>
                                      </p:cBhvr>
                                      <p:to>
                                        <p:strVal val="visible"/>
                                      </p:to>
                                    </p:set>
                                  </p:childTnLst>
                                </p:cTn>
                              </p:par>
                            </p:childTnLst>
                          </p:cTn>
                        </p:par>
                        <p:par>
                          <p:cTn id="121" fill="hold">
                            <p:stCondLst>
                              <p:cond delay="450"/>
                            </p:stCondLst>
                            <p:childTnLst>
                              <p:par>
                                <p:cTn id="122" presetID="1" presetClass="entr" presetSubtype="0" fill="hold" nodeType="afterEffect">
                                  <p:stCondLst>
                                    <p:cond delay="0"/>
                                  </p:stCondLst>
                                  <p:childTnLst>
                                    <p:set>
                                      <p:cBhvr>
                                        <p:cTn id="123" dur="1" fill="hold">
                                          <p:stCondLst>
                                            <p:cond delay="29"/>
                                          </p:stCondLst>
                                        </p:cTn>
                                        <p:tgtEl>
                                          <p:spTgt spid="6">
                                            <p:txEl>
                                              <p:pRg st="15" end="15"/>
                                            </p:txEl>
                                          </p:spTgt>
                                        </p:tgtEl>
                                        <p:attrNameLst>
                                          <p:attrName>style.visibility</p:attrName>
                                        </p:attrNameLst>
                                      </p:cBhvr>
                                      <p:to>
                                        <p:strVal val="visible"/>
                                      </p:to>
                                    </p:set>
                                  </p:childTnLst>
                                </p:cTn>
                              </p:par>
                            </p:childTnLst>
                          </p:cTn>
                        </p:par>
                        <p:par>
                          <p:cTn id="124" fill="hold">
                            <p:stCondLst>
                              <p:cond delay="480"/>
                            </p:stCondLst>
                            <p:childTnLst>
                              <p:par>
                                <p:cTn id="125" presetID="1" presetClass="entr" presetSubtype="0" fill="hold" nodeType="afterEffect">
                                  <p:stCondLst>
                                    <p:cond delay="0"/>
                                  </p:stCondLst>
                                  <p:childTnLst>
                                    <p:set>
                                      <p:cBhvr>
                                        <p:cTn id="126" dur="1" fill="hold">
                                          <p:stCondLst>
                                            <p:cond delay="29"/>
                                          </p:stCondLst>
                                        </p:cTn>
                                        <p:tgtEl>
                                          <p:spTgt spid="6">
                                            <p:txEl>
                                              <p:pRg st="16" end="16"/>
                                            </p:txEl>
                                          </p:spTgt>
                                        </p:tgtEl>
                                        <p:attrNameLst>
                                          <p:attrName>style.visibility</p:attrName>
                                        </p:attrNameLst>
                                      </p:cBhvr>
                                      <p:to>
                                        <p:strVal val="visible"/>
                                      </p:to>
                                    </p:set>
                                  </p:childTnLst>
                                </p:cTn>
                              </p:par>
                            </p:childTnLst>
                          </p:cTn>
                        </p:par>
                        <p:par>
                          <p:cTn id="127" fill="hold">
                            <p:stCondLst>
                              <p:cond delay="510"/>
                            </p:stCondLst>
                            <p:childTnLst>
                              <p:par>
                                <p:cTn id="128" presetID="1" presetClass="entr" presetSubtype="0" fill="hold" nodeType="afterEffect">
                                  <p:stCondLst>
                                    <p:cond delay="0"/>
                                  </p:stCondLst>
                                  <p:childTnLst>
                                    <p:set>
                                      <p:cBhvr>
                                        <p:cTn id="129" dur="1" fill="hold">
                                          <p:stCondLst>
                                            <p:cond delay="29"/>
                                          </p:stCondLst>
                                        </p:cTn>
                                        <p:tgtEl>
                                          <p:spTgt spid="6">
                                            <p:txEl>
                                              <p:pRg st="17" end="17"/>
                                            </p:txEl>
                                          </p:spTgt>
                                        </p:tgtEl>
                                        <p:attrNameLst>
                                          <p:attrName>style.visibility</p:attrName>
                                        </p:attrNameLst>
                                      </p:cBhvr>
                                      <p:to>
                                        <p:strVal val="visible"/>
                                      </p:to>
                                    </p:set>
                                  </p:childTnLst>
                                </p:cTn>
                              </p:par>
                            </p:childTnLst>
                          </p:cTn>
                        </p:par>
                        <p:par>
                          <p:cTn id="130" fill="hold">
                            <p:stCondLst>
                              <p:cond delay="540"/>
                            </p:stCondLst>
                            <p:childTnLst>
                              <p:par>
                                <p:cTn id="131" presetID="1" presetClass="entr" presetSubtype="0" fill="hold" nodeType="afterEffect">
                                  <p:stCondLst>
                                    <p:cond delay="0"/>
                                  </p:stCondLst>
                                  <p:childTnLst>
                                    <p:set>
                                      <p:cBhvr>
                                        <p:cTn id="132" dur="1" fill="hold">
                                          <p:stCondLst>
                                            <p:cond delay="29"/>
                                          </p:stCondLst>
                                        </p:cTn>
                                        <p:tgtEl>
                                          <p:spTgt spid="6">
                                            <p:txEl>
                                              <p:pRg st="18" end="18"/>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barn(outVertical)">
                                      <p:cBhvr>
                                        <p:cTn id="137" dur="500"/>
                                        <p:tgtEl>
                                          <p:spTgt spid="11"/>
                                        </p:tgtEl>
                                      </p:cBhvr>
                                    </p:animEffect>
                                  </p:childTnLst>
                                </p:cTn>
                              </p:par>
                              <p:par>
                                <p:cTn id="138" presetID="16" presetClass="entr" presetSubtype="37" fill="hold" grpId="0" nodeType="withEffect">
                                  <p:stCondLst>
                                    <p:cond delay="0"/>
                                  </p:stCondLst>
                                  <p:childTnLst>
                                    <p:set>
                                      <p:cBhvr>
                                        <p:cTn id="139" dur="1" fill="hold">
                                          <p:stCondLst>
                                            <p:cond delay="0"/>
                                          </p:stCondLst>
                                        </p:cTn>
                                        <p:tgtEl>
                                          <p:spTgt spid="10"/>
                                        </p:tgtEl>
                                        <p:attrNameLst>
                                          <p:attrName>style.visibility</p:attrName>
                                        </p:attrNameLst>
                                      </p:cBhvr>
                                      <p:to>
                                        <p:strVal val="visible"/>
                                      </p:to>
                                    </p:set>
                                    <p:animEffect transition="in" filter="barn(outVertical)">
                                      <p:cBhvr>
                                        <p:cTn id="140" dur="500"/>
                                        <p:tgtEl>
                                          <p:spTgt spid="10"/>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1" nodeType="clickEffect">
                                  <p:stCondLst>
                                    <p:cond delay="0"/>
                                  </p:stCondLst>
                                  <p:childTnLst>
                                    <p:animEffect transition="out" filter="fade">
                                      <p:cBhvr>
                                        <p:cTn id="144" dur="500"/>
                                        <p:tgtEl>
                                          <p:spTgt spid="11"/>
                                        </p:tgtEl>
                                      </p:cBhvr>
                                    </p:animEffect>
                                    <p:set>
                                      <p:cBhvr>
                                        <p:cTn id="145" dur="1" fill="hold">
                                          <p:stCondLst>
                                            <p:cond delay="499"/>
                                          </p:stCondLst>
                                        </p:cTn>
                                        <p:tgtEl>
                                          <p:spTgt spid="11"/>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10"/>
                                        </p:tgtEl>
                                      </p:cBhvr>
                                    </p:animEffect>
                                    <p:set>
                                      <p:cBhvr>
                                        <p:cTn id="148" dur="1" fill="hold">
                                          <p:stCondLst>
                                            <p:cond delay="499"/>
                                          </p:stCondLst>
                                        </p:cTn>
                                        <p:tgtEl>
                                          <p:spTgt spid="10"/>
                                        </p:tgtEl>
                                        <p:attrNameLst>
                                          <p:attrName>style.visibility</p:attrName>
                                        </p:attrNameLst>
                                      </p:cBhvr>
                                      <p:to>
                                        <p:strVal val="hidden"/>
                                      </p:to>
                                    </p:set>
                                  </p:childTnLst>
                                </p:cTn>
                              </p:par>
                              <p:par>
                                <p:cTn id="149" presetID="16" presetClass="entr" presetSubtype="37" fill="hold" grpId="0" nodeType="with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barn(outVertical)">
                                      <p:cBhvr>
                                        <p:cTn id="151" dur="500"/>
                                        <p:tgtEl>
                                          <p:spTgt spid="12"/>
                                        </p:tgtEl>
                                      </p:cBhvr>
                                    </p:animEffect>
                                  </p:childTnLst>
                                </p:cTn>
                              </p:par>
                              <p:par>
                                <p:cTn id="152" presetID="16" presetClass="entr" presetSubtype="37" fill="hold" grpId="0" nodeType="withEffect">
                                  <p:stCondLst>
                                    <p:cond delay="0"/>
                                  </p:stCondLst>
                                  <p:childTnLst>
                                    <p:set>
                                      <p:cBhvr>
                                        <p:cTn id="153" dur="1" fill="hold">
                                          <p:stCondLst>
                                            <p:cond delay="0"/>
                                          </p:stCondLst>
                                        </p:cTn>
                                        <p:tgtEl>
                                          <p:spTgt spid="13"/>
                                        </p:tgtEl>
                                        <p:attrNameLst>
                                          <p:attrName>style.visibility</p:attrName>
                                        </p:attrNameLst>
                                      </p:cBhvr>
                                      <p:to>
                                        <p:strVal val="visible"/>
                                      </p:to>
                                    </p:set>
                                    <p:animEffect transition="in" filter="barn(outVertical)">
                                      <p:cBhvr>
                                        <p:cTn id="154" dur="500"/>
                                        <p:tgtEl>
                                          <p:spTgt spid="13"/>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1" nodeType="clickEffect">
                                  <p:stCondLst>
                                    <p:cond delay="0"/>
                                  </p:stCondLst>
                                  <p:childTnLst>
                                    <p:animEffect transition="out" filter="fade">
                                      <p:cBhvr>
                                        <p:cTn id="158" dur="500"/>
                                        <p:tgtEl>
                                          <p:spTgt spid="12"/>
                                        </p:tgtEl>
                                      </p:cBhvr>
                                    </p:animEffect>
                                    <p:set>
                                      <p:cBhvr>
                                        <p:cTn id="159" dur="1" fill="hold">
                                          <p:stCondLst>
                                            <p:cond delay="499"/>
                                          </p:stCondLst>
                                        </p:cTn>
                                        <p:tgtEl>
                                          <p:spTgt spid="12"/>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3"/>
                                        </p:tgtEl>
                                      </p:cBhvr>
                                    </p:animEffect>
                                    <p:set>
                                      <p:cBhvr>
                                        <p:cTn id="162" dur="1" fill="hold">
                                          <p:stCondLst>
                                            <p:cond delay="499"/>
                                          </p:stCondLst>
                                        </p:cTn>
                                        <p:tgtEl>
                                          <p:spTgt spid="13"/>
                                        </p:tgtEl>
                                        <p:attrNameLst>
                                          <p:attrName>style.visibility</p:attrName>
                                        </p:attrNameLst>
                                      </p:cBhvr>
                                      <p:to>
                                        <p:strVal val="hidden"/>
                                      </p:to>
                                    </p:set>
                                  </p:childTnLst>
                                </p:cTn>
                              </p:par>
                              <p:par>
                                <p:cTn id="163" presetID="16" presetClass="entr" presetSubtype="37"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barn(outVertical)">
                                      <p:cBhvr>
                                        <p:cTn id="165" dur="500"/>
                                        <p:tgtEl>
                                          <p:spTgt spid="14"/>
                                        </p:tgtEl>
                                      </p:cBhvr>
                                    </p:animEffect>
                                  </p:childTnLst>
                                </p:cTn>
                              </p:par>
                              <p:par>
                                <p:cTn id="166" presetID="16" presetClass="entr" presetSubtype="37" fill="hold" grpId="0" nodeType="withEffect">
                                  <p:stCondLst>
                                    <p:cond delay="0"/>
                                  </p:stCondLst>
                                  <p:childTnLst>
                                    <p:set>
                                      <p:cBhvr>
                                        <p:cTn id="167" dur="1" fill="hold">
                                          <p:stCondLst>
                                            <p:cond delay="0"/>
                                          </p:stCondLst>
                                        </p:cTn>
                                        <p:tgtEl>
                                          <p:spTgt spid="15"/>
                                        </p:tgtEl>
                                        <p:attrNameLst>
                                          <p:attrName>style.visibility</p:attrName>
                                        </p:attrNameLst>
                                      </p:cBhvr>
                                      <p:to>
                                        <p:strVal val="visible"/>
                                      </p:to>
                                    </p:set>
                                    <p:animEffect transition="in" filter="barn(outVertical)">
                                      <p:cBhvr>
                                        <p:cTn id="1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P spid="10" grpId="1"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B2ED0-D3F7-46BB-929E-012B0DAEE8DB}"/>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73FEA5DC-22B0-4DA1-9A53-EA3AC3DCF001}"/>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74431887-16B2-400F-B2DD-8D2AA309EE2C}"/>
              </a:ext>
            </a:extLst>
          </p:cNvPr>
          <p:cNvSpPr>
            <a:spLocks noGrp="1"/>
          </p:cNvSpPr>
          <p:nvPr>
            <p:ph type="sldNum" sz="quarter" idx="4"/>
          </p:nvPr>
        </p:nvSpPr>
        <p:spPr/>
        <p:txBody>
          <a:bodyPr/>
          <a:lstStyle/>
          <a:p>
            <a:fld id="{87FD5303-69AD-2E4D-B18B-E5EED0F0A60B}" type="slidenum">
              <a:rPr lang="en-US" smtClean="0"/>
              <a:pPr/>
              <a:t>80</a:t>
            </a:fld>
            <a:r>
              <a:rPr lang="en-US"/>
              <a:t>    </a:t>
            </a:r>
            <a:endParaRPr lang="en-US" dirty="0"/>
          </a:p>
        </p:txBody>
      </p:sp>
      <p:sp>
        <p:nvSpPr>
          <p:cNvPr id="5" name="Title 4">
            <a:extLst>
              <a:ext uri="{FF2B5EF4-FFF2-40B4-BE49-F238E27FC236}">
                <a16:creationId xmlns:a16="http://schemas.microsoft.com/office/drawing/2014/main" id="{59245298-9E96-4163-BE18-F14B6F4679E3}"/>
              </a:ext>
            </a:extLst>
          </p:cNvPr>
          <p:cNvSpPr>
            <a:spLocks noGrp="1"/>
          </p:cNvSpPr>
          <p:nvPr>
            <p:ph type="title"/>
          </p:nvPr>
        </p:nvSpPr>
        <p:spPr/>
        <p:txBody>
          <a:bodyPr/>
          <a:lstStyle/>
          <a:p>
            <a:r>
              <a:rPr lang="en-US" dirty="0"/>
              <a:t>…and More</a:t>
            </a:r>
          </a:p>
        </p:txBody>
      </p:sp>
      <p:sp>
        <p:nvSpPr>
          <p:cNvPr id="6" name="Content Placeholder 5">
            <a:extLst>
              <a:ext uri="{FF2B5EF4-FFF2-40B4-BE49-F238E27FC236}">
                <a16:creationId xmlns:a16="http://schemas.microsoft.com/office/drawing/2014/main" id="{9088B830-AF96-4A8D-9334-54C474A8A9DD}"/>
              </a:ext>
            </a:extLst>
          </p:cNvPr>
          <p:cNvSpPr>
            <a:spLocks noGrp="1"/>
          </p:cNvSpPr>
          <p:nvPr>
            <p:ph sz="quarter" idx="10"/>
          </p:nvPr>
        </p:nvSpPr>
        <p:spPr/>
        <p:txBody>
          <a:bodyPr/>
          <a:lstStyle/>
          <a:p>
            <a:r>
              <a:rPr lang="en-US" dirty="0"/>
              <a:t>No second trip to get value.</a:t>
            </a:r>
          </a:p>
          <a:p>
            <a:r>
              <a:rPr lang="en-US" dirty="0"/>
              <a:t>No central authority required to…</a:t>
            </a:r>
          </a:p>
          <a:p>
            <a:pPr lvl="1"/>
            <a:r>
              <a:rPr lang="en-US" dirty="0"/>
              <a:t>Issue values</a:t>
            </a:r>
          </a:p>
          <a:p>
            <a:pPr lvl="1"/>
            <a:r>
              <a:rPr lang="en-US" dirty="0"/>
              <a:t>Prevent dupes</a:t>
            </a:r>
          </a:p>
          <a:p>
            <a:r>
              <a:rPr lang="en-US" dirty="0"/>
              <a:t>No special handling needed for simultaneous entries.</a:t>
            </a:r>
          </a:p>
          <a:p>
            <a:r>
              <a:rPr lang="en-US" dirty="0"/>
              <a:t>No waiting on IDENTITY generation.</a:t>
            </a:r>
          </a:p>
          <a:p>
            <a:r>
              <a:rPr lang="en-US" dirty="0"/>
              <a:t>Heh… and did I mention that there’s virtually …</a:t>
            </a:r>
          </a:p>
          <a:p>
            <a:endParaRPr lang="en-US" dirty="0"/>
          </a:p>
          <a:p>
            <a:endParaRPr lang="en-US" dirty="0"/>
          </a:p>
          <a:p>
            <a:r>
              <a:rPr lang="en-US" dirty="0"/>
              <a:t>… for weeks and even months!</a:t>
            </a:r>
          </a:p>
        </p:txBody>
      </p:sp>
      <p:sp>
        <p:nvSpPr>
          <p:cNvPr id="7" name="TextBox 6">
            <a:extLst>
              <a:ext uri="{FF2B5EF4-FFF2-40B4-BE49-F238E27FC236}">
                <a16:creationId xmlns:a16="http://schemas.microsoft.com/office/drawing/2014/main" id="{1ED9D752-3E53-441A-9B9F-4A5EA13CEF73}"/>
              </a:ext>
            </a:extLst>
          </p:cNvPr>
          <p:cNvSpPr txBox="1"/>
          <p:nvPr/>
        </p:nvSpPr>
        <p:spPr>
          <a:xfrm>
            <a:off x="457199" y="4411901"/>
            <a:ext cx="11090985" cy="1107996"/>
          </a:xfrm>
          <a:prstGeom prst="rect">
            <a:avLst/>
          </a:prstGeom>
          <a:noFill/>
          <a:ln w="38100">
            <a:noFill/>
          </a:ln>
          <a:effectLst/>
        </p:spPr>
        <p:txBody>
          <a:bodyPr wrap="none" lIns="0" tIns="0" rIns="0" bIns="0" rtlCol="0">
            <a:spAutoFit/>
            <a:scene3d>
              <a:camera prst="perspectiveBelow">
                <a:rot lat="21000000" lon="0" rev="0"/>
              </a:camera>
              <a:lightRig rig="soft" dir="t">
                <a:rot lat="0" lon="0" rev="16200000"/>
              </a:lightRig>
            </a:scene3d>
            <a:sp3d extrusionH="508000" prstMaterial="plastic">
              <a:bevelT w="571500" h="571500"/>
              <a:bevelB w="571500" h="571500"/>
              <a:extrusionClr>
                <a:srgbClr val="808080"/>
              </a:extrusionClr>
            </a:sp3d>
          </a:bodyPr>
          <a:lstStyle/>
          <a:p>
            <a:pPr algn="ctr"/>
            <a:r>
              <a:rPr lang="en-US" sz="7200" b="1" dirty="0">
                <a:ln w="19050">
                  <a:solidFill>
                    <a:schemeClr val="tx1"/>
                  </a:solidFill>
                </a:ln>
                <a:solidFill>
                  <a:srgbClr val="66FF66"/>
                </a:solidFill>
                <a:effectLst/>
                <a:latin typeface="Arial Black" panose="020B0A04020102020204" pitchFamily="34" charset="0"/>
              </a:rPr>
              <a:t>NO FRAGMENTATION!</a:t>
            </a:r>
          </a:p>
        </p:txBody>
      </p:sp>
      <p:sp>
        <p:nvSpPr>
          <p:cNvPr id="8" name="Oval 7">
            <a:extLst>
              <a:ext uri="{FF2B5EF4-FFF2-40B4-BE49-F238E27FC236}">
                <a16:creationId xmlns:a16="http://schemas.microsoft.com/office/drawing/2014/main" id="{0F05BDAB-FEBA-4ABE-8029-9590088662E1}"/>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95277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fade">
                                      <p:cBhvr>
                                        <p:cTn id="4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DDD0C-02DB-4C79-AE77-611641F62531}"/>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87191563-0755-49E8-933D-8866CAD9A871}"/>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23D09B3B-2945-41B2-92AB-8D3D798C7928}"/>
              </a:ext>
            </a:extLst>
          </p:cNvPr>
          <p:cNvSpPr>
            <a:spLocks noGrp="1"/>
          </p:cNvSpPr>
          <p:nvPr>
            <p:ph type="sldNum" sz="quarter" idx="4"/>
          </p:nvPr>
        </p:nvSpPr>
        <p:spPr/>
        <p:txBody>
          <a:bodyPr/>
          <a:lstStyle/>
          <a:p>
            <a:fld id="{87FD5303-69AD-2E4D-B18B-E5EED0F0A60B}" type="slidenum">
              <a:rPr lang="en-US" smtClean="0"/>
              <a:pPr/>
              <a:t>81</a:t>
            </a:fld>
            <a:r>
              <a:rPr lang="en-US"/>
              <a:t>    </a:t>
            </a:r>
            <a:endParaRPr lang="en-US" dirty="0"/>
          </a:p>
        </p:txBody>
      </p:sp>
      <p:sp>
        <p:nvSpPr>
          <p:cNvPr id="5" name="Title 4">
            <a:extLst>
              <a:ext uri="{FF2B5EF4-FFF2-40B4-BE49-F238E27FC236}">
                <a16:creationId xmlns:a16="http://schemas.microsoft.com/office/drawing/2014/main" id="{6A0EF2C7-60DF-40FA-8F0C-B660DF269388}"/>
              </a:ext>
            </a:extLst>
          </p:cNvPr>
          <p:cNvSpPr>
            <a:spLocks noGrp="1"/>
          </p:cNvSpPr>
          <p:nvPr>
            <p:ph type="title"/>
          </p:nvPr>
        </p:nvSpPr>
        <p:spPr/>
        <p:txBody>
          <a:bodyPr>
            <a:normAutofit fontScale="90000"/>
          </a:bodyPr>
          <a:lstStyle/>
          <a:p>
            <a:r>
              <a:rPr lang="en-US" dirty="0"/>
              <a:t>We Learned “The Secrets” for Random GUIDs…</a:t>
            </a:r>
          </a:p>
        </p:txBody>
      </p:sp>
      <p:sp>
        <p:nvSpPr>
          <p:cNvPr id="6" name="Content Placeholder 5">
            <a:extLst>
              <a:ext uri="{FF2B5EF4-FFF2-40B4-BE49-F238E27FC236}">
                <a16:creationId xmlns:a16="http://schemas.microsoft.com/office/drawing/2014/main" id="{F99300E3-1CE8-43D2-8B55-E2EF8FC76244}"/>
              </a:ext>
            </a:extLst>
          </p:cNvPr>
          <p:cNvSpPr>
            <a:spLocks noGrp="1"/>
          </p:cNvSpPr>
          <p:nvPr>
            <p:ph sz="quarter" idx="10"/>
          </p:nvPr>
        </p:nvSpPr>
        <p:spPr>
          <a:xfrm>
            <a:off x="0" y="1005840"/>
            <a:ext cx="12188952" cy="5303520"/>
          </a:xfrm>
        </p:spPr>
        <p:txBody>
          <a:bodyPr/>
          <a:lstStyle/>
          <a:p>
            <a:r>
              <a:rPr lang="en-US" dirty="0"/>
              <a:t>Use a lower Fill Factor of 71 or 81.</a:t>
            </a:r>
          </a:p>
          <a:p>
            <a:pPr lvl="1"/>
            <a:r>
              <a:rPr lang="en-US" dirty="0"/>
              <a:t>The “1” is to remind you to REBUILD at &gt; 1%</a:t>
            </a:r>
          </a:p>
        </p:txBody>
      </p:sp>
      <p:sp>
        <p:nvSpPr>
          <p:cNvPr id="9" name="TextBox 8">
            <a:extLst>
              <a:ext uri="{FF2B5EF4-FFF2-40B4-BE49-F238E27FC236}">
                <a16:creationId xmlns:a16="http://schemas.microsoft.com/office/drawing/2014/main" id="{0093C8F1-5DB1-4F45-9F51-485671F026CD}"/>
              </a:ext>
            </a:extLst>
          </p:cNvPr>
          <p:cNvSpPr txBox="1"/>
          <p:nvPr/>
        </p:nvSpPr>
        <p:spPr>
          <a:xfrm>
            <a:off x="2975033" y="1692712"/>
            <a:ext cx="6238887" cy="4616648"/>
          </a:xfrm>
          <a:prstGeom prst="rect">
            <a:avLst/>
          </a:prstGeom>
          <a:noFill/>
          <a:ln w="38100">
            <a:noFill/>
          </a:ln>
          <a:effectLst/>
        </p:spPr>
        <p:txBody>
          <a:bodyPr wrap="none" lIns="0" tIns="0" rIns="0" bIns="0" rtlCol="0">
            <a:spAutoFit/>
            <a:scene3d>
              <a:camera prst="perspectiveBelow">
                <a:rot lat="21000000" lon="0" rev="0"/>
              </a:camera>
              <a:lightRig rig="soft" dir="t">
                <a:rot lat="0" lon="0" rev="16200000"/>
              </a:lightRig>
            </a:scene3d>
            <a:sp3d extrusionH="508000" prstMaterial="plastic">
              <a:bevelT w="571500" h="571500"/>
              <a:bevelB w="571500" h="571500"/>
              <a:extrusionClr>
                <a:schemeClr val="bg1">
                  <a:lumMod val="85000"/>
                </a:schemeClr>
              </a:extrusionClr>
            </a:sp3d>
          </a:bodyPr>
          <a:lstStyle/>
          <a:p>
            <a:pPr algn="ctr"/>
            <a:r>
              <a:rPr lang="en-US" sz="6000" b="1" dirty="0">
                <a:ln w="19050">
                  <a:solidFill>
                    <a:schemeClr val="tx1"/>
                  </a:solidFill>
                </a:ln>
                <a:solidFill>
                  <a:srgbClr val="FF0000"/>
                </a:solidFill>
                <a:latin typeface="Arial Black" panose="020B0A04020102020204" pitchFamily="34" charset="0"/>
              </a:rPr>
              <a:t>NEVER USE</a:t>
            </a:r>
          </a:p>
          <a:p>
            <a:pPr algn="ctr"/>
            <a:r>
              <a:rPr lang="en-US" sz="6000" b="1" dirty="0">
                <a:ln w="19050">
                  <a:solidFill>
                    <a:schemeClr val="tx1"/>
                  </a:solidFill>
                </a:ln>
                <a:solidFill>
                  <a:srgbClr val="FF0000"/>
                </a:solidFill>
                <a:effectLst/>
                <a:latin typeface="Arial Black" panose="020B0A04020102020204" pitchFamily="34" charset="0"/>
              </a:rPr>
              <a:t>REORGANIZE</a:t>
            </a:r>
          </a:p>
          <a:p>
            <a:pPr algn="ctr"/>
            <a:r>
              <a:rPr lang="en-US" sz="6000" b="1" dirty="0">
                <a:ln w="19050">
                  <a:solidFill>
                    <a:schemeClr val="tx1"/>
                  </a:solidFill>
                </a:ln>
                <a:solidFill>
                  <a:srgbClr val="FF0000"/>
                </a:solidFill>
                <a:latin typeface="Arial Black" panose="020B0A04020102020204" pitchFamily="34" charset="0"/>
              </a:rPr>
              <a:t>TO </a:t>
            </a:r>
            <a:r>
              <a:rPr lang="en-US" sz="6000" b="1" u="sng" dirty="0">
                <a:ln w="19050">
                  <a:solidFill>
                    <a:schemeClr val="tx1"/>
                  </a:solidFill>
                </a:ln>
                <a:solidFill>
                  <a:srgbClr val="FF0000"/>
                </a:solidFill>
                <a:latin typeface="Arial Black" panose="020B0A04020102020204" pitchFamily="34" charset="0"/>
              </a:rPr>
              <a:t>MAINTAIN</a:t>
            </a:r>
          </a:p>
          <a:p>
            <a:pPr algn="ctr"/>
            <a:r>
              <a:rPr lang="en-US" sz="6000" b="1" dirty="0">
                <a:ln w="19050">
                  <a:solidFill>
                    <a:schemeClr val="tx1"/>
                  </a:solidFill>
                </a:ln>
                <a:solidFill>
                  <a:srgbClr val="FF0000"/>
                </a:solidFill>
                <a:effectLst/>
                <a:latin typeface="Arial Black" panose="020B0A04020102020204" pitchFamily="34" charset="0"/>
              </a:rPr>
              <a:t>RANDOM GUID</a:t>
            </a:r>
          </a:p>
          <a:p>
            <a:pPr algn="ctr"/>
            <a:r>
              <a:rPr lang="en-US" sz="6000" b="1" dirty="0">
                <a:ln w="19050">
                  <a:solidFill>
                    <a:schemeClr val="tx1"/>
                  </a:solidFill>
                </a:ln>
                <a:solidFill>
                  <a:srgbClr val="FF0000"/>
                </a:solidFill>
                <a:latin typeface="Arial Black" panose="020B0A04020102020204" pitchFamily="34" charset="0"/>
              </a:rPr>
              <a:t>INDEXES</a:t>
            </a:r>
            <a:endParaRPr lang="en-US" sz="6000" b="1" dirty="0">
              <a:ln w="19050">
                <a:solidFill>
                  <a:schemeClr val="tx1"/>
                </a:solidFill>
              </a:ln>
              <a:solidFill>
                <a:srgbClr val="FF0000"/>
              </a:solidFill>
              <a:effectLst/>
              <a:latin typeface="Arial Black" panose="020B0A04020102020204" pitchFamily="34" charset="0"/>
            </a:endParaRPr>
          </a:p>
        </p:txBody>
      </p:sp>
      <p:sp>
        <p:nvSpPr>
          <p:cNvPr id="8" name="Oval 7">
            <a:extLst>
              <a:ext uri="{FF2B5EF4-FFF2-40B4-BE49-F238E27FC236}">
                <a16:creationId xmlns:a16="http://schemas.microsoft.com/office/drawing/2014/main" id="{074F4FE1-ED1C-4E3E-B586-30056699A952}"/>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64833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iterate type="lt">
                                    <p:tmPct val="10000"/>
                                  </p:iterate>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down)">
                                      <p:cBhvr>
                                        <p:cTn id="15" dur="580">
                                          <p:stCondLst>
                                            <p:cond delay="0"/>
                                          </p:stCondLst>
                                        </p:cTn>
                                        <p:tgtEl>
                                          <p:spTgt spid="9">
                                            <p:txEl>
                                              <p:pRg st="0" end="0"/>
                                            </p:txEl>
                                          </p:spTgt>
                                        </p:tgtEl>
                                      </p:cBhvr>
                                    </p:animEffect>
                                    <p:anim calcmode="lin" valueType="num">
                                      <p:cBhvr>
                                        <p:cTn id="16"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9">
                                            <p:txEl>
                                              <p:pRg st="0" end="0"/>
                                            </p:txEl>
                                          </p:spTgt>
                                        </p:tgtEl>
                                      </p:cBhvr>
                                      <p:to x="100000" y="60000"/>
                                    </p:animScale>
                                    <p:animScale>
                                      <p:cBhvr>
                                        <p:cTn id="22" dur="166" decel="50000">
                                          <p:stCondLst>
                                            <p:cond delay="676"/>
                                          </p:stCondLst>
                                        </p:cTn>
                                        <p:tgtEl>
                                          <p:spTgt spid="9">
                                            <p:txEl>
                                              <p:pRg st="0" end="0"/>
                                            </p:txEl>
                                          </p:spTgt>
                                        </p:tgtEl>
                                      </p:cBhvr>
                                      <p:to x="100000" y="100000"/>
                                    </p:animScale>
                                    <p:animScale>
                                      <p:cBhvr>
                                        <p:cTn id="23" dur="26">
                                          <p:stCondLst>
                                            <p:cond delay="1312"/>
                                          </p:stCondLst>
                                        </p:cTn>
                                        <p:tgtEl>
                                          <p:spTgt spid="9">
                                            <p:txEl>
                                              <p:pRg st="0" end="0"/>
                                            </p:txEl>
                                          </p:spTgt>
                                        </p:tgtEl>
                                      </p:cBhvr>
                                      <p:to x="100000" y="80000"/>
                                    </p:animScale>
                                    <p:animScale>
                                      <p:cBhvr>
                                        <p:cTn id="24" dur="166" decel="50000">
                                          <p:stCondLst>
                                            <p:cond delay="1338"/>
                                          </p:stCondLst>
                                        </p:cTn>
                                        <p:tgtEl>
                                          <p:spTgt spid="9">
                                            <p:txEl>
                                              <p:pRg st="0" end="0"/>
                                            </p:txEl>
                                          </p:spTgt>
                                        </p:tgtEl>
                                      </p:cBhvr>
                                      <p:to x="100000" y="100000"/>
                                    </p:animScale>
                                    <p:animScale>
                                      <p:cBhvr>
                                        <p:cTn id="25" dur="26">
                                          <p:stCondLst>
                                            <p:cond delay="1642"/>
                                          </p:stCondLst>
                                        </p:cTn>
                                        <p:tgtEl>
                                          <p:spTgt spid="9">
                                            <p:txEl>
                                              <p:pRg st="0" end="0"/>
                                            </p:txEl>
                                          </p:spTgt>
                                        </p:tgtEl>
                                      </p:cBhvr>
                                      <p:to x="100000" y="90000"/>
                                    </p:animScale>
                                    <p:animScale>
                                      <p:cBhvr>
                                        <p:cTn id="26" dur="166" decel="50000">
                                          <p:stCondLst>
                                            <p:cond delay="1668"/>
                                          </p:stCondLst>
                                        </p:cTn>
                                        <p:tgtEl>
                                          <p:spTgt spid="9">
                                            <p:txEl>
                                              <p:pRg st="0" end="0"/>
                                            </p:txEl>
                                          </p:spTgt>
                                        </p:tgtEl>
                                      </p:cBhvr>
                                      <p:to x="100000" y="100000"/>
                                    </p:animScale>
                                    <p:animScale>
                                      <p:cBhvr>
                                        <p:cTn id="27" dur="26">
                                          <p:stCondLst>
                                            <p:cond delay="1808"/>
                                          </p:stCondLst>
                                        </p:cTn>
                                        <p:tgtEl>
                                          <p:spTgt spid="9">
                                            <p:txEl>
                                              <p:pRg st="0" end="0"/>
                                            </p:txEl>
                                          </p:spTgt>
                                        </p:tgtEl>
                                      </p:cBhvr>
                                      <p:to x="100000" y="95000"/>
                                    </p:animScale>
                                    <p:animScale>
                                      <p:cBhvr>
                                        <p:cTn id="28" dur="166" decel="50000">
                                          <p:stCondLst>
                                            <p:cond delay="1834"/>
                                          </p:stCondLst>
                                        </p:cTn>
                                        <p:tgtEl>
                                          <p:spTgt spid="9">
                                            <p:txEl>
                                              <p:pRg st="0" end="0"/>
                                            </p:txEl>
                                          </p:spTgt>
                                        </p:tgtEl>
                                      </p:cBhvr>
                                      <p:to x="100000" y="100000"/>
                                    </p:animScale>
                                  </p:childTnLst>
                                </p:cTn>
                              </p:par>
                              <p:par>
                                <p:cTn id="29" presetID="26" presetClass="entr" presetSubtype="0" fill="hold" grpId="0" nodeType="withEffect">
                                  <p:stCondLst>
                                    <p:cond delay="0"/>
                                  </p:stCondLst>
                                  <p:iterate type="lt">
                                    <p:tmPct val="10000"/>
                                  </p:iterate>
                                  <p:childTnLst>
                                    <p:set>
                                      <p:cBhvr>
                                        <p:cTn id="30" dur="1" fill="hold">
                                          <p:stCondLst>
                                            <p:cond delay="0"/>
                                          </p:stCondLst>
                                        </p:cTn>
                                        <p:tgtEl>
                                          <p:spTgt spid="9">
                                            <p:txEl>
                                              <p:pRg st="1" end="1"/>
                                            </p:txEl>
                                          </p:spTgt>
                                        </p:tgtEl>
                                        <p:attrNameLst>
                                          <p:attrName>style.visibility</p:attrName>
                                        </p:attrNameLst>
                                      </p:cBhvr>
                                      <p:to>
                                        <p:strVal val="visible"/>
                                      </p:to>
                                    </p:set>
                                    <p:animEffect transition="in" filter="wipe(down)">
                                      <p:cBhvr>
                                        <p:cTn id="31" dur="580">
                                          <p:stCondLst>
                                            <p:cond delay="0"/>
                                          </p:stCondLst>
                                        </p:cTn>
                                        <p:tgtEl>
                                          <p:spTgt spid="9">
                                            <p:txEl>
                                              <p:pRg st="1" end="1"/>
                                            </p:txEl>
                                          </p:spTgt>
                                        </p:tgtEl>
                                      </p:cBhvr>
                                    </p:animEffect>
                                    <p:anim calcmode="lin" valueType="num">
                                      <p:cBhvr>
                                        <p:cTn id="32"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9">
                                            <p:txEl>
                                              <p:pRg st="1" end="1"/>
                                            </p:txEl>
                                          </p:spTgt>
                                        </p:tgtEl>
                                      </p:cBhvr>
                                      <p:to x="100000" y="60000"/>
                                    </p:animScale>
                                    <p:animScale>
                                      <p:cBhvr>
                                        <p:cTn id="38" dur="166" decel="50000">
                                          <p:stCondLst>
                                            <p:cond delay="676"/>
                                          </p:stCondLst>
                                        </p:cTn>
                                        <p:tgtEl>
                                          <p:spTgt spid="9">
                                            <p:txEl>
                                              <p:pRg st="1" end="1"/>
                                            </p:txEl>
                                          </p:spTgt>
                                        </p:tgtEl>
                                      </p:cBhvr>
                                      <p:to x="100000" y="100000"/>
                                    </p:animScale>
                                    <p:animScale>
                                      <p:cBhvr>
                                        <p:cTn id="39" dur="26">
                                          <p:stCondLst>
                                            <p:cond delay="1312"/>
                                          </p:stCondLst>
                                        </p:cTn>
                                        <p:tgtEl>
                                          <p:spTgt spid="9">
                                            <p:txEl>
                                              <p:pRg st="1" end="1"/>
                                            </p:txEl>
                                          </p:spTgt>
                                        </p:tgtEl>
                                      </p:cBhvr>
                                      <p:to x="100000" y="80000"/>
                                    </p:animScale>
                                    <p:animScale>
                                      <p:cBhvr>
                                        <p:cTn id="40" dur="166" decel="50000">
                                          <p:stCondLst>
                                            <p:cond delay="1338"/>
                                          </p:stCondLst>
                                        </p:cTn>
                                        <p:tgtEl>
                                          <p:spTgt spid="9">
                                            <p:txEl>
                                              <p:pRg st="1" end="1"/>
                                            </p:txEl>
                                          </p:spTgt>
                                        </p:tgtEl>
                                      </p:cBhvr>
                                      <p:to x="100000" y="100000"/>
                                    </p:animScale>
                                    <p:animScale>
                                      <p:cBhvr>
                                        <p:cTn id="41" dur="26">
                                          <p:stCondLst>
                                            <p:cond delay="1642"/>
                                          </p:stCondLst>
                                        </p:cTn>
                                        <p:tgtEl>
                                          <p:spTgt spid="9">
                                            <p:txEl>
                                              <p:pRg st="1" end="1"/>
                                            </p:txEl>
                                          </p:spTgt>
                                        </p:tgtEl>
                                      </p:cBhvr>
                                      <p:to x="100000" y="90000"/>
                                    </p:animScale>
                                    <p:animScale>
                                      <p:cBhvr>
                                        <p:cTn id="42" dur="166" decel="50000">
                                          <p:stCondLst>
                                            <p:cond delay="1668"/>
                                          </p:stCondLst>
                                        </p:cTn>
                                        <p:tgtEl>
                                          <p:spTgt spid="9">
                                            <p:txEl>
                                              <p:pRg st="1" end="1"/>
                                            </p:txEl>
                                          </p:spTgt>
                                        </p:tgtEl>
                                      </p:cBhvr>
                                      <p:to x="100000" y="100000"/>
                                    </p:animScale>
                                    <p:animScale>
                                      <p:cBhvr>
                                        <p:cTn id="43" dur="26">
                                          <p:stCondLst>
                                            <p:cond delay="1808"/>
                                          </p:stCondLst>
                                        </p:cTn>
                                        <p:tgtEl>
                                          <p:spTgt spid="9">
                                            <p:txEl>
                                              <p:pRg st="1" end="1"/>
                                            </p:txEl>
                                          </p:spTgt>
                                        </p:tgtEl>
                                      </p:cBhvr>
                                      <p:to x="100000" y="95000"/>
                                    </p:animScale>
                                    <p:animScale>
                                      <p:cBhvr>
                                        <p:cTn id="44" dur="166" decel="50000">
                                          <p:stCondLst>
                                            <p:cond delay="1834"/>
                                          </p:stCondLst>
                                        </p:cTn>
                                        <p:tgtEl>
                                          <p:spTgt spid="9">
                                            <p:txEl>
                                              <p:pRg st="1" end="1"/>
                                            </p:txEl>
                                          </p:spTgt>
                                        </p:tgtEl>
                                      </p:cBhvr>
                                      <p:to x="100000" y="100000"/>
                                    </p:animScale>
                                  </p:childTnLst>
                                </p:cTn>
                              </p:par>
                              <p:par>
                                <p:cTn id="45" presetID="26" presetClass="entr" presetSubtype="0" fill="hold" grpId="0" nodeType="withEffect">
                                  <p:stCondLst>
                                    <p:cond delay="0"/>
                                  </p:stCondLst>
                                  <p:iterate type="lt">
                                    <p:tmPct val="10000"/>
                                  </p:iterate>
                                  <p:childTnLst>
                                    <p:set>
                                      <p:cBhvr>
                                        <p:cTn id="46" dur="1" fill="hold">
                                          <p:stCondLst>
                                            <p:cond delay="0"/>
                                          </p:stCondLst>
                                        </p:cTn>
                                        <p:tgtEl>
                                          <p:spTgt spid="9">
                                            <p:txEl>
                                              <p:pRg st="2" end="2"/>
                                            </p:txEl>
                                          </p:spTgt>
                                        </p:tgtEl>
                                        <p:attrNameLst>
                                          <p:attrName>style.visibility</p:attrName>
                                        </p:attrNameLst>
                                      </p:cBhvr>
                                      <p:to>
                                        <p:strVal val="visible"/>
                                      </p:to>
                                    </p:set>
                                    <p:animEffect transition="in" filter="wipe(down)">
                                      <p:cBhvr>
                                        <p:cTn id="47" dur="580">
                                          <p:stCondLst>
                                            <p:cond delay="0"/>
                                          </p:stCondLst>
                                        </p:cTn>
                                        <p:tgtEl>
                                          <p:spTgt spid="9">
                                            <p:txEl>
                                              <p:pRg st="2" end="2"/>
                                            </p:txEl>
                                          </p:spTgt>
                                        </p:tgtEl>
                                      </p:cBhvr>
                                    </p:animEffect>
                                    <p:anim calcmode="lin" valueType="num">
                                      <p:cBhvr>
                                        <p:cTn id="48"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xEl>
                                              <p:pRg st="2" end="2"/>
                                            </p:txEl>
                                          </p:spTgt>
                                        </p:tgtEl>
                                      </p:cBhvr>
                                      <p:to x="100000" y="60000"/>
                                    </p:animScale>
                                    <p:animScale>
                                      <p:cBhvr>
                                        <p:cTn id="54" dur="166" decel="50000">
                                          <p:stCondLst>
                                            <p:cond delay="676"/>
                                          </p:stCondLst>
                                        </p:cTn>
                                        <p:tgtEl>
                                          <p:spTgt spid="9">
                                            <p:txEl>
                                              <p:pRg st="2" end="2"/>
                                            </p:txEl>
                                          </p:spTgt>
                                        </p:tgtEl>
                                      </p:cBhvr>
                                      <p:to x="100000" y="100000"/>
                                    </p:animScale>
                                    <p:animScale>
                                      <p:cBhvr>
                                        <p:cTn id="55" dur="26">
                                          <p:stCondLst>
                                            <p:cond delay="1312"/>
                                          </p:stCondLst>
                                        </p:cTn>
                                        <p:tgtEl>
                                          <p:spTgt spid="9">
                                            <p:txEl>
                                              <p:pRg st="2" end="2"/>
                                            </p:txEl>
                                          </p:spTgt>
                                        </p:tgtEl>
                                      </p:cBhvr>
                                      <p:to x="100000" y="80000"/>
                                    </p:animScale>
                                    <p:animScale>
                                      <p:cBhvr>
                                        <p:cTn id="56" dur="166" decel="50000">
                                          <p:stCondLst>
                                            <p:cond delay="1338"/>
                                          </p:stCondLst>
                                        </p:cTn>
                                        <p:tgtEl>
                                          <p:spTgt spid="9">
                                            <p:txEl>
                                              <p:pRg st="2" end="2"/>
                                            </p:txEl>
                                          </p:spTgt>
                                        </p:tgtEl>
                                      </p:cBhvr>
                                      <p:to x="100000" y="100000"/>
                                    </p:animScale>
                                    <p:animScale>
                                      <p:cBhvr>
                                        <p:cTn id="57" dur="26">
                                          <p:stCondLst>
                                            <p:cond delay="1642"/>
                                          </p:stCondLst>
                                        </p:cTn>
                                        <p:tgtEl>
                                          <p:spTgt spid="9">
                                            <p:txEl>
                                              <p:pRg st="2" end="2"/>
                                            </p:txEl>
                                          </p:spTgt>
                                        </p:tgtEl>
                                      </p:cBhvr>
                                      <p:to x="100000" y="90000"/>
                                    </p:animScale>
                                    <p:animScale>
                                      <p:cBhvr>
                                        <p:cTn id="58" dur="166" decel="50000">
                                          <p:stCondLst>
                                            <p:cond delay="1668"/>
                                          </p:stCondLst>
                                        </p:cTn>
                                        <p:tgtEl>
                                          <p:spTgt spid="9">
                                            <p:txEl>
                                              <p:pRg st="2" end="2"/>
                                            </p:txEl>
                                          </p:spTgt>
                                        </p:tgtEl>
                                      </p:cBhvr>
                                      <p:to x="100000" y="100000"/>
                                    </p:animScale>
                                    <p:animScale>
                                      <p:cBhvr>
                                        <p:cTn id="59" dur="26">
                                          <p:stCondLst>
                                            <p:cond delay="1808"/>
                                          </p:stCondLst>
                                        </p:cTn>
                                        <p:tgtEl>
                                          <p:spTgt spid="9">
                                            <p:txEl>
                                              <p:pRg st="2" end="2"/>
                                            </p:txEl>
                                          </p:spTgt>
                                        </p:tgtEl>
                                      </p:cBhvr>
                                      <p:to x="100000" y="95000"/>
                                    </p:animScale>
                                    <p:animScale>
                                      <p:cBhvr>
                                        <p:cTn id="60" dur="166" decel="50000">
                                          <p:stCondLst>
                                            <p:cond delay="1834"/>
                                          </p:stCondLst>
                                        </p:cTn>
                                        <p:tgtEl>
                                          <p:spTgt spid="9">
                                            <p:txEl>
                                              <p:pRg st="2" end="2"/>
                                            </p:txEl>
                                          </p:spTgt>
                                        </p:tgtEl>
                                      </p:cBhvr>
                                      <p:to x="100000" y="100000"/>
                                    </p:animScale>
                                  </p:childTnLst>
                                </p:cTn>
                              </p:par>
                              <p:par>
                                <p:cTn id="61" presetID="26" presetClass="entr" presetSubtype="0" fill="hold" grpId="0" nodeType="withEffect">
                                  <p:stCondLst>
                                    <p:cond delay="0"/>
                                  </p:stCondLst>
                                  <p:iterate type="lt">
                                    <p:tmPct val="10000"/>
                                  </p:iterate>
                                  <p:childTnLst>
                                    <p:set>
                                      <p:cBhvr>
                                        <p:cTn id="62" dur="1" fill="hold">
                                          <p:stCondLst>
                                            <p:cond delay="0"/>
                                          </p:stCondLst>
                                        </p:cTn>
                                        <p:tgtEl>
                                          <p:spTgt spid="9">
                                            <p:txEl>
                                              <p:pRg st="3" end="3"/>
                                            </p:txEl>
                                          </p:spTgt>
                                        </p:tgtEl>
                                        <p:attrNameLst>
                                          <p:attrName>style.visibility</p:attrName>
                                        </p:attrNameLst>
                                      </p:cBhvr>
                                      <p:to>
                                        <p:strVal val="visible"/>
                                      </p:to>
                                    </p:set>
                                    <p:animEffect transition="in" filter="wipe(down)">
                                      <p:cBhvr>
                                        <p:cTn id="63" dur="580">
                                          <p:stCondLst>
                                            <p:cond delay="0"/>
                                          </p:stCondLst>
                                        </p:cTn>
                                        <p:tgtEl>
                                          <p:spTgt spid="9">
                                            <p:txEl>
                                              <p:pRg st="3" end="3"/>
                                            </p:txEl>
                                          </p:spTgt>
                                        </p:tgtEl>
                                      </p:cBhvr>
                                    </p:animEffect>
                                    <p:anim calcmode="lin" valueType="num">
                                      <p:cBhvr>
                                        <p:cTn id="64" dur="1822" tmFilter="0,0; 0.14,0.36; 0.43,0.73; 0.71,0.91; 1.0,1.0">
                                          <p:stCondLst>
                                            <p:cond delay="0"/>
                                          </p:stCondLst>
                                        </p:cTn>
                                        <p:tgtEl>
                                          <p:spTgt spid="9">
                                            <p:txEl>
                                              <p:pRg st="3" end="3"/>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9">
                                            <p:txEl>
                                              <p:pRg st="3" end="3"/>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9">
                                            <p:txEl>
                                              <p:pRg st="3" end="3"/>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9">
                                            <p:txEl>
                                              <p:pRg st="3" end="3"/>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9">
                                            <p:txEl>
                                              <p:pRg st="3" end="3"/>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9">
                                            <p:txEl>
                                              <p:pRg st="3" end="3"/>
                                            </p:txEl>
                                          </p:spTgt>
                                        </p:tgtEl>
                                      </p:cBhvr>
                                      <p:to x="100000" y="60000"/>
                                    </p:animScale>
                                    <p:animScale>
                                      <p:cBhvr>
                                        <p:cTn id="70" dur="166" decel="50000">
                                          <p:stCondLst>
                                            <p:cond delay="676"/>
                                          </p:stCondLst>
                                        </p:cTn>
                                        <p:tgtEl>
                                          <p:spTgt spid="9">
                                            <p:txEl>
                                              <p:pRg st="3" end="3"/>
                                            </p:txEl>
                                          </p:spTgt>
                                        </p:tgtEl>
                                      </p:cBhvr>
                                      <p:to x="100000" y="100000"/>
                                    </p:animScale>
                                    <p:animScale>
                                      <p:cBhvr>
                                        <p:cTn id="71" dur="26">
                                          <p:stCondLst>
                                            <p:cond delay="1312"/>
                                          </p:stCondLst>
                                        </p:cTn>
                                        <p:tgtEl>
                                          <p:spTgt spid="9">
                                            <p:txEl>
                                              <p:pRg st="3" end="3"/>
                                            </p:txEl>
                                          </p:spTgt>
                                        </p:tgtEl>
                                      </p:cBhvr>
                                      <p:to x="100000" y="80000"/>
                                    </p:animScale>
                                    <p:animScale>
                                      <p:cBhvr>
                                        <p:cTn id="72" dur="166" decel="50000">
                                          <p:stCondLst>
                                            <p:cond delay="1338"/>
                                          </p:stCondLst>
                                        </p:cTn>
                                        <p:tgtEl>
                                          <p:spTgt spid="9">
                                            <p:txEl>
                                              <p:pRg st="3" end="3"/>
                                            </p:txEl>
                                          </p:spTgt>
                                        </p:tgtEl>
                                      </p:cBhvr>
                                      <p:to x="100000" y="100000"/>
                                    </p:animScale>
                                    <p:animScale>
                                      <p:cBhvr>
                                        <p:cTn id="73" dur="26">
                                          <p:stCondLst>
                                            <p:cond delay="1642"/>
                                          </p:stCondLst>
                                        </p:cTn>
                                        <p:tgtEl>
                                          <p:spTgt spid="9">
                                            <p:txEl>
                                              <p:pRg st="3" end="3"/>
                                            </p:txEl>
                                          </p:spTgt>
                                        </p:tgtEl>
                                      </p:cBhvr>
                                      <p:to x="100000" y="90000"/>
                                    </p:animScale>
                                    <p:animScale>
                                      <p:cBhvr>
                                        <p:cTn id="74" dur="166" decel="50000">
                                          <p:stCondLst>
                                            <p:cond delay="1668"/>
                                          </p:stCondLst>
                                        </p:cTn>
                                        <p:tgtEl>
                                          <p:spTgt spid="9">
                                            <p:txEl>
                                              <p:pRg st="3" end="3"/>
                                            </p:txEl>
                                          </p:spTgt>
                                        </p:tgtEl>
                                      </p:cBhvr>
                                      <p:to x="100000" y="100000"/>
                                    </p:animScale>
                                    <p:animScale>
                                      <p:cBhvr>
                                        <p:cTn id="75" dur="26">
                                          <p:stCondLst>
                                            <p:cond delay="1808"/>
                                          </p:stCondLst>
                                        </p:cTn>
                                        <p:tgtEl>
                                          <p:spTgt spid="9">
                                            <p:txEl>
                                              <p:pRg st="3" end="3"/>
                                            </p:txEl>
                                          </p:spTgt>
                                        </p:tgtEl>
                                      </p:cBhvr>
                                      <p:to x="100000" y="95000"/>
                                    </p:animScale>
                                    <p:animScale>
                                      <p:cBhvr>
                                        <p:cTn id="76" dur="166" decel="50000">
                                          <p:stCondLst>
                                            <p:cond delay="1834"/>
                                          </p:stCondLst>
                                        </p:cTn>
                                        <p:tgtEl>
                                          <p:spTgt spid="9">
                                            <p:txEl>
                                              <p:pRg st="3" end="3"/>
                                            </p:txEl>
                                          </p:spTgt>
                                        </p:tgtEl>
                                      </p:cBhvr>
                                      <p:to x="100000" y="100000"/>
                                    </p:animScale>
                                  </p:childTnLst>
                                </p:cTn>
                              </p:par>
                              <p:par>
                                <p:cTn id="77" presetID="26" presetClass="entr" presetSubtype="0" fill="hold" grpId="0" nodeType="withEffect">
                                  <p:stCondLst>
                                    <p:cond delay="0"/>
                                  </p:stCondLst>
                                  <p:iterate type="lt">
                                    <p:tmPct val="10000"/>
                                  </p:iterate>
                                  <p:childTnLst>
                                    <p:set>
                                      <p:cBhvr>
                                        <p:cTn id="78" dur="1" fill="hold">
                                          <p:stCondLst>
                                            <p:cond delay="0"/>
                                          </p:stCondLst>
                                        </p:cTn>
                                        <p:tgtEl>
                                          <p:spTgt spid="9">
                                            <p:txEl>
                                              <p:pRg st="4" end="4"/>
                                            </p:txEl>
                                          </p:spTgt>
                                        </p:tgtEl>
                                        <p:attrNameLst>
                                          <p:attrName>style.visibility</p:attrName>
                                        </p:attrNameLst>
                                      </p:cBhvr>
                                      <p:to>
                                        <p:strVal val="visible"/>
                                      </p:to>
                                    </p:set>
                                    <p:animEffect transition="in" filter="wipe(down)">
                                      <p:cBhvr>
                                        <p:cTn id="79" dur="580">
                                          <p:stCondLst>
                                            <p:cond delay="0"/>
                                          </p:stCondLst>
                                        </p:cTn>
                                        <p:tgtEl>
                                          <p:spTgt spid="9">
                                            <p:txEl>
                                              <p:pRg st="4" end="4"/>
                                            </p:txEl>
                                          </p:spTgt>
                                        </p:tgtEl>
                                      </p:cBhvr>
                                    </p:animEffect>
                                    <p:anim calcmode="lin" valueType="num">
                                      <p:cBhvr>
                                        <p:cTn id="80" dur="1822" tmFilter="0,0; 0.14,0.36; 0.43,0.73; 0.71,0.91; 1.0,1.0">
                                          <p:stCondLst>
                                            <p:cond delay="0"/>
                                          </p:stCondLst>
                                        </p:cTn>
                                        <p:tgtEl>
                                          <p:spTgt spid="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9">
                                            <p:txEl>
                                              <p:pRg st="4" end="4"/>
                                            </p:txEl>
                                          </p:spTgt>
                                        </p:tgtEl>
                                      </p:cBhvr>
                                      <p:to x="100000" y="60000"/>
                                    </p:animScale>
                                    <p:animScale>
                                      <p:cBhvr>
                                        <p:cTn id="86" dur="166" decel="50000">
                                          <p:stCondLst>
                                            <p:cond delay="676"/>
                                          </p:stCondLst>
                                        </p:cTn>
                                        <p:tgtEl>
                                          <p:spTgt spid="9">
                                            <p:txEl>
                                              <p:pRg st="4" end="4"/>
                                            </p:txEl>
                                          </p:spTgt>
                                        </p:tgtEl>
                                      </p:cBhvr>
                                      <p:to x="100000" y="100000"/>
                                    </p:animScale>
                                    <p:animScale>
                                      <p:cBhvr>
                                        <p:cTn id="87" dur="26">
                                          <p:stCondLst>
                                            <p:cond delay="1312"/>
                                          </p:stCondLst>
                                        </p:cTn>
                                        <p:tgtEl>
                                          <p:spTgt spid="9">
                                            <p:txEl>
                                              <p:pRg st="4" end="4"/>
                                            </p:txEl>
                                          </p:spTgt>
                                        </p:tgtEl>
                                      </p:cBhvr>
                                      <p:to x="100000" y="80000"/>
                                    </p:animScale>
                                    <p:animScale>
                                      <p:cBhvr>
                                        <p:cTn id="88" dur="166" decel="50000">
                                          <p:stCondLst>
                                            <p:cond delay="1338"/>
                                          </p:stCondLst>
                                        </p:cTn>
                                        <p:tgtEl>
                                          <p:spTgt spid="9">
                                            <p:txEl>
                                              <p:pRg st="4" end="4"/>
                                            </p:txEl>
                                          </p:spTgt>
                                        </p:tgtEl>
                                      </p:cBhvr>
                                      <p:to x="100000" y="100000"/>
                                    </p:animScale>
                                    <p:animScale>
                                      <p:cBhvr>
                                        <p:cTn id="89" dur="26">
                                          <p:stCondLst>
                                            <p:cond delay="1642"/>
                                          </p:stCondLst>
                                        </p:cTn>
                                        <p:tgtEl>
                                          <p:spTgt spid="9">
                                            <p:txEl>
                                              <p:pRg st="4" end="4"/>
                                            </p:txEl>
                                          </p:spTgt>
                                        </p:tgtEl>
                                      </p:cBhvr>
                                      <p:to x="100000" y="90000"/>
                                    </p:animScale>
                                    <p:animScale>
                                      <p:cBhvr>
                                        <p:cTn id="90" dur="166" decel="50000">
                                          <p:stCondLst>
                                            <p:cond delay="1668"/>
                                          </p:stCondLst>
                                        </p:cTn>
                                        <p:tgtEl>
                                          <p:spTgt spid="9">
                                            <p:txEl>
                                              <p:pRg st="4" end="4"/>
                                            </p:txEl>
                                          </p:spTgt>
                                        </p:tgtEl>
                                      </p:cBhvr>
                                      <p:to x="100000" y="100000"/>
                                    </p:animScale>
                                    <p:animScale>
                                      <p:cBhvr>
                                        <p:cTn id="91" dur="26">
                                          <p:stCondLst>
                                            <p:cond delay="1808"/>
                                          </p:stCondLst>
                                        </p:cTn>
                                        <p:tgtEl>
                                          <p:spTgt spid="9">
                                            <p:txEl>
                                              <p:pRg st="4" end="4"/>
                                            </p:txEl>
                                          </p:spTgt>
                                        </p:tgtEl>
                                      </p:cBhvr>
                                      <p:to x="100000" y="95000"/>
                                    </p:animScale>
                                    <p:animScale>
                                      <p:cBhvr>
                                        <p:cTn id="92" dur="166" decel="50000">
                                          <p:stCondLst>
                                            <p:cond delay="1834"/>
                                          </p:stCondLst>
                                        </p:cTn>
                                        <p:tgtEl>
                                          <p:spTgt spid="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9" grpId="0" build="allAtOnce"/>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50619-793C-481A-AC81-F4789EE4020F}"/>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8375DC3E-FA1F-4045-93A6-DB1CFF1907AE}"/>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C791F743-6148-4887-AAB0-BCC076D67CE8}"/>
              </a:ext>
            </a:extLst>
          </p:cNvPr>
          <p:cNvSpPr>
            <a:spLocks noGrp="1"/>
          </p:cNvSpPr>
          <p:nvPr>
            <p:ph type="sldNum" sz="quarter" idx="4"/>
          </p:nvPr>
        </p:nvSpPr>
        <p:spPr/>
        <p:txBody>
          <a:bodyPr/>
          <a:lstStyle/>
          <a:p>
            <a:fld id="{87FD5303-69AD-2E4D-B18B-E5EED0F0A60B}" type="slidenum">
              <a:rPr lang="en-US" smtClean="0"/>
              <a:pPr/>
              <a:t>82</a:t>
            </a:fld>
            <a:r>
              <a:rPr lang="en-US"/>
              <a:t>    </a:t>
            </a:r>
            <a:endParaRPr lang="en-US" dirty="0"/>
          </a:p>
        </p:txBody>
      </p:sp>
      <p:sp>
        <p:nvSpPr>
          <p:cNvPr id="5" name="Title 4">
            <a:extLst>
              <a:ext uri="{FF2B5EF4-FFF2-40B4-BE49-F238E27FC236}">
                <a16:creationId xmlns:a16="http://schemas.microsoft.com/office/drawing/2014/main" id="{7006CA29-14D3-4392-A289-958D87E05E50}"/>
              </a:ext>
            </a:extLst>
          </p:cNvPr>
          <p:cNvSpPr>
            <a:spLocks noGrp="1"/>
          </p:cNvSpPr>
          <p:nvPr>
            <p:ph type="title"/>
          </p:nvPr>
        </p:nvSpPr>
        <p:spPr/>
        <p:txBody>
          <a:bodyPr/>
          <a:lstStyle/>
          <a:p>
            <a:r>
              <a:rPr lang="en-US" dirty="0"/>
              <a:t>REORGANIZE</a:t>
            </a:r>
          </a:p>
        </p:txBody>
      </p:sp>
      <p:sp>
        <p:nvSpPr>
          <p:cNvPr id="6" name="Content Placeholder 5">
            <a:extLst>
              <a:ext uri="{FF2B5EF4-FFF2-40B4-BE49-F238E27FC236}">
                <a16:creationId xmlns:a16="http://schemas.microsoft.com/office/drawing/2014/main" id="{E3D676B9-36D1-4408-8BE0-9929D3EA3702}"/>
              </a:ext>
            </a:extLst>
          </p:cNvPr>
          <p:cNvSpPr>
            <a:spLocks noGrp="1"/>
          </p:cNvSpPr>
          <p:nvPr>
            <p:ph sz="quarter" idx="10"/>
          </p:nvPr>
        </p:nvSpPr>
        <p:spPr/>
        <p:txBody>
          <a:bodyPr>
            <a:normAutofit lnSpcReduction="10000"/>
          </a:bodyPr>
          <a:lstStyle/>
          <a:p>
            <a:r>
              <a:rPr lang="en-US" dirty="0"/>
              <a:t>Compresses Indexes</a:t>
            </a:r>
          </a:p>
          <a:p>
            <a:pPr lvl="1"/>
            <a:r>
              <a:rPr lang="en-US" dirty="0"/>
              <a:t>Removes free space below the Fill Factor</a:t>
            </a:r>
          </a:p>
          <a:p>
            <a:pPr lvl="1"/>
            <a:r>
              <a:rPr lang="en-US" dirty="0"/>
              <a:t>Cannot add space above the Fill Factor</a:t>
            </a:r>
          </a:p>
          <a:p>
            <a:r>
              <a:rPr lang="en-US" dirty="0"/>
              <a:t>Never use for general defrag of Random GUIDs.</a:t>
            </a:r>
          </a:p>
          <a:p>
            <a:pPr lvl="1"/>
            <a:r>
              <a:rPr lang="en-US" dirty="0"/>
              <a:t>Think about it…</a:t>
            </a:r>
          </a:p>
          <a:p>
            <a:pPr lvl="1"/>
            <a:r>
              <a:rPr lang="en-US" dirty="0"/>
              <a:t>What causes fragmentation and low page density?</a:t>
            </a:r>
          </a:p>
          <a:p>
            <a:pPr lvl="1"/>
            <a:r>
              <a:rPr lang="en-US" dirty="0"/>
              <a:t>Out of order inserts and “</a:t>
            </a:r>
            <a:r>
              <a:rPr lang="en-US" dirty="0" err="1"/>
              <a:t>Exp</a:t>
            </a:r>
            <a:r>
              <a:rPr lang="en-US" u="sng" dirty="0" err="1">
                <a:solidFill>
                  <a:srgbClr val="FF0000"/>
                </a:solidFill>
              </a:rPr>
              <a:t>A</a:t>
            </a:r>
            <a:r>
              <a:rPr lang="en-US" dirty="0" err="1"/>
              <a:t>nsive</a:t>
            </a:r>
            <a:r>
              <a:rPr lang="en-US" dirty="0"/>
              <a:t>” updates.</a:t>
            </a:r>
          </a:p>
          <a:p>
            <a:pPr lvl="1"/>
            <a:r>
              <a:rPr lang="en-US" dirty="0"/>
              <a:t>Think about it again!</a:t>
            </a:r>
          </a:p>
          <a:p>
            <a:pPr lvl="1"/>
            <a:r>
              <a:rPr lang="en-US" dirty="0">
                <a:solidFill>
                  <a:srgbClr val="FF0000"/>
                </a:solidFill>
                <a:effectLst>
                  <a:outerShdw dist="50800" dir="2700000" algn="tl">
                    <a:srgbClr val="000000"/>
                  </a:outerShdw>
                </a:effectLst>
              </a:rPr>
              <a:t>Are Random GUIDs the only things that fragment?</a:t>
            </a:r>
          </a:p>
          <a:p>
            <a:r>
              <a:rPr lang="en-US" dirty="0">
                <a:solidFill>
                  <a:schemeClr val="tx1"/>
                </a:solidFill>
              </a:rPr>
              <a:t> </a:t>
            </a:r>
            <a:r>
              <a:rPr lang="en-US" dirty="0"/>
              <a:t>Recommendation:</a:t>
            </a:r>
          </a:p>
          <a:p>
            <a:pPr lvl="1"/>
            <a:r>
              <a:rPr lang="en-US" dirty="0"/>
              <a:t>Don’t use REORGANIZE except to...</a:t>
            </a:r>
          </a:p>
          <a:p>
            <a:pPr lvl="2"/>
            <a:r>
              <a:rPr lang="en-US" dirty="0"/>
              <a:t>Compress LOBs (do a REBUILD right after that).</a:t>
            </a:r>
          </a:p>
          <a:p>
            <a:pPr lvl="2"/>
            <a:r>
              <a:rPr lang="en-US" dirty="0"/>
              <a:t>(Maybe) Repair end-of-index “</a:t>
            </a:r>
            <a:r>
              <a:rPr lang="en-US" dirty="0" err="1"/>
              <a:t>Exp</a:t>
            </a:r>
            <a:r>
              <a:rPr lang="en-US" dirty="0" err="1">
                <a:solidFill>
                  <a:srgbClr val="FF0000"/>
                </a:solidFill>
                <a:effectLst>
                  <a:outerShdw blurRad="38100" dist="50800" dir="2700000" algn="tl">
                    <a:srgbClr val="000000"/>
                  </a:outerShdw>
                </a:effectLst>
              </a:rPr>
              <a:t>A</a:t>
            </a:r>
            <a:r>
              <a:rPr lang="en-US" dirty="0" err="1"/>
              <a:t>nsive</a:t>
            </a:r>
            <a:r>
              <a:rPr lang="en-US" dirty="0"/>
              <a:t> Updates”.</a:t>
            </a:r>
          </a:p>
          <a:p>
            <a:pPr lvl="1"/>
            <a:endParaRPr lang="en-US" dirty="0"/>
          </a:p>
        </p:txBody>
      </p:sp>
      <p:sp>
        <p:nvSpPr>
          <p:cNvPr id="7" name="Oval 6">
            <a:extLst>
              <a:ext uri="{FF2B5EF4-FFF2-40B4-BE49-F238E27FC236}">
                <a16:creationId xmlns:a16="http://schemas.microsoft.com/office/drawing/2014/main" id="{B60921E7-7C58-416B-803E-442B6B7BA559}"/>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65933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animEffect transition="in" filter="fade">
                                      <p:cBhvr>
                                        <p:cTn id="51"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F3D47-2FD6-48B9-A5B4-43802948FDCA}"/>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A9DDB225-E6A7-4168-B33D-7C8D58E5053D}"/>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550703A-2FB9-43F7-8055-B848913705FC}"/>
              </a:ext>
            </a:extLst>
          </p:cNvPr>
          <p:cNvSpPr>
            <a:spLocks noGrp="1"/>
          </p:cNvSpPr>
          <p:nvPr>
            <p:ph type="sldNum" sz="quarter" idx="4"/>
          </p:nvPr>
        </p:nvSpPr>
        <p:spPr/>
        <p:txBody>
          <a:bodyPr/>
          <a:lstStyle/>
          <a:p>
            <a:fld id="{87FD5303-69AD-2E4D-B18B-E5EED0F0A60B}" type="slidenum">
              <a:rPr lang="en-US" smtClean="0"/>
              <a:pPr/>
              <a:t>83</a:t>
            </a:fld>
            <a:r>
              <a:rPr lang="en-US"/>
              <a:t>    </a:t>
            </a:r>
            <a:endParaRPr lang="en-US" dirty="0"/>
          </a:p>
        </p:txBody>
      </p:sp>
      <p:sp>
        <p:nvSpPr>
          <p:cNvPr id="5" name="Title 4">
            <a:extLst>
              <a:ext uri="{FF2B5EF4-FFF2-40B4-BE49-F238E27FC236}">
                <a16:creationId xmlns:a16="http://schemas.microsoft.com/office/drawing/2014/main" id="{1733976C-82C2-4F53-8147-BB5CE9924C1C}"/>
              </a:ext>
            </a:extLst>
          </p:cNvPr>
          <p:cNvSpPr>
            <a:spLocks noGrp="1"/>
          </p:cNvSpPr>
          <p:nvPr>
            <p:ph type="title"/>
          </p:nvPr>
        </p:nvSpPr>
        <p:spPr/>
        <p:txBody>
          <a:bodyPr/>
          <a:lstStyle/>
          <a:p>
            <a:r>
              <a:rPr lang="en-US" dirty="0"/>
              <a:t>Other Things to Remember</a:t>
            </a:r>
          </a:p>
        </p:txBody>
      </p:sp>
      <p:sp>
        <p:nvSpPr>
          <p:cNvPr id="6" name="Content Placeholder 5">
            <a:extLst>
              <a:ext uri="{FF2B5EF4-FFF2-40B4-BE49-F238E27FC236}">
                <a16:creationId xmlns:a16="http://schemas.microsoft.com/office/drawing/2014/main" id="{06998533-E894-4443-80C6-16846CF5203D}"/>
              </a:ext>
            </a:extLst>
          </p:cNvPr>
          <p:cNvSpPr>
            <a:spLocks noGrp="1"/>
          </p:cNvSpPr>
          <p:nvPr>
            <p:ph sz="quarter" idx="10"/>
          </p:nvPr>
        </p:nvSpPr>
        <p:spPr/>
        <p:txBody>
          <a:bodyPr/>
          <a:lstStyle/>
          <a:p>
            <a:r>
              <a:rPr lang="en-US" dirty="0"/>
              <a:t>Learn how to use Clustered Indexes correctly.</a:t>
            </a:r>
          </a:p>
          <a:p>
            <a:pPr lvl="1"/>
            <a:r>
              <a:rPr lang="en-US" dirty="0"/>
              <a:t>The PK doesn’t always need  to be the Clustered Index.</a:t>
            </a:r>
          </a:p>
          <a:p>
            <a:pPr lvl="1"/>
            <a:r>
              <a:rPr lang="en-US" dirty="0"/>
              <a:t>“It Depends”!</a:t>
            </a:r>
          </a:p>
          <a:p>
            <a:r>
              <a:rPr lang="en-US" dirty="0"/>
              <a:t>Learn how to use a Fill Factor correctly.</a:t>
            </a:r>
          </a:p>
          <a:p>
            <a:r>
              <a:rPr lang="en-US" dirty="0"/>
              <a:t>Learn what your big indexes are actually doing…</a:t>
            </a:r>
          </a:p>
          <a:p>
            <a:pPr lvl="1"/>
            <a:r>
              <a:rPr lang="en-US" dirty="0"/>
              <a:t>Especially your “Ever Increasing” indexes!</a:t>
            </a:r>
          </a:p>
          <a:p>
            <a:pPr lvl="1"/>
            <a:r>
              <a:rPr lang="en-US" dirty="0">
                <a:ln w="3175">
                  <a:solidFill>
                    <a:schemeClr val="tx1"/>
                  </a:solidFill>
                </a:ln>
                <a:solidFill>
                  <a:srgbClr val="FF0000"/>
                </a:solidFill>
                <a:effectLst>
                  <a:outerShdw dist="50800" dir="2700000" algn="tl">
                    <a:srgbClr val="000000"/>
                  </a:outerShdw>
                </a:effectLst>
              </a:rPr>
              <a:t>Hint: If you’re doing index maintenance on 0/100 Fill Factors that fragment on a regular basis…</a:t>
            </a:r>
          </a:p>
          <a:p>
            <a:pPr lvl="1"/>
            <a:r>
              <a:rPr lang="en-US" dirty="0">
                <a:ln w="3175">
                  <a:solidFill>
                    <a:schemeClr val="tx1"/>
                  </a:solidFill>
                </a:ln>
                <a:solidFill>
                  <a:srgbClr val="FF0000"/>
                </a:solidFill>
                <a:effectLst>
                  <a:outerShdw dist="50800" dir="2700000" algn="tl">
                    <a:srgbClr val="000000"/>
                  </a:outerShdw>
                </a:effectLst>
              </a:rPr>
              <a:t>THEN YOU’RE PERPETUATING MASSIVE PAGE SPLITS AND FRAGMENTATION (in one way or another)!</a:t>
            </a:r>
          </a:p>
          <a:p>
            <a:pPr lvl="1"/>
            <a:r>
              <a:rPr lang="en-US" dirty="0"/>
              <a:t>(Covered in other sessions)</a:t>
            </a:r>
          </a:p>
          <a:p>
            <a:endParaRPr lang="en-US" dirty="0"/>
          </a:p>
        </p:txBody>
      </p:sp>
      <p:sp>
        <p:nvSpPr>
          <p:cNvPr id="7" name="Oval 6">
            <a:extLst>
              <a:ext uri="{FF2B5EF4-FFF2-40B4-BE49-F238E27FC236}">
                <a16:creationId xmlns:a16="http://schemas.microsoft.com/office/drawing/2014/main" id="{0B8C3D2D-73E8-405C-882D-4AC805466685}"/>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92316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EE211-36B2-4FFE-BA61-EA41D8DB78E1}"/>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AE9359EC-A223-42F1-B5C9-B3947B8F49C8}"/>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D8A8571-8E1F-4E99-919C-52E8DBEE05AF}"/>
              </a:ext>
            </a:extLst>
          </p:cNvPr>
          <p:cNvSpPr>
            <a:spLocks noGrp="1"/>
          </p:cNvSpPr>
          <p:nvPr>
            <p:ph type="sldNum" sz="quarter" idx="4"/>
          </p:nvPr>
        </p:nvSpPr>
        <p:spPr/>
        <p:txBody>
          <a:bodyPr/>
          <a:lstStyle/>
          <a:p>
            <a:fld id="{87FD5303-69AD-2E4D-B18B-E5EED0F0A60B}" type="slidenum">
              <a:rPr lang="en-US" smtClean="0"/>
              <a:pPr/>
              <a:t>84</a:t>
            </a:fld>
            <a:r>
              <a:rPr lang="en-US"/>
              <a:t>    </a:t>
            </a:r>
            <a:endParaRPr lang="en-US" dirty="0"/>
          </a:p>
        </p:txBody>
      </p:sp>
      <p:sp>
        <p:nvSpPr>
          <p:cNvPr id="5" name="Title 4">
            <a:extLst>
              <a:ext uri="{FF2B5EF4-FFF2-40B4-BE49-F238E27FC236}">
                <a16:creationId xmlns:a16="http://schemas.microsoft.com/office/drawing/2014/main" id="{C28203C2-62D0-48A8-B39E-A8770246DE58}"/>
              </a:ext>
            </a:extLst>
          </p:cNvPr>
          <p:cNvSpPr>
            <a:spLocks noGrp="1"/>
          </p:cNvSpPr>
          <p:nvPr>
            <p:ph type="title"/>
          </p:nvPr>
        </p:nvSpPr>
        <p:spPr/>
        <p:txBody>
          <a:bodyPr/>
          <a:lstStyle/>
          <a:p>
            <a:r>
              <a:rPr lang="en-US" dirty="0"/>
              <a:t>Other Things to Remember…</a:t>
            </a:r>
          </a:p>
        </p:txBody>
      </p:sp>
      <p:sp>
        <p:nvSpPr>
          <p:cNvPr id="6" name="Content Placeholder 5">
            <a:extLst>
              <a:ext uri="{FF2B5EF4-FFF2-40B4-BE49-F238E27FC236}">
                <a16:creationId xmlns:a16="http://schemas.microsoft.com/office/drawing/2014/main" id="{3048EA3B-5A80-41E5-9C44-9ED88FDB4138}"/>
              </a:ext>
            </a:extLst>
          </p:cNvPr>
          <p:cNvSpPr>
            <a:spLocks noGrp="1"/>
          </p:cNvSpPr>
          <p:nvPr>
            <p:ph sz="quarter" idx="10"/>
          </p:nvPr>
        </p:nvSpPr>
        <p:spPr/>
        <p:txBody>
          <a:bodyPr>
            <a:normAutofit/>
          </a:bodyPr>
          <a:lstStyle/>
          <a:p>
            <a:r>
              <a:rPr lang="en-US" dirty="0"/>
              <a:t>Not doing index maintenance is better than doing it wrong BUT, in the long term…</a:t>
            </a:r>
          </a:p>
          <a:p>
            <a:r>
              <a:rPr lang="en-US" dirty="0"/>
              <a:t>Not doing index maintenance is still really bad.</a:t>
            </a:r>
          </a:p>
          <a:p>
            <a:r>
              <a:rPr lang="en-US" dirty="0"/>
              <a:t>Don’t forget!  It helps minimize page splits!</a:t>
            </a:r>
          </a:p>
          <a:p>
            <a:r>
              <a:rPr lang="en-US" dirty="0"/>
              <a:t>Find out what’s wrong and FIX IT!</a:t>
            </a:r>
          </a:p>
          <a:p>
            <a:r>
              <a:rPr lang="en-US" dirty="0">
                <a:ln w="3175">
                  <a:solidFill>
                    <a:schemeClr val="tx1"/>
                  </a:solidFill>
                </a:ln>
                <a:solidFill>
                  <a:srgbClr val="66FF66"/>
                </a:solidFill>
                <a:effectLst>
                  <a:outerShdw blurRad="38100" dist="50800" dir="2700000" algn="tl">
                    <a:srgbClr val="000000"/>
                  </a:outerShdw>
                </a:effectLst>
              </a:rPr>
              <a:t>Be religious about rebuilding Statistics!</a:t>
            </a:r>
          </a:p>
        </p:txBody>
      </p:sp>
      <p:sp>
        <p:nvSpPr>
          <p:cNvPr id="7" name="Oval 6">
            <a:extLst>
              <a:ext uri="{FF2B5EF4-FFF2-40B4-BE49-F238E27FC236}">
                <a16:creationId xmlns:a16="http://schemas.microsoft.com/office/drawing/2014/main" id="{6644361A-49D4-44BD-8616-8DDB6428748D}"/>
              </a:ext>
            </a:extLst>
          </p:cNvPr>
          <p:cNvSpPr/>
          <p:nvPr/>
        </p:nvSpPr>
        <p:spPr>
          <a:xfrm>
            <a:off x="114300" y="87630"/>
            <a:ext cx="228600" cy="228600"/>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01186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430B90-9148-4CA0-9268-B53486D80DF0}"/>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0A619AC9-A473-4BCD-B6AB-87637545D001}"/>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ED555F4E-1A93-446B-9060-4EFBD9385BCD}"/>
              </a:ext>
            </a:extLst>
          </p:cNvPr>
          <p:cNvSpPr>
            <a:spLocks noGrp="1"/>
          </p:cNvSpPr>
          <p:nvPr>
            <p:ph type="sldNum" sz="quarter" idx="4"/>
          </p:nvPr>
        </p:nvSpPr>
        <p:spPr/>
        <p:txBody>
          <a:bodyPr/>
          <a:lstStyle/>
          <a:p>
            <a:fld id="{87FD5303-69AD-2E4D-B18B-E5EED0F0A60B}" type="slidenum">
              <a:rPr lang="en-US" smtClean="0"/>
              <a:pPr/>
              <a:t>85</a:t>
            </a:fld>
            <a:r>
              <a:rPr lang="en-US"/>
              <a:t>    </a:t>
            </a:r>
            <a:endParaRPr lang="en-US" dirty="0"/>
          </a:p>
        </p:txBody>
      </p:sp>
      <p:sp>
        <p:nvSpPr>
          <p:cNvPr id="5" name="Title 4">
            <a:extLst>
              <a:ext uri="{FF2B5EF4-FFF2-40B4-BE49-F238E27FC236}">
                <a16:creationId xmlns:a16="http://schemas.microsoft.com/office/drawing/2014/main" id="{07626194-01AB-4810-A6EE-3EC1C30E0B20}"/>
              </a:ext>
            </a:extLst>
          </p:cNvPr>
          <p:cNvSpPr>
            <a:spLocks noGrp="1"/>
          </p:cNvSpPr>
          <p:nvPr>
            <p:ph type="title"/>
          </p:nvPr>
        </p:nvSpPr>
        <p:spPr/>
        <p:txBody>
          <a:bodyPr>
            <a:normAutofit/>
          </a:bodyPr>
          <a:lstStyle/>
          <a:p>
            <a:r>
              <a:rPr lang="en-US" dirty="0"/>
              <a:t>GUIDs </a:t>
            </a:r>
            <a:r>
              <a:rPr lang="en-US" dirty="0" err="1"/>
              <a:t>v.s</a:t>
            </a:r>
            <a:r>
              <a:rPr lang="en-US" dirty="0"/>
              <a:t>. Fragmentation</a:t>
            </a:r>
          </a:p>
        </p:txBody>
      </p:sp>
      <p:sp>
        <p:nvSpPr>
          <p:cNvPr id="6" name="Content Placeholder 5">
            <a:extLst>
              <a:ext uri="{FF2B5EF4-FFF2-40B4-BE49-F238E27FC236}">
                <a16:creationId xmlns:a16="http://schemas.microsoft.com/office/drawing/2014/main" id="{401422E2-EB87-433E-8DAC-C6D3D67799C6}"/>
              </a:ext>
            </a:extLst>
          </p:cNvPr>
          <p:cNvSpPr>
            <a:spLocks noGrp="1"/>
          </p:cNvSpPr>
          <p:nvPr>
            <p:ph sz="quarter" idx="10"/>
          </p:nvPr>
        </p:nvSpPr>
        <p:spPr/>
        <p:txBody>
          <a:bodyPr/>
          <a:lstStyle/>
          <a:p>
            <a:r>
              <a:rPr lang="en-US" dirty="0"/>
              <a:t>Random GUIDs are NOT the problem… We are!</a:t>
            </a:r>
          </a:p>
          <a:p>
            <a:r>
              <a:rPr lang="en-US" dirty="0"/>
              <a:t>If you’re using the current world-wide accepted “Best Practice” Index Maintenance…</a:t>
            </a:r>
          </a:p>
          <a:p>
            <a:r>
              <a:rPr lang="en-US" dirty="0"/>
              <a:t>… Then, you’re probably doing it wrong.</a:t>
            </a:r>
          </a:p>
          <a:p>
            <a:pPr lvl="1"/>
            <a:r>
              <a:rPr lang="en-US" dirty="0"/>
              <a:t>(not limited to but </a:t>
            </a:r>
            <a:r>
              <a:rPr lang="en-US" i="1" dirty="0"/>
              <a:t>especially</a:t>
            </a:r>
            <a:r>
              <a:rPr lang="en-US" dirty="0"/>
              <a:t> for GUIDs)</a:t>
            </a:r>
          </a:p>
          <a:p>
            <a:r>
              <a:rPr lang="en-US" dirty="0"/>
              <a:t>GUID Fragmentation is a myth perpetuated by...</a:t>
            </a:r>
          </a:p>
          <a:p>
            <a:pPr lvl="1"/>
            <a:r>
              <a:rPr lang="en-US" dirty="0"/>
              <a:t>Bad demonstrations.</a:t>
            </a:r>
          </a:p>
          <a:p>
            <a:pPr lvl="1"/>
            <a:r>
              <a:rPr lang="en-US" dirty="0"/>
              <a:t>Misinformation.</a:t>
            </a:r>
          </a:p>
          <a:p>
            <a:r>
              <a:rPr lang="en-US" dirty="0"/>
              <a:t>We used Random GUIDs to prevent</a:t>
            </a:r>
            <a:br>
              <a:rPr lang="en-US" dirty="0"/>
            </a:br>
            <a:r>
              <a:rPr lang="en-US" dirty="0"/>
              <a:t>fragmentation during “</a:t>
            </a:r>
            <a:r>
              <a:rPr lang="en-US" dirty="0" err="1"/>
              <a:t>Exp</a:t>
            </a:r>
            <a:r>
              <a:rPr lang="en-US" dirty="0" err="1">
                <a:solidFill>
                  <a:srgbClr val="FF0000"/>
                </a:solidFill>
                <a:effectLst>
                  <a:outerShdw blurRad="38100" dist="50800" dir="2700000" algn="tl">
                    <a:srgbClr val="000000"/>
                  </a:outerShdw>
                </a:effectLst>
              </a:rPr>
              <a:t>A</a:t>
            </a:r>
            <a:r>
              <a:rPr lang="en-US" dirty="0" err="1"/>
              <a:t>nsive</a:t>
            </a:r>
            <a:r>
              <a:rPr lang="en-US" dirty="0"/>
              <a:t>” Updates.</a:t>
            </a:r>
          </a:p>
          <a:p>
            <a:pPr lvl="1"/>
            <a:endParaRPr lang="en-US" dirty="0"/>
          </a:p>
          <a:p>
            <a:endParaRPr lang="en-US" dirty="0"/>
          </a:p>
        </p:txBody>
      </p:sp>
      <p:pic>
        <p:nvPicPr>
          <p:cNvPr id="8" name="Picture 2" descr="C:\Users\Jeff\AppData\Local\Microsoft\Windows\Temporary Internet Files\Content.IE5\4P4A68DA\smile[1].gif">
            <a:extLst>
              <a:ext uri="{FF2B5EF4-FFF2-40B4-BE49-F238E27FC236}">
                <a16:creationId xmlns:a16="http://schemas.microsoft.com/office/drawing/2014/main" id="{A0A9AD11-6A9C-4EB0-8D3A-4985225DB13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09260" y="4834597"/>
            <a:ext cx="1509260" cy="14747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F072B55-9B72-4BAF-97C7-2E2F222B7D84}"/>
              </a:ext>
            </a:extLst>
          </p:cNvPr>
          <p:cNvPicPr>
            <a:picLocks noChangeAspect="1"/>
          </p:cNvPicPr>
          <p:nvPr/>
        </p:nvPicPr>
        <p:blipFill>
          <a:blip r:embed="rId3"/>
          <a:stretch>
            <a:fillRect/>
          </a:stretch>
        </p:blipFill>
        <p:spPr>
          <a:xfrm>
            <a:off x="9731211" y="-2137604"/>
            <a:ext cx="2133600" cy="2133600"/>
          </a:xfrm>
          <a:prstGeom prst="rect">
            <a:avLst/>
          </a:prstGeom>
        </p:spPr>
      </p:pic>
      <p:sp>
        <p:nvSpPr>
          <p:cNvPr id="9" name="Oval 8">
            <a:extLst>
              <a:ext uri="{FF2B5EF4-FFF2-40B4-BE49-F238E27FC236}">
                <a16:creationId xmlns:a16="http://schemas.microsoft.com/office/drawing/2014/main" id="{43CE3EAE-FF6A-4C53-8223-9C7DDF2E3A92}"/>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88332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42" presetClass="path" presetSubtype="0" accel="50000" decel="50000" fill="hold" nodeType="withEffect">
                                      <p:stCondLst>
                                        <p:cond delay="0"/>
                                      </p:stCondLst>
                                      <p:childTnLst>
                                        <p:animMotion origin="layout" path="M 2.21151E-6 -2.77556E-17 L 0.00182 0.92986 " pathEditMode="relative" rAng="0" ptsTypes="AA">
                                          <p:cBhvr>
                                            <p:cTn id="14" dur="2000" fill="hold"/>
                                            <p:tgtEl>
                                              <p:spTgt spid="12"/>
                                            </p:tgtEl>
                                            <p:attrNameLst>
                                              <p:attrName>ppt_x</p:attrName>
                                              <p:attrName>ppt_y</p:attrName>
                                            </p:attrNameLst>
                                          </p:cBhvr>
                                          <p:rCtr x="91" y="46481"/>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2000" fill="hold"/>
                                            <p:tgtEl>
                                              <p:spTgt spid="8"/>
                                            </p:tgtEl>
                                            <p:attrNameLst>
                                              <p:attrName>ppt_x</p:attrName>
                                            </p:attrNameLst>
                                          </p:cBhvr>
                                          <p:tavLst>
                                            <p:tav tm="0">
                                              <p:val>
                                                <p:strVal val="0-#ppt_w/2"/>
                                              </p:val>
                                            </p:tav>
                                            <p:tav tm="100000">
                                              <p:val>
                                                <p:strVal val="#ppt_x"/>
                                              </p:val>
                                            </p:tav>
                                          </p:tavLst>
                                        </p:anim>
                                        <p:anim calcmode="lin" valueType="num">
                                          <p:cBhvr additive="base">
                                            <p:cTn id="33" dur="2000" fill="hold"/>
                                            <p:tgtEl>
                                              <p:spTgt spid="8"/>
                                            </p:tgtEl>
                                            <p:attrNameLst>
                                              <p:attrName>ppt_y</p:attrName>
                                            </p:attrNameLst>
                                          </p:cBhvr>
                                          <p:tavLst>
                                            <p:tav tm="0">
                                              <p:val>
                                                <p:strVal val="#ppt_y"/>
                                              </p:val>
                                            </p:tav>
                                            <p:tav tm="100000">
                                              <p:val>
                                                <p:strVal val="#ppt_y"/>
                                              </p:val>
                                            </p:tav>
                                          </p:tavLst>
                                        </p:anim>
                                      </p:childTnLst>
                                    </p:cTn>
                                  </p:par>
                                  <p:par>
                                    <p:cTn id="34" presetID="42" presetClass="path" presetSubtype="0" fill="hold" nodeType="withEffect" p14:presetBounceEnd="50000">
                                      <p:stCondLst>
                                        <p:cond delay="0"/>
                                      </p:stCondLst>
                                      <p:childTnLst>
                                        <p:animMotion origin="layout" path="M 0.01642 1.48148E-6 L 0.94621 1.48148E-6 " pathEditMode="relative" rAng="0" ptsTypes="AA" p14:bounceEnd="50000">
                                          <p:cBhvr>
                                            <p:cTn id="35" dur="2000" fill="hold"/>
                                            <p:tgtEl>
                                              <p:spTgt spid="8"/>
                                            </p:tgtEl>
                                            <p:attrNameLst>
                                              <p:attrName>ppt_x</p:attrName>
                                              <p:attrName>ppt_y</p:attrName>
                                            </p:attrNameLst>
                                          </p:cBhvr>
                                          <p:rCtr x="46483" y="0"/>
                                        </p:animMotion>
                                      </p:childTnLst>
                                    </p:cTn>
                                  </p:par>
                                  <p:par>
                                    <p:cTn id="36" presetID="42" presetClass="path" presetSubtype="0" accel="50000" decel="50000" fill="hold" nodeType="withEffect">
                                      <p:stCondLst>
                                        <p:cond delay="850"/>
                                      </p:stCondLst>
                                      <p:childTnLst>
                                        <p:animMotion origin="layout" path="M 0.00182 0.92986 L 0.19562 0.93681 " pathEditMode="relative" rAng="0" ptsTypes="AA">
                                          <p:cBhvr>
                                            <p:cTn id="37" dur="500" fill="hold"/>
                                            <p:tgtEl>
                                              <p:spTgt spid="12"/>
                                            </p:tgtEl>
                                            <p:attrNameLst>
                                              <p:attrName>ppt_x</p:attrName>
                                              <p:attrName>ppt_y</p:attrName>
                                            </p:attrNameLst>
                                          </p:cBhvr>
                                          <p:rCtr x="9690" y="347"/>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fade">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fade">
                                          <p:cBhvr>
                                            <p:cTn id="5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42" presetClass="path" presetSubtype="0" accel="50000" decel="50000" fill="hold" nodeType="withEffect">
                                      <p:stCondLst>
                                        <p:cond delay="0"/>
                                      </p:stCondLst>
                                      <p:childTnLst>
                                        <p:animMotion origin="layout" path="M 2.21151E-6 -2.77556E-17 L 0.00182 0.92986 " pathEditMode="relative" rAng="0" ptsTypes="AA">
                                          <p:cBhvr>
                                            <p:cTn id="14" dur="2000" fill="hold"/>
                                            <p:tgtEl>
                                              <p:spTgt spid="12"/>
                                            </p:tgtEl>
                                            <p:attrNameLst>
                                              <p:attrName>ppt_x</p:attrName>
                                              <p:attrName>ppt_y</p:attrName>
                                            </p:attrNameLst>
                                          </p:cBhvr>
                                          <p:rCtr x="91" y="46481"/>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2000" fill="hold"/>
                                            <p:tgtEl>
                                              <p:spTgt spid="8"/>
                                            </p:tgtEl>
                                            <p:attrNameLst>
                                              <p:attrName>ppt_x</p:attrName>
                                            </p:attrNameLst>
                                          </p:cBhvr>
                                          <p:tavLst>
                                            <p:tav tm="0">
                                              <p:val>
                                                <p:strVal val="0-#ppt_w/2"/>
                                              </p:val>
                                            </p:tav>
                                            <p:tav tm="100000">
                                              <p:val>
                                                <p:strVal val="#ppt_x"/>
                                              </p:val>
                                            </p:tav>
                                          </p:tavLst>
                                        </p:anim>
                                        <p:anim calcmode="lin" valueType="num">
                                          <p:cBhvr additive="base">
                                            <p:cTn id="33" dur="2000" fill="hold"/>
                                            <p:tgtEl>
                                              <p:spTgt spid="8"/>
                                            </p:tgtEl>
                                            <p:attrNameLst>
                                              <p:attrName>ppt_y</p:attrName>
                                            </p:attrNameLst>
                                          </p:cBhvr>
                                          <p:tavLst>
                                            <p:tav tm="0">
                                              <p:val>
                                                <p:strVal val="#ppt_y"/>
                                              </p:val>
                                            </p:tav>
                                            <p:tav tm="100000">
                                              <p:val>
                                                <p:strVal val="#ppt_y"/>
                                              </p:val>
                                            </p:tav>
                                          </p:tavLst>
                                        </p:anim>
                                      </p:childTnLst>
                                    </p:cTn>
                                  </p:par>
                                  <p:par>
                                    <p:cTn id="34" presetID="42" presetClass="path" presetSubtype="0" fill="hold" nodeType="withEffect">
                                      <p:stCondLst>
                                        <p:cond delay="0"/>
                                      </p:stCondLst>
                                      <p:childTnLst>
                                        <p:animMotion origin="layout" path="M 0.01642 1.48148E-6 L 0.94621 1.48148E-6 " pathEditMode="relative" rAng="0" ptsTypes="AA">
                                          <p:cBhvr>
                                            <p:cTn id="35" dur="2000" fill="hold"/>
                                            <p:tgtEl>
                                              <p:spTgt spid="8"/>
                                            </p:tgtEl>
                                            <p:attrNameLst>
                                              <p:attrName>ppt_x</p:attrName>
                                              <p:attrName>ppt_y</p:attrName>
                                            </p:attrNameLst>
                                          </p:cBhvr>
                                          <p:rCtr x="46483" y="0"/>
                                        </p:animMotion>
                                      </p:childTnLst>
                                    </p:cTn>
                                  </p:par>
                                  <p:par>
                                    <p:cTn id="36" presetID="42" presetClass="path" presetSubtype="0" accel="50000" decel="50000" fill="hold" nodeType="withEffect">
                                      <p:stCondLst>
                                        <p:cond delay="850"/>
                                      </p:stCondLst>
                                      <p:childTnLst>
                                        <p:animMotion origin="layout" path="M 0.00182 0.92986 L 0.19562 0.93681 " pathEditMode="relative" rAng="0" ptsTypes="AA">
                                          <p:cBhvr>
                                            <p:cTn id="37" dur="500" fill="hold"/>
                                            <p:tgtEl>
                                              <p:spTgt spid="12"/>
                                            </p:tgtEl>
                                            <p:attrNameLst>
                                              <p:attrName>ppt_x</p:attrName>
                                              <p:attrName>ppt_y</p:attrName>
                                            </p:attrNameLst>
                                          </p:cBhvr>
                                          <p:rCtr x="9690" y="347"/>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fade">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fade">
                                          <p:cBhvr>
                                            <p:cTn id="5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6" name="TextBox 5"/>
          <p:cNvSpPr txBox="1"/>
          <p:nvPr/>
        </p:nvSpPr>
        <p:spPr>
          <a:xfrm>
            <a:off x="457199" y="1286708"/>
            <a:ext cx="469680" cy="677108"/>
          </a:xfrm>
          <a:prstGeom prst="rect">
            <a:avLst/>
          </a:prstGeom>
          <a:noFill/>
          <a:ln w="38100">
            <a:noFill/>
          </a:ln>
          <a:effectLst/>
        </p:spPr>
        <p:txBody>
          <a:bodyPr wrap="none" lIns="0" tIns="0" rIns="0" bIns="0" rtlCol="0">
            <a:spAutoFit/>
          </a:bodyPr>
          <a:lstStyle/>
          <a:p>
            <a:pPr algn="ctr"/>
            <a:r>
              <a:rPr lang="en-US" sz="4400" b="1" dirty="0">
                <a:solidFill>
                  <a:schemeClr val="accent1">
                    <a:lumMod val="75000"/>
                  </a:schemeClr>
                </a:solidFill>
                <a:latin typeface="Arial Black" panose="020B0A04020102020204" pitchFamily="34" charset="0"/>
              </a:rPr>
              <a:t>Q</a:t>
            </a:r>
          </a:p>
        </p:txBody>
      </p:sp>
      <p:sp>
        <p:nvSpPr>
          <p:cNvPr id="7" name="TextBox 6"/>
          <p:cNvSpPr txBox="1"/>
          <p:nvPr/>
        </p:nvSpPr>
        <p:spPr>
          <a:xfrm>
            <a:off x="926879" y="1286708"/>
            <a:ext cx="157094" cy="677108"/>
          </a:xfrm>
          <a:prstGeom prst="rect">
            <a:avLst/>
          </a:prstGeom>
          <a:noFill/>
          <a:ln w="38100">
            <a:noFill/>
          </a:ln>
          <a:effectLst/>
        </p:spPr>
        <p:txBody>
          <a:bodyPr wrap="none" lIns="0" tIns="0" rIns="0" bIns="0" rtlCol="0">
            <a:spAutoFit/>
          </a:bodyPr>
          <a:lstStyle/>
          <a:p>
            <a:pPr algn="ctr"/>
            <a:r>
              <a:rPr lang="en-US" sz="4400" b="1" dirty="0">
                <a:solidFill>
                  <a:schemeClr val="accent1">
                    <a:lumMod val="75000"/>
                  </a:schemeClr>
                </a:solidFill>
                <a:latin typeface="Arial Black" panose="020B0A04020102020204" pitchFamily="34" charset="0"/>
              </a:rPr>
              <a:t>‘</a:t>
            </a:r>
          </a:p>
        </p:txBody>
      </p:sp>
      <p:sp>
        <p:nvSpPr>
          <p:cNvPr id="8" name="TextBox 7"/>
          <p:cNvSpPr txBox="1"/>
          <p:nvPr/>
        </p:nvSpPr>
        <p:spPr>
          <a:xfrm>
            <a:off x="1083973" y="1297066"/>
            <a:ext cx="469680" cy="677108"/>
          </a:xfrm>
          <a:prstGeom prst="rect">
            <a:avLst/>
          </a:prstGeom>
          <a:noFill/>
          <a:ln w="38100">
            <a:noFill/>
          </a:ln>
          <a:effectLst/>
        </p:spPr>
        <p:txBody>
          <a:bodyPr wrap="none" lIns="0" tIns="0" rIns="0" bIns="0" rtlCol="0">
            <a:spAutoFit/>
          </a:bodyPr>
          <a:lstStyle/>
          <a:p>
            <a:pPr algn="ctr"/>
            <a:r>
              <a:rPr lang="en-US" sz="4400" b="1" dirty="0">
                <a:solidFill>
                  <a:schemeClr val="accent1">
                    <a:lumMod val="75000"/>
                  </a:schemeClr>
                </a:solidFill>
                <a:latin typeface="Arial Black" panose="020B0A04020102020204" pitchFamily="34" charset="0"/>
              </a:rPr>
              <a:t>N</a:t>
            </a:r>
          </a:p>
        </p:txBody>
      </p:sp>
      <p:sp>
        <p:nvSpPr>
          <p:cNvPr id="9" name="TextBox 8"/>
          <p:cNvSpPr txBox="1"/>
          <p:nvPr/>
        </p:nvSpPr>
        <p:spPr>
          <a:xfrm>
            <a:off x="1563819" y="1297066"/>
            <a:ext cx="157094" cy="677108"/>
          </a:xfrm>
          <a:prstGeom prst="rect">
            <a:avLst/>
          </a:prstGeom>
          <a:noFill/>
          <a:ln w="38100">
            <a:noFill/>
          </a:ln>
          <a:effectLst/>
        </p:spPr>
        <p:txBody>
          <a:bodyPr wrap="none" lIns="0" tIns="0" rIns="0" bIns="0" rtlCol="0">
            <a:spAutoFit/>
          </a:bodyPr>
          <a:lstStyle/>
          <a:p>
            <a:pPr algn="ctr"/>
            <a:r>
              <a:rPr lang="en-US" sz="4400" b="1" dirty="0">
                <a:solidFill>
                  <a:schemeClr val="accent1">
                    <a:lumMod val="75000"/>
                  </a:schemeClr>
                </a:solidFill>
                <a:latin typeface="Arial Black" panose="020B0A04020102020204" pitchFamily="34" charset="0"/>
              </a:rPr>
              <a:t>‘</a:t>
            </a:r>
          </a:p>
        </p:txBody>
      </p:sp>
      <p:sp>
        <p:nvSpPr>
          <p:cNvPr id="10" name="TextBox 9"/>
          <p:cNvSpPr txBox="1"/>
          <p:nvPr/>
        </p:nvSpPr>
        <p:spPr>
          <a:xfrm>
            <a:off x="1720913" y="1297066"/>
            <a:ext cx="439223" cy="677108"/>
          </a:xfrm>
          <a:prstGeom prst="rect">
            <a:avLst/>
          </a:prstGeom>
          <a:noFill/>
          <a:ln w="38100">
            <a:noFill/>
          </a:ln>
          <a:effectLst/>
        </p:spPr>
        <p:txBody>
          <a:bodyPr wrap="none" lIns="0" tIns="0" rIns="0" bIns="0" rtlCol="0">
            <a:spAutoFit/>
          </a:bodyPr>
          <a:lstStyle/>
          <a:p>
            <a:pPr algn="ctr"/>
            <a:r>
              <a:rPr lang="en-US" sz="4400" b="1" dirty="0">
                <a:solidFill>
                  <a:schemeClr val="accent1">
                    <a:lumMod val="75000"/>
                  </a:schemeClr>
                </a:solidFill>
                <a:latin typeface="Arial Black" panose="020B0A04020102020204" pitchFamily="34" charset="0"/>
              </a:rPr>
              <a:t>A</a:t>
            </a:r>
          </a:p>
        </p:txBody>
      </p:sp>
    </p:spTree>
    <p:extLst>
      <p:ext uri="{BB962C8B-B14F-4D97-AF65-F5344CB8AC3E}">
        <p14:creationId xmlns:p14="http://schemas.microsoft.com/office/powerpoint/2010/main" val="107379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4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ppt_w</p:attrName>
                                        </p:attrNameLst>
                                      </p:cBhvr>
                                      <p:tavLst>
                                        <p:tav tm="0" fmla="#ppt_w*sin(2.5*pi*$)">
                                          <p:val>
                                            <p:fltVal val="0"/>
                                          </p:val>
                                        </p:tav>
                                        <p:tav tm="100000">
                                          <p:val>
                                            <p:fltVal val="1"/>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2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ppt_w</p:attrName>
                                        </p:attrNameLst>
                                      </p:cBhvr>
                                      <p:tavLst>
                                        <p:tav tm="0" fmla="#ppt_w*sin(2.5*pi*$)">
                                          <p:val>
                                            <p:fltVal val="0"/>
                                          </p:val>
                                        </p:tav>
                                        <p:tav tm="100000">
                                          <p:val>
                                            <p:fltVal val="1"/>
                                          </p:val>
                                        </p:tav>
                                      </p:tavLst>
                                    </p:anim>
                                    <p:anim calcmode="lin" valueType="num">
                                      <p:cBhvr>
                                        <p:cTn id="19" dur="2000" fill="hold"/>
                                        <p:tgtEl>
                                          <p:spTgt spid="8"/>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6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anim calcmode="lin" valueType="num">
                                      <p:cBhvr>
                                        <p:cTn id="23" dur="2000" fill="hold"/>
                                        <p:tgtEl>
                                          <p:spTgt spid="9"/>
                                        </p:tgtEl>
                                        <p:attrNameLst>
                                          <p:attrName>ppt_w</p:attrName>
                                        </p:attrNameLst>
                                      </p:cBhvr>
                                      <p:tavLst>
                                        <p:tav tm="0" fmla="#ppt_w*sin(2.5*pi*$)">
                                          <p:val>
                                            <p:fltVal val="0"/>
                                          </p:val>
                                        </p:tav>
                                        <p:tav tm="100000">
                                          <p:val>
                                            <p:fltVal val="1"/>
                                          </p:val>
                                        </p:tav>
                                      </p:tavLst>
                                    </p:anim>
                                    <p:anim calcmode="lin" valueType="num">
                                      <p:cBhvr>
                                        <p:cTn id="24" dur="2000" fill="hold"/>
                                        <p:tgtEl>
                                          <p:spTgt spid="9"/>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8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anim calcmode="lin" valueType="num">
                                      <p:cBhvr>
                                        <p:cTn id="28" dur="2000" fill="hold"/>
                                        <p:tgtEl>
                                          <p:spTgt spid="10"/>
                                        </p:tgtEl>
                                        <p:attrNameLst>
                                          <p:attrName>ppt_w</p:attrName>
                                        </p:attrNameLst>
                                      </p:cBhvr>
                                      <p:tavLst>
                                        <p:tav tm="0" fmla="#ppt_w*sin(2.5*pi*$)">
                                          <p:val>
                                            <p:fltVal val="0"/>
                                          </p:val>
                                        </p:tav>
                                        <p:tav tm="100000">
                                          <p:val>
                                            <p:fltVal val="1"/>
                                          </p:val>
                                        </p:tav>
                                      </p:tavLst>
                                    </p:anim>
                                    <p:anim calcmode="lin" valueType="num">
                                      <p:cBhvr>
                                        <p:cTn id="2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nodePh="1">
                                  <p:stCondLst>
                                    <p:cond delay="0"/>
                                  </p:stCondLst>
                                  <p:endCondLst>
                                    <p:cond evt="begin" delay="0">
                                      <p:tn val="32"/>
                                    </p:cond>
                                  </p:endCondLst>
                                  <p:childTnLst>
                                    <p:set>
                                      <p:cBhvr>
                                        <p:cTn id="33" dur="1" fill="hold">
                                          <p:stCondLst>
                                            <p:cond delay="0"/>
                                          </p:stCondLst>
                                        </p:cTn>
                                        <p:tgtEl>
                                          <p:spTgt spid="2">
                                            <p:txEl>
                                              <p:pRg st="0" end="0"/>
                                            </p:txEl>
                                          </p:spTgt>
                                        </p:tgtEl>
                                        <p:attrNameLst>
                                          <p:attrName>style.visibility</p:attrName>
                                        </p:attrNameLst>
                                      </p:cBhvr>
                                      <p:to>
                                        <p:strVal val="visible"/>
                                      </p:to>
                                    </p:set>
                                    <p:animEffect transition="in" filter="fade">
                                      <p:cBhvr>
                                        <p:cTn id="3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P spid="9" grpId="0"/>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329B6-858F-434C-89E0-87324830A23B}"/>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CA77B683-AE2C-48CF-B0CD-6716279E1A08}"/>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85A9C9B1-5B3B-429C-AE5B-917CCE5F1FE8}"/>
              </a:ext>
            </a:extLst>
          </p:cNvPr>
          <p:cNvSpPr>
            <a:spLocks noGrp="1"/>
          </p:cNvSpPr>
          <p:nvPr>
            <p:ph type="sldNum" sz="quarter" idx="4"/>
          </p:nvPr>
        </p:nvSpPr>
        <p:spPr/>
        <p:txBody>
          <a:bodyPr/>
          <a:lstStyle/>
          <a:p>
            <a:fld id="{87FD5303-69AD-2E4D-B18B-E5EED0F0A60B}" type="slidenum">
              <a:rPr lang="en-US" smtClean="0"/>
              <a:pPr/>
              <a:t>87</a:t>
            </a:fld>
            <a:r>
              <a:rPr lang="en-US"/>
              <a:t>    </a:t>
            </a:r>
            <a:endParaRPr lang="en-US" dirty="0"/>
          </a:p>
        </p:txBody>
      </p:sp>
      <p:sp>
        <p:nvSpPr>
          <p:cNvPr id="5" name="Title 4">
            <a:extLst>
              <a:ext uri="{FF2B5EF4-FFF2-40B4-BE49-F238E27FC236}">
                <a16:creationId xmlns:a16="http://schemas.microsoft.com/office/drawing/2014/main" id="{B358DDD5-A678-4BDC-9D28-2AB3A8958CEB}"/>
              </a:ext>
            </a:extLst>
          </p:cNvPr>
          <p:cNvSpPr>
            <a:spLocks noGrp="1"/>
          </p:cNvSpPr>
          <p:nvPr>
            <p:ph type="title"/>
          </p:nvPr>
        </p:nvSpPr>
        <p:spPr/>
        <p:txBody>
          <a:bodyPr/>
          <a:lstStyle/>
          <a:p>
            <a:r>
              <a:rPr lang="en-US" dirty="0"/>
              <a:t>Great Question…</a:t>
            </a:r>
          </a:p>
        </p:txBody>
      </p:sp>
      <p:sp>
        <p:nvSpPr>
          <p:cNvPr id="6" name="Content Placeholder 5">
            <a:extLst>
              <a:ext uri="{FF2B5EF4-FFF2-40B4-BE49-F238E27FC236}">
                <a16:creationId xmlns:a16="http://schemas.microsoft.com/office/drawing/2014/main" id="{900C25EA-5F72-4548-A4E6-17DFE469EB88}"/>
              </a:ext>
            </a:extLst>
          </p:cNvPr>
          <p:cNvSpPr>
            <a:spLocks noGrp="1"/>
          </p:cNvSpPr>
          <p:nvPr>
            <p:ph sz="quarter" idx="10"/>
          </p:nvPr>
        </p:nvSpPr>
        <p:spPr/>
        <p:txBody>
          <a:bodyPr/>
          <a:lstStyle/>
          <a:p>
            <a:r>
              <a:rPr lang="en-US" dirty="0"/>
              <a:t>During the presentation, we used an example that inserted 10K rows per day.</a:t>
            </a:r>
          </a:p>
          <a:p>
            <a:r>
              <a:rPr lang="en-US" dirty="0"/>
              <a:t>What happens if we seriously increase the normal number of rows inserted per day?</a:t>
            </a:r>
          </a:p>
          <a:p>
            <a:endParaRPr lang="en-US" dirty="0"/>
          </a:p>
          <a:p>
            <a:r>
              <a:rPr lang="en-US" dirty="0"/>
              <a:t>Answer…</a:t>
            </a:r>
          </a:p>
          <a:p>
            <a:r>
              <a:rPr lang="en-US" dirty="0"/>
              <a:t>It’s totally self-scaling!</a:t>
            </a:r>
          </a:p>
          <a:p>
            <a:pPr lvl="1"/>
            <a:r>
              <a:rPr lang="en-US" dirty="0"/>
              <a:t>Pure Proportional Mathematical Magic!</a:t>
            </a:r>
          </a:p>
          <a:p>
            <a:r>
              <a:rPr lang="en-US" dirty="0"/>
              <a:t>Let’s have a look!</a:t>
            </a:r>
          </a:p>
        </p:txBody>
      </p:sp>
    </p:spTree>
    <p:extLst>
      <p:ext uri="{BB962C8B-B14F-4D97-AF65-F5344CB8AC3E}">
        <p14:creationId xmlns:p14="http://schemas.microsoft.com/office/powerpoint/2010/main" val="267506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EBDF6-A1F2-41B5-82F9-99E764CA6CDE}"/>
              </a:ext>
            </a:extLst>
          </p:cNvPr>
          <p:cNvSpPr>
            <a:spLocks noGrp="1"/>
          </p:cNvSpPr>
          <p:nvPr>
            <p:ph type="dt" sz="half" idx="2"/>
          </p:nvPr>
        </p:nvSpPr>
        <p:spPr/>
        <p:txBody>
          <a:bodyPr/>
          <a:lstStyle/>
          <a:p>
            <a:r>
              <a:rPr lang="en-US"/>
              <a:t>12 Jan 2021 © Copyright by Jeff Moden - May be used freely for free educational purposes</a:t>
            </a:r>
            <a:endParaRPr lang="en-US" dirty="0"/>
          </a:p>
        </p:txBody>
      </p:sp>
      <p:sp>
        <p:nvSpPr>
          <p:cNvPr id="3" name="Footer Placeholder 2">
            <a:extLst>
              <a:ext uri="{FF2B5EF4-FFF2-40B4-BE49-F238E27FC236}">
                <a16:creationId xmlns:a16="http://schemas.microsoft.com/office/drawing/2014/main" id="{4EE860C3-B00A-4771-B1BA-19A978B0C5DB}"/>
              </a:ext>
            </a:extLst>
          </p:cNvPr>
          <p:cNvSpPr>
            <a:spLocks noGrp="1"/>
          </p:cNvSpPr>
          <p:nvPr>
            <p:ph type="ftr" sz="quarter" idx="3"/>
          </p:nvPr>
        </p:nvSpPr>
        <p:spPr/>
        <p:txBody>
          <a:bodyPr/>
          <a:lstStyle/>
          <a:p>
            <a:r>
              <a:rPr lang="en-US"/>
              <a:t>GUIDs v.s. Fragmentation -  They're not the problem... WE ARE!</a:t>
            </a:r>
            <a:endParaRPr lang="en-US" dirty="0"/>
          </a:p>
        </p:txBody>
      </p:sp>
      <p:sp>
        <p:nvSpPr>
          <p:cNvPr id="4" name="Slide Number Placeholder 3">
            <a:extLst>
              <a:ext uri="{FF2B5EF4-FFF2-40B4-BE49-F238E27FC236}">
                <a16:creationId xmlns:a16="http://schemas.microsoft.com/office/drawing/2014/main" id="{BA4919F5-61C3-498B-842B-B519763D69B6}"/>
              </a:ext>
            </a:extLst>
          </p:cNvPr>
          <p:cNvSpPr>
            <a:spLocks noGrp="1"/>
          </p:cNvSpPr>
          <p:nvPr>
            <p:ph type="sldNum" sz="quarter" idx="4"/>
          </p:nvPr>
        </p:nvSpPr>
        <p:spPr/>
        <p:txBody>
          <a:bodyPr/>
          <a:lstStyle/>
          <a:p>
            <a:fld id="{87FD5303-69AD-2E4D-B18B-E5EED0F0A60B}" type="slidenum">
              <a:rPr lang="en-US" smtClean="0"/>
              <a:pPr/>
              <a:t>88</a:t>
            </a:fld>
            <a:r>
              <a:rPr lang="en-US"/>
              <a:t>    </a:t>
            </a:r>
            <a:endParaRPr lang="en-US" dirty="0"/>
          </a:p>
        </p:txBody>
      </p:sp>
      <p:sp>
        <p:nvSpPr>
          <p:cNvPr id="5" name="Title 4">
            <a:extLst>
              <a:ext uri="{FF2B5EF4-FFF2-40B4-BE49-F238E27FC236}">
                <a16:creationId xmlns:a16="http://schemas.microsoft.com/office/drawing/2014/main" id="{7A521715-A162-4EDE-8DEE-25C602A71107}"/>
              </a:ext>
            </a:extLst>
          </p:cNvPr>
          <p:cNvSpPr>
            <a:spLocks noGrp="1"/>
          </p:cNvSpPr>
          <p:nvPr>
            <p:ph type="title"/>
          </p:nvPr>
        </p:nvSpPr>
        <p:spPr/>
        <p:txBody>
          <a:bodyPr>
            <a:normAutofit fontScale="90000"/>
          </a:bodyPr>
          <a:lstStyle/>
          <a:p>
            <a:r>
              <a:rPr lang="en-US" dirty="0"/>
              <a:t>Ratio Stays the ~Same for </a:t>
            </a:r>
            <a:br>
              <a:rPr lang="en-US" dirty="0"/>
            </a:br>
            <a:r>
              <a:rPr lang="en-US" dirty="0"/>
              <a:t>ANY CONSISTENT Insert Rate</a:t>
            </a:r>
          </a:p>
        </p:txBody>
      </p:sp>
      <p:sp>
        <p:nvSpPr>
          <p:cNvPr id="6" name="Content Placeholder 5">
            <a:extLst>
              <a:ext uri="{FF2B5EF4-FFF2-40B4-BE49-F238E27FC236}">
                <a16:creationId xmlns:a16="http://schemas.microsoft.com/office/drawing/2014/main" id="{86DD6CF5-4967-4DC5-A249-8C15FF395EFF}"/>
              </a:ext>
            </a:extLst>
          </p:cNvPr>
          <p:cNvSpPr>
            <a:spLocks noGrp="1"/>
          </p:cNvSpPr>
          <p:nvPr>
            <p:ph sz="quarter" idx="10"/>
          </p:nvPr>
        </p:nvSpPr>
        <p:spPr/>
        <p:txBody>
          <a:bodyPr/>
          <a:lstStyle/>
          <a:p>
            <a:endParaRPr lang="en-US" dirty="0"/>
          </a:p>
        </p:txBody>
      </p:sp>
      <p:pic>
        <p:nvPicPr>
          <p:cNvPr id="31" name="Picture 30">
            <a:extLst>
              <a:ext uri="{FF2B5EF4-FFF2-40B4-BE49-F238E27FC236}">
                <a16:creationId xmlns:a16="http://schemas.microsoft.com/office/drawing/2014/main" id="{B75153C1-A929-433D-B045-86FA8B47A815}"/>
              </a:ext>
            </a:extLst>
          </p:cNvPr>
          <p:cNvPicPr>
            <a:picLocks noChangeAspect="1"/>
          </p:cNvPicPr>
          <p:nvPr/>
        </p:nvPicPr>
        <p:blipFill>
          <a:blip r:embed="rId2"/>
          <a:stretch>
            <a:fillRect/>
          </a:stretch>
        </p:blipFill>
        <p:spPr>
          <a:xfrm>
            <a:off x="127" y="1005578"/>
            <a:ext cx="12188825" cy="5304043"/>
          </a:xfrm>
          <a:prstGeom prst="rect">
            <a:avLst/>
          </a:prstGeom>
        </p:spPr>
      </p:pic>
      <p:cxnSp>
        <p:nvCxnSpPr>
          <p:cNvPr id="9" name="Straight Arrow Connector 8">
            <a:extLst>
              <a:ext uri="{FF2B5EF4-FFF2-40B4-BE49-F238E27FC236}">
                <a16:creationId xmlns:a16="http://schemas.microsoft.com/office/drawing/2014/main" id="{373B08EB-530D-408F-8A45-3DCB513ECB42}"/>
              </a:ext>
            </a:extLst>
          </p:cNvPr>
          <p:cNvCxnSpPr>
            <a:cxnSpLocks/>
            <a:stCxn id="11" idx="0"/>
          </p:cNvCxnSpPr>
          <p:nvPr/>
        </p:nvCxnSpPr>
        <p:spPr>
          <a:xfrm flipH="1" flipV="1">
            <a:off x="10320338" y="2914651"/>
            <a:ext cx="44489" cy="905028"/>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226907A-05E1-41EF-A808-4D0B0A793C8A}"/>
              </a:ext>
            </a:extLst>
          </p:cNvPr>
          <p:cNvCxnSpPr>
            <a:cxnSpLocks/>
            <a:stCxn id="11" idx="0"/>
          </p:cNvCxnSpPr>
          <p:nvPr/>
        </p:nvCxnSpPr>
        <p:spPr>
          <a:xfrm flipV="1">
            <a:off x="10364827" y="2681289"/>
            <a:ext cx="931823" cy="1138390"/>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3C6E896-CDEC-4C69-B2BF-0317FF39C7BB}"/>
              </a:ext>
            </a:extLst>
          </p:cNvPr>
          <p:cNvSpPr txBox="1"/>
          <p:nvPr/>
        </p:nvSpPr>
        <p:spPr>
          <a:xfrm>
            <a:off x="4315611" y="1437323"/>
            <a:ext cx="3474093" cy="1477328"/>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&gt;8 Weeks (58 Days)</a:t>
            </a:r>
          </a:p>
          <a:p>
            <a:pPr algn="ctr"/>
            <a:r>
              <a:rPr lang="en-US" sz="2400" dirty="0">
                <a:latin typeface="Arial Black" panose="020B0A04020102020204" pitchFamily="34" charset="0"/>
              </a:rPr>
              <a:t>(58*100,000) </a:t>
            </a:r>
          </a:p>
          <a:p>
            <a:pPr algn="ctr"/>
            <a:r>
              <a:rPr lang="en-US" sz="2400" dirty="0">
                <a:latin typeface="Arial Black" panose="020B0A04020102020204" pitchFamily="34" charset="0"/>
              </a:rPr>
              <a:t>= </a:t>
            </a:r>
            <a:r>
              <a:rPr lang="en-US" sz="2400" u="sng" dirty="0">
                <a:latin typeface="Arial Black" panose="020B0A04020102020204" pitchFamily="34" charset="0"/>
              </a:rPr>
              <a:t>5,800,000 Rows</a:t>
            </a:r>
            <a:r>
              <a:rPr lang="en-US" sz="2400" dirty="0">
                <a:latin typeface="Arial Black" panose="020B0A04020102020204" pitchFamily="34" charset="0"/>
              </a:rPr>
              <a:t>)</a:t>
            </a:r>
          </a:p>
          <a:p>
            <a:pPr algn="ctr"/>
            <a:r>
              <a:rPr lang="en-US" sz="2400" dirty="0">
                <a:latin typeface="Arial Black" panose="020B0A04020102020204" pitchFamily="34" charset="0"/>
              </a:rPr>
              <a:t>with &lt;1% Frag</a:t>
            </a:r>
          </a:p>
        </p:txBody>
      </p:sp>
      <p:cxnSp>
        <p:nvCxnSpPr>
          <p:cNvPr id="15" name="Straight Arrow Connector 14">
            <a:extLst>
              <a:ext uri="{FF2B5EF4-FFF2-40B4-BE49-F238E27FC236}">
                <a16:creationId xmlns:a16="http://schemas.microsoft.com/office/drawing/2014/main" id="{EB057601-86BB-4BB4-B20E-A6BF38716EC0}"/>
              </a:ext>
            </a:extLst>
          </p:cNvPr>
          <p:cNvCxnSpPr>
            <a:cxnSpLocks/>
          </p:cNvCxnSpPr>
          <p:nvPr/>
        </p:nvCxnSpPr>
        <p:spPr>
          <a:xfrm flipH="1">
            <a:off x="9901238" y="1666875"/>
            <a:ext cx="638175" cy="795338"/>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BDD8794-6FD2-4D03-935D-94431A2B0E61}"/>
              </a:ext>
            </a:extLst>
          </p:cNvPr>
          <p:cNvCxnSpPr>
            <a:cxnSpLocks/>
          </p:cNvCxnSpPr>
          <p:nvPr/>
        </p:nvCxnSpPr>
        <p:spPr>
          <a:xfrm>
            <a:off x="10539413" y="1666614"/>
            <a:ext cx="1114425" cy="244254"/>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21129B5-B8E7-4F2E-9119-F143F937DBAD}"/>
              </a:ext>
            </a:extLst>
          </p:cNvPr>
          <p:cNvCxnSpPr>
            <a:cxnSpLocks/>
            <a:endCxn id="14" idx="3"/>
          </p:cNvCxnSpPr>
          <p:nvPr/>
        </p:nvCxnSpPr>
        <p:spPr>
          <a:xfrm flipH="1">
            <a:off x="7789704" y="1666353"/>
            <a:ext cx="2749710" cy="509634"/>
          </a:xfrm>
          <a:prstGeom prst="straightConnector1">
            <a:avLst/>
          </a:prstGeom>
          <a:ln w="38100">
            <a:solidFill>
              <a:srgbClr val="00B05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40AAE1E-E0CA-4CF5-AAB7-5632117C6C78}"/>
              </a:ext>
            </a:extLst>
          </p:cNvPr>
          <p:cNvSpPr txBox="1"/>
          <p:nvPr/>
        </p:nvSpPr>
        <p:spPr>
          <a:xfrm>
            <a:off x="8733162" y="3819679"/>
            <a:ext cx="3263329" cy="1477328"/>
          </a:xfrm>
          <a:prstGeom prst="rect">
            <a:avLst/>
          </a:prstGeom>
          <a:solidFill>
            <a:schemeClr val="bg1"/>
          </a:solidFill>
          <a:ln w="38100">
            <a:solidFill>
              <a:srgbClr val="00B050"/>
            </a:solidFill>
          </a:ln>
          <a:effectLst/>
        </p:spPr>
        <p:txBody>
          <a:bodyPr wrap="none" lIns="91440" tIns="0" rIns="91440" bIns="0" rtlCol="0">
            <a:spAutoFit/>
          </a:bodyPr>
          <a:lstStyle/>
          <a:p>
            <a:pPr algn="ctr"/>
            <a:r>
              <a:rPr lang="en-US" sz="2400" dirty="0">
                <a:latin typeface="Arial Black" panose="020B0A04020102020204" pitchFamily="34" charset="0"/>
              </a:rPr>
              <a:t>1 Month (32 Days)</a:t>
            </a:r>
          </a:p>
          <a:p>
            <a:pPr algn="ctr"/>
            <a:r>
              <a:rPr lang="en-US" sz="2400" dirty="0">
                <a:latin typeface="Arial Black" panose="020B0A04020102020204" pitchFamily="34" charset="0"/>
              </a:rPr>
              <a:t>(32*100,000) </a:t>
            </a:r>
          </a:p>
          <a:p>
            <a:pPr algn="ctr"/>
            <a:r>
              <a:rPr lang="en-US" sz="2400" dirty="0">
                <a:latin typeface="Arial Black" panose="020B0A04020102020204" pitchFamily="34" charset="0"/>
              </a:rPr>
              <a:t>= </a:t>
            </a:r>
            <a:r>
              <a:rPr lang="en-US" sz="2400" u="sng" dirty="0">
                <a:latin typeface="Arial Black" panose="020B0A04020102020204" pitchFamily="34" charset="0"/>
              </a:rPr>
              <a:t>3,200,000 Rows</a:t>
            </a:r>
            <a:r>
              <a:rPr lang="en-US" sz="2400" dirty="0">
                <a:latin typeface="Arial Black" panose="020B0A04020102020204" pitchFamily="34" charset="0"/>
              </a:rPr>
              <a:t>)</a:t>
            </a:r>
          </a:p>
          <a:p>
            <a:pPr algn="ctr"/>
            <a:r>
              <a:rPr lang="en-US" sz="2400" dirty="0">
                <a:latin typeface="Arial Black" panose="020B0A04020102020204" pitchFamily="34" charset="0"/>
              </a:rPr>
              <a:t>with &lt;1% Frag</a:t>
            </a:r>
          </a:p>
        </p:txBody>
      </p:sp>
      <p:sp>
        <p:nvSpPr>
          <p:cNvPr id="32" name="TextBox 31">
            <a:extLst>
              <a:ext uri="{FF2B5EF4-FFF2-40B4-BE49-F238E27FC236}">
                <a16:creationId xmlns:a16="http://schemas.microsoft.com/office/drawing/2014/main" id="{2ECA7C32-3271-4138-AC12-0F332C0A12D9}"/>
              </a:ext>
            </a:extLst>
          </p:cNvPr>
          <p:cNvSpPr txBox="1"/>
          <p:nvPr/>
        </p:nvSpPr>
        <p:spPr>
          <a:xfrm>
            <a:off x="17742" y="3090149"/>
            <a:ext cx="12152160" cy="2215991"/>
          </a:xfrm>
          <a:prstGeom prst="rect">
            <a:avLst/>
          </a:prstGeom>
          <a:solidFill>
            <a:schemeClr val="bg1"/>
          </a:solidFill>
          <a:ln w="38100">
            <a:solidFill>
              <a:srgbClr val="FF0000"/>
            </a:solidFill>
          </a:ln>
          <a:effectLst/>
        </p:spPr>
        <p:txBody>
          <a:bodyPr wrap="none" lIns="91440" tIns="0" rIns="91440" bIns="0" rtlCol="0">
            <a:noAutofit/>
          </a:bodyPr>
          <a:lstStyle/>
          <a:p>
            <a:pPr algn="ctr"/>
            <a:r>
              <a:rPr lang="en-US" sz="4800" dirty="0">
                <a:effectLst>
                  <a:outerShdw blurRad="38100" dist="38100" dir="2700000" algn="tl">
                    <a:srgbClr val="000000">
                      <a:alpha val="43137"/>
                    </a:srgbClr>
                  </a:outerShdw>
                </a:effectLst>
                <a:latin typeface="Arial Black" panose="020B0A04020102020204" pitchFamily="34" charset="0"/>
              </a:rPr>
              <a:t>Does anyone in the room</a:t>
            </a:r>
            <a:br>
              <a:rPr lang="en-US" sz="4800" dirty="0">
                <a:effectLst>
                  <a:outerShdw blurRad="38100" dist="38100" dir="2700000" algn="tl">
                    <a:srgbClr val="000000">
                      <a:alpha val="43137"/>
                    </a:srgbClr>
                  </a:outerShdw>
                </a:effectLst>
                <a:latin typeface="Arial Black" panose="020B0A04020102020204" pitchFamily="34" charset="0"/>
              </a:rPr>
            </a:br>
            <a:r>
              <a:rPr lang="en-US" sz="4800" dirty="0">
                <a:effectLst>
                  <a:outerShdw blurRad="38100" dist="38100" dir="2700000" algn="tl">
                    <a:srgbClr val="000000">
                      <a:alpha val="43137"/>
                    </a:srgbClr>
                  </a:outerShdw>
                </a:effectLst>
                <a:latin typeface="Arial Black" panose="020B0A04020102020204" pitchFamily="34" charset="0"/>
              </a:rPr>
              <a:t>still think that Random GUIDs are a</a:t>
            </a:r>
          </a:p>
          <a:p>
            <a:pPr algn="ctr"/>
            <a:r>
              <a:rPr lang="en-US" sz="4800" dirty="0">
                <a:effectLst>
                  <a:outerShdw blurRad="38100" dist="38100" dir="2700000" algn="tl">
                    <a:srgbClr val="000000">
                      <a:alpha val="43137"/>
                    </a:srgbClr>
                  </a:outerShdw>
                </a:effectLst>
                <a:latin typeface="Arial Black" panose="020B0A04020102020204" pitchFamily="34" charset="0"/>
              </a:rPr>
              <a:t>FRAGMENTATION PROBLEM???</a:t>
            </a:r>
          </a:p>
        </p:txBody>
      </p:sp>
      <p:sp>
        <p:nvSpPr>
          <p:cNvPr id="7" name="Oval 6">
            <a:extLst>
              <a:ext uri="{FF2B5EF4-FFF2-40B4-BE49-F238E27FC236}">
                <a16:creationId xmlns:a16="http://schemas.microsoft.com/office/drawing/2014/main" id="{5BE530B4-A4C0-40AD-AD67-1014ED95CCDB}"/>
              </a:ext>
            </a:extLst>
          </p:cNvPr>
          <p:cNvSpPr/>
          <p:nvPr/>
        </p:nvSpPr>
        <p:spPr>
          <a:xfrm>
            <a:off x="7771598" y="973935"/>
            <a:ext cx="1209441" cy="388021"/>
          </a:xfrm>
          <a:prstGeom prst="ellipse">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17" name="Straight Arrow Connector 16">
            <a:extLst>
              <a:ext uri="{FF2B5EF4-FFF2-40B4-BE49-F238E27FC236}">
                <a16:creationId xmlns:a16="http://schemas.microsoft.com/office/drawing/2014/main" id="{28BE3B74-B6FD-4B72-A9F0-501279257131}"/>
              </a:ext>
            </a:extLst>
          </p:cNvPr>
          <p:cNvCxnSpPr>
            <a:cxnSpLocks/>
          </p:cNvCxnSpPr>
          <p:nvPr/>
        </p:nvCxnSpPr>
        <p:spPr>
          <a:xfrm flipV="1">
            <a:off x="6094412" y="1361956"/>
            <a:ext cx="2015445" cy="1100257"/>
          </a:xfrm>
          <a:prstGeom prst="straightConnector1">
            <a:avLst/>
          </a:prstGeom>
          <a:ln w="762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C1084173-2AB8-4508-ADF2-235736B4E643}"/>
              </a:ext>
            </a:extLst>
          </p:cNvPr>
          <p:cNvSpPr/>
          <p:nvPr/>
        </p:nvSpPr>
        <p:spPr>
          <a:xfrm>
            <a:off x="-147522" y="972576"/>
            <a:ext cx="1209441" cy="535740"/>
          </a:xfrm>
          <a:prstGeom prst="ellipse">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6C77A5AC-141B-44F2-A728-E01E4175BDCE}"/>
              </a:ext>
            </a:extLst>
          </p:cNvPr>
          <p:cNvCxnSpPr>
            <a:cxnSpLocks/>
            <a:endCxn id="19" idx="5"/>
          </p:cNvCxnSpPr>
          <p:nvPr/>
        </p:nvCxnSpPr>
        <p:spPr>
          <a:xfrm flipH="1" flipV="1">
            <a:off x="884800" y="1429859"/>
            <a:ext cx="5209612" cy="1032354"/>
          </a:xfrm>
          <a:prstGeom prst="straightConnector1">
            <a:avLst/>
          </a:prstGeom>
          <a:ln w="762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39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4)">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22" presetClass="entr" presetSubtype="4"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1"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4)">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6" presetClass="entr" presetSubtype="37"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outVertical)">
                                      <p:cBhvr>
                                        <p:cTn id="40" dur="500"/>
                                        <p:tgtEl>
                                          <p:spTgt spid="11"/>
                                        </p:tgtEl>
                                      </p:cBhvr>
                                    </p:animEffect>
                                  </p:childTnLst>
                                </p:cTn>
                              </p:par>
                              <p:par>
                                <p:cTn id="41" presetID="2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par>
                                <p:cTn id="44" presetID="22" presetClass="entr" presetSubtype="4"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par>
                                <p:cTn id="52" presetID="22" presetClass="entr" presetSubtype="8"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right)">
                                      <p:cBhvr>
                                        <p:cTn id="59" dur="500"/>
                                        <p:tgtEl>
                                          <p:spTgt spid="27"/>
                                        </p:tgtEl>
                                      </p:cBhvr>
                                    </p:animEffect>
                                  </p:childTnLst>
                                </p:cTn>
                              </p:par>
                              <p:par>
                                <p:cTn id="60" presetID="16" presetClass="entr" presetSubtype="37"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arn(outVertic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1" grpId="0" animBg="1"/>
      <p:bldP spid="32" grpId="0" animBg="1"/>
      <p:bldP spid="7" grpId="0" animBg="1"/>
      <p:bldP spid="7" grpId="1" animBg="1"/>
      <p:bldP spid="19" grpId="0" animBg="1"/>
      <p:bldP spid="19" grpId="1"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5878"/>
            <a:ext cx="11274552" cy="1600200"/>
          </a:xfrm>
        </p:spPr>
        <p:txBody>
          <a:bodyPr/>
          <a:lstStyle/>
          <a:p>
            <a:r>
              <a:rPr lang="en-US" dirty="0"/>
              <a:t>“Black Arts” Index Maintenance #1.2</a:t>
            </a:r>
          </a:p>
        </p:txBody>
      </p:sp>
      <p:sp>
        <p:nvSpPr>
          <p:cNvPr id="7" name="Subtitle 2"/>
          <p:cNvSpPr txBox="1">
            <a:spLocks/>
          </p:cNvSpPr>
          <p:nvPr/>
        </p:nvSpPr>
        <p:spPr>
          <a:xfrm>
            <a:off x="528409" y="3081665"/>
            <a:ext cx="3090280" cy="646331"/>
          </a:xfrm>
          <a:prstGeom prst="rect">
            <a:avLst/>
          </a:prstGeom>
          <a:noFill/>
          <a:ln>
            <a:noFill/>
          </a:ln>
        </p:spPr>
        <p:txBody>
          <a:bodyPr vert="horz" wrap="square" lIns="0" tIns="91440" rIns="0" bIns="91440" rtlCol="0">
            <a:spAutoFit/>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Wingdings" pitchFamily="2" charset="2"/>
              <a:buNone/>
              <a:tabLst/>
              <a:defRPr sz="3600" kern="1200" baseline="0">
                <a:ln w="3175">
                  <a:solidFill>
                    <a:srgbClr val="0033CC"/>
                  </a:solidFill>
                </a:ln>
                <a:solidFill>
                  <a:schemeClr val="bg1"/>
                </a:solidFill>
                <a:effectLst>
                  <a:outerShdw blurRad="38100" dist="38100" dir="2700000" algn="tl">
                    <a:srgbClr val="000000">
                      <a:alpha val="43137"/>
                    </a:srgbClr>
                  </a:outerShdw>
                </a:effectLst>
                <a:latin typeface="Arial Black" pitchFamily="34" charset="0"/>
                <a:ea typeface="+mn-ea"/>
                <a:cs typeface="+mn-cs"/>
              </a:defRPr>
            </a:lvl1pPr>
            <a:lvl2pPr marL="457200" indent="0" algn="ctr" defTabSz="457200" rtl="0" eaLnBrk="1" latinLnBrk="0" hangingPunct="1">
              <a:spcBef>
                <a:spcPct val="20000"/>
              </a:spcBef>
              <a:buClr>
                <a:schemeClr val="tx1"/>
              </a:buClr>
              <a:buFont typeface="Wingdings" pitchFamily="2" charset="2"/>
              <a:buNone/>
              <a:defRPr sz="2600" kern="1200">
                <a:ln w="3175">
                  <a:noFill/>
                </a:ln>
                <a:solidFill>
                  <a:schemeClr val="tx1">
                    <a:tint val="75000"/>
                  </a:schemeClr>
                </a:solidFill>
                <a:latin typeface="Arial Black" pitchFamily="34" charset="0"/>
                <a:ea typeface="+mn-ea"/>
                <a:cs typeface="+mn-cs"/>
              </a:defRPr>
            </a:lvl2pPr>
            <a:lvl3pPr marL="914400" indent="0" algn="ctr" defTabSz="457200" rtl="0" eaLnBrk="1" latinLnBrk="0" hangingPunct="1">
              <a:spcBef>
                <a:spcPct val="20000"/>
              </a:spcBef>
              <a:buClr>
                <a:schemeClr val="tx1"/>
              </a:buClr>
              <a:buFont typeface="Wingdings" pitchFamily="2" charset="2"/>
              <a:buNone/>
              <a:defRPr sz="2200" kern="1200">
                <a:ln w="3175">
                  <a:noFill/>
                </a:ln>
                <a:solidFill>
                  <a:schemeClr val="tx1">
                    <a:tint val="75000"/>
                  </a:schemeClr>
                </a:solidFill>
                <a:latin typeface="Arial Black" pitchFamily="34" charset="0"/>
                <a:ea typeface="+mn-ea"/>
                <a:cs typeface="+mn-cs"/>
              </a:defRPr>
            </a:lvl3pPr>
            <a:lvl4pPr marL="1371600" indent="0" algn="ctr" defTabSz="457200" rtl="0" eaLnBrk="1" latinLnBrk="0" hangingPunct="1">
              <a:spcBef>
                <a:spcPct val="20000"/>
              </a:spcBef>
              <a:buClr>
                <a:schemeClr val="tx1"/>
              </a:buClr>
              <a:buFont typeface="Wingdings" pitchFamily="2" charset="2"/>
              <a:buNone/>
              <a:defRPr sz="2000" kern="1200">
                <a:ln w="3175">
                  <a:noFill/>
                </a:ln>
                <a:solidFill>
                  <a:schemeClr val="tx1">
                    <a:tint val="75000"/>
                  </a:schemeClr>
                </a:solidFill>
                <a:latin typeface="Arial Black" pitchFamily="34" charset="0"/>
                <a:ea typeface="+mn-ea"/>
                <a:cs typeface="+mn-cs"/>
              </a:defRPr>
            </a:lvl4pPr>
            <a:lvl5pPr marL="1828800" indent="0" algn="ctr" defTabSz="457200" rtl="0" eaLnBrk="1" latinLnBrk="0" hangingPunct="1">
              <a:spcBef>
                <a:spcPct val="20000"/>
              </a:spcBef>
              <a:buClr>
                <a:schemeClr val="tx1"/>
              </a:buClr>
              <a:buFont typeface="Wingdings" pitchFamily="2" charset="2"/>
              <a:buNone/>
              <a:defRPr sz="1800" kern="1200">
                <a:ln w="3175">
                  <a:noFill/>
                </a:ln>
                <a:solidFill>
                  <a:schemeClr val="tx1">
                    <a:tint val="75000"/>
                  </a:schemeClr>
                </a:solidFill>
                <a:latin typeface="Arial Black" pitchFamily="34"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ts val="3600"/>
              </a:lnSpc>
              <a:spcBef>
                <a:spcPts val="0"/>
              </a:spcBef>
            </a:pPr>
            <a:r>
              <a:rPr lang="en-US" sz="2800" dirty="0"/>
              <a:t>By Jeff </a:t>
            </a:r>
            <a:r>
              <a:rPr lang="en-US" sz="2800" dirty="0" err="1"/>
              <a:t>Moden</a:t>
            </a:r>
            <a:endParaRPr lang="en-US" sz="2800" dirty="0"/>
          </a:p>
        </p:txBody>
      </p:sp>
      <p:sp>
        <p:nvSpPr>
          <p:cNvPr id="9" name="Subtitle 2"/>
          <p:cNvSpPr txBox="1">
            <a:spLocks/>
          </p:cNvSpPr>
          <p:nvPr/>
        </p:nvSpPr>
        <p:spPr>
          <a:xfrm>
            <a:off x="457200" y="2131267"/>
            <a:ext cx="10934689" cy="2037545"/>
          </a:xfrm>
          <a:prstGeom prst="rect">
            <a:avLst/>
          </a:prstGeom>
          <a:noFill/>
          <a:ln>
            <a:noFill/>
          </a:ln>
        </p:spPr>
        <p:txBody>
          <a:bodyPr vert="horz" wrap="square" lIns="0" tIns="91440" rIns="0" bIns="91440" rtlCol="0">
            <a:spAutoFit/>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Wingdings" pitchFamily="2" charset="2"/>
              <a:buNone/>
              <a:tabLst/>
              <a:defRPr sz="3600" kern="1200" baseline="0">
                <a:ln w="3175">
                  <a:solidFill>
                    <a:srgbClr val="0033CC"/>
                  </a:solidFill>
                </a:ln>
                <a:solidFill>
                  <a:schemeClr val="bg1"/>
                </a:solidFill>
                <a:effectLst>
                  <a:outerShdw blurRad="38100" dist="38100" dir="2700000" algn="tl">
                    <a:srgbClr val="000000">
                      <a:alpha val="43137"/>
                    </a:srgbClr>
                  </a:outerShdw>
                </a:effectLst>
                <a:latin typeface="Arial Black" pitchFamily="34" charset="0"/>
                <a:ea typeface="+mn-ea"/>
                <a:cs typeface="+mn-cs"/>
              </a:defRPr>
            </a:lvl1pPr>
            <a:lvl2pPr marL="457200" indent="0" algn="ctr" defTabSz="457200" rtl="0" eaLnBrk="1" latinLnBrk="0" hangingPunct="1">
              <a:spcBef>
                <a:spcPct val="20000"/>
              </a:spcBef>
              <a:buClr>
                <a:schemeClr val="tx1"/>
              </a:buClr>
              <a:buFont typeface="Wingdings" pitchFamily="2" charset="2"/>
              <a:buNone/>
              <a:defRPr sz="2600" kern="1200">
                <a:ln w="3175">
                  <a:noFill/>
                </a:ln>
                <a:solidFill>
                  <a:schemeClr val="tx1">
                    <a:tint val="75000"/>
                  </a:schemeClr>
                </a:solidFill>
                <a:latin typeface="Arial Black" pitchFamily="34" charset="0"/>
                <a:ea typeface="+mn-ea"/>
                <a:cs typeface="+mn-cs"/>
              </a:defRPr>
            </a:lvl2pPr>
            <a:lvl3pPr marL="914400" indent="0" algn="ctr" defTabSz="457200" rtl="0" eaLnBrk="1" latinLnBrk="0" hangingPunct="1">
              <a:spcBef>
                <a:spcPct val="20000"/>
              </a:spcBef>
              <a:buClr>
                <a:schemeClr val="tx1"/>
              </a:buClr>
              <a:buFont typeface="Wingdings" pitchFamily="2" charset="2"/>
              <a:buNone/>
              <a:defRPr sz="2200" kern="1200">
                <a:ln w="3175">
                  <a:noFill/>
                </a:ln>
                <a:solidFill>
                  <a:schemeClr val="tx1">
                    <a:tint val="75000"/>
                  </a:schemeClr>
                </a:solidFill>
                <a:latin typeface="Arial Black" pitchFamily="34" charset="0"/>
                <a:ea typeface="+mn-ea"/>
                <a:cs typeface="+mn-cs"/>
              </a:defRPr>
            </a:lvl3pPr>
            <a:lvl4pPr marL="1371600" indent="0" algn="ctr" defTabSz="457200" rtl="0" eaLnBrk="1" latinLnBrk="0" hangingPunct="1">
              <a:spcBef>
                <a:spcPct val="20000"/>
              </a:spcBef>
              <a:buClr>
                <a:schemeClr val="tx1"/>
              </a:buClr>
              <a:buFont typeface="Wingdings" pitchFamily="2" charset="2"/>
              <a:buNone/>
              <a:defRPr sz="2000" kern="1200">
                <a:ln w="3175">
                  <a:noFill/>
                </a:ln>
                <a:solidFill>
                  <a:schemeClr val="tx1">
                    <a:tint val="75000"/>
                  </a:schemeClr>
                </a:solidFill>
                <a:latin typeface="Arial Black" pitchFamily="34" charset="0"/>
                <a:ea typeface="+mn-ea"/>
                <a:cs typeface="+mn-cs"/>
              </a:defRPr>
            </a:lvl4pPr>
            <a:lvl5pPr marL="1828800" indent="0" algn="ctr" defTabSz="457200" rtl="0" eaLnBrk="1" latinLnBrk="0" hangingPunct="1">
              <a:spcBef>
                <a:spcPct val="20000"/>
              </a:spcBef>
              <a:buClr>
                <a:schemeClr val="tx1"/>
              </a:buClr>
              <a:buFont typeface="Wingdings" pitchFamily="2" charset="2"/>
              <a:buNone/>
              <a:defRPr sz="1800" kern="1200">
                <a:ln w="3175">
                  <a:noFill/>
                </a:ln>
                <a:solidFill>
                  <a:schemeClr val="tx1">
                    <a:tint val="75000"/>
                  </a:schemeClr>
                </a:solidFill>
                <a:latin typeface="Arial Black" pitchFamily="34"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ts val="3600"/>
              </a:lnSpc>
              <a:spcBef>
                <a:spcPts val="0"/>
              </a:spcBef>
            </a:pPr>
            <a:r>
              <a:rPr lang="en-US" dirty="0"/>
              <a:t>GUIDs </a:t>
            </a:r>
            <a:r>
              <a:rPr lang="en-US" dirty="0" err="1"/>
              <a:t>v.s</a:t>
            </a:r>
            <a:r>
              <a:rPr lang="en-US" dirty="0"/>
              <a:t>. Fragmentation</a:t>
            </a:r>
          </a:p>
          <a:p>
            <a:pPr>
              <a:lnSpc>
                <a:spcPts val="3600"/>
              </a:lnSpc>
              <a:spcBef>
                <a:spcPts val="0"/>
              </a:spcBef>
            </a:pPr>
            <a:r>
              <a:rPr lang="en-US" dirty="0"/>
              <a:t>They're not the problem... WE ARE!</a:t>
            </a:r>
          </a:p>
          <a:p>
            <a:pPr>
              <a:lnSpc>
                <a:spcPts val="3600"/>
              </a:lnSpc>
              <a:spcBef>
                <a:spcPts val="0"/>
              </a:spcBef>
            </a:pPr>
            <a:endParaRPr lang="en-US" dirty="0"/>
          </a:p>
          <a:p>
            <a:pPr>
              <a:lnSpc>
                <a:spcPts val="3600"/>
              </a:lnSpc>
              <a:spcBef>
                <a:spcPts val="0"/>
              </a:spcBef>
            </a:pPr>
            <a:endParaRPr lang="en-US" dirty="0"/>
          </a:p>
        </p:txBody>
      </p:sp>
      <p:sp>
        <p:nvSpPr>
          <p:cNvPr id="5" name="Text Placeholder 4">
            <a:extLst>
              <a:ext uri="{FF2B5EF4-FFF2-40B4-BE49-F238E27FC236}">
                <a16:creationId xmlns:a16="http://schemas.microsoft.com/office/drawing/2014/main" id="{8FD37943-B42B-4F7B-9075-4A3272F19DC2}"/>
              </a:ext>
            </a:extLst>
          </p:cNvPr>
          <p:cNvSpPr>
            <a:spLocks noGrp="1"/>
          </p:cNvSpPr>
          <p:nvPr>
            <p:ph type="body" sz="quarter" idx="10"/>
          </p:nvPr>
        </p:nvSpPr>
        <p:spPr/>
        <p:txBody>
          <a:bodyPr/>
          <a:lstStyle/>
          <a:p>
            <a:endParaRPr lang="en-US"/>
          </a:p>
        </p:txBody>
      </p:sp>
      <p:sp>
        <p:nvSpPr>
          <p:cNvPr id="11" name="Subtitle 2">
            <a:extLst>
              <a:ext uri="{FF2B5EF4-FFF2-40B4-BE49-F238E27FC236}">
                <a16:creationId xmlns:a16="http://schemas.microsoft.com/office/drawing/2014/main" id="{00A72867-B01E-495B-B73C-ABF6832878AA}"/>
              </a:ext>
            </a:extLst>
          </p:cNvPr>
          <p:cNvSpPr txBox="1">
            <a:spLocks/>
          </p:cNvSpPr>
          <p:nvPr/>
        </p:nvSpPr>
        <p:spPr>
          <a:xfrm>
            <a:off x="627067" y="3857862"/>
            <a:ext cx="10934689" cy="1284262"/>
          </a:xfrm>
          <a:prstGeom prst="rect">
            <a:avLst/>
          </a:prstGeom>
          <a:noFill/>
          <a:ln>
            <a:noFill/>
          </a:ln>
        </p:spPr>
        <p:txBody>
          <a:bodyPr vert="horz" lIns="0" tIns="0" rIns="0" bIns="0" rtlCol="0" anchor="b" anchorCtr="0">
            <a:spAutoFit/>
            <a:scene3d>
              <a:camera prst="orthographicFront"/>
              <a:lightRig rig="chilly" dir="t">
                <a:rot lat="0" lon="0" rev="18900000"/>
              </a:lightRig>
            </a:scene3d>
            <a:sp3d extrusionH="127000" prstMaterial="plastic"/>
          </a:bodyPr>
          <a:lstStyle>
            <a:lvl1pPr marL="0" marR="0" indent="0" algn="l" defTabSz="457200" rtl="0" eaLnBrk="1" fontAlgn="auto" latinLnBrk="0" hangingPunct="1">
              <a:lnSpc>
                <a:spcPct val="100000"/>
              </a:lnSpc>
              <a:spcBef>
                <a:spcPct val="20000"/>
              </a:spcBef>
              <a:spcAft>
                <a:spcPts val="0"/>
              </a:spcAft>
              <a:buClr>
                <a:schemeClr val="accent2">
                  <a:lumMod val="75000"/>
                </a:schemeClr>
              </a:buClr>
              <a:buSzTx/>
              <a:buFont typeface="Wingdings" pitchFamily="2" charset="2"/>
              <a:buNone/>
              <a:tabLst/>
              <a:defRPr sz="3200" kern="1200">
                <a:ln w="3175">
                  <a:solidFill>
                    <a:srgbClr val="0033CC"/>
                  </a:solidFill>
                </a:ln>
                <a:solidFill>
                  <a:schemeClr val="bg1"/>
                </a:solidFill>
                <a:latin typeface="Arial Black" pitchFamily="34" charset="0"/>
                <a:ea typeface="+mn-ea"/>
                <a:cs typeface="+mn-cs"/>
              </a:defRPr>
            </a:lvl1pPr>
            <a:lvl2pPr marL="457200" indent="0" algn="ctr" defTabSz="457200" rtl="0" eaLnBrk="1" latinLnBrk="0" hangingPunct="1">
              <a:spcBef>
                <a:spcPct val="20000"/>
              </a:spcBef>
              <a:buClr>
                <a:schemeClr val="tx1"/>
              </a:buClr>
              <a:buFont typeface="Wingdings" pitchFamily="2" charset="2"/>
              <a:buNone/>
              <a:defRPr sz="2600" kern="1200">
                <a:ln w="3175">
                  <a:noFill/>
                </a:ln>
                <a:solidFill>
                  <a:schemeClr val="tx1">
                    <a:tint val="75000"/>
                  </a:schemeClr>
                </a:solidFill>
                <a:latin typeface="Arial Black" pitchFamily="34" charset="0"/>
                <a:ea typeface="+mn-ea"/>
                <a:cs typeface="+mn-cs"/>
              </a:defRPr>
            </a:lvl2pPr>
            <a:lvl3pPr marL="914400" indent="0" algn="ctr" defTabSz="457200" rtl="0" eaLnBrk="1" latinLnBrk="0" hangingPunct="1">
              <a:spcBef>
                <a:spcPct val="20000"/>
              </a:spcBef>
              <a:buClr>
                <a:schemeClr val="tx1"/>
              </a:buClr>
              <a:buFont typeface="Wingdings" pitchFamily="2" charset="2"/>
              <a:buNone/>
              <a:defRPr sz="2200" kern="1200">
                <a:ln w="3175">
                  <a:noFill/>
                </a:ln>
                <a:solidFill>
                  <a:schemeClr val="tx1">
                    <a:tint val="75000"/>
                  </a:schemeClr>
                </a:solidFill>
                <a:latin typeface="Arial Black" pitchFamily="34" charset="0"/>
                <a:ea typeface="+mn-ea"/>
                <a:cs typeface="+mn-cs"/>
              </a:defRPr>
            </a:lvl3pPr>
            <a:lvl4pPr marL="1371600" indent="0" algn="ctr" defTabSz="457200" rtl="0" eaLnBrk="1" latinLnBrk="0" hangingPunct="1">
              <a:spcBef>
                <a:spcPct val="20000"/>
              </a:spcBef>
              <a:buClr>
                <a:schemeClr val="tx1"/>
              </a:buClr>
              <a:buFont typeface="Wingdings" pitchFamily="2" charset="2"/>
              <a:buNone/>
              <a:defRPr sz="2000" kern="1200">
                <a:ln w="3175">
                  <a:noFill/>
                </a:ln>
                <a:solidFill>
                  <a:schemeClr val="tx1">
                    <a:tint val="75000"/>
                  </a:schemeClr>
                </a:solidFill>
                <a:latin typeface="Arial Black" pitchFamily="34" charset="0"/>
                <a:ea typeface="+mn-ea"/>
                <a:cs typeface="+mn-cs"/>
              </a:defRPr>
            </a:lvl4pPr>
            <a:lvl5pPr marL="1828800" indent="0" algn="ctr" defTabSz="457200" rtl="0" eaLnBrk="1" latinLnBrk="0" hangingPunct="1">
              <a:spcBef>
                <a:spcPct val="20000"/>
              </a:spcBef>
              <a:buClr>
                <a:schemeClr val="tx1"/>
              </a:buClr>
              <a:buFont typeface="Wingdings" pitchFamily="2" charset="2"/>
              <a:buNone/>
              <a:defRPr sz="1800" kern="1200">
                <a:ln w="3175">
                  <a:noFill/>
                </a:ln>
                <a:solidFill>
                  <a:schemeClr val="tx1">
                    <a:tint val="75000"/>
                  </a:schemeClr>
                </a:solidFill>
                <a:latin typeface="Arial Black" pitchFamily="34"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lnSpc>
                <a:spcPts val="5000"/>
              </a:lnSpc>
              <a:spcBef>
                <a:spcPts val="0"/>
              </a:spcBef>
            </a:pPr>
            <a:r>
              <a:rPr lang="en-US" sz="4800" dirty="0">
                <a:solidFill>
                  <a:srgbClr val="FFFF00"/>
                </a:solidFill>
                <a:effectLst>
                  <a:outerShdw blurRad="50800" dist="152400" dir="6240000" algn="l" rotWithShape="0">
                    <a:schemeClr val="tx1">
                      <a:alpha val="40000"/>
                    </a:schemeClr>
                  </a:outerShdw>
                </a:effectLst>
              </a:rPr>
              <a:t>Thank you for listening.</a:t>
            </a:r>
            <a:br>
              <a:rPr lang="en-US" sz="4800" dirty="0">
                <a:solidFill>
                  <a:srgbClr val="FFFF00"/>
                </a:solidFill>
                <a:effectLst>
                  <a:outerShdw blurRad="50800" dist="152400" dir="6240000" algn="l" rotWithShape="0">
                    <a:schemeClr val="tx1">
                      <a:alpha val="40000"/>
                    </a:schemeClr>
                  </a:outerShdw>
                </a:effectLst>
              </a:rPr>
            </a:br>
            <a:r>
              <a:rPr lang="en-US" sz="4800" dirty="0">
                <a:solidFill>
                  <a:srgbClr val="FFFF00"/>
                </a:solidFill>
                <a:effectLst>
                  <a:outerShdw blurRad="50800" dist="152400" dir="6240000" algn="l" rotWithShape="0">
                    <a:schemeClr val="tx1">
                      <a:alpha val="40000"/>
                    </a:schemeClr>
                  </a:outerShdw>
                </a:effectLst>
              </a:rPr>
              <a:t>Thank you for what you do!</a:t>
            </a:r>
          </a:p>
        </p:txBody>
      </p:sp>
    </p:spTree>
    <p:extLst>
      <p:ext uri="{BB962C8B-B14F-4D97-AF65-F5344CB8AC3E}">
        <p14:creationId xmlns:p14="http://schemas.microsoft.com/office/powerpoint/2010/main" val="296247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56177A5-83EC-4470-9AC2-21BC1437DA27}"/>
              </a:ext>
            </a:extLst>
          </p:cNvPr>
          <p:cNvSpPr>
            <a:spLocks noGrp="1"/>
          </p:cNvSpPr>
          <p:nvPr>
            <p:ph sz="quarter" idx="4"/>
          </p:nvPr>
        </p:nvSpPr>
        <p:spPr>
          <a:xfrm>
            <a:off x="6245351" y="1815869"/>
            <a:ext cx="5486400" cy="4489679"/>
          </a:xfrm>
        </p:spPr>
        <p:txBody>
          <a:bodyPr>
            <a:normAutofit/>
          </a:bodyPr>
          <a:lstStyle/>
          <a:p>
            <a:pPr marL="0" indent="0">
              <a:buNone/>
            </a:pPr>
            <a:r>
              <a:rPr lang="en-US" sz="1400" b="1" dirty="0">
                <a:solidFill>
                  <a:srgbClr val="0000FF"/>
                </a:solidFill>
                <a:latin typeface="Consolas" panose="020B0609020204030204" pitchFamily="49" charset="0"/>
              </a:rPr>
              <a:t> SELECT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index_id</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index_level</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avg_fragmentation_in_percent</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avg_fragment_size_in_pages</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avg_page_space_used_in_percent</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SizeMB</a:t>
            </a: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page_count</a:t>
            </a:r>
            <a:r>
              <a:rPr lang="en-US" sz="1400" b="1" dirty="0">
                <a:solidFill>
                  <a:srgbClr val="808080"/>
                </a:solidFill>
                <a:latin typeface="Consolas" panose="020B0609020204030204" pitchFamily="49" charset="0"/>
              </a:rPr>
              <a:t>/</a:t>
            </a:r>
            <a:r>
              <a:rPr lang="en-US" sz="1400" b="1" dirty="0">
                <a:solidFill>
                  <a:srgbClr val="FF0000"/>
                </a:solidFill>
                <a:latin typeface="Consolas" panose="020B0609020204030204" pitchFamily="49" charset="0"/>
              </a:rPr>
              <a:t>128.0</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FROM</a:t>
            </a:r>
            <a:r>
              <a:rPr lang="en-US" sz="1400" b="1" dirty="0">
                <a:solidFill>
                  <a:srgbClr val="000000"/>
                </a:solidFill>
                <a:latin typeface="Consolas" panose="020B0609020204030204" pitchFamily="49" charset="0"/>
              </a:rPr>
              <a:t> </a:t>
            </a:r>
            <a:r>
              <a:rPr lang="en-US" sz="1400" b="1" dirty="0" err="1">
                <a:solidFill>
                  <a:srgbClr val="00B050"/>
                </a:solidFill>
                <a:latin typeface="Consolas" panose="020B0609020204030204" pitchFamily="49" charset="0"/>
              </a:rPr>
              <a:t>sys.dm_db_index_physical_stats</a:t>
            </a:r>
            <a:endParaRPr lang="en-US" sz="1400" b="1" dirty="0">
              <a:solidFill>
                <a:srgbClr val="00B050"/>
              </a:solidFill>
              <a:latin typeface="Consolas" panose="020B0609020204030204" pitchFamily="49" charset="0"/>
            </a:endParaRPr>
          </a:p>
          <a:p>
            <a:pPr marL="0" indent="0">
              <a:buNone/>
            </a:pPr>
            <a:r>
              <a:rPr lang="en-US" sz="1300" b="1" dirty="0">
                <a:solidFill>
                  <a:srgbClr val="0000FF"/>
                </a:solidFill>
                <a:latin typeface="Consolas" panose="020B0609020204030204" pitchFamily="49" charset="0"/>
              </a:rPr>
              <a:t>(</a:t>
            </a:r>
            <a:r>
              <a:rPr lang="en-US" sz="1300" b="1" dirty="0">
                <a:solidFill>
                  <a:srgbClr val="FF00FF"/>
                </a:solidFill>
                <a:latin typeface="Consolas" panose="020B0609020204030204" pitchFamily="49" charset="0"/>
              </a:rPr>
              <a:t>DB_ID</a:t>
            </a:r>
            <a:r>
              <a:rPr lang="en-US" sz="1300" b="1" dirty="0">
                <a:solidFill>
                  <a:srgbClr val="0000FF"/>
                </a:solidFill>
                <a:latin typeface="Consolas" panose="020B0609020204030204" pitchFamily="49" charset="0"/>
              </a:rPr>
              <a:t>()</a:t>
            </a:r>
            <a:r>
              <a:rPr lang="en-US" sz="1300" b="1" dirty="0">
                <a:solidFill>
                  <a:srgbClr val="808080"/>
                </a:solidFill>
                <a:latin typeface="Consolas" panose="020B0609020204030204" pitchFamily="49" charset="0"/>
              </a:rPr>
              <a:t>,</a:t>
            </a:r>
            <a:r>
              <a:rPr lang="en-US" sz="1300" b="1" dirty="0">
                <a:solidFill>
                  <a:srgbClr val="FF00FF"/>
                </a:solidFill>
                <a:latin typeface="Consolas" panose="020B0609020204030204" pitchFamily="49" charset="0"/>
              </a:rPr>
              <a:t>OBJECT_ID</a:t>
            </a:r>
            <a:r>
              <a:rPr lang="en-US" sz="1300" b="1" dirty="0">
                <a:solidFill>
                  <a:srgbClr val="0000FF"/>
                </a:solidFill>
                <a:latin typeface="Consolas" panose="020B0609020204030204" pitchFamily="49" charset="0"/>
              </a:rPr>
              <a:t>(</a:t>
            </a:r>
            <a:r>
              <a:rPr lang="en-US" sz="1300" b="1" dirty="0">
                <a:solidFill>
                  <a:srgbClr val="FF0000"/>
                </a:solidFill>
                <a:latin typeface="Consolas" panose="020B0609020204030204" pitchFamily="49" charset="0"/>
              </a:rPr>
              <a:t>'</a:t>
            </a:r>
            <a:r>
              <a:rPr lang="en-US" sz="1300" b="1" dirty="0" err="1">
                <a:solidFill>
                  <a:srgbClr val="FF0000"/>
                </a:solidFill>
                <a:latin typeface="Consolas" panose="020B0609020204030204" pitchFamily="49" charset="0"/>
              </a:rPr>
              <a:t>dbo.GoodINT</a:t>
            </a:r>
            <a:r>
              <a:rPr lang="en-US" sz="1300" b="1" dirty="0">
                <a:solidFill>
                  <a:srgbClr val="FF0000"/>
                </a:solidFill>
                <a:latin typeface="Consolas" panose="020B0609020204030204" pitchFamily="49" charset="0"/>
              </a:rPr>
              <a:t>'</a:t>
            </a:r>
            <a:r>
              <a:rPr lang="en-US" sz="1300" b="1" dirty="0">
                <a:solidFill>
                  <a:srgbClr val="0000FF"/>
                </a:solidFill>
                <a:latin typeface="Consolas" panose="020B0609020204030204" pitchFamily="49" charset="0"/>
              </a:rPr>
              <a:t>),NULL,NULL,</a:t>
            </a:r>
            <a:r>
              <a:rPr lang="en-US" sz="1300" b="1" dirty="0">
                <a:solidFill>
                  <a:srgbClr val="FF0000"/>
                </a:solidFill>
                <a:latin typeface="Consolas" panose="020B0609020204030204" pitchFamily="49" charset="0"/>
              </a:rPr>
              <a:t>'DETAILED'</a:t>
            </a:r>
            <a:r>
              <a:rPr lang="en-US" sz="1300" b="1" dirty="0">
                <a:solidFill>
                  <a:srgbClr val="0000FF"/>
                </a:solidFill>
                <a:latin typeface="Consolas" panose="020B0609020204030204" pitchFamily="49" charset="0"/>
              </a:rPr>
              <a:t>)</a:t>
            </a:r>
            <a:endParaRPr lang="en-US" sz="13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a:t>
            </a:r>
          </a:p>
          <a:p>
            <a:pPr marL="0" indent="0">
              <a:buNone/>
            </a:pPr>
            <a:endParaRPr lang="en-US" sz="1400" b="1" dirty="0"/>
          </a:p>
        </p:txBody>
      </p:sp>
      <p:sp>
        <p:nvSpPr>
          <p:cNvPr id="2" name="Title 1">
            <a:extLst>
              <a:ext uri="{FF2B5EF4-FFF2-40B4-BE49-F238E27FC236}">
                <a16:creationId xmlns:a16="http://schemas.microsoft.com/office/drawing/2014/main" id="{27C9A5DC-531A-4B04-BFA7-55372B252F55}"/>
              </a:ext>
            </a:extLst>
          </p:cNvPr>
          <p:cNvSpPr>
            <a:spLocks noGrp="1"/>
          </p:cNvSpPr>
          <p:nvPr>
            <p:ph type="title"/>
          </p:nvPr>
        </p:nvSpPr>
        <p:spPr/>
        <p:txBody>
          <a:bodyPr/>
          <a:lstStyle/>
          <a:p>
            <a:r>
              <a:rPr lang="en-US" dirty="0"/>
              <a:t>Typical Results</a:t>
            </a:r>
          </a:p>
        </p:txBody>
      </p:sp>
      <p:sp>
        <p:nvSpPr>
          <p:cNvPr id="3" name="Text Placeholder 2">
            <a:extLst>
              <a:ext uri="{FF2B5EF4-FFF2-40B4-BE49-F238E27FC236}">
                <a16:creationId xmlns:a16="http://schemas.microsoft.com/office/drawing/2014/main" id="{2BC01424-3AD6-4D55-B659-A321C36B9B72}"/>
              </a:ext>
            </a:extLst>
          </p:cNvPr>
          <p:cNvSpPr>
            <a:spLocks noGrp="1"/>
          </p:cNvSpPr>
          <p:nvPr>
            <p:ph type="body" idx="1"/>
          </p:nvPr>
        </p:nvSpPr>
        <p:spPr>
          <a:xfrm>
            <a:off x="457200" y="1005840"/>
            <a:ext cx="5486400" cy="769441"/>
          </a:xfrm>
        </p:spPr>
        <p:txBody>
          <a:bodyPr/>
          <a:lstStyle/>
          <a:p>
            <a:r>
              <a:rPr lang="en-US" dirty="0"/>
              <a:t>Check GUID Fragmentation</a:t>
            </a:r>
          </a:p>
        </p:txBody>
      </p:sp>
      <p:sp>
        <p:nvSpPr>
          <p:cNvPr id="4" name="Content Placeholder 3">
            <a:extLst>
              <a:ext uri="{FF2B5EF4-FFF2-40B4-BE49-F238E27FC236}">
                <a16:creationId xmlns:a16="http://schemas.microsoft.com/office/drawing/2014/main" id="{39E7103B-51C0-4842-BC0E-CCBB7CE522B4}"/>
              </a:ext>
            </a:extLst>
          </p:cNvPr>
          <p:cNvSpPr>
            <a:spLocks noGrp="1"/>
          </p:cNvSpPr>
          <p:nvPr>
            <p:ph sz="half" idx="2"/>
          </p:nvPr>
        </p:nvSpPr>
        <p:spPr>
          <a:xfrm>
            <a:off x="457200" y="1815869"/>
            <a:ext cx="5486400" cy="4489704"/>
          </a:xfrm>
        </p:spPr>
        <p:txBody>
          <a:bodyPr>
            <a:normAutofit/>
          </a:bodyPr>
          <a:lstStyle/>
          <a:p>
            <a:pPr marL="0" indent="0">
              <a:buNone/>
            </a:pPr>
            <a:r>
              <a:rPr lang="en-US" sz="1400" b="1" dirty="0">
                <a:solidFill>
                  <a:srgbClr val="0000FF"/>
                </a:solidFill>
                <a:latin typeface="Consolas" panose="020B0609020204030204" pitchFamily="49" charset="0"/>
              </a:rPr>
              <a:t> SELECT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index_id</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index_level</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avg_fragmentation_in_percent</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avg_fragment_size_in_pages</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avg_page_space_used_in_percent</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t>
            </a:r>
            <a:r>
              <a:rPr lang="en-US" sz="1400" b="1" dirty="0" err="1">
                <a:solidFill>
                  <a:srgbClr val="000000"/>
                </a:solidFill>
                <a:latin typeface="Consolas" panose="020B0609020204030204" pitchFamily="49" charset="0"/>
              </a:rPr>
              <a:t>SizeMB</a:t>
            </a: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page_count</a:t>
            </a:r>
            <a:r>
              <a:rPr lang="en-US" sz="1400" b="1" dirty="0">
                <a:solidFill>
                  <a:srgbClr val="808080"/>
                </a:solidFill>
                <a:latin typeface="Consolas" panose="020B0609020204030204" pitchFamily="49" charset="0"/>
              </a:rPr>
              <a:t>/</a:t>
            </a:r>
            <a:r>
              <a:rPr lang="en-US" sz="1400" b="1" dirty="0">
                <a:solidFill>
                  <a:srgbClr val="FF0000"/>
                </a:solidFill>
                <a:latin typeface="Consolas" panose="020B0609020204030204" pitchFamily="49" charset="0"/>
              </a:rPr>
              <a:t>128.0</a:t>
            </a:r>
            <a:endParaRPr lang="en-US" sz="1400" b="1" dirty="0">
              <a:solidFill>
                <a:srgbClr val="000000"/>
              </a:solidFill>
              <a:latin typeface="Consolas" panose="020B0609020204030204" pitchFamily="49" charset="0"/>
            </a:endParaRPr>
          </a:p>
          <a:p>
            <a:pPr marL="0" indent="0">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FROM</a:t>
            </a:r>
            <a:r>
              <a:rPr lang="en-US" sz="1400" b="1" dirty="0">
                <a:solidFill>
                  <a:srgbClr val="000000"/>
                </a:solidFill>
                <a:latin typeface="Consolas" panose="020B0609020204030204" pitchFamily="49" charset="0"/>
              </a:rPr>
              <a:t> </a:t>
            </a:r>
            <a:r>
              <a:rPr lang="en-US" sz="1400" b="1" dirty="0" err="1">
                <a:solidFill>
                  <a:srgbClr val="00B050"/>
                </a:solidFill>
                <a:latin typeface="Consolas" panose="020B0609020204030204" pitchFamily="49" charset="0"/>
              </a:rPr>
              <a:t>sys.dm_db_index_physical_stats</a:t>
            </a:r>
            <a:endParaRPr lang="en-US" sz="1400" b="1" dirty="0">
              <a:solidFill>
                <a:srgbClr val="00B050"/>
              </a:solidFill>
              <a:latin typeface="Consolas" panose="020B0609020204030204" pitchFamily="49" charset="0"/>
            </a:endParaRPr>
          </a:p>
          <a:p>
            <a:pPr marL="0" indent="0">
              <a:buNone/>
            </a:pPr>
            <a:r>
              <a:rPr lang="en-US" sz="1300" b="1" dirty="0">
                <a:solidFill>
                  <a:srgbClr val="0000FF"/>
                </a:solidFill>
                <a:latin typeface="Consolas" panose="020B0609020204030204" pitchFamily="49" charset="0"/>
              </a:rPr>
              <a:t>(</a:t>
            </a:r>
            <a:r>
              <a:rPr lang="en-US" sz="1300" b="1" dirty="0">
                <a:solidFill>
                  <a:srgbClr val="FF00FF"/>
                </a:solidFill>
                <a:latin typeface="Consolas" panose="020B0609020204030204" pitchFamily="49" charset="0"/>
              </a:rPr>
              <a:t>DB_ID</a:t>
            </a:r>
            <a:r>
              <a:rPr lang="en-US" sz="1300" b="1" dirty="0">
                <a:solidFill>
                  <a:srgbClr val="0000FF"/>
                </a:solidFill>
                <a:latin typeface="Consolas" panose="020B0609020204030204" pitchFamily="49" charset="0"/>
              </a:rPr>
              <a:t>()</a:t>
            </a:r>
            <a:r>
              <a:rPr lang="en-US" sz="1300" b="1" dirty="0">
                <a:solidFill>
                  <a:srgbClr val="808080"/>
                </a:solidFill>
                <a:latin typeface="Consolas" panose="020B0609020204030204" pitchFamily="49" charset="0"/>
              </a:rPr>
              <a:t>,</a:t>
            </a:r>
            <a:r>
              <a:rPr lang="en-US" sz="1300" b="1" dirty="0">
                <a:solidFill>
                  <a:srgbClr val="FF00FF"/>
                </a:solidFill>
                <a:latin typeface="Consolas" panose="020B0609020204030204" pitchFamily="49" charset="0"/>
              </a:rPr>
              <a:t>OBJECT_ID</a:t>
            </a:r>
            <a:r>
              <a:rPr lang="en-US" sz="1300" b="1" dirty="0">
                <a:solidFill>
                  <a:srgbClr val="0000FF"/>
                </a:solidFill>
                <a:latin typeface="Consolas" panose="020B0609020204030204" pitchFamily="49" charset="0"/>
              </a:rPr>
              <a:t>(</a:t>
            </a:r>
            <a:r>
              <a:rPr lang="en-US" sz="1300" b="1" dirty="0">
                <a:solidFill>
                  <a:srgbClr val="FF0000"/>
                </a:solidFill>
                <a:latin typeface="Consolas" panose="020B0609020204030204" pitchFamily="49" charset="0"/>
              </a:rPr>
              <a:t>'</a:t>
            </a:r>
            <a:r>
              <a:rPr lang="en-US" sz="1300" b="1" dirty="0" err="1">
                <a:solidFill>
                  <a:srgbClr val="FF0000"/>
                </a:solidFill>
                <a:latin typeface="Consolas" panose="020B0609020204030204" pitchFamily="49" charset="0"/>
              </a:rPr>
              <a:t>dbo.BadGUID</a:t>
            </a:r>
            <a:r>
              <a:rPr lang="en-US" sz="1300" b="1" dirty="0">
                <a:solidFill>
                  <a:srgbClr val="FF0000"/>
                </a:solidFill>
                <a:latin typeface="Consolas" panose="020B0609020204030204" pitchFamily="49" charset="0"/>
              </a:rPr>
              <a:t>'</a:t>
            </a:r>
            <a:r>
              <a:rPr lang="en-US" sz="1300" b="1" dirty="0">
                <a:solidFill>
                  <a:srgbClr val="0000FF"/>
                </a:solidFill>
                <a:latin typeface="Consolas" panose="020B0609020204030204" pitchFamily="49" charset="0"/>
              </a:rPr>
              <a:t>),NULL,NULL,</a:t>
            </a:r>
            <a:r>
              <a:rPr lang="en-US" sz="1300" b="1" dirty="0">
                <a:solidFill>
                  <a:srgbClr val="FF0000"/>
                </a:solidFill>
                <a:latin typeface="Consolas" panose="020B0609020204030204" pitchFamily="49" charset="0"/>
              </a:rPr>
              <a:t>'DETAILED'</a:t>
            </a:r>
            <a:r>
              <a:rPr lang="en-US" sz="1300" b="1" dirty="0">
                <a:solidFill>
                  <a:srgbClr val="0000FF"/>
                </a:solidFill>
                <a:latin typeface="Consolas" panose="020B0609020204030204" pitchFamily="49" charset="0"/>
              </a:rPr>
              <a:t>)</a:t>
            </a:r>
            <a:endParaRPr lang="en-US" sz="1300" b="1" dirty="0">
              <a:solidFill>
                <a:srgbClr val="000000"/>
              </a:solidFill>
              <a:latin typeface="Consolas" panose="020B0609020204030204" pitchFamily="49" charset="0"/>
            </a:endParaRPr>
          </a:p>
          <a:p>
            <a:pPr marL="0" indent="0">
              <a:buNone/>
            </a:pPr>
            <a:r>
              <a:rPr lang="en-US" sz="1400" b="1" dirty="0">
                <a:solidFill>
                  <a:srgbClr val="0000FF"/>
                </a:solidFill>
                <a:latin typeface="Consolas" panose="020B0609020204030204" pitchFamily="49" charset="0"/>
              </a:rPr>
              <a:t>;</a:t>
            </a:r>
          </a:p>
          <a:p>
            <a:pPr marL="0" indent="0">
              <a:buNone/>
            </a:pPr>
            <a:endParaRPr lang="en-US" sz="1400" b="1" dirty="0"/>
          </a:p>
        </p:txBody>
      </p:sp>
      <p:sp>
        <p:nvSpPr>
          <p:cNvPr id="5" name="Text Placeholder 4">
            <a:extLst>
              <a:ext uri="{FF2B5EF4-FFF2-40B4-BE49-F238E27FC236}">
                <a16:creationId xmlns:a16="http://schemas.microsoft.com/office/drawing/2014/main" id="{2A5C6269-DB38-4E9A-AEE6-6735AD26DF95}"/>
              </a:ext>
            </a:extLst>
          </p:cNvPr>
          <p:cNvSpPr>
            <a:spLocks noGrp="1"/>
          </p:cNvSpPr>
          <p:nvPr>
            <p:ph type="body" sz="quarter" idx="3"/>
          </p:nvPr>
        </p:nvSpPr>
        <p:spPr>
          <a:xfrm>
            <a:off x="6245351" y="1005840"/>
            <a:ext cx="5486400" cy="768096"/>
          </a:xfrm>
        </p:spPr>
        <p:txBody>
          <a:bodyPr/>
          <a:lstStyle/>
          <a:p>
            <a:r>
              <a:rPr lang="en-US" dirty="0"/>
              <a:t>Check IDENTITY Fragmentation</a:t>
            </a:r>
          </a:p>
        </p:txBody>
      </p:sp>
      <p:sp>
        <p:nvSpPr>
          <p:cNvPr id="7" name="Date Placeholder 6">
            <a:extLst>
              <a:ext uri="{FF2B5EF4-FFF2-40B4-BE49-F238E27FC236}">
                <a16:creationId xmlns:a16="http://schemas.microsoft.com/office/drawing/2014/main" id="{551CA976-A4C2-46E5-ACBC-83DF8858D14B}"/>
              </a:ext>
            </a:extLst>
          </p:cNvPr>
          <p:cNvSpPr>
            <a:spLocks noGrp="1"/>
          </p:cNvSpPr>
          <p:nvPr>
            <p:ph type="dt" sz="half" idx="10"/>
          </p:nvPr>
        </p:nvSpPr>
        <p:spPr/>
        <p:txBody>
          <a:bodyPr/>
          <a:lstStyle/>
          <a:p>
            <a:r>
              <a:rPr lang="en-US"/>
              <a:t>12 Jan 2021 © Copyright by Jeff Moden - May be used freely for free educational purposes</a:t>
            </a:r>
            <a:endParaRPr lang="en-US" dirty="0"/>
          </a:p>
        </p:txBody>
      </p:sp>
      <p:sp>
        <p:nvSpPr>
          <p:cNvPr id="8" name="Footer Placeholder 7">
            <a:extLst>
              <a:ext uri="{FF2B5EF4-FFF2-40B4-BE49-F238E27FC236}">
                <a16:creationId xmlns:a16="http://schemas.microsoft.com/office/drawing/2014/main" id="{19BEBB2F-A369-414A-8B49-52AD33045DE3}"/>
              </a:ext>
            </a:extLst>
          </p:cNvPr>
          <p:cNvSpPr>
            <a:spLocks noGrp="1"/>
          </p:cNvSpPr>
          <p:nvPr>
            <p:ph type="ftr" sz="quarter" idx="11"/>
          </p:nvPr>
        </p:nvSpPr>
        <p:spPr/>
        <p:txBody>
          <a:bodyPr/>
          <a:lstStyle/>
          <a:p>
            <a:r>
              <a:rPr lang="en-US"/>
              <a:t>GUIDs v.s. Fragmentation -  They're not the problem... WE ARE!</a:t>
            </a:r>
            <a:endParaRPr lang="en-US" dirty="0"/>
          </a:p>
        </p:txBody>
      </p:sp>
      <p:sp>
        <p:nvSpPr>
          <p:cNvPr id="9" name="Slide Number Placeholder 8">
            <a:extLst>
              <a:ext uri="{FF2B5EF4-FFF2-40B4-BE49-F238E27FC236}">
                <a16:creationId xmlns:a16="http://schemas.microsoft.com/office/drawing/2014/main" id="{FF50AFE2-5664-4C0E-B93A-CACE2887F4B9}"/>
              </a:ext>
            </a:extLst>
          </p:cNvPr>
          <p:cNvSpPr>
            <a:spLocks noGrp="1"/>
          </p:cNvSpPr>
          <p:nvPr>
            <p:ph type="sldNum" sz="quarter" idx="12"/>
          </p:nvPr>
        </p:nvSpPr>
        <p:spPr/>
        <p:txBody>
          <a:bodyPr/>
          <a:lstStyle/>
          <a:p>
            <a:pPr algn="l"/>
            <a:fld id="{87FD5303-69AD-2E4D-B18B-E5EED0F0A60B}" type="slidenum">
              <a:rPr lang="en-US" smtClean="0"/>
              <a:pPr algn="l"/>
              <a:t>9</a:t>
            </a:fld>
            <a:r>
              <a:rPr lang="en-US"/>
              <a:t>    </a:t>
            </a:r>
            <a:endParaRPr lang="en-US" dirty="0"/>
          </a:p>
        </p:txBody>
      </p:sp>
      <p:sp>
        <p:nvSpPr>
          <p:cNvPr id="11" name="Rectangle 10">
            <a:extLst>
              <a:ext uri="{FF2B5EF4-FFF2-40B4-BE49-F238E27FC236}">
                <a16:creationId xmlns:a16="http://schemas.microsoft.com/office/drawing/2014/main" id="{19AADB76-BF69-494D-8C18-1950D3869CD1}"/>
              </a:ext>
            </a:extLst>
          </p:cNvPr>
          <p:cNvSpPr/>
          <p:nvPr/>
        </p:nvSpPr>
        <p:spPr>
          <a:xfrm>
            <a:off x="2274857" y="3391888"/>
            <a:ext cx="1238832" cy="23539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9" name="TextBox 18">
            <a:extLst>
              <a:ext uri="{FF2B5EF4-FFF2-40B4-BE49-F238E27FC236}">
                <a16:creationId xmlns:a16="http://schemas.microsoft.com/office/drawing/2014/main" id="{727CBF70-C6B2-464B-9810-D4E72839A918}"/>
              </a:ext>
            </a:extLst>
          </p:cNvPr>
          <p:cNvSpPr txBox="1"/>
          <p:nvPr/>
        </p:nvSpPr>
        <p:spPr>
          <a:xfrm>
            <a:off x="2535521" y="3731578"/>
            <a:ext cx="7117782" cy="369332"/>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2400" dirty="0">
                <a:latin typeface="Arial Black" panose="020B0A04020102020204" pitchFamily="34" charset="0"/>
              </a:rPr>
              <a:t>Comparisons that “prove” GUIDs are BAD</a:t>
            </a:r>
          </a:p>
        </p:txBody>
      </p:sp>
      <p:pic>
        <p:nvPicPr>
          <p:cNvPr id="17" name="Picture 16">
            <a:extLst>
              <a:ext uri="{FF2B5EF4-FFF2-40B4-BE49-F238E27FC236}">
                <a16:creationId xmlns:a16="http://schemas.microsoft.com/office/drawing/2014/main" id="{A05966FB-7D53-429A-84B0-5539DA5002A6}"/>
              </a:ext>
            </a:extLst>
          </p:cNvPr>
          <p:cNvPicPr>
            <a:picLocks noChangeAspect="1"/>
          </p:cNvPicPr>
          <p:nvPr/>
        </p:nvPicPr>
        <p:blipFill>
          <a:blip r:embed="rId2"/>
          <a:stretch>
            <a:fillRect/>
          </a:stretch>
        </p:blipFill>
        <p:spPr>
          <a:xfrm>
            <a:off x="454942" y="4409640"/>
            <a:ext cx="11274552" cy="1905671"/>
          </a:xfrm>
          <a:prstGeom prst="rect">
            <a:avLst/>
          </a:prstGeom>
          <a:ln>
            <a:solidFill>
              <a:schemeClr val="tx1"/>
            </a:solidFill>
          </a:ln>
        </p:spPr>
      </p:pic>
      <p:sp>
        <p:nvSpPr>
          <p:cNvPr id="13" name="Rectangle 12">
            <a:extLst>
              <a:ext uri="{FF2B5EF4-FFF2-40B4-BE49-F238E27FC236}">
                <a16:creationId xmlns:a16="http://schemas.microsoft.com/office/drawing/2014/main" id="{869B6E1C-A079-4CF0-BE89-971A0B57964D}"/>
              </a:ext>
            </a:extLst>
          </p:cNvPr>
          <p:cNvSpPr/>
          <p:nvPr/>
        </p:nvSpPr>
        <p:spPr>
          <a:xfrm>
            <a:off x="3027623" y="4623441"/>
            <a:ext cx="2612686" cy="46671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4" name="Rectangle 13">
            <a:extLst>
              <a:ext uri="{FF2B5EF4-FFF2-40B4-BE49-F238E27FC236}">
                <a16:creationId xmlns:a16="http://schemas.microsoft.com/office/drawing/2014/main" id="{05588ADB-2F40-48BB-836A-F6E8619AC3E7}"/>
              </a:ext>
            </a:extLst>
          </p:cNvPr>
          <p:cNvSpPr/>
          <p:nvPr/>
        </p:nvSpPr>
        <p:spPr>
          <a:xfrm>
            <a:off x="3027623" y="5582367"/>
            <a:ext cx="2612686" cy="46671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5" name="Rectangle 14">
            <a:extLst>
              <a:ext uri="{FF2B5EF4-FFF2-40B4-BE49-F238E27FC236}">
                <a16:creationId xmlns:a16="http://schemas.microsoft.com/office/drawing/2014/main" id="{A2F81D20-0A00-4CB2-9C78-CB04F6D57F51}"/>
              </a:ext>
            </a:extLst>
          </p:cNvPr>
          <p:cNvSpPr/>
          <p:nvPr/>
        </p:nvSpPr>
        <p:spPr>
          <a:xfrm>
            <a:off x="10836997" y="4622097"/>
            <a:ext cx="894627" cy="46671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6" name="Rectangle 15">
            <a:extLst>
              <a:ext uri="{FF2B5EF4-FFF2-40B4-BE49-F238E27FC236}">
                <a16:creationId xmlns:a16="http://schemas.microsoft.com/office/drawing/2014/main" id="{647BAC7D-A029-4E8C-8A58-23A00D93DCCD}"/>
              </a:ext>
            </a:extLst>
          </p:cNvPr>
          <p:cNvSpPr/>
          <p:nvPr/>
        </p:nvSpPr>
        <p:spPr>
          <a:xfrm>
            <a:off x="10836997" y="5581023"/>
            <a:ext cx="894627" cy="46671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8" name="Rectangle 17">
            <a:extLst>
              <a:ext uri="{FF2B5EF4-FFF2-40B4-BE49-F238E27FC236}">
                <a16:creationId xmlns:a16="http://schemas.microsoft.com/office/drawing/2014/main" id="{6CC4218F-2516-4F34-9E73-372D92F4C2AC}"/>
              </a:ext>
            </a:extLst>
          </p:cNvPr>
          <p:cNvSpPr/>
          <p:nvPr/>
        </p:nvSpPr>
        <p:spPr>
          <a:xfrm>
            <a:off x="8071008" y="4622096"/>
            <a:ext cx="2752410" cy="46671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0" name="TextBox 19">
            <a:extLst>
              <a:ext uri="{FF2B5EF4-FFF2-40B4-BE49-F238E27FC236}">
                <a16:creationId xmlns:a16="http://schemas.microsoft.com/office/drawing/2014/main" id="{9286B135-21F9-4477-BF25-D47C5EC27C64}"/>
              </a:ext>
            </a:extLst>
          </p:cNvPr>
          <p:cNvSpPr txBox="1"/>
          <p:nvPr/>
        </p:nvSpPr>
        <p:spPr>
          <a:xfrm>
            <a:off x="494257" y="4622096"/>
            <a:ext cx="620683" cy="18466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1200" dirty="0">
                <a:latin typeface="Arial Black" panose="020B0A04020102020204" pitchFamily="34" charset="0"/>
              </a:rPr>
              <a:t>GUID</a:t>
            </a:r>
          </a:p>
        </p:txBody>
      </p:sp>
      <p:sp>
        <p:nvSpPr>
          <p:cNvPr id="21" name="TextBox 20">
            <a:extLst>
              <a:ext uri="{FF2B5EF4-FFF2-40B4-BE49-F238E27FC236}">
                <a16:creationId xmlns:a16="http://schemas.microsoft.com/office/drawing/2014/main" id="{4A495AFB-2B16-4D01-B38A-115832C52A94}"/>
              </a:ext>
            </a:extLst>
          </p:cNvPr>
          <p:cNvSpPr txBox="1"/>
          <p:nvPr/>
        </p:nvSpPr>
        <p:spPr>
          <a:xfrm>
            <a:off x="494257" y="5609731"/>
            <a:ext cx="482825" cy="184666"/>
          </a:xfrm>
          <a:prstGeom prst="rect">
            <a:avLst/>
          </a:prstGeom>
          <a:solidFill>
            <a:schemeClr val="bg1"/>
          </a:solidFill>
          <a:ln w="38100">
            <a:solidFill>
              <a:srgbClr val="FF0000"/>
            </a:solidFill>
          </a:ln>
          <a:effectLst/>
        </p:spPr>
        <p:txBody>
          <a:bodyPr wrap="none" lIns="91440" tIns="0" rIns="91440" bIns="0" rtlCol="0">
            <a:spAutoFit/>
          </a:bodyPr>
          <a:lstStyle/>
          <a:p>
            <a:pPr algn="ctr"/>
            <a:r>
              <a:rPr lang="en-US" sz="1200" dirty="0">
                <a:latin typeface="Arial Black" panose="020B0A04020102020204" pitchFamily="34" charset="0"/>
              </a:rPr>
              <a:t>INT</a:t>
            </a:r>
          </a:p>
        </p:txBody>
      </p:sp>
      <p:cxnSp>
        <p:nvCxnSpPr>
          <p:cNvPr id="26" name="Straight Arrow Connector 25">
            <a:extLst>
              <a:ext uri="{FF2B5EF4-FFF2-40B4-BE49-F238E27FC236}">
                <a16:creationId xmlns:a16="http://schemas.microsoft.com/office/drawing/2014/main" id="{A0FC3568-32F9-4BF7-A462-484DD05DF631}"/>
              </a:ext>
            </a:extLst>
          </p:cNvPr>
          <p:cNvCxnSpPr/>
          <p:nvPr/>
        </p:nvCxnSpPr>
        <p:spPr>
          <a:xfrm flipV="1">
            <a:off x="1114940" y="4691487"/>
            <a:ext cx="9708478" cy="22942"/>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47ABB62-2210-4E84-A43F-86C749868795}"/>
              </a:ext>
            </a:extLst>
          </p:cNvPr>
          <p:cNvCxnSpPr>
            <a:cxnSpLocks/>
            <a:stCxn id="21" idx="3"/>
          </p:cNvCxnSpPr>
          <p:nvPr/>
        </p:nvCxnSpPr>
        <p:spPr>
          <a:xfrm flipV="1">
            <a:off x="977082" y="5680714"/>
            <a:ext cx="9846336" cy="21350"/>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0B5B445-993B-4623-92EE-F37C73148C3C}"/>
              </a:ext>
            </a:extLst>
          </p:cNvPr>
          <p:cNvCxnSpPr>
            <a:cxnSpLocks/>
            <a:stCxn id="15" idx="1"/>
            <a:endCxn id="13" idx="3"/>
          </p:cNvCxnSpPr>
          <p:nvPr/>
        </p:nvCxnSpPr>
        <p:spPr>
          <a:xfrm flipH="1">
            <a:off x="5640309" y="4855457"/>
            <a:ext cx="5196688" cy="134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DDB11E2-B899-44E7-A845-9E17220B0231}"/>
              </a:ext>
            </a:extLst>
          </p:cNvPr>
          <p:cNvCxnSpPr>
            <a:cxnSpLocks/>
            <a:stCxn id="16" idx="1"/>
            <a:endCxn id="14" idx="3"/>
          </p:cNvCxnSpPr>
          <p:nvPr/>
        </p:nvCxnSpPr>
        <p:spPr>
          <a:xfrm flipH="1">
            <a:off x="5640309" y="5814383"/>
            <a:ext cx="5196688" cy="1344"/>
          </a:xfrm>
          <a:prstGeom prst="straightConnector1">
            <a:avLst/>
          </a:prstGeom>
          <a:ln w="38100">
            <a:solidFill>
              <a:srgbClr val="FF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75C8CFDB-14A6-4074-98B2-02B5648ECA17}"/>
              </a:ext>
            </a:extLst>
          </p:cNvPr>
          <p:cNvSpPr/>
          <p:nvPr/>
        </p:nvSpPr>
        <p:spPr>
          <a:xfrm>
            <a:off x="8077798" y="5581022"/>
            <a:ext cx="2752410" cy="46671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12" name="Rectangle 11">
            <a:extLst>
              <a:ext uri="{FF2B5EF4-FFF2-40B4-BE49-F238E27FC236}">
                <a16:creationId xmlns:a16="http://schemas.microsoft.com/office/drawing/2014/main" id="{D5284BDF-6890-4FA3-974B-54EB1E344AD1}"/>
              </a:ext>
            </a:extLst>
          </p:cNvPr>
          <p:cNvSpPr/>
          <p:nvPr/>
        </p:nvSpPr>
        <p:spPr>
          <a:xfrm>
            <a:off x="8044503" y="3391057"/>
            <a:ext cx="1217848" cy="23539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24" name="TextBox 23">
            <a:extLst>
              <a:ext uri="{FF2B5EF4-FFF2-40B4-BE49-F238E27FC236}">
                <a16:creationId xmlns:a16="http://schemas.microsoft.com/office/drawing/2014/main" id="{092FA3F2-F041-4605-98E8-C63CCED0F36C}"/>
              </a:ext>
            </a:extLst>
          </p:cNvPr>
          <p:cNvSpPr txBox="1"/>
          <p:nvPr/>
        </p:nvSpPr>
        <p:spPr>
          <a:xfrm>
            <a:off x="6477001" y="2770450"/>
            <a:ext cx="5254750" cy="1846659"/>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Actually,</a:t>
            </a:r>
            <a:br>
              <a:rPr lang="en-US" sz="2400" dirty="0">
                <a:latin typeface="Arial Black" panose="020B0A04020102020204" pitchFamily="34" charset="0"/>
              </a:rPr>
            </a:br>
            <a:r>
              <a:rPr lang="en-US" sz="2400" dirty="0">
                <a:latin typeface="Arial Black" panose="020B0A04020102020204" pitchFamily="34" charset="0"/>
              </a:rPr>
              <a:t>you already know!</a:t>
            </a:r>
            <a:br>
              <a:rPr lang="en-US" sz="2400" dirty="0">
                <a:latin typeface="Arial Black" panose="020B0A04020102020204" pitchFamily="34" charset="0"/>
              </a:rPr>
            </a:br>
            <a:r>
              <a:rPr lang="en-US" sz="2400" dirty="0">
                <a:latin typeface="Arial Black" panose="020B0A04020102020204" pitchFamily="34" charset="0"/>
              </a:rPr>
              <a:t>Partially filled pages</a:t>
            </a:r>
            <a:br>
              <a:rPr lang="en-US" sz="2400" dirty="0">
                <a:latin typeface="Arial Black" panose="020B0A04020102020204" pitchFamily="34" charset="0"/>
              </a:rPr>
            </a:br>
            <a:r>
              <a:rPr lang="en-US" sz="2400" dirty="0">
                <a:latin typeface="Arial Black" panose="020B0A04020102020204" pitchFamily="34" charset="0"/>
              </a:rPr>
              <a:t>continue to be filled. </a:t>
            </a:r>
          </a:p>
          <a:p>
            <a:pPr algn="ctr"/>
            <a:r>
              <a:rPr lang="en-US" sz="2400" dirty="0">
                <a:latin typeface="Arial Black" panose="020B0A04020102020204" pitchFamily="34" charset="0"/>
              </a:rPr>
              <a:t>It’s the way all indexes work!</a:t>
            </a:r>
          </a:p>
        </p:txBody>
      </p:sp>
      <p:sp>
        <p:nvSpPr>
          <p:cNvPr id="31" name="TextBox 30">
            <a:extLst>
              <a:ext uri="{FF2B5EF4-FFF2-40B4-BE49-F238E27FC236}">
                <a16:creationId xmlns:a16="http://schemas.microsoft.com/office/drawing/2014/main" id="{C4870087-9DBF-4ABF-8FC5-721F85537007}"/>
              </a:ext>
            </a:extLst>
          </p:cNvPr>
          <p:cNvSpPr txBox="1"/>
          <p:nvPr/>
        </p:nvSpPr>
        <p:spPr>
          <a:xfrm>
            <a:off x="6740748" y="3149380"/>
            <a:ext cx="4727256" cy="1477328"/>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That should be a strong hint that there’s something wrong with this test but…</a:t>
            </a:r>
          </a:p>
          <a:p>
            <a:pPr algn="ctr"/>
            <a:r>
              <a:rPr lang="en-US" sz="2400" dirty="0">
                <a:latin typeface="Arial Black" panose="020B0A04020102020204" pitchFamily="34" charset="0"/>
              </a:rPr>
              <a:t>no one looks at it that way.</a:t>
            </a:r>
          </a:p>
        </p:txBody>
      </p:sp>
      <p:sp>
        <p:nvSpPr>
          <p:cNvPr id="29" name="TextBox 28">
            <a:extLst>
              <a:ext uri="{FF2B5EF4-FFF2-40B4-BE49-F238E27FC236}">
                <a16:creationId xmlns:a16="http://schemas.microsoft.com/office/drawing/2014/main" id="{FC2237D0-83F6-4341-9852-40F8B22BF2F0}"/>
              </a:ext>
            </a:extLst>
          </p:cNvPr>
          <p:cNvSpPr txBox="1"/>
          <p:nvPr/>
        </p:nvSpPr>
        <p:spPr>
          <a:xfrm>
            <a:off x="7482147" y="4249014"/>
            <a:ext cx="3802163" cy="369332"/>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If GUIDs are so bad…</a:t>
            </a:r>
          </a:p>
        </p:txBody>
      </p:sp>
      <p:sp>
        <p:nvSpPr>
          <p:cNvPr id="23" name="TextBox 22">
            <a:extLst>
              <a:ext uri="{FF2B5EF4-FFF2-40B4-BE49-F238E27FC236}">
                <a16:creationId xmlns:a16="http://schemas.microsoft.com/office/drawing/2014/main" id="{86A27C78-3BB8-4B95-AE2F-F08A20B40456}"/>
              </a:ext>
            </a:extLst>
          </p:cNvPr>
          <p:cNvSpPr txBox="1"/>
          <p:nvPr/>
        </p:nvSpPr>
        <p:spPr>
          <a:xfrm>
            <a:off x="7479890" y="3887103"/>
            <a:ext cx="3802163" cy="738664"/>
          </a:xfrm>
          <a:prstGeom prst="rect">
            <a:avLst/>
          </a:prstGeom>
          <a:solidFill>
            <a:schemeClr val="bg1"/>
          </a:solidFill>
          <a:ln w="38100">
            <a:solidFill>
              <a:srgbClr val="FF0000"/>
            </a:solidFill>
          </a:ln>
          <a:effectLst/>
        </p:spPr>
        <p:txBody>
          <a:bodyPr wrap="square" lIns="91440" tIns="0" rIns="91440" bIns="0" rtlCol="0">
            <a:spAutoFit/>
          </a:bodyPr>
          <a:lstStyle/>
          <a:p>
            <a:pPr algn="ctr"/>
            <a:r>
              <a:rPr lang="en-US" sz="2400" dirty="0">
                <a:latin typeface="Arial Black" panose="020B0A04020102020204" pitchFamily="34" charset="0"/>
              </a:rPr>
              <a:t>Why isn’t this at 50%</a:t>
            </a:r>
            <a:br>
              <a:rPr lang="en-US" sz="2400" dirty="0">
                <a:latin typeface="Arial Black" panose="020B0A04020102020204" pitchFamily="34" charset="0"/>
              </a:rPr>
            </a:br>
            <a:r>
              <a:rPr lang="en-US" sz="2400" dirty="0">
                <a:latin typeface="Arial Black" panose="020B0A04020102020204" pitchFamily="34" charset="0"/>
              </a:rPr>
              <a:t>or less?</a:t>
            </a:r>
          </a:p>
        </p:txBody>
      </p:sp>
      <p:sp>
        <p:nvSpPr>
          <p:cNvPr id="33" name="Oval 32">
            <a:extLst>
              <a:ext uri="{FF2B5EF4-FFF2-40B4-BE49-F238E27FC236}">
                <a16:creationId xmlns:a16="http://schemas.microsoft.com/office/drawing/2014/main" id="{2102A5FD-D1F3-4769-92FA-F18C0E1408B3}"/>
              </a:ext>
            </a:extLst>
          </p:cNvPr>
          <p:cNvSpPr/>
          <p:nvPr/>
        </p:nvSpPr>
        <p:spPr>
          <a:xfrm>
            <a:off x="114300" y="87630"/>
            <a:ext cx="228600" cy="228600"/>
          </a:xfrm>
          <a:prstGeom prst="ellipse">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7" name="Rectangle 36">
            <a:extLst>
              <a:ext uri="{FF2B5EF4-FFF2-40B4-BE49-F238E27FC236}">
                <a16:creationId xmlns:a16="http://schemas.microsoft.com/office/drawing/2014/main" id="{615D9C07-8E7B-49BC-9E49-74F09EC67B13}"/>
              </a:ext>
            </a:extLst>
          </p:cNvPr>
          <p:cNvSpPr/>
          <p:nvPr/>
        </p:nvSpPr>
        <p:spPr>
          <a:xfrm>
            <a:off x="1343277" y="3210216"/>
            <a:ext cx="3162047" cy="20779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
        <p:nvSpPr>
          <p:cNvPr id="38" name="Rectangle 37">
            <a:extLst>
              <a:ext uri="{FF2B5EF4-FFF2-40B4-BE49-F238E27FC236}">
                <a16:creationId xmlns:a16="http://schemas.microsoft.com/office/drawing/2014/main" id="{2D32524D-11FC-4857-8B49-3FF2903D8A30}"/>
              </a:ext>
            </a:extLst>
          </p:cNvPr>
          <p:cNvSpPr/>
          <p:nvPr/>
        </p:nvSpPr>
        <p:spPr>
          <a:xfrm>
            <a:off x="7113396" y="3204104"/>
            <a:ext cx="3162047" cy="20779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32307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29"/>
                                          </p:stCondLst>
                                        </p:cTn>
                                        <p:tgtEl>
                                          <p:spTgt spid="4">
                                            <p:txEl>
                                              <p:pRg st="0" end="0"/>
                                            </p:txEl>
                                          </p:spTgt>
                                        </p:tgtEl>
                                        <p:attrNameLst>
                                          <p:attrName>style.visibility</p:attrName>
                                        </p:attrNameLst>
                                      </p:cBhvr>
                                      <p:to>
                                        <p:strVal val="visible"/>
                                      </p:to>
                                    </p:set>
                                  </p:childTnLst>
                                </p:cTn>
                              </p:par>
                            </p:childTnLst>
                          </p:cTn>
                        </p:par>
                        <p:par>
                          <p:cTn id="12" fill="hold">
                            <p:stCondLst>
                              <p:cond delay="30"/>
                            </p:stCondLst>
                            <p:childTnLst>
                              <p:par>
                                <p:cTn id="13" presetID="1" presetClass="entr" presetSubtype="0" fill="hold" nodeType="afterEffect">
                                  <p:stCondLst>
                                    <p:cond delay="0"/>
                                  </p:stCondLst>
                                  <p:childTnLst>
                                    <p:set>
                                      <p:cBhvr>
                                        <p:cTn id="14" dur="1" fill="hold">
                                          <p:stCondLst>
                                            <p:cond delay="29"/>
                                          </p:stCondLst>
                                        </p:cTn>
                                        <p:tgtEl>
                                          <p:spTgt spid="4">
                                            <p:txEl>
                                              <p:pRg st="1" end="1"/>
                                            </p:txEl>
                                          </p:spTgt>
                                        </p:tgtEl>
                                        <p:attrNameLst>
                                          <p:attrName>style.visibility</p:attrName>
                                        </p:attrNameLst>
                                      </p:cBhvr>
                                      <p:to>
                                        <p:strVal val="visible"/>
                                      </p:to>
                                    </p:set>
                                  </p:childTnLst>
                                </p:cTn>
                              </p:par>
                            </p:childTnLst>
                          </p:cTn>
                        </p:par>
                        <p:par>
                          <p:cTn id="15" fill="hold">
                            <p:stCondLst>
                              <p:cond delay="60"/>
                            </p:stCondLst>
                            <p:childTnLst>
                              <p:par>
                                <p:cTn id="16" presetID="1" presetClass="entr" presetSubtype="0" fill="hold" nodeType="afterEffect">
                                  <p:stCondLst>
                                    <p:cond delay="0"/>
                                  </p:stCondLst>
                                  <p:childTnLst>
                                    <p:set>
                                      <p:cBhvr>
                                        <p:cTn id="17" dur="1" fill="hold">
                                          <p:stCondLst>
                                            <p:cond delay="29"/>
                                          </p:stCondLst>
                                        </p:cTn>
                                        <p:tgtEl>
                                          <p:spTgt spid="4">
                                            <p:txEl>
                                              <p:pRg st="2" end="2"/>
                                            </p:txEl>
                                          </p:spTgt>
                                        </p:tgtEl>
                                        <p:attrNameLst>
                                          <p:attrName>style.visibility</p:attrName>
                                        </p:attrNameLst>
                                      </p:cBhvr>
                                      <p:to>
                                        <p:strVal val="visible"/>
                                      </p:to>
                                    </p:set>
                                  </p:childTnLst>
                                </p:cTn>
                              </p:par>
                            </p:childTnLst>
                          </p:cTn>
                        </p:par>
                        <p:par>
                          <p:cTn id="18" fill="hold">
                            <p:stCondLst>
                              <p:cond delay="90"/>
                            </p:stCondLst>
                            <p:childTnLst>
                              <p:par>
                                <p:cTn id="19" presetID="1" presetClass="entr" presetSubtype="0" fill="hold" nodeType="afterEffect">
                                  <p:stCondLst>
                                    <p:cond delay="0"/>
                                  </p:stCondLst>
                                  <p:childTnLst>
                                    <p:set>
                                      <p:cBhvr>
                                        <p:cTn id="20" dur="1" fill="hold">
                                          <p:stCondLst>
                                            <p:cond delay="29"/>
                                          </p:stCondLst>
                                        </p:cTn>
                                        <p:tgtEl>
                                          <p:spTgt spid="4">
                                            <p:txEl>
                                              <p:pRg st="3" end="3"/>
                                            </p:txEl>
                                          </p:spTgt>
                                        </p:tgtEl>
                                        <p:attrNameLst>
                                          <p:attrName>style.visibility</p:attrName>
                                        </p:attrNameLst>
                                      </p:cBhvr>
                                      <p:to>
                                        <p:strVal val="visible"/>
                                      </p:to>
                                    </p:set>
                                  </p:childTnLst>
                                </p:cTn>
                              </p:par>
                            </p:childTnLst>
                          </p:cTn>
                        </p:par>
                        <p:par>
                          <p:cTn id="21" fill="hold">
                            <p:stCondLst>
                              <p:cond delay="120"/>
                            </p:stCondLst>
                            <p:childTnLst>
                              <p:par>
                                <p:cTn id="22" presetID="1" presetClass="entr" presetSubtype="0" fill="hold" nodeType="afterEffect">
                                  <p:stCondLst>
                                    <p:cond delay="0"/>
                                  </p:stCondLst>
                                  <p:childTnLst>
                                    <p:set>
                                      <p:cBhvr>
                                        <p:cTn id="23" dur="1" fill="hold">
                                          <p:stCondLst>
                                            <p:cond delay="29"/>
                                          </p:stCondLst>
                                        </p:cTn>
                                        <p:tgtEl>
                                          <p:spTgt spid="4">
                                            <p:txEl>
                                              <p:pRg st="4" end="4"/>
                                            </p:txEl>
                                          </p:spTgt>
                                        </p:tgtEl>
                                        <p:attrNameLst>
                                          <p:attrName>style.visibility</p:attrName>
                                        </p:attrNameLst>
                                      </p:cBhvr>
                                      <p:to>
                                        <p:strVal val="visible"/>
                                      </p:to>
                                    </p:set>
                                  </p:childTnLst>
                                </p:cTn>
                              </p:par>
                            </p:childTnLst>
                          </p:cTn>
                        </p:par>
                        <p:par>
                          <p:cTn id="24" fill="hold">
                            <p:stCondLst>
                              <p:cond delay="150"/>
                            </p:stCondLst>
                            <p:childTnLst>
                              <p:par>
                                <p:cTn id="25" presetID="1" presetClass="entr" presetSubtype="0" fill="hold" nodeType="afterEffect">
                                  <p:stCondLst>
                                    <p:cond delay="0"/>
                                  </p:stCondLst>
                                  <p:childTnLst>
                                    <p:set>
                                      <p:cBhvr>
                                        <p:cTn id="26" dur="1" fill="hold">
                                          <p:stCondLst>
                                            <p:cond delay="29"/>
                                          </p:stCondLst>
                                        </p:cTn>
                                        <p:tgtEl>
                                          <p:spTgt spid="4">
                                            <p:txEl>
                                              <p:pRg st="5" end="5"/>
                                            </p:txEl>
                                          </p:spTgt>
                                        </p:tgtEl>
                                        <p:attrNameLst>
                                          <p:attrName>style.visibility</p:attrName>
                                        </p:attrNameLst>
                                      </p:cBhvr>
                                      <p:to>
                                        <p:strVal val="visible"/>
                                      </p:to>
                                    </p:set>
                                  </p:childTnLst>
                                </p:cTn>
                              </p:par>
                            </p:childTnLst>
                          </p:cTn>
                        </p:par>
                        <p:par>
                          <p:cTn id="27" fill="hold">
                            <p:stCondLst>
                              <p:cond delay="180"/>
                            </p:stCondLst>
                            <p:childTnLst>
                              <p:par>
                                <p:cTn id="28" presetID="1" presetClass="entr" presetSubtype="0" fill="hold" nodeType="afterEffect">
                                  <p:stCondLst>
                                    <p:cond delay="0"/>
                                  </p:stCondLst>
                                  <p:childTnLst>
                                    <p:set>
                                      <p:cBhvr>
                                        <p:cTn id="29" dur="1" fill="hold">
                                          <p:stCondLst>
                                            <p:cond delay="29"/>
                                          </p:stCondLst>
                                        </p:cTn>
                                        <p:tgtEl>
                                          <p:spTgt spid="4">
                                            <p:txEl>
                                              <p:pRg st="6" end="6"/>
                                            </p:txEl>
                                          </p:spTgt>
                                        </p:tgtEl>
                                        <p:attrNameLst>
                                          <p:attrName>style.visibility</p:attrName>
                                        </p:attrNameLst>
                                      </p:cBhvr>
                                      <p:to>
                                        <p:strVal val="visible"/>
                                      </p:to>
                                    </p:set>
                                  </p:childTnLst>
                                </p:cTn>
                              </p:par>
                            </p:childTnLst>
                          </p:cTn>
                        </p:par>
                        <p:par>
                          <p:cTn id="30" fill="hold">
                            <p:stCondLst>
                              <p:cond delay="210"/>
                            </p:stCondLst>
                            <p:childTnLst>
                              <p:par>
                                <p:cTn id="31" presetID="1" presetClass="entr" presetSubtype="0" fill="hold" nodeType="afterEffect">
                                  <p:stCondLst>
                                    <p:cond delay="0"/>
                                  </p:stCondLst>
                                  <p:childTnLst>
                                    <p:set>
                                      <p:cBhvr>
                                        <p:cTn id="32" dur="1" fill="hold">
                                          <p:stCondLst>
                                            <p:cond delay="29"/>
                                          </p:stCondLst>
                                        </p:cTn>
                                        <p:tgtEl>
                                          <p:spTgt spid="4">
                                            <p:txEl>
                                              <p:pRg st="7" end="7"/>
                                            </p:txEl>
                                          </p:spTgt>
                                        </p:tgtEl>
                                        <p:attrNameLst>
                                          <p:attrName>style.visibility</p:attrName>
                                        </p:attrNameLst>
                                      </p:cBhvr>
                                      <p:to>
                                        <p:strVal val="visible"/>
                                      </p:to>
                                    </p:set>
                                  </p:childTnLst>
                                </p:cTn>
                              </p:par>
                            </p:childTnLst>
                          </p:cTn>
                        </p:par>
                        <p:par>
                          <p:cTn id="33" fill="hold">
                            <p:stCondLst>
                              <p:cond delay="240"/>
                            </p:stCondLst>
                            <p:childTnLst>
                              <p:par>
                                <p:cTn id="34" presetID="1" presetClass="entr" presetSubtype="0" fill="hold" nodeType="afterEffect">
                                  <p:stCondLst>
                                    <p:cond delay="0"/>
                                  </p:stCondLst>
                                  <p:childTnLst>
                                    <p:set>
                                      <p:cBhvr>
                                        <p:cTn id="35" dur="1" fill="hold">
                                          <p:stCondLst>
                                            <p:cond delay="29"/>
                                          </p:stCondLst>
                                        </p:cTn>
                                        <p:tgtEl>
                                          <p:spTgt spid="4">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fade">
                                      <p:cBhvr>
                                        <p:cTn id="40" dur="500"/>
                                        <p:tgtEl>
                                          <p:spTgt spid="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29"/>
                                          </p:stCondLst>
                                        </p:cTn>
                                        <p:tgtEl>
                                          <p:spTgt spid="6">
                                            <p:txEl>
                                              <p:pRg st="0" end="0"/>
                                            </p:txEl>
                                          </p:spTgt>
                                        </p:tgtEl>
                                        <p:attrNameLst>
                                          <p:attrName>style.visibility</p:attrName>
                                        </p:attrNameLst>
                                      </p:cBhvr>
                                      <p:to>
                                        <p:strVal val="visible"/>
                                      </p:to>
                                    </p:set>
                                  </p:childTnLst>
                                </p:cTn>
                              </p:par>
                            </p:childTnLst>
                          </p:cTn>
                        </p:par>
                        <p:par>
                          <p:cTn id="45" fill="hold">
                            <p:stCondLst>
                              <p:cond delay="30"/>
                            </p:stCondLst>
                            <p:childTnLst>
                              <p:par>
                                <p:cTn id="46" presetID="1" presetClass="entr" presetSubtype="0" fill="hold" nodeType="afterEffect">
                                  <p:stCondLst>
                                    <p:cond delay="0"/>
                                  </p:stCondLst>
                                  <p:childTnLst>
                                    <p:set>
                                      <p:cBhvr>
                                        <p:cTn id="47" dur="1" fill="hold">
                                          <p:stCondLst>
                                            <p:cond delay="29"/>
                                          </p:stCondLst>
                                        </p:cTn>
                                        <p:tgtEl>
                                          <p:spTgt spid="6">
                                            <p:txEl>
                                              <p:pRg st="1" end="1"/>
                                            </p:txEl>
                                          </p:spTgt>
                                        </p:tgtEl>
                                        <p:attrNameLst>
                                          <p:attrName>style.visibility</p:attrName>
                                        </p:attrNameLst>
                                      </p:cBhvr>
                                      <p:to>
                                        <p:strVal val="visible"/>
                                      </p:to>
                                    </p:set>
                                  </p:childTnLst>
                                </p:cTn>
                              </p:par>
                            </p:childTnLst>
                          </p:cTn>
                        </p:par>
                        <p:par>
                          <p:cTn id="48" fill="hold">
                            <p:stCondLst>
                              <p:cond delay="60"/>
                            </p:stCondLst>
                            <p:childTnLst>
                              <p:par>
                                <p:cTn id="49" presetID="1" presetClass="entr" presetSubtype="0" fill="hold" nodeType="afterEffect">
                                  <p:stCondLst>
                                    <p:cond delay="0"/>
                                  </p:stCondLst>
                                  <p:childTnLst>
                                    <p:set>
                                      <p:cBhvr>
                                        <p:cTn id="50" dur="1" fill="hold">
                                          <p:stCondLst>
                                            <p:cond delay="29"/>
                                          </p:stCondLst>
                                        </p:cTn>
                                        <p:tgtEl>
                                          <p:spTgt spid="6">
                                            <p:txEl>
                                              <p:pRg st="2" end="2"/>
                                            </p:txEl>
                                          </p:spTgt>
                                        </p:tgtEl>
                                        <p:attrNameLst>
                                          <p:attrName>style.visibility</p:attrName>
                                        </p:attrNameLst>
                                      </p:cBhvr>
                                      <p:to>
                                        <p:strVal val="visible"/>
                                      </p:to>
                                    </p:set>
                                  </p:childTnLst>
                                </p:cTn>
                              </p:par>
                            </p:childTnLst>
                          </p:cTn>
                        </p:par>
                        <p:par>
                          <p:cTn id="51" fill="hold">
                            <p:stCondLst>
                              <p:cond delay="90"/>
                            </p:stCondLst>
                            <p:childTnLst>
                              <p:par>
                                <p:cTn id="52" presetID="1" presetClass="entr" presetSubtype="0" fill="hold" nodeType="afterEffect">
                                  <p:stCondLst>
                                    <p:cond delay="0"/>
                                  </p:stCondLst>
                                  <p:childTnLst>
                                    <p:set>
                                      <p:cBhvr>
                                        <p:cTn id="53" dur="1" fill="hold">
                                          <p:stCondLst>
                                            <p:cond delay="29"/>
                                          </p:stCondLst>
                                        </p:cTn>
                                        <p:tgtEl>
                                          <p:spTgt spid="6">
                                            <p:txEl>
                                              <p:pRg st="3" end="3"/>
                                            </p:txEl>
                                          </p:spTgt>
                                        </p:tgtEl>
                                        <p:attrNameLst>
                                          <p:attrName>style.visibility</p:attrName>
                                        </p:attrNameLst>
                                      </p:cBhvr>
                                      <p:to>
                                        <p:strVal val="visible"/>
                                      </p:to>
                                    </p:set>
                                  </p:childTnLst>
                                </p:cTn>
                              </p:par>
                            </p:childTnLst>
                          </p:cTn>
                        </p:par>
                        <p:par>
                          <p:cTn id="54" fill="hold">
                            <p:stCondLst>
                              <p:cond delay="120"/>
                            </p:stCondLst>
                            <p:childTnLst>
                              <p:par>
                                <p:cTn id="55" presetID="1" presetClass="entr" presetSubtype="0" fill="hold" nodeType="afterEffect">
                                  <p:stCondLst>
                                    <p:cond delay="0"/>
                                  </p:stCondLst>
                                  <p:childTnLst>
                                    <p:set>
                                      <p:cBhvr>
                                        <p:cTn id="56" dur="1" fill="hold">
                                          <p:stCondLst>
                                            <p:cond delay="29"/>
                                          </p:stCondLst>
                                        </p:cTn>
                                        <p:tgtEl>
                                          <p:spTgt spid="6">
                                            <p:txEl>
                                              <p:pRg st="4" end="4"/>
                                            </p:txEl>
                                          </p:spTgt>
                                        </p:tgtEl>
                                        <p:attrNameLst>
                                          <p:attrName>style.visibility</p:attrName>
                                        </p:attrNameLst>
                                      </p:cBhvr>
                                      <p:to>
                                        <p:strVal val="visible"/>
                                      </p:to>
                                    </p:set>
                                  </p:childTnLst>
                                </p:cTn>
                              </p:par>
                            </p:childTnLst>
                          </p:cTn>
                        </p:par>
                        <p:par>
                          <p:cTn id="57" fill="hold">
                            <p:stCondLst>
                              <p:cond delay="150"/>
                            </p:stCondLst>
                            <p:childTnLst>
                              <p:par>
                                <p:cTn id="58" presetID="1" presetClass="entr" presetSubtype="0" fill="hold" nodeType="afterEffect">
                                  <p:stCondLst>
                                    <p:cond delay="0"/>
                                  </p:stCondLst>
                                  <p:childTnLst>
                                    <p:set>
                                      <p:cBhvr>
                                        <p:cTn id="59" dur="1" fill="hold">
                                          <p:stCondLst>
                                            <p:cond delay="29"/>
                                          </p:stCondLst>
                                        </p:cTn>
                                        <p:tgtEl>
                                          <p:spTgt spid="6">
                                            <p:txEl>
                                              <p:pRg st="5" end="5"/>
                                            </p:txEl>
                                          </p:spTgt>
                                        </p:tgtEl>
                                        <p:attrNameLst>
                                          <p:attrName>style.visibility</p:attrName>
                                        </p:attrNameLst>
                                      </p:cBhvr>
                                      <p:to>
                                        <p:strVal val="visible"/>
                                      </p:to>
                                    </p:set>
                                  </p:childTnLst>
                                </p:cTn>
                              </p:par>
                            </p:childTnLst>
                          </p:cTn>
                        </p:par>
                        <p:par>
                          <p:cTn id="60" fill="hold">
                            <p:stCondLst>
                              <p:cond delay="180"/>
                            </p:stCondLst>
                            <p:childTnLst>
                              <p:par>
                                <p:cTn id="61" presetID="1" presetClass="entr" presetSubtype="0" fill="hold" nodeType="afterEffect">
                                  <p:stCondLst>
                                    <p:cond delay="0"/>
                                  </p:stCondLst>
                                  <p:childTnLst>
                                    <p:set>
                                      <p:cBhvr>
                                        <p:cTn id="62" dur="1" fill="hold">
                                          <p:stCondLst>
                                            <p:cond delay="29"/>
                                          </p:stCondLst>
                                        </p:cTn>
                                        <p:tgtEl>
                                          <p:spTgt spid="6">
                                            <p:txEl>
                                              <p:pRg st="6" end="6"/>
                                            </p:txEl>
                                          </p:spTgt>
                                        </p:tgtEl>
                                        <p:attrNameLst>
                                          <p:attrName>style.visibility</p:attrName>
                                        </p:attrNameLst>
                                      </p:cBhvr>
                                      <p:to>
                                        <p:strVal val="visible"/>
                                      </p:to>
                                    </p:set>
                                  </p:childTnLst>
                                </p:cTn>
                              </p:par>
                            </p:childTnLst>
                          </p:cTn>
                        </p:par>
                        <p:par>
                          <p:cTn id="63" fill="hold">
                            <p:stCondLst>
                              <p:cond delay="210"/>
                            </p:stCondLst>
                            <p:childTnLst>
                              <p:par>
                                <p:cTn id="64" presetID="1" presetClass="entr" presetSubtype="0" fill="hold" nodeType="afterEffect">
                                  <p:stCondLst>
                                    <p:cond delay="0"/>
                                  </p:stCondLst>
                                  <p:childTnLst>
                                    <p:set>
                                      <p:cBhvr>
                                        <p:cTn id="65" dur="1" fill="hold">
                                          <p:stCondLst>
                                            <p:cond delay="29"/>
                                          </p:stCondLst>
                                        </p:cTn>
                                        <p:tgtEl>
                                          <p:spTgt spid="6">
                                            <p:txEl>
                                              <p:pRg st="7" end="7"/>
                                            </p:txEl>
                                          </p:spTgt>
                                        </p:tgtEl>
                                        <p:attrNameLst>
                                          <p:attrName>style.visibility</p:attrName>
                                        </p:attrNameLst>
                                      </p:cBhvr>
                                      <p:to>
                                        <p:strVal val="visible"/>
                                      </p:to>
                                    </p:set>
                                  </p:childTnLst>
                                </p:cTn>
                              </p:par>
                            </p:childTnLst>
                          </p:cTn>
                        </p:par>
                        <p:par>
                          <p:cTn id="66" fill="hold">
                            <p:stCondLst>
                              <p:cond delay="240"/>
                            </p:stCondLst>
                            <p:childTnLst>
                              <p:par>
                                <p:cTn id="67" presetID="1" presetClass="entr" presetSubtype="0" fill="hold" nodeType="afterEffect">
                                  <p:stCondLst>
                                    <p:cond delay="0"/>
                                  </p:stCondLst>
                                  <p:childTnLst>
                                    <p:set>
                                      <p:cBhvr>
                                        <p:cTn id="68" dur="1" fill="hold">
                                          <p:stCondLst>
                                            <p:cond delay="29"/>
                                          </p:stCondLst>
                                        </p:cTn>
                                        <p:tgtEl>
                                          <p:spTgt spid="6">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arn(outVertical)">
                                      <p:cBhvr>
                                        <p:cTn id="73" dur="500"/>
                                        <p:tgtEl>
                                          <p:spTgt spid="37"/>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barn(outVertical)">
                                      <p:cBhvr>
                                        <p:cTn id="76" dur="500"/>
                                        <p:tgtEl>
                                          <p:spTgt spid="3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7"/>
                                        </p:tgtEl>
                                      </p:cBhvr>
                                    </p:animEffect>
                                    <p:set>
                                      <p:cBhvr>
                                        <p:cTn id="81" dur="1" fill="hold">
                                          <p:stCondLst>
                                            <p:cond delay="499"/>
                                          </p:stCondLst>
                                        </p:cTn>
                                        <p:tgtEl>
                                          <p:spTgt spid="37"/>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38"/>
                                        </p:tgtEl>
                                      </p:cBhvr>
                                    </p:animEffect>
                                    <p:set>
                                      <p:cBhvr>
                                        <p:cTn id="84" dur="1" fill="hold">
                                          <p:stCondLst>
                                            <p:cond delay="499"/>
                                          </p:stCondLst>
                                        </p:cTn>
                                        <p:tgtEl>
                                          <p:spTgt spid="38"/>
                                        </p:tgtEl>
                                        <p:attrNameLst>
                                          <p:attrName>style.visibility</p:attrName>
                                        </p:attrNameLst>
                                      </p:cBhvr>
                                      <p:to>
                                        <p:strVal val="hidden"/>
                                      </p:to>
                                    </p:set>
                                  </p:childTnLst>
                                </p:cTn>
                              </p:par>
                              <p:par>
                                <p:cTn id="85" presetID="16" presetClass="entr" presetSubtype="37"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barn(outVertical)">
                                      <p:cBhvr>
                                        <p:cTn id="87" dur="500"/>
                                        <p:tgtEl>
                                          <p:spTgt spid="12"/>
                                        </p:tgtEl>
                                      </p:cBhvr>
                                    </p:animEffect>
                                  </p:childTnLst>
                                </p:cTn>
                              </p:par>
                              <p:par>
                                <p:cTn id="88" presetID="16" presetClass="entr" presetSubtype="37"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barn(outVertical)">
                                      <p:cBhvr>
                                        <p:cTn id="90" dur="500"/>
                                        <p:tgtEl>
                                          <p:spTgt spid="1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1"/>
                                        </p:tgtEl>
                                      </p:cBhvr>
                                    </p:animEffect>
                                    <p:set>
                                      <p:cBhvr>
                                        <p:cTn id="98" dur="1" fill="hold">
                                          <p:stCondLst>
                                            <p:cond delay="499"/>
                                          </p:stCondLst>
                                        </p:cTn>
                                        <p:tgtEl>
                                          <p:spTgt spid="11"/>
                                        </p:tgtEl>
                                        <p:attrNameLst>
                                          <p:attrName>style.visibility</p:attrName>
                                        </p:attrNameLst>
                                      </p:cBhvr>
                                      <p:to>
                                        <p:strVal val="hidden"/>
                                      </p:to>
                                    </p:set>
                                  </p:childTnLst>
                                </p:cTn>
                              </p:par>
                              <p:par>
                                <p:cTn id="99" presetID="16" presetClass="entr" presetSubtype="37"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barn(outVertical)">
                                      <p:cBhvr>
                                        <p:cTn id="101" dur="500"/>
                                        <p:tgtEl>
                                          <p:spTgt spid="19"/>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37" fill="hold"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barn(outVertical)">
                                      <p:cBhvr>
                                        <p:cTn id="106" dur="500"/>
                                        <p:tgtEl>
                                          <p:spTgt spid="17"/>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37" fill="hold" grpId="0" nodeType="click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barn(outVertical)">
                                      <p:cBhvr>
                                        <p:cTn id="111" dur="500"/>
                                        <p:tgtEl>
                                          <p:spTgt spid="20"/>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ntr" presetSubtype="37" fill="hold" grpId="0" nodeType="click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barn(outVertical)">
                                      <p:cBhvr>
                                        <p:cTn id="116" dur="500"/>
                                        <p:tgtEl>
                                          <p:spTgt spid="2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wipe(left)">
                                      <p:cBhvr>
                                        <p:cTn id="121" dur="1000"/>
                                        <p:tgtEl>
                                          <p:spTgt spid="26"/>
                                        </p:tgtEl>
                                      </p:cBhvr>
                                    </p:animEffect>
                                  </p:childTnLst>
                                </p:cTn>
                              </p:par>
                              <p:par>
                                <p:cTn id="122" presetID="22" presetClass="entr" presetSubtype="8"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wipe(left)">
                                      <p:cBhvr>
                                        <p:cTn id="124" dur="1000"/>
                                        <p:tgtEl>
                                          <p:spTgt spid="27"/>
                                        </p:tgtEl>
                                      </p:cBhvr>
                                    </p:animEffect>
                                  </p:childTnLst>
                                </p:cTn>
                              </p:par>
                            </p:childTnLst>
                          </p:cTn>
                        </p:par>
                        <p:par>
                          <p:cTn id="125" fill="hold">
                            <p:stCondLst>
                              <p:cond delay="1000"/>
                            </p:stCondLst>
                            <p:childTnLst>
                              <p:par>
                                <p:cTn id="126" presetID="22" presetClass="entr" presetSubtype="8" fill="hold" grpId="0" nodeType="afterEffect">
                                  <p:stCondLst>
                                    <p:cond delay="0"/>
                                  </p:stCondLst>
                                  <p:childTnLst>
                                    <p:set>
                                      <p:cBhvr>
                                        <p:cTn id="127" dur="1" fill="hold">
                                          <p:stCondLst>
                                            <p:cond delay="0"/>
                                          </p:stCondLst>
                                        </p:cTn>
                                        <p:tgtEl>
                                          <p:spTgt spid="15"/>
                                        </p:tgtEl>
                                        <p:attrNameLst>
                                          <p:attrName>style.visibility</p:attrName>
                                        </p:attrNameLst>
                                      </p:cBhvr>
                                      <p:to>
                                        <p:strVal val="visible"/>
                                      </p:to>
                                    </p:set>
                                    <p:animEffect transition="in" filter="wipe(left)">
                                      <p:cBhvr>
                                        <p:cTn id="128" dur="500"/>
                                        <p:tgtEl>
                                          <p:spTgt spid="15"/>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16"/>
                                        </p:tgtEl>
                                        <p:attrNameLst>
                                          <p:attrName>style.visibility</p:attrName>
                                        </p:attrNameLst>
                                      </p:cBhvr>
                                      <p:to>
                                        <p:strVal val="visible"/>
                                      </p:to>
                                    </p:set>
                                    <p:animEffect transition="in" filter="wipe(left)">
                                      <p:cBhvr>
                                        <p:cTn id="131" dur="500"/>
                                        <p:tgtEl>
                                          <p:spTgt spid="16"/>
                                        </p:tgtEl>
                                      </p:cBhvr>
                                    </p:animEffect>
                                  </p:childTnLst>
                                </p:cTn>
                              </p:par>
                            </p:childTnLst>
                          </p:cTn>
                        </p:par>
                        <p:par>
                          <p:cTn id="132" fill="hold">
                            <p:stCondLst>
                              <p:cond delay="1500"/>
                            </p:stCondLst>
                            <p:childTnLst>
                              <p:par>
                                <p:cTn id="133" presetID="10" presetClass="exit" presetSubtype="0" fill="hold" nodeType="afterEffect">
                                  <p:stCondLst>
                                    <p:cond delay="0"/>
                                  </p:stCondLst>
                                  <p:childTnLst>
                                    <p:animEffect transition="out" filter="fade">
                                      <p:cBhvr>
                                        <p:cTn id="134" dur="1000"/>
                                        <p:tgtEl>
                                          <p:spTgt spid="26"/>
                                        </p:tgtEl>
                                      </p:cBhvr>
                                    </p:animEffect>
                                    <p:set>
                                      <p:cBhvr>
                                        <p:cTn id="135" dur="1" fill="hold">
                                          <p:stCondLst>
                                            <p:cond delay="9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1000"/>
                                        <p:tgtEl>
                                          <p:spTgt spid="27"/>
                                        </p:tgtEl>
                                      </p:cBhvr>
                                    </p:animEffect>
                                    <p:set>
                                      <p:cBhvr>
                                        <p:cTn id="138" dur="1" fill="hold">
                                          <p:stCondLst>
                                            <p:cond delay="999"/>
                                          </p:stCondLst>
                                        </p:cTn>
                                        <p:tgtEl>
                                          <p:spTgt spid="27"/>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 presetClass="emph" presetSubtype="0" repeatCount="3000" autoRev="1" fill="hold" grpId="2" nodeType="clickEffect">
                                  <p:stCondLst>
                                    <p:cond delay="0"/>
                                  </p:stCondLst>
                                  <p:childTnLst>
                                    <p:animScale>
                                      <p:cBhvr>
                                        <p:cTn id="142" dur="200" fill="hold"/>
                                        <p:tgtEl>
                                          <p:spTgt spid="16"/>
                                        </p:tgtEl>
                                      </p:cBhvr>
                                      <p:by x="150000" y="150000"/>
                                    </p:animScale>
                                  </p:childTnLst>
                                </p:cTn>
                              </p:par>
                            </p:childTnLst>
                          </p:cTn>
                        </p:par>
                      </p:childTnLst>
                    </p:cTn>
                  </p:par>
                  <p:par>
                    <p:cTn id="143" fill="hold">
                      <p:stCondLst>
                        <p:cond delay="indefinite"/>
                      </p:stCondLst>
                      <p:childTnLst>
                        <p:par>
                          <p:cTn id="144" fill="hold">
                            <p:stCondLst>
                              <p:cond delay="0"/>
                            </p:stCondLst>
                            <p:childTnLst>
                              <p:par>
                                <p:cTn id="145" presetID="6" presetClass="emph" presetSubtype="0" repeatCount="3000" autoRev="1" fill="hold" grpId="2" nodeType="clickEffect">
                                  <p:stCondLst>
                                    <p:cond delay="0"/>
                                  </p:stCondLst>
                                  <p:childTnLst>
                                    <p:animScale>
                                      <p:cBhvr>
                                        <p:cTn id="146" dur="200" fill="hold"/>
                                        <p:tgtEl>
                                          <p:spTgt spid="15"/>
                                        </p:tgtEl>
                                      </p:cBhvr>
                                      <p:by x="150000" y="150000"/>
                                    </p:animScale>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grpId="1" nodeType="clickEffect">
                                  <p:stCondLst>
                                    <p:cond delay="0"/>
                                  </p:stCondLst>
                                  <p:childTnLst>
                                    <p:animEffect transition="out" filter="fade">
                                      <p:cBhvr>
                                        <p:cTn id="150" dur="500"/>
                                        <p:tgtEl>
                                          <p:spTgt spid="15"/>
                                        </p:tgtEl>
                                      </p:cBhvr>
                                    </p:animEffect>
                                    <p:set>
                                      <p:cBhvr>
                                        <p:cTn id="151" dur="1" fill="hold">
                                          <p:stCondLst>
                                            <p:cond delay="499"/>
                                          </p:stCondLst>
                                        </p:cTn>
                                        <p:tgtEl>
                                          <p:spTgt spid="15"/>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16"/>
                                        </p:tgtEl>
                                      </p:cBhvr>
                                    </p:animEffect>
                                    <p:set>
                                      <p:cBhvr>
                                        <p:cTn id="154" dur="1" fill="hold">
                                          <p:stCondLst>
                                            <p:cond delay="499"/>
                                          </p:stCondLst>
                                        </p:cTn>
                                        <p:tgtEl>
                                          <p:spTgt spid="16"/>
                                        </p:tgtEl>
                                        <p:attrNameLst>
                                          <p:attrName>style.visibility</p:attrName>
                                        </p:attrNameLst>
                                      </p:cBhvr>
                                      <p:to>
                                        <p:strVal val="hidden"/>
                                      </p:to>
                                    </p:set>
                                  </p:childTnLst>
                                </p:cTn>
                              </p:par>
                              <p:par>
                                <p:cTn id="155" presetID="22" presetClass="entr" presetSubtype="2" fill="hold" nodeType="withEffect">
                                  <p:stCondLst>
                                    <p:cond delay="0"/>
                                  </p:stCondLst>
                                  <p:childTnLst>
                                    <p:set>
                                      <p:cBhvr>
                                        <p:cTn id="156" dur="1" fill="hold">
                                          <p:stCondLst>
                                            <p:cond delay="0"/>
                                          </p:stCondLst>
                                        </p:cTn>
                                        <p:tgtEl>
                                          <p:spTgt spid="30"/>
                                        </p:tgtEl>
                                        <p:attrNameLst>
                                          <p:attrName>style.visibility</p:attrName>
                                        </p:attrNameLst>
                                      </p:cBhvr>
                                      <p:to>
                                        <p:strVal val="visible"/>
                                      </p:to>
                                    </p:set>
                                    <p:animEffect transition="in" filter="wipe(right)">
                                      <p:cBhvr>
                                        <p:cTn id="157" dur="1000"/>
                                        <p:tgtEl>
                                          <p:spTgt spid="30"/>
                                        </p:tgtEl>
                                      </p:cBhvr>
                                    </p:animEffect>
                                  </p:childTnLst>
                                </p:cTn>
                              </p:par>
                              <p:par>
                                <p:cTn id="158" presetID="22" presetClass="entr" presetSubtype="2" fill="hold" nodeType="withEffect">
                                  <p:stCondLst>
                                    <p:cond delay="0"/>
                                  </p:stCondLst>
                                  <p:childTnLst>
                                    <p:set>
                                      <p:cBhvr>
                                        <p:cTn id="159" dur="1" fill="hold">
                                          <p:stCondLst>
                                            <p:cond delay="0"/>
                                          </p:stCondLst>
                                        </p:cTn>
                                        <p:tgtEl>
                                          <p:spTgt spid="35"/>
                                        </p:tgtEl>
                                        <p:attrNameLst>
                                          <p:attrName>style.visibility</p:attrName>
                                        </p:attrNameLst>
                                      </p:cBhvr>
                                      <p:to>
                                        <p:strVal val="visible"/>
                                      </p:to>
                                    </p:set>
                                    <p:animEffect transition="in" filter="wipe(right)">
                                      <p:cBhvr>
                                        <p:cTn id="160" dur="1000"/>
                                        <p:tgtEl>
                                          <p:spTgt spid="35"/>
                                        </p:tgtEl>
                                      </p:cBhvr>
                                    </p:animEffect>
                                  </p:childTnLst>
                                </p:cTn>
                              </p:par>
                            </p:childTnLst>
                          </p:cTn>
                        </p:par>
                        <p:par>
                          <p:cTn id="161" fill="hold">
                            <p:stCondLst>
                              <p:cond delay="1000"/>
                            </p:stCondLst>
                            <p:childTnLst>
                              <p:par>
                                <p:cTn id="162" presetID="22" presetClass="entr" presetSubtype="2" fill="hold" grpId="0" nodeType="afterEffect">
                                  <p:stCondLst>
                                    <p:cond delay="0"/>
                                  </p:stCondLst>
                                  <p:childTnLst>
                                    <p:set>
                                      <p:cBhvr>
                                        <p:cTn id="163" dur="1" fill="hold">
                                          <p:stCondLst>
                                            <p:cond delay="0"/>
                                          </p:stCondLst>
                                        </p:cTn>
                                        <p:tgtEl>
                                          <p:spTgt spid="13"/>
                                        </p:tgtEl>
                                        <p:attrNameLst>
                                          <p:attrName>style.visibility</p:attrName>
                                        </p:attrNameLst>
                                      </p:cBhvr>
                                      <p:to>
                                        <p:strVal val="visible"/>
                                      </p:to>
                                    </p:set>
                                    <p:animEffect transition="in" filter="wipe(right)">
                                      <p:cBhvr>
                                        <p:cTn id="164" dur="500"/>
                                        <p:tgtEl>
                                          <p:spTgt spid="13"/>
                                        </p:tgtEl>
                                      </p:cBhvr>
                                    </p:animEffect>
                                  </p:childTnLst>
                                </p:cTn>
                              </p:par>
                              <p:par>
                                <p:cTn id="165" presetID="22" presetClass="entr" presetSubtype="2" fill="hold" grpId="0" nodeType="withEffect">
                                  <p:stCondLst>
                                    <p:cond delay="0"/>
                                  </p:stCondLst>
                                  <p:childTnLst>
                                    <p:set>
                                      <p:cBhvr>
                                        <p:cTn id="166" dur="1" fill="hold">
                                          <p:stCondLst>
                                            <p:cond delay="0"/>
                                          </p:stCondLst>
                                        </p:cTn>
                                        <p:tgtEl>
                                          <p:spTgt spid="14"/>
                                        </p:tgtEl>
                                        <p:attrNameLst>
                                          <p:attrName>style.visibility</p:attrName>
                                        </p:attrNameLst>
                                      </p:cBhvr>
                                      <p:to>
                                        <p:strVal val="visible"/>
                                      </p:to>
                                    </p:set>
                                    <p:animEffect transition="in" filter="wipe(right)">
                                      <p:cBhvr>
                                        <p:cTn id="167" dur="500"/>
                                        <p:tgtEl>
                                          <p:spTgt spid="14"/>
                                        </p:tgtEl>
                                      </p:cBhvr>
                                    </p:animEffect>
                                  </p:childTnLst>
                                </p:cTn>
                              </p:par>
                            </p:childTnLst>
                          </p:cTn>
                        </p:par>
                        <p:par>
                          <p:cTn id="168" fill="hold">
                            <p:stCondLst>
                              <p:cond delay="1500"/>
                            </p:stCondLst>
                            <p:childTnLst>
                              <p:par>
                                <p:cTn id="169" presetID="10" presetClass="exit" presetSubtype="0" fill="hold" nodeType="afterEffect">
                                  <p:stCondLst>
                                    <p:cond delay="0"/>
                                  </p:stCondLst>
                                  <p:childTnLst>
                                    <p:animEffect transition="out" filter="fade">
                                      <p:cBhvr>
                                        <p:cTn id="170" dur="1000"/>
                                        <p:tgtEl>
                                          <p:spTgt spid="35"/>
                                        </p:tgtEl>
                                      </p:cBhvr>
                                    </p:animEffect>
                                    <p:set>
                                      <p:cBhvr>
                                        <p:cTn id="171" dur="1" fill="hold">
                                          <p:stCondLst>
                                            <p:cond delay="999"/>
                                          </p:stCondLst>
                                        </p:cTn>
                                        <p:tgtEl>
                                          <p:spTgt spid="35"/>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1000"/>
                                        <p:tgtEl>
                                          <p:spTgt spid="30"/>
                                        </p:tgtEl>
                                      </p:cBhvr>
                                    </p:animEffect>
                                    <p:set>
                                      <p:cBhvr>
                                        <p:cTn id="174" dur="1" fill="hold">
                                          <p:stCondLst>
                                            <p:cond delay="999"/>
                                          </p:stCondLst>
                                        </p:cTn>
                                        <p:tgtEl>
                                          <p:spTgt spid="30"/>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6" presetClass="emph" presetSubtype="0" repeatCount="3000" autoRev="1" fill="hold" grpId="2" nodeType="clickEffect">
                                  <p:stCondLst>
                                    <p:cond delay="0"/>
                                  </p:stCondLst>
                                  <p:childTnLst>
                                    <p:animScale>
                                      <p:cBhvr>
                                        <p:cTn id="178" dur="200" fill="hold"/>
                                        <p:tgtEl>
                                          <p:spTgt spid="14"/>
                                        </p:tgtEl>
                                      </p:cBhvr>
                                      <p:by x="150000" y="150000"/>
                                    </p:animScale>
                                  </p:childTnLst>
                                </p:cTn>
                              </p:par>
                            </p:childTnLst>
                          </p:cTn>
                        </p:par>
                      </p:childTnLst>
                    </p:cTn>
                  </p:par>
                  <p:par>
                    <p:cTn id="179" fill="hold">
                      <p:stCondLst>
                        <p:cond delay="indefinite"/>
                      </p:stCondLst>
                      <p:childTnLst>
                        <p:par>
                          <p:cTn id="180" fill="hold">
                            <p:stCondLst>
                              <p:cond delay="0"/>
                            </p:stCondLst>
                            <p:childTnLst>
                              <p:par>
                                <p:cTn id="181" presetID="6" presetClass="emph" presetSubtype="0" repeatCount="3000" autoRev="1" fill="hold" grpId="2" nodeType="clickEffect">
                                  <p:stCondLst>
                                    <p:cond delay="0"/>
                                  </p:stCondLst>
                                  <p:childTnLst>
                                    <p:animScale>
                                      <p:cBhvr>
                                        <p:cTn id="182" dur="200" fill="hold"/>
                                        <p:tgtEl>
                                          <p:spTgt spid="13"/>
                                        </p:tgtEl>
                                      </p:cBhvr>
                                      <p:by x="150000" y="150000"/>
                                    </p:animScale>
                                  </p:childTnLst>
                                </p:cTn>
                              </p:par>
                            </p:childTnLst>
                          </p:cTn>
                        </p:par>
                      </p:childTnLst>
                    </p:cTn>
                  </p:par>
                  <p:par>
                    <p:cTn id="183" fill="hold">
                      <p:stCondLst>
                        <p:cond delay="indefinite"/>
                      </p:stCondLst>
                      <p:childTnLst>
                        <p:par>
                          <p:cTn id="184" fill="hold">
                            <p:stCondLst>
                              <p:cond delay="0"/>
                            </p:stCondLst>
                            <p:childTnLst>
                              <p:par>
                                <p:cTn id="185" presetID="10" presetClass="exit" presetSubtype="0" fill="hold" grpId="1" nodeType="clickEffect">
                                  <p:stCondLst>
                                    <p:cond delay="0"/>
                                  </p:stCondLst>
                                  <p:childTnLst>
                                    <p:animEffect transition="out" filter="fade">
                                      <p:cBhvr>
                                        <p:cTn id="186" dur="500"/>
                                        <p:tgtEl>
                                          <p:spTgt spid="19"/>
                                        </p:tgtEl>
                                      </p:cBhvr>
                                    </p:animEffect>
                                    <p:set>
                                      <p:cBhvr>
                                        <p:cTn id="187" dur="1" fill="hold">
                                          <p:stCondLst>
                                            <p:cond delay="499"/>
                                          </p:stCondLst>
                                        </p:cTn>
                                        <p:tgtEl>
                                          <p:spTgt spid="19"/>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13"/>
                                        </p:tgtEl>
                                      </p:cBhvr>
                                    </p:animEffect>
                                    <p:set>
                                      <p:cBhvr>
                                        <p:cTn id="190" dur="1" fill="hold">
                                          <p:stCondLst>
                                            <p:cond delay="499"/>
                                          </p:stCondLst>
                                        </p:cTn>
                                        <p:tgtEl>
                                          <p:spTgt spid="13"/>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14"/>
                                        </p:tgtEl>
                                      </p:cBhvr>
                                    </p:animEffect>
                                    <p:set>
                                      <p:cBhvr>
                                        <p:cTn id="193" dur="1" fill="hold">
                                          <p:stCondLst>
                                            <p:cond delay="499"/>
                                          </p:stCondLst>
                                        </p:cTn>
                                        <p:tgtEl>
                                          <p:spTgt spid="14"/>
                                        </p:tgtEl>
                                        <p:attrNameLst>
                                          <p:attrName>style.visibility</p:attrName>
                                        </p:attrNameLst>
                                      </p:cBhvr>
                                      <p:to>
                                        <p:strVal val="hidden"/>
                                      </p:to>
                                    </p:set>
                                  </p:childTnLst>
                                </p:cTn>
                              </p:par>
                              <p:par>
                                <p:cTn id="194" presetID="16" presetClass="entr" presetSubtype="37" fill="hold" grpId="0" nodeType="withEffect">
                                  <p:stCondLst>
                                    <p:cond delay="0"/>
                                  </p:stCondLst>
                                  <p:childTnLst>
                                    <p:set>
                                      <p:cBhvr>
                                        <p:cTn id="195" dur="1" fill="hold">
                                          <p:stCondLst>
                                            <p:cond delay="0"/>
                                          </p:stCondLst>
                                        </p:cTn>
                                        <p:tgtEl>
                                          <p:spTgt spid="18"/>
                                        </p:tgtEl>
                                        <p:attrNameLst>
                                          <p:attrName>style.visibility</p:attrName>
                                        </p:attrNameLst>
                                      </p:cBhvr>
                                      <p:to>
                                        <p:strVal val="visible"/>
                                      </p:to>
                                    </p:set>
                                    <p:animEffect transition="in" filter="barn(outVertical)">
                                      <p:cBhvr>
                                        <p:cTn id="196" dur="500"/>
                                        <p:tgtEl>
                                          <p:spTgt spid="18"/>
                                        </p:tgtEl>
                                      </p:cBhvr>
                                    </p:animEffect>
                                  </p:childTnLst>
                                </p:cTn>
                              </p:par>
                              <p:par>
                                <p:cTn id="197" presetID="16" presetClass="entr" presetSubtype="37" fill="hold" grpId="0" nodeType="withEffect">
                                  <p:stCondLst>
                                    <p:cond delay="0"/>
                                  </p:stCondLst>
                                  <p:childTnLst>
                                    <p:set>
                                      <p:cBhvr>
                                        <p:cTn id="198" dur="1" fill="hold">
                                          <p:stCondLst>
                                            <p:cond delay="0"/>
                                          </p:stCondLst>
                                        </p:cTn>
                                        <p:tgtEl>
                                          <p:spTgt spid="32"/>
                                        </p:tgtEl>
                                        <p:attrNameLst>
                                          <p:attrName>style.visibility</p:attrName>
                                        </p:attrNameLst>
                                      </p:cBhvr>
                                      <p:to>
                                        <p:strVal val="visible"/>
                                      </p:to>
                                    </p:set>
                                    <p:animEffect transition="in" filter="barn(outVertical)">
                                      <p:cBhvr>
                                        <p:cTn id="199" dur="500"/>
                                        <p:tgtEl>
                                          <p:spTgt spid="32"/>
                                        </p:tgtEl>
                                      </p:cBhvr>
                                    </p:animEffect>
                                  </p:childTnLst>
                                </p:cTn>
                              </p:par>
                            </p:childTnLst>
                          </p:cTn>
                        </p:par>
                      </p:childTnLst>
                    </p:cTn>
                  </p:par>
                  <p:par>
                    <p:cTn id="200" fill="hold">
                      <p:stCondLst>
                        <p:cond delay="indefinite"/>
                      </p:stCondLst>
                      <p:childTnLst>
                        <p:par>
                          <p:cTn id="201" fill="hold">
                            <p:stCondLst>
                              <p:cond delay="0"/>
                            </p:stCondLst>
                            <p:childTnLst>
                              <p:par>
                                <p:cTn id="202" presetID="6" presetClass="emph" presetSubtype="0" repeatCount="3000" autoRev="1" fill="hold" grpId="1" nodeType="clickEffect">
                                  <p:stCondLst>
                                    <p:cond delay="0"/>
                                  </p:stCondLst>
                                  <p:childTnLst>
                                    <p:animScale>
                                      <p:cBhvr>
                                        <p:cTn id="203" dur="200" fill="hold"/>
                                        <p:tgtEl>
                                          <p:spTgt spid="32"/>
                                        </p:tgtEl>
                                      </p:cBhvr>
                                      <p:by x="150000" y="150000"/>
                                    </p:animScale>
                                  </p:childTnLst>
                                </p:cTn>
                              </p:par>
                            </p:childTnLst>
                          </p:cTn>
                        </p:par>
                      </p:childTnLst>
                    </p:cTn>
                  </p:par>
                  <p:par>
                    <p:cTn id="204" fill="hold">
                      <p:stCondLst>
                        <p:cond delay="indefinite"/>
                      </p:stCondLst>
                      <p:childTnLst>
                        <p:par>
                          <p:cTn id="205" fill="hold">
                            <p:stCondLst>
                              <p:cond delay="0"/>
                            </p:stCondLst>
                            <p:childTnLst>
                              <p:par>
                                <p:cTn id="206" presetID="6" presetClass="emph" presetSubtype="0" repeatCount="3000" autoRev="1" fill="hold" grpId="1" nodeType="clickEffect">
                                  <p:stCondLst>
                                    <p:cond delay="0"/>
                                  </p:stCondLst>
                                  <p:childTnLst>
                                    <p:animScale>
                                      <p:cBhvr>
                                        <p:cTn id="207" dur="200" fill="hold"/>
                                        <p:tgtEl>
                                          <p:spTgt spid="18"/>
                                        </p:tgtEl>
                                      </p:cBhvr>
                                      <p:by x="150000" y="150000"/>
                                    </p:animScale>
                                  </p:childTnLst>
                                </p:cTn>
                              </p:par>
                            </p:childTnLst>
                          </p:cTn>
                        </p:par>
                      </p:childTnLst>
                    </p:cTn>
                  </p:par>
                  <p:par>
                    <p:cTn id="208" fill="hold">
                      <p:stCondLst>
                        <p:cond delay="indefinite"/>
                      </p:stCondLst>
                      <p:childTnLst>
                        <p:par>
                          <p:cTn id="209" fill="hold">
                            <p:stCondLst>
                              <p:cond delay="0"/>
                            </p:stCondLst>
                            <p:childTnLst>
                              <p:par>
                                <p:cTn id="210" presetID="16" presetClass="entr" presetSubtype="37" fill="hold" grpId="0" nodeType="clickEffect">
                                  <p:stCondLst>
                                    <p:cond delay="0"/>
                                  </p:stCondLst>
                                  <p:childTnLst>
                                    <p:set>
                                      <p:cBhvr>
                                        <p:cTn id="211" dur="1" fill="hold">
                                          <p:stCondLst>
                                            <p:cond delay="0"/>
                                          </p:stCondLst>
                                        </p:cTn>
                                        <p:tgtEl>
                                          <p:spTgt spid="29"/>
                                        </p:tgtEl>
                                        <p:attrNameLst>
                                          <p:attrName>style.visibility</p:attrName>
                                        </p:attrNameLst>
                                      </p:cBhvr>
                                      <p:to>
                                        <p:strVal val="visible"/>
                                      </p:to>
                                    </p:set>
                                    <p:animEffect transition="in" filter="barn(outVertical)">
                                      <p:cBhvr>
                                        <p:cTn id="212" dur="500"/>
                                        <p:tgtEl>
                                          <p:spTgt spid="29"/>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xit" presetSubtype="0" fill="hold" grpId="1" nodeType="clickEffect">
                                  <p:stCondLst>
                                    <p:cond delay="0"/>
                                  </p:stCondLst>
                                  <p:childTnLst>
                                    <p:animEffect transition="out" filter="fade">
                                      <p:cBhvr>
                                        <p:cTn id="216" dur="500"/>
                                        <p:tgtEl>
                                          <p:spTgt spid="29"/>
                                        </p:tgtEl>
                                      </p:cBhvr>
                                    </p:animEffect>
                                    <p:set>
                                      <p:cBhvr>
                                        <p:cTn id="217" dur="1" fill="hold">
                                          <p:stCondLst>
                                            <p:cond delay="499"/>
                                          </p:stCondLst>
                                        </p:cTn>
                                        <p:tgtEl>
                                          <p:spTgt spid="29"/>
                                        </p:tgtEl>
                                        <p:attrNameLst>
                                          <p:attrName>style.visibility</p:attrName>
                                        </p:attrNameLst>
                                      </p:cBhvr>
                                      <p:to>
                                        <p:strVal val="hidden"/>
                                      </p:to>
                                    </p:set>
                                  </p:childTnLst>
                                </p:cTn>
                              </p:par>
                              <p:par>
                                <p:cTn id="218" presetID="16" presetClass="entr" presetSubtype="37" fill="hold" grpId="0" nodeType="withEffect">
                                  <p:stCondLst>
                                    <p:cond delay="0"/>
                                  </p:stCondLst>
                                  <p:childTnLst>
                                    <p:set>
                                      <p:cBhvr>
                                        <p:cTn id="219" dur="1" fill="hold">
                                          <p:stCondLst>
                                            <p:cond delay="0"/>
                                          </p:stCondLst>
                                        </p:cTn>
                                        <p:tgtEl>
                                          <p:spTgt spid="23"/>
                                        </p:tgtEl>
                                        <p:attrNameLst>
                                          <p:attrName>style.visibility</p:attrName>
                                        </p:attrNameLst>
                                      </p:cBhvr>
                                      <p:to>
                                        <p:strVal val="visible"/>
                                      </p:to>
                                    </p:set>
                                    <p:animEffect transition="in" filter="barn(outVertical)">
                                      <p:cBhvr>
                                        <p:cTn id="220" dur="500"/>
                                        <p:tgtEl>
                                          <p:spTgt spid="23"/>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xit" presetSubtype="0" fill="hold" grpId="1" nodeType="clickEffect">
                                  <p:stCondLst>
                                    <p:cond delay="0"/>
                                  </p:stCondLst>
                                  <p:childTnLst>
                                    <p:animEffect transition="out" filter="fade">
                                      <p:cBhvr>
                                        <p:cTn id="224" dur="500"/>
                                        <p:tgtEl>
                                          <p:spTgt spid="23"/>
                                        </p:tgtEl>
                                      </p:cBhvr>
                                    </p:animEffect>
                                    <p:set>
                                      <p:cBhvr>
                                        <p:cTn id="225" dur="1" fill="hold">
                                          <p:stCondLst>
                                            <p:cond delay="499"/>
                                          </p:stCondLst>
                                        </p:cTn>
                                        <p:tgtEl>
                                          <p:spTgt spid="23"/>
                                        </p:tgtEl>
                                        <p:attrNameLst>
                                          <p:attrName>style.visibility</p:attrName>
                                        </p:attrNameLst>
                                      </p:cBhvr>
                                      <p:to>
                                        <p:strVal val="hidden"/>
                                      </p:to>
                                    </p:set>
                                  </p:childTnLst>
                                </p:cTn>
                              </p:par>
                              <p:par>
                                <p:cTn id="226" presetID="16" presetClass="entr" presetSubtype="37" fill="hold" grpId="0" nodeType="withEffect">
                                  <p:stCondLst>
                                    <p:cond delay="0"/>
                                  </p:stCondLst>
                                  <p:childTnLst>
                                    <p:set>
                                      <p:cBhvr>
                                        <p:cTn id="227" dur="1" fill="hold">
                                          <p:stCondLst>
                                            <p:cond delay="0"/>
                                          </p:stCondLst>
                                        </p:cTn>
                                        <p:tgtEl>
                                          <p:spTgt spid="24"/>
                                        </p:tgtEl>
                                        <p:attrNameLst>
                                          <p:attrName>style.visibility</p:attrName>
                                        </p:attrNameLst>
                                      </p:cBhvr>
                                      <p:to>
                                        <p:strVal val="visible"/>
                                      </p:to>
                                    </p:set>
                                    <p:animEffect transition="in" filter="barn(outVertical)">
                                      <p:cBhvr>
                                        <p:cTn id="228" dur="500"/>
                                        <p:tgtEl>
                                          <p:spTgt spid="24"/>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xit" presetSubtype="0" fill="hold" grpId="1" nodeType="clickEffect">
                                  <p:stCondLst>
                                    <p:cond delay="0"/>
                                  </p:stCondLst>
                                  <p:childTnLst>
                                    <p:animEffect transition="out" filter="fade">
                                      <p:cBhvr>
                                        <p:cTn id="232" dur="500"/>
                                        <p:tgtEl>
                                          <p:spTgt spid="24"/>
                                        </p:tgtEl>
                                      </p:cBhvr>
                                    </p:animEffect>
                                    <p:set>
                                      <p:cBhvr>
                                        <p:cTn id="233" dur="1" fill="hold">
                                          <p:stCondLst>
                                            <p:cond delay="499"/>
                                          </p:stCondLst>
                                        </p:cTn>
                                        <p:tgtEl>
                                          <p:spTgt spid="24"/>
                                        </p:tgtEl>
                                        <p:attrNameLst>
                                          <p:attrName>style.visibility</p:attrName>
                                        </p:attrNameLst>
                                      </p:cBhvr>
                                      <p:to>
                                        <p:strVal val="hidden"/>
                                      </p:to>
                                    </p:set>
                                  </p:childTnLst>
                                </p:cTn>
                              </p:par>
                              <p:par>
                                <p:cTn id="234" presetID="16" presetClass="entr" presetSubtype="37" fill="hold" grpId="0" nodeType="withEffect">
                                  <p:stCondLst>
                                    <p:cond delay="0"/>
                                  </p:stCondLst>
                                  <p:childTnLst>
                                    <p:set>
                                      <p:cBhvr>
                                        <p:cTn id="235" dur="1" fill="hold">
                                          <p:stCondLst>
                                            <p:cond delay="0"/>
                                          </p:stCondLst>
                                        </p:cTn>
                                        <p:tgtEl>
                                          <p:spTgt spid="31"/>
                                        </p:tgtEl>
                                        <p:attrNameLst>
                                          <p:attrName>style.visibility</p:attrName>
                                        </p:attrNameLst>
                                      </p:cBhvr>
                                      <p:to>
                                        <p:strVal val="visible"/>
                                      </p:to>
                                    </p:set>
                                    <p:animEffect transition="in" filter="barn(outVertical)">
                                      <p:cBhvr>
                                        <p:cTn id="236" dur="500"/>
                                        <p:tgtEl>
                                          <p:spTgt spid="31"/>
                                        </p:tgtEl>
                                      </p:cBhvr>
                                    </p:animEffect>
                                  </p:childTnLst>
                                </p:cTn>
                              </p:par>
                              <p:par>
                                <p:cTn id="237" presetID="16" presetClass="entr" presetSubtype="37" fill="hold" nodeType="withEffect">
                                  <p:stCondLst>
                                    <p:cond delay="0"/>
                                  </p:stCondLst>
                                  <p:childTnLst>
                                    <p:set>
                                      <p:cBhvr>
                                        <p:cTn id="238" dur="1" fill="hold">
                                          <p:stCondLst>
                                            <p:cond delay="0"/>
                                          </p:stCondLst>
                                        </p:cTn>
                                        <p:tgtEl>
                                          <p:spTgt spid="31">
                                            <p:txEl>
                                              <p:pRg st="0" end="0"/>
                                            </p:txEl>
                                          </p:spTgt>
                                        </p:tgtEl>
                                        <p:attrNameLst>
                                          <p:attrName>style.visibility</p:attrName>
                                        </p:attrNameLst>
                                      </p:cBhvr>
                                      <p:to>
                                        <p:strVal val="visible"/>
                                      </p:to>
                                    </p:set>
                                    <p:animEffect transition="in" filter="barn(outVertical)">
                                      <p:cBhvr>
                                        <p:cTn id="239" dur="500"/>
                                        <p:tgtEl>
                                          <p:spTgt spid="31">
                                            <p:txEl>
                                              <p:pRg st="0" end="0"/>
                                            </p:txEl>
                                          </p:spTgt>
                                        </p:tgtEl>
                                      </p:cBhvr>
                                    </p:animEffect>
                                  </p:childTnLst>
                                </p:cTn>
                              </p:par>
                            </p:childTnLst>
                          </p:cTn>
                        </p:par>
                      </p:childTnLst>
                    </p:cTn>
                  </p:par>
                  <p:par>
                    <p:cTn id="240" fill="hold">
                      <p:stCondLst>
                        <p:cond delay="indefinite"/>
                      </p:stCondLst>
                      <p:childTnLst>
                        <p:par>
                          <p:cTn id="241" fill="hold">
                            <p:stCondLst>
                              <p:cond delay="0"/>
                            </p:stCondLst>
                            <p:childTnLst>
                              <p:par>
                                <p:cTn id="242" presetID="16" presetClass="entr" presetSubtype="37" fill="hold" nodeType="clickEffect">
                                  <p:stCondLst>
                                    <p:cond delay="0"/>
                                  </p:stCondLst>
                                  <p:childTnLst>
                                    <p:set>
                                      <p:cBhvr>
                                        <p:cTn id="243" dur="1" fill="hold">
                                          <p:stCondLst>
                                            <p:cond delay="0"/>
                                          </p:stCondLst>
                                        </p:cTn>
                                        <p:tgtEl>
                                          <p:spTgt spid="31">
                                            <p:txEl>
                                              <p:pRg st="1" end="1"/>
                                            </p:txEl>
                                          </p:spTgt>
                                        </p:tgtEl>
                                        <p:attrNameLst>
                                          <p:attrName>style.visibility</p:attrName>
                                        </p:attrNameLst>
                                      </p:cBhvr>
                                      <p:to>
                                        <p:strVal val="visible"/>
                                      </p:to>
                                    </p:set>
                                    <p:animEffect transition="in" filter="barn(outVertical)">
                                      <p:cBhvr>
                                        <p:cTn id="244"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9" grpId="0" animBg="1"/>
      <p:bldP spid="19" grpId="1"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8" grpId="0" animBg="1"/>
      <p:bldP spid="18" grpId="1" animBg="1"/>
      <p:bldP spid="20" grpId="0" animBg="1"/>
      <p:bldP spid="21" grpId="0" animBg="1"/>
      <p:bldP spid="32" grpId="0" animBg="1"/>
      <p:bldP spid="32" grpId="1" animBg="1"/>
      <p:bldP spid="12" grpId="0" animBg="1"/>
      <p:bldP spid="12" grpId="1" animBg="1"/>
      <p:bldP spid="24" grpId="0" animBg="1"/>
      <p:bldP spid="24" grpId="1" animBg="1"/>
      <p:bldP spid="31" grpId="0" animBg="1"/>
      <p:bldP spid="29" grpId="0" animBg="1"/>
      <p:bldP spid="29" grpId="1" animBg="1"/>
      <p:bldP spid="23" grpId="0" animBg="1"/>
      <p:bldP spid="23" grpId="1" animBg="1"/>
      <p:bldP spid="37" grpId="0" animBg="1"/>
      <p:bldP spid="37" grpId="1" animBg="1"/>
      <p:bldP spid="38" grpId="0" animBg="1"/>
      <p:bldP spid="38" grpId="1"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0000CC"/>
      </a:hlink>
      <a:folHlink>
        <a:srgbClr val="0000C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rgbClr val="FF0000"/>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Black" panose="020B0A04020102020204" pitchFamily="34" charset="0"/>
          </a:defRPr>
        </a:defPPr>
      </a:lstStyle>
      <a:style>
        <a:lnRef idx="1">
          <a:schemeClr val="accent1"/>
        </a:lnRef>
        <a:fillRef idx="3">
          <a:schemeClr val="accent1"/>
        </a:fillRef>
        <a:effectRef idx="2">
          <a:schemeClr val="accent1"/>
        </a:effectRef>
        <a:fontRef idx="minor">
          <a:schemeClr val="lt1"/>
        </a:fontRef>
      </a:style>
    </a:spDef>
    <a:lnDef>
      <a:spPr>
        <a:ln w="38100">
          <a:solidFill>
            <a:srgbClr val="FF0000"/>
          </a:solidFill>
          <a:headEnd type="none"/>
          <a:tailEnd type="triangle" w="lg" len="lg"/>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ln w="38100">
          <a:solidFill>
            <a:srgbClr val="FF0000"/>
          </a:solidFill>
        </a:ln>
        <a:effectLst/>
      </a:spPr>
      <a:bodyPr wrap="none" lIns="91440" tIns="0" rIns="91440" bIns="0" rtlCol="0">
        <a:spAutoFit/>
      </a:bodyPr>
      <a:lstStyle>
        <a:defPPr algn="ctr">
          <a:defRPr sz="2400" dirty="0" smtClean="0">
            <a:latin typeface="Arial Black" panose="020B0A040201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123248</TotalTime>
  <Words>8502</Words>
  <Application>Microsoft Office PowerPoint</Application>
  <PresentationFormat>Custom</PresentationFormat>
  <Paragraphs>1271</Paragraphs>
  <Slides>89</Slides>
  <Notes>2</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Arial Black</vt:lpstr>
      <vt:lpstr>Calibri</vt:lpstr>
      <vt:lpstr>Consolas</vt:lpstr>
      <vt:lpstr>Wingdings</vt:lpstr>
      <vt:lpstr>Office Theme</vt:lpstr>
      <vt:lpstr>PowerPoint Presentation</vt:lpstr>
      <vt:lpstr>PowerPoint Presentation</vt:lpstr>
      <vt:lpstr>Your Speaker – Jeff Moden</vt:lpstr>
      <vt:lpstr>Questions…</vt:lpstr>
      <vt:lpstr>The MYTH of GUID FRAGMENTATION</vt:lpstr>
      <vt:lpstr>Word Association Test…</vt:lpstr>
      <vt:lpstr>What Most People Think of First…</vt:lpstr>
      <vt:lpstr>Typical Fragmentation “Problem” Demo Code</vt:lpstr>
      <vt:lpstr>Typical Results</vt:lpstr>
      <vt:lpstr>Critical Thinking</vt:lpstr>
      <vt:lpstr>Myth Continued by “Misinformation”</vt:lpstr>
      <vt:lpstr>Session Objectives</vt:lpstr>
      <vt:lpstr>Not for Rank Beginners</vt:lpstr>
      <vt:lpstr>3 Primary Objectives in this session…</vt:lpstr>
      <vt:lpstr>Agenda (More Things!)</vt:lpstr>
      <vt:lpstr>IDENTITY v.s. Random GUIDs</vt:lpstr>
      <vt:lpstr>Why People Think Random GUIDs Are Bad!</vt:lpstr>
      <vt:lpstr>Good Things About GUIDs</vt:lpstr>
      <vt:lpstr>The 3 Purposes of Index Maintenance</vt:lpstr>
      <vt:lpstr>3 Things Index Maintenance Can Do</vt:lpstr>
      <vt:lpstr>Why “Bad” Page Splits are “BAD”!</vt:lpstr>
      <vt:lpstr>“Bad” Page Splits – How They Work</vt:lpstr>
      <vt:lpstr>So… What’s the Problem with</vt:lpstr>
      <vt:lpstr>What everyone thinks is a “Best Practice”</vt:lpstr>
      <vt:lpstr>Where did those numbers come from?</vt:lpstr>
      <vt:lpstr>Change to Documentation on 20 April 2021</vt:lpstr>
      <vt:lpstr>Further Proof in the MS Documentation</vt:lpstr>
      <vt:lpstr>Introduction to IndexDNA™</vt:lpstr>
      <vt:lpstr>Introduction to IndexDNA™</vt:lpstr>
      <vt:lpstr>Introduction to IndexDNA™</vt:lpstr>
      <vt:lpstr>Introduction to IndexDNA™</vt:lpstr>
      <vt:lpstr>Introduction to IndexDNA™</vt:lpstr>
      <vt:lpstr>Introduction to IndexDNA™</vt:lpstr>
      <vt:lpstr>Introduction to IndexDNA™</vt:lpstr>
      <vt:lpstr>Introduction to IndexDNA™</vt:lpstr>
      <vt:lpstr>Fragmentation Study of 1 Million Row GUID 10K Rows Inserted Each Daily Iteration</vt:lpstr>
      <vt:lpstr>Critical Point Reached</vt:lpstr>
      <vt:lpstr>REORGANIZE – Death by Defragmentation </vt:lpstr>
      <vt:lpstr>REORGANIZE v.s. “Low Threshold” REBUILDS</vt:lpstr>
      <vt:lpstr>REORGANIZE v.s. “Low Threshold” REBUILDS</vt:lpstr>
      <vt:lpstr>Long Term Fragmentation Studies</vt:lpstr>
      <vt:lpstr>Table Metadata</vt:lpstr>
      <vt:lpstr>Test Parameters</vt:lpstr>
      <vt:lpstr>Conditions – Simulation Code Flow</vt:lpstr>
      <vt:lpstr>Baseline (GUIDs Inserted in Sorted Order)</vt:lpstr>
      <vt:lpstr>“No Index Maintenance” Line</vt:lpstr>
      <vt:lpstr>“Best Practice” with 80% Fill Factor</vt:lpstr>
      <vt:lpstr>“Best Practice” with 80% Fill Factor</vt:lpstr>
      <vt:lpstr>“Best Practice” with 80% Fill Factor</vt:lpstr>
      <vt:lpstr>“Best Practice” with 80% Fill Factor</vt:lpstr>
      <vt:lpstr>“Low Theshold” Rebuilds with 80% Fill Factor </vt:lpstr>
      <vt:lpstr>“Best Practice” v.s. “Low Theshold” IndexDNA™</vt:lpstr>
      <vt:lpstr>“Low Theshold” Rebuilds (70, 80, and 90% FF)</vt:lpstr>
      <vt:lpstr>“Low Theshold” IndexDNA™ @70% FF 58 Days</vt:lpstr>
      <vt:lpstr>Log File Myths</vt:lpstr>
      <vt:lpstr>Two Prevalent Myths</vt:lpstr>
      <vt:lpstr>Log File Activity Comparison (6 Weeks) BULK LOGGED Recovery Model (80% Fill Factor)</vt:lpstr>
      <vt:lpstr>Log File Activity Comparison (Full Year) BULK LOGGED Recovery Model (80% Fill Factor)</vt:lpstr>
      <vt:lpstr>Log File Activity Comparison (Full Year) BULK LOGGED Recovery Model (80% Fill Factor)</vt:lpstr>
      <vt:lpstr>Log File Activity Comparison (Full Year) FULL Recovery Model (80% Fill Factor)</vt:lpstr>
      <vt:lpstr>Log File Activity Comparison (Full Year) FULL Recovery Model (80% Fill Factor) (Space Used)</vt:lpstr>
      <vt:lpstr>Log File Activity Comparison (Full Year) FULL Recovery Model w/ ONLINE REBUILDS (80%)</vt:lpstr>
      <vt:lpstr>Recommendation In Order by Performance.</vt:lpstr>
      <vt:lpstr>NEWSEQUENTIALID()</vt:lpstr>
      <vt:lpstr>“Features” of NEWSEQUENTIALID()</vt:lpstr>
      <vt:lpstr>Summary/Recommendation:</vt:lpstr>
      <vt:lpstr>Intro to “ExpAnsive Updates”</vt:lpstr>
      <vt:lpstr>Lowering the Fill Factor</vt:lpstr>
      <vt:lpstr>Definition of “ExpAnsive Update”</vt:lpstr>
      <vt:lpstr>Ever-Increasing IDENTITY Clustered Index</vt:lpstr>
      <vt:lpstr>“Append Only” Inserts ALWAYS Fill to 100%</vt:lpstr>
      <vt:lpstr>The Devastating Effect of “ExpAnsive Updates”</vt:lpstr>
      <vt:lpstr>OPTIMIZE_FOR_SEQUENTIAL_KEY</vt:lpstr>
      <vt:lpstr>SURPRISE!!!</vt:lpstr>
      <vt:lpstr>Review</vt:lpstr>
      <vt:lpstr>IDENTITY</vt:lpstr>
      <vt:lpstr>NEWSEQUENTIALID()</vt:lpstr>
      <vt:lpstr>Random GUIDs</vt:lpstr>
      <vt:lpstr>Random GUIDs</vt:lpstr>
      <vt:lpstr>…and More</vt:lpstr>
      <vt:lpstr>We Learned “The Secrets” for Random GUIDs…</vt:lpstr>
      <vt:lpstr>REORGANIZE</vt:lpstr>
      <vt:lpstr>Other Things to Remember</vt:lpstr>
      <vt:lpstr>Other Things to Remember…</vt:lpstr>
      <vt:lpstr>GUIDs v.s. Fragmentation</vt:lpstr>
      <vt:lpstr>PowerPoint Presentation</vt:lpstr>
      <vt:lpstr>Great Question…</vt:lpstr>
      <vt:lpstr>Ratio Stays the ~Same for  ANY CONSISTENT Insert Rate</vt:lpstr>
      <vt:lpstr>“Black Arts” Index Maintenance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 Blue SQL Saturday Power Point Master</dc:title>
  <dc:subject>SQL Saturday Master</dc:subject>
  <dc:creator>Jeff Moden</dc:creator>
  <cp:lastModifiedBy>Jeffrey Moden</cp:lastModifiedBy>
  <cp:revision>1354</cp:revision>
  <dcterms:created xsi:type="dcterms:W3CDTF">2011-08-19T20:30:49Z</dcterms:created>
  <dcterms:modified xsi:type="dcterms:W3CDTF">2021-08-01T18:51:23Z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er Name">
    <vt:lpwstr>Jeff Moden</vt:lpwstr>
  </property>
  <property fmtid="{D5CDD505-2E9C-101B-9397-08002B2CF9AE}" pid="3" name="Session Title">
    <vt:lpwstr>Put Session Title Here via Custom Properties</vt:lpwstr>
  </property>
  <property fmtid="{D5CDD505-2E9C-101B-9397-08002B2CF9AE}" pid="4" name="Session Subtitle">
    <vt:lpwstr>Put Session Subtitle Here via Custom Properies</vt:lpwstr>
  </property>
</Properties>
</file>

<file path=userCustomization/customUI.xml><?xml version="1.0" encoding="utf-8"?>
<mso:customUI xmlns:doc="http://schemas.microsoft.com/office/2006/01/customui/currentDocument" xmlns:mso="http://schemas.microsoft.com/office/2006/01/customui">
  <mso:ribbon>
    <mso:qat>
      <mso:documentControls>
        <mso:button idQ="doc:_Rich_Blue_SQL_Saturday_Power_Point_Master_16_by_9.pptm__PasteCodeToCodeSlide_1" visible="true" label="PasteCodeToCodeSlide" imageMso="EquationMatrixGallery" onAction="'Rich Blue SQL Saturday Power Point Master 16 by 9.pptm'!PasteCodeToCodeSlide"/>
      </mso:documentControls>
    </mso:qat>
  </mso:ribbon>
</mso:customUI>
</file>