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68"/>
  </p:notesMasterIdLst>
  <p:sldIdLst>
    <p:sldId id="256" r:id="rId2"/>
    <p:sldId id="257" r:id="rId3"/>
    <p:sldId id="258" r:id="rId4"/>
    <p:sldId id="274" r:id="rId5"/>
    <p:sldId id="259" r:id="rId6"/>
    <p:sldId id="262" r:id="rId7"/>
    <p:sldId id="271" r:id="rId8"/>
    <p:sldId id="272" r:id="rId9"/>
    <p:sldId id="260" r:id="rId10"/>
    <p:sldId id="264" r:id="rId11"/>
    <p:sldId id="299" r:id="rId12"/>
    <p:sldId id="261" r:id="rId13"/>
    <p:sldId id="275" r:id="rId14"/>
    <p:sldId id="270" r:id="rId15"/>
    <p:sldId id="284" r:id="rId16"/>
    <p:sldId id="285" r:id="rId17"/>
    <p:sldId id="276" r:id="rId18"/>
    <p:sldId id="278" r:id="rId19"/>
    <p:sldId id="277" r:id="rId20"/>
    <p:sldId id="286" r:id="rId21"/>
    <p:sldId id="287" r:id="rId22"/>
    <p:sldId id="302" r:id="rId23"/>
    <p:sldId id="303" r:id="rId24"/>
    <p:sldId id="288" r:id="rId25"/>
    <p:sldId id="290" r:id="rId26"/>
    <p:sldId id="291" r:id="rId27"/>
    <p:sldId id="292" r:id="rId28"/>
    <p:sldId id="294" r:id="rId29"/>
    <p:sldId id="293" r:id="rId30"/>
    <p:sldId id="295" r:id="rId31"/>
    <p:sldId id="297" r:id="rId32"/>
    <p:sldId id="296" r:id="rId33"/>
    <p:sldId id="298" r:id="rId34"/>
    <p:sldId id="269" r:id="rId35"/>
    <p:sldId id="300" r:id="rId36"/>
    <p:sldId id="301" r:id="rId37"/>
    <p:sldId id="263" r:id="rId38"/>
    <p:sldId id="273" r:id="rId39"/>
    <p:sldId id="304" r:id="rId40"/>
    <p:sldId id="265" r:id="rId41"/>
    <p:sldId id="279" r:id="rId42"/>
    <p:sldId id="306" r:id="rId43"/>
    <p:sldId id="307" r:id="rId44"/>
    <p:sldId id="308" r:id="rId45"/>
    <p:sldId id="309" r:id="rId46"/>
    <p:sldId id="310" r:id="rId47"/>
    <p:sldId id="311" r:id="rId48"/>
    <p:sldId id="266" r:id="rId49"/>
    <p:sldId id="312" r:id="rId50"/>
    <p:sldId id="313" r:id="rId51"/>
    <p:sldId id="314" r:id="rId52"/>
    <p:sldId id="315" r:id="rId53"/>
    <p:sldId id="316" r:id="rId54"/>
    <p:sldId id="317" r:id="rId55"/>
    <p:sldId id="324" r:id="rId56"/>
    <p:sldId id="318" r:id="rId57"/>
    <p:sldId id="267" r:id="rId58"/>
    <p:sldId id="305" r:id="rId59"/>
    <p:sldId id="280" r:id="rId60"/>
    <p:sldId id="281" r:id="rId61"/>
    <p:sldId id="283" r:id="rId62"/>
    <p:sldId id="268" r:id="rId63"/>
    <p:sldId id="319" r:id="rId64"/>
    <p:sldId id="320" r:id="rId65"/>
    <p:sldId id="321" r:id="rId66"/>
    <p:sldId id="32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79389-D69D-374F-8150-4C410F6220BF}" type="datetimeFigureOut">
              <a:rPr lang="en-CA" smtClean="0"/>
              <a:t>2021-08-03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97DC0-FDC8-1F42-A659-92D4749E77F6}" type="slidenum">
              <a:rPr lang="en-CA" smtClean="0"/>
              <a:t>‹#›</a:t>
            </a:fld>
            <a:endParaRPr lang="en-CA"/>
          </a:p>
        </p:txBody>
      </p:sp>
    </p:spTree>
    <p:extLst>
      <p:ext uri="{BB962C8B-B14F-4D97-AF65-F5344CB8AC3E}">
        <p14:creationId xmlns:p14="http://schemas.microsoft.com/office/powerpoint/2010/main" val="642495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little endian, higher-order bits in memory are the most significant. In other words, the bytes are “flipped” or reversed.</a:t>
            </a:r>
          </a:p>
        </p:txBody>
      </p:sp>
      <p:sp>
        <p:nvSpPr>
          <p:cNvPr id="4" name="Slide Number Placeholder 3"/>
          <p:cNvSpPr>
            <a:spLocks noGrp="1"/>
          </p:cNvSpPr>
          <p:nvPr>
            <p:ph type="sldNum" sz="quarter" idx="5"/>
          </p:nvPr>
        </p:nvSpPr>
        <p:spPr/>
        <p:txBody>
          <a:bodyPr/>
          <a:lstStyle/>
          <a:p>
            <a:fld id="{E7497DC0-FDC8-1F42-A659-92D4749E77F6}" type="slidenum">
              <a:rPr lang="en-CA" smtClean="0"/>
              <a:t>5</a:t>
            </a:fld>
            <a:endParaRPr lang="en-CA"/>
          </a:p>
        </p:txBody>
      </p:sp>
    </p:spTree>
    <p:extLst>
      <p:ext uri="{BB962C8B-B14F-4D97-AF65-F5344CB8AC3E}">
        <p14:creationId xmlns:p14="http://schemas.microsoft.com/office/powerpoint/2010/main" val="2022803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things start to get complicated. What if I told you there was a simpler way?</a:t>
            </a:r>
          </a:p>
        </p:txBody>
      </p:sp>
      <p:sp>
        <p:nvSpPr>
          <p:cNvPr id="4" name="Slide Number Placeholder 3"/>
          <p:cNvSpPr>
            <a:spLocks noGrp="1"/>
          </p:cNvSpPr>
          <p:nvPr>
            <p:ph type="sldNum" sz="quarter" idx="5"/>
          </p:nvPr>
        </p:nvSpPr>
        <p:spPr/>
        <p:txBody>
          <a:bodyPr/>
          <a:lstStyle/>
          <a:p>
            <a:fld id="{E7497DC0-FDC8-1F42-A659-92D4749E77F6}" type="slidenum">
              <a:rPr lang="en-CA" smtClean="0"/>
              <a:t>30</a:t>
            </a:fld>
            <a:endParaRPr lang="en-CA"/>
          </a:p>
        </p:txBody>
      </p:sp>
    </p:spTree>
    <p:extLst>
      <p:ext uri="{BB962C8B-B14F-4D97-AF65-F5344CB8AC3E}">
        <p14:creationId xmlns:p14="http://schemas.microsoft.com/office/powerpoint/2010/main" val="1669209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31</a:t>
            </a:fld>
            <a:endParaRPr lang="en-CA"/>
          </a:p>
        </p:txBody>
      </p:sp>
    </p:spTree>
    <p:extLst>
      <p:ext uri="{BB962C8B-B14F-4D97-AF65-F5344CB8AC3E}">
        <p14:creationId xmlns:p14="http://schemas.microsoft.com/office/powerpoint/2010/main" val="831260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things start to get complicated. What if I told you there was a simpler way?</a:t>
            </a:r>
          </a:p>
        </p:txBody>
      </p:sp>
      <p:sp>
        <p:nvSpPr>
          <p:cNvPr id="4" name="Slide Number Placeholder 3"/>
          <p:cNvSpPr>
            <a:spLocks noGrp="1"/>
          </p:cNvSpPr>
          <p:nvPr>
            <p:ph type="sldNum" sz="quarter" idx="5"/>
          </p:nvPr>
        </p:nvSpPr>
        <p:spPr/>
        <p:txBody>
          <a:bodyPr/>
          <a:lstStyle/>
          <a:p>
            <a:fld id="{E7497DC0-FDC8-1F42-A659-92D4749E77F6}" type="slidenum">
              <a:rPr lang="en-CA" smtClean="0"/>
              <a:t>32</a:t>
            </a:fld>
            <a:endParaRPr lang="en-CA"/>
          </a:p>
        </p:txBody>
      </p:sp>
    </p:spTree>
    <p:extLst>
      <p:ext uri="{BB962C8B-B14F-4D97-AF65-F5344CB8AC3E}">
        <p14:creationId xmlns:p14="http://schemas.microsoft.com/office/powerpoint/2010/main" val="78700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things start to get complicated. What if I told you there was a simpler way?</a:t>
            </a:r>
          </a:p>
        </p:txBody>
      </p:sp>
      <p:sp>
        <p:nvSpPr>
          <p:cNvPr id="4" name="Slide Number Placeholder 3"/>
          <p:cNvSpPr>
            <a:spLocks noGrp="1"/>
          </p:cNvSpPr>
          <p:nvPr>
            <p:ph type="sldNum" sz="quarter" idx="5"/>
          </p:nvPr>
        </p:nvSpPr>
        <p:spPr/>
        <p:txBody>
          <a:bodyPr/>
          <a:lstStyle/>
          <a:p>
            <a:fld id="{E7497DC0-FDC8-1F42-A659-92D4749E77F6}" type="slidenum">
              <a:rPr lang="en-CA" smtClean="0"/>
              <a:t>33</a:t>
            </a:fld>
            <a:endParaRPr lang="en-CA"/>
          </a:p>
        </p:txBody>
      </p:sp>
    </p:spTree>
    <p:extLst>
      <p:ext uri="{BB962C8B-B14F-4D97-AF65-F5344CB8AC3E}">
        <p14:creationId xmlns:p14="http://schemas.microsoft.com/office/powerpoint/2010/main" val="1917747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46</a:t>
            </a:fld>
            <a:endParaRPr lang="en-CA"/>
          </a:p>
        </p:txBody>
      </p:sp>
    </p:spTree>
    <p:extLst>
      <p:ext uri="{BB962C8B-B14F-4D97-AF65-F5344CB8AC3E}">
        <p14:creationId xmlns:p14="http://schemas.microsoft.com/office/powerpoint/2010/main" val="290671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repeating pattern is why floating points can never store an accurate value. It will always store the closest approximation of the decimal value, as a binary fraction.</a:t>
            </a:r>
          </a:p>
        </p:txBody>
      </p:sp>
      <p:sp>
        <p:nvSpPr>
          <p:cNvPr id="4" name="Slide Number Placeholder 3"/>
          <p:cNvSpPr>
            <a:spLocks noGrp="1"/>
          </p:cNvSpPr>
          <p:nvPr>
            <p:ph type="sldNum" sz="quarter" idx="5"/>
          </p:nvPr>
        </p:nvSpPr>
        <p:spPr/>
        <p:txBody>
          <a:bodyPr/>
          <a:lstStyle/>
          <a:p>
            <a:fld id="{E7497DC0-FDC8-1F42-A659-92D4749E77F6}" type="slidenum">
              <a:rPr lang="en-CA" smtClean="0"/>
              <a:t>47</a:t>
            </a:fld>
            <a:endParaRPr lang="en-CA"/>
          </a:p>
        </p:txBody>
      </p:sp>
    </p:spTree>
    <p:extLst>
      <p:ext uri="{BB962C8B-B14F-4D97-AF65-F5344CB8AC3E}">
        <p14:creationId xmlns:p14="http://schemas.microsoft.com/office/powerpoint/2010/main" val="1064513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49</a:t>
            </a:fld>
            <a:endParaRPr lang="en-CA"/>
          </a:p>
        </p:txBody>
      </p:sp>
    </p:spTree>
    <p:extLst>
      <p:ext uri="{BB962C8B-B14F-4D97-AF65-F5344CB8AC3E}">
        <p14:creationId xmlns:p14="http://schemas.microsoft.com/office/powerpoint/2010/main" val="1870542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50</a:t>
            </a:fld>
            <a:endParaRPr lang="en-CA"/>
          </a:p>
        </p:txBody>
      </p:sp>
    </p:spTree>
    <p:extLst>
      <p:ext uri="{BB962C8B-B14F-4D97-AF65-F5344CB8AC3E}">
        <p14:creationId xmlns:p14="http://schemas.microsoft.com/office/powerpoint/2010/main" val="2024916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51</a:t>
            </a:fld>
            <a:endParaRPr lang="en-CA"/>
          </a:p>
        </p:txBody>
      </p:sp>
    </p:spTree>
    <p:extLst>
      <p:ext uri="{BB962C8B-B14F-4D97-AF65-F5344CB8AC3E}">
        <p14:creationId xmlns:p14="http://schemas.microsoft.com/office/powerpoint/2010/main" val="562517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52</a:t>
            </a:fld>
            <a:endParaRPr lang="en-CA"/>
          </a:p>
        </p:txBody>
      </p:sp>
    </p:spTree>
    <p:extLst>
      <p:ext uri="{BB962C8B-B14F-4D97-AF65-F5344CB8AC3E}">
        <p14:creationId xmlns:p14="http://schemas.microsoft.com/office/powerpoint/2010/main" val="349863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why although there are 4 billion possible values for a 32-bit integer, if you use a signed integer, the mid-point is zero, and you can only go up to 2.1 billion</a:t>
            </a:r>
          </a:p>
        </p:txBody>
      </p:sp>
      <p:sp>
        <p:nvSpPr>
          <p:cNvPr id="4" name="Slide Number Placeholder 3"/>
          <p:cNvSpPr>
            <a:spLocks noGrp="1"/>
          </p:cNvSpPr>
          <p:nvPr>
            <p:ph type="sldNum" sz="quarter" idx="5"/>
          </p:nvPr>
        </p:nvSpPr>
        <p:spPr/>
        <p:txBody>
          <a:bodyPr/>
          <a:lstStyle/>
          <a:p>
            <a:fld id="{E7497DC0-FDC8-1F42-A659-92D4749E77F6}" type="slidenum">
              <a:rPr lang="en-CA" smtClean="0"/>
              <a:t>7</a:t>
            </a:fld>
            <a:endParaRPr lang="en-CA"/>
          </a:p>
        </p:txBody>
      </p:sp>
    </p:spTree>
    <p:extLst>
      <p:ext uri="{BB962C8B-B14F-4D97-AF65-F5344CB8AC3E}">
        <p14:creationId xmlns:p14="http://schemas.microsoft.com/office/powerpoint/2010/main" val="19378706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53</a:t>
            </a:fld>
            <a:endParaRPr lang="en-CA"/>
          </a:p>
        </p:txBody>
      </p:sp>
    </p:spTree>
    <p:extLst>
      <p:ext uri="{BB962C8B-B14F-4D97-AF65-F5344CB8AC3E}">
        <p14:creationId xmlns:p14="http://schemas.microsoft.com/office/powerpoint/2010/main" val="1432712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54</a:t>
            </a:fld>
            <a:endParaRPr lang="en-CA"/>
          </a:p>
        </p:txBody>
      </p:sp>
    </p:spTree>
    <p:extLst>
      <p:ext uri="{BB962C8B-B14F-4D97-AF65-F5344CB8AC3E}">
        <p14:creationId xmlns:p14="http://schemas.microsoft.com/office/powerpoint/2010/main" val="3253988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55</a:t>
            </a:fld>
            <a:endParaRPr lang="en-CA"/>
          </a:p>
        </p:txBody>
      </p:sp>
    </p:spTree>
    <p:extLst>
      <p:ext uri="{BB962C8B-B14F-4D97-AF65-F5344CB8AC3E}">
        <p14:creationId xmlns:p14="http://schemas.microsoft.com/office/powerpoint/2010/main" val="3403140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56</a:t>
            </a:fld>
            <a:endParaRPr lang="en-CA"/>
          </a:p>
        </p:txBody>
      </p:sp>
    </p:spTree>
    <p:extLst>
      <p:ext uri="{BB962C8B-B14F-4D97-AF65-F5344CB8AC3E}">
        <p14:creationId xmlns:p14="http://schemas.microsoft.com/office/powerpoint/2010/main" val="803467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63</a:t>
            </a:fld>
            <a:endParaRPr lang="en-CA"/>
          </a:p>
        </p:txBody>
      </p:sp>
    </p:spTree>
    <p:extLst>
      <p:ext uri="{BB962C8B-B14F-4D97-AF65-F5344CB8AC3E}">
        <p14:creationId xmlns:p14="http://schemas.microsoft.com/office/powerpoint/2010/main" val="3921218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66</a:t>
            </a:fld>
            <a:endParaRPr lang="en-CA"/>
          </a:p>
        </p:txBody>
      </p:sp>
    </p:spTree>
    <p:extLst>
      <p:ext uri="{BB962C8B-B14F-4D97-AF65-F5344CB8AC3E}">
        <p14:creationId xmlns:p14="http://schemas.microsoft.com/office/powerpoint/2010/main" val="378471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Which one is missing here? Yes, binary is not on this slide, because it’s all binary.</a:t>
            </a:r>
          </a:p>
        </p:txBody>
      </p:sp>
      <p:sp>
        <p:nvSpPr>
          <p:cNvPr id="4" name="Slide Number Placeholder 3"/>
          <p:cNvSpPr>
            <a:spLocks noGrp="1"/>
          </p:cNvSpPr>
          <p:nvPr>
            <p:ph type="sldNum" sz="quarter" idx="5"/>
          </p:nvPr>
        </p:nvSpPr>
        <p:spPr/>
        <p:txBody>
          <a:bodyPr/>
          <a:lstStyle/>
          <a:p>
            <a:fld id="{E7497DC0-FDC8-1F42-A659-92D4749E77F6}" type="slidenum">
              <a:rPr lang="en-CA" smtClean="0"/>
              <a:t>9</a:t>
            </a:fld>
            <a:endParaRPr lang="en-CA"/>
          </a:p>
        </p:txBody>
      </p:sp>
    </p:spTree>
    <p:extLst>
      <p:ext uri="{BB962C8B-B14F-4D97-AF65-F5344CB8AC3E}">
        <p14:creationId xmlns:p14="http://schemas.microsoft.com/office/powerpoint/2010/main" val="214587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have not yet reverse-engineered the columnstore or data compression algorithms. Besides, after today, you’ll be able to do this yourself!</a:t>
            </a:r>
          </a:p>
        </p:txBody>
      </p:sp>
      <p:sp>
        <p:nvSpPr>
          <p:cNvPr id="4" name="Slide Number Placeholder 3"/>
          <p:cNvSpPr>
            <a:spLocks noGrp="1"/>
          </p:cNvSpPr>
          <p:nvPr>
            <p:ph type="sldNum" sz="quarter" idx="5"/>
          </p:nvPr>
        </p:nvSpPr>
        <p:spPr/>
        <p:txBody>
          <a:bodyPr/>
          <a:lstStyle/>
          <a:p>
            <a:fld id="{E7497DC0-FDC8-1F42-A659-92D4749E77F6}" type="slidenum">
              <a:rPr lang="en-CA" smtClean="0"/>
              <a:t>10</a:t>
            </a:fld>
            <a:endParaRPr lang="en-CA"/>
          </a:p>
        </p:txBody>
      </p:sp>
    </p:spTree>
    <p:extLst>
      <p:ext uri="{BB962C8B-B14F-4D97-AF65-F5344CB8AC3E}">
        <p14:creationId xmlns:p14="http://schemas.microsoft.com/office/powerpoint/2010/main" val="2393045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Cue “Misirlou” by Dick Dale and his Del-Tones</a:t>
            </a:r>
          </a:p>
        </p:txBody>
      </p:sp>
      <p:sp>
        <p:nvSpPr>
          <p:cNvPr id="4" name="Slide Number Placeholder 3"/>
          <p:cNvSpPr>
            <a:spLocks noGrp="1"/>
          </p:cNvSpPr>
          <p:nvPr>
            <p:ph type="sldNum" sz="quarter" idx="5"/>
          </p:nvPr>
        </p:nvSpPr>
        <p:spPr/>
        <p:txBody>
          <a:bodyPr/>
          <a:lstStyle/>
          <a:p>
            <a:fld id="{E7497DC0-FDC8-1F42-A659-92D4749E77F6}" type="slidenum">
              <a:rPr lang="en-CA" smtClean="0"/>
              <a:t>11</a:t>
            </a:fld>
            <a:endParaRPr lang="en-CA"/>
          </a:p>
        </p:txBody>
      </p:sp>
    </p:spTree>
    <p:extLst>
      <p:ext uri="{BB962C8B-B14F-4D97-AF65-F5344CB8AC3E}">
        <p14:creationId xmlns:p14="http://schemas.microsoft.com/office/powerpoint/2010/main" val="2757513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taking a wild guess here because we just don’t know for sure, but people following design standards will usually start a row with an auto-numbered INT.</a:t>
            </a:r>
          </a:p>
        </p:txBody>
      </p:sp>
      <p:sp>
        <p:nvSpPr>
          <p:cNvPr id="4" name="Slide Number Placeholder 3"/>
          <p:cNvSpPr>
            <a:spLocks noGrp="1"/>
          </p:cNvSpPr>
          <p:nvPr>
            <p:ph type="sldNum" sz="quarter" idx="5"/>
          </p:nvPr>
        </p:nvSpPr>
        <p:spPr/>
        <p:txBody>
          <a:bodyPr/>
          <a:lstStyle/>
          <a:p>
            <a:fld id="{E7497DC0-FDC8-1F42-A659-92D4749E77F6}" type="slidenum">
              <a:rPr lang="en-CA" smtClean="0"/>
              <a:t>26</a:t>
            </a:fld>
            <a:endParaRPr lang="en-CA"/>
          </a:p>
        </p:txBody>
      </p:sp>
    </p:spTree>
    <p:extLst>
      <p:ext uri="{BB962C8B-B14F-4D97-AF65-F5344CB8AC3E}">
        <p14:creationId xmlns:p14="http://schemas.microsoft.com/office/powerpoint/2010/main" val="298758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27</a:t>
            </a:fld>
            <a:endParaRPr lang="en-CA"/>
          </a:p>
        </p:txBody>
      </p:sp>
    </p:spTree>
    <p:extLst>
      <p:ext uri="{BB962C8B-B14F-4D97-AF65-F5344CB8AC3E}">
        <p14:creationId xmlns:p14="http://schemas.microsoft.com/office/powerpoint/2010/main" val="535535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497DC0-FDC8-1F42-A659-92D4749E77F6}" type="slidenum">
              <a:rPr lang="en-CA" smtClean="0"/>
              <a:t>28</a:t>
            </a:fld>
            <a:endParaRPr lang="en-CA"/>
          </a:p>
        </p:txBody>
      </p:sp>
    </p:spTree>
    <p:extLst>
      <p:ext uri="{BB962C8B-B14F-4D97-AF65-F5344CB8AC3E}">
        <p14:creationId xmlns:p14="http://schemas.microsoft.com/office/powerpoint/2010/main" val="3077806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from the null bitmap that there are three columns in this table, so the next 40 bytes all belong to the second column.</a:t>
            </a:r>
          </a:p>
        </p:txBody>
      </p:sp>
      <p:sp>
        <p:nvSpPr>
          <p:cNvPr id="4" name="Slide Number Placeholder 3"/>
          <p:cNvSpPr>
            <a:spLocks noGrp="1"/>
          </p:cNvSpPr>
          <p:nvPr>
            <p:ph type="sldNum" sz="quarter" idx="5"/>
          </p:nvPr>
        </p:nvSpPr>
        <p:spPr/>
        <p:txBody>
          <a:bodyPr/>
          <a:lstStyle/>
          <a:p>
            <a:fld id="{E7497DC0-FDC8-1F42-A659-92D4749E77F6}" type="slidenum">
              <a:rPr lang="en-CA" smtClean="0"/>
              <a:t>29</a:t>
            </a:fld>
            <a:endParaRPr lang="en-CA"/>
          </a:p>
        </p:txBody>
      </p:sp>
    </p:spTree>
    <p:extLst>
      <p:ext uri="{BB962C8B-B14F-4D97-AF65-F5344CB8AC3E}">
        <p14:creationId xmlns:p14="http://schemas.microsoft.com/office/powerpoint/2010/main" val="795050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8/3/21</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64761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8/3/21</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61461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8/3/21</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520489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8/3/21</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5332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8/3/21</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080050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8/3/21</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96216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8/3/21</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13100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8/3/21</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8129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8/3/21</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1121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8/3/21</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314136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8/3/21</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1044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8/3/21</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0669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62" r:id="rId6"/>
    <p:sldLayoutId id="2147483757" r:id="rId7"/>
    <p:sldLayoutId id="2147483758" r:id="rId8"/>
    <p:sldLayoutId id="2147483759" r:id="rId9"/>
    <p:sldLayoutId id="2147483761" r:id="rId10"/>
    <p:sldLayoutId id="214748376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E1F4381-ECC1-467E-9196-F560213AF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close-up of a computer&#10;&#10;Description automatically generated with low confidence">
            <a:extLst>
              <a:ext uri="{FF2B5EF4-FFF2-40B4-BE49-F238E27FC236}">
                <a16:creationId xmlns:a16="http://schemas.microsoft.com/office/drawing/2014/main" id="{CFCB863B-169A-4E72-9803-F4830B65B46A}"/>
              </a:ext>
            </a:extLst>
          </p:cNvPr>
          <p:cNvPicPr>
            <a:picLocks noChangeAspect="1"/>
          </p:cNvPicPr>
          <p:nvPr/>
        </p:nvPicPr>
        <p:blipFill rotWithShape="1">
          <a:blip r:embed="rId2">
            <a:alphaModFix amt="40000"/>
          </a:blip>
          <a:srcRect t="15732"/>
          <a:stretch/>
        </p:blipFill>
        <p:spPr>
          <a:xfrm>
            <a:off x="1" y="152"/>
            <a:ext cx="12192000" cy="6857848"/>
          </a:xfrm>
          <a:prstGeom prst="rect">
            <a:avLst/>
          </a:prstGeom>
        </p:spPr>
      </p:pic>
      <p:sp>
        <p:nvSpPr>
          <p:cNvPr id="2" name="Title 1">
            <a:extLst>
              <a:ext uri="{FF2B5EF4-FFF2-40B4-BE49-F238E27FC236}">
                <a16:creationId xmlns:a16="http://schemas.microsoft.com/office/drawing/2014/main" id="{CB26CBDE-20EC-8D4D-8778-377E3184DE1F}"/>
              </a:ext>
            </a:extLst>
          </p:cNvPr>
          <p:cNvSpPr>
            <a:spLocks noGrp="1"/>
          </p:cNvSpPr>
          <p:nvPr>
            <p:ph type="ctrTitle"/>
          </p:nvPr>
        </p:nvSpPr>
        <p:spPr>
          <a:xfrm>
            <a:off x="2806995" y="1371600"/>
            <a:ext cx="8510282" cy="2764466"/>
          </a:xfrm>
        </p:spPr>
        <p:txBody>
          <a:bodyPr anchor="t">
            <a:normAutofit/>
          </a:bodyPr>
          <a:lstStyle/>
          <a:p>
            <a:r>
              <a:rPr lang="en-CA" sz="6600" b="1" dirty="0">
                <a:solidFill>
                  <a:srgbClr val="FFFFFF"/>
                </a:solidFill>
              </a:rPr>
              <a:t>How does SQL Server store that data type?</a:t>
            </a:r>
          </a:p>
        </p:txBody>
      </p:sp>
      <p:sp>
        <p:nvSpPr>
          <p:cNvPr id="3" name="Subtitle 2">
            <a:extLst>
              <a:ext uri="{FF2B5EF4-FFF2-40B4-BE49-F238E27FC236}">
                <a16:creationId xmlns:a16="http://schemas.microsoft.com/office/drawing/2014/main" id="{AD348237-314C-4544-9E35-E15759B265F6}"/>
              </a:ext>
            </a:extLst>
          </p:cNvPr>
          <p:cNvSpPr>
            <a:spLocks noGrp="1"/>
          </p:cNvSpPr>
          <p:nvPr>
            <p:ph type="subTitle" idx="1"/>
          </p:nvPr>
        </p:nvSpPr>
        <p:spPr>
          <a:xfrm>
            <a:off x="5558649" y="4584879"/>
            <a:ext cx="5758628" cy="1287887"/>
          </a:xfrm>
        </p:spPr>
        <p:txBody>
          <a:bodyPr anchor="b">
            <a:normAutofit/>
          </a:bodyPr>
          <a:lstStyle/>
          <a:p>
            <a:pPr algn="r"/>
            <a:r>
              <a:rPr lang="en-CA" sz="2400" dirty="0">
                <a:solidFill>
                  <a:srgbClr val="FFFFFF"/>
                </a:solidFill>
              </a:rPr>
              <a:t>Randolph West</a:t>
            </a:r>
          </a:p>
          <a:p>
            <a:pPr algn="r"/>
            <a:r>
              <a:rPr lang="en-CA" b="0" dirty="0">
                <a:solidFill>
                  <a:srgbClr val="FFFFFF"/>
                </a:solidFill>
              </a:rPr>
              <a:t>Data Platform MVP</a:t>
            </a:r>
            <a:endParaRPr lang="en-CA" sz="1400" b="0" dirty="0">
              <a:solidFill>
                <a:srgbClr val="FFFFFF"/>
              </a:solidFill>
            </a:endParaRPr>
          </a:p>
        </p:txBody>
      </p:sp>
      <p:cxnSp>
        <p:nvCxnSpPr>
          <p:cNvPr id="32" name="Straight Connector 31">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F7FA71A-07C6-764C-88AD-46289537C21C}"/>
              </a:ext>
            </a:extLst>
          </p:cNvPr>
          <p:cNvPicPr>
            <a:picLocks noChangeAspect="1"/>
          </p:cNvPicPr>
          <p:nvPr/>
        </p:nvPicPr>
        <p:blipFill>
          <a:blip r:embed="rId3"/>
          <a:stretch>
            <a:fillRect/>
          </a:stretch>
        </p:blipFill>
        <p:spPr>
          <a:xfrm>
            <a:off x="10222043" y="411672"/>
            <a:ext cx="989835" cy="511115"/>
          </a:xfrm>
          <a:prstGeom prst="rect">
            <a:avLst/>
          </a:prstGeom>
          <a:effectLst>
            <a:outerShdw blurRad="586287" sx="102000" sy="102000" algn="ctr" rotWithShape="0">
              <a:schemeClr val="bg1"/>
            </a:outerShdw>
          </a:effectLst>
        </p:spPr>
      </p:pic>
    </p:spTree>
    <p:extLst>
      <p:ext uri="{BB962C8B-B14F-4D97-AF65-F5344CB8AC3E}">
        <p14:creationId xmlns:p14="http://schemas.microsoft.com/office/powerpoint/2010/main" val="247414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0534-0757-5845-AB2E-781FFA4932B2}"/>
              </a:ext>
            </a:extLst>
          </p:cNvPr>
          <p:cNvSpPr>
            <a:spLocks noGrp="1"/>
          </p:cNvSpPr>
          <p:nvPr>
            <p:ph type="title"/>
          </p:nvPr>
        </p:nvSpPr>
        <p:spPr/>
        <p:txBody>
          <a:bodyPr>
            <a:normAutofit/>
          </a:bodyPr>
          <a:lstStyle/>
          <a:p>
            <a:r>
              <a:rPr lang="en-CA" sz="2800" dirty="0"/>
              <a:t>Caveats for this session</a:t>
            </a:r>
          </a:p>
        </p:txBody>
      </p:sp>
      <p:sp>
        <p:nvSpPr>
          <p:cNvPr id="3" name="Content Placeholder 2">
            <a:extLst>
              <a:ext uri="{FF2B5EF4-FFF2-40B4-BE49-F238E27FC236}">
                <a16:creationId xmlns:a16="http://schemas.microsoft.com/office/drawing/2014/main" id="{E63371E8-433F-D64F-9AAD-454658AB88FA}"/>
              </a:ext>
            </a:extLst>
          </p:cNvPr>
          <p:cNvSpPr>
            <a:spLocks noGrp="1"/>
          </p:cNvSpPr>
          <p:nvPr>
            <p:ph idx="1"/>
          </p:nvPr>
        </p:nvSpPr>
        <p:spPr/>
        <p:txBody>
          <a:bodyPr>
            <a:normAutofit/>
          </a:bodyPr>
          <a:lstStyle/>
          <a:p>
            <a:r>
              <a:rPr lang="en-CA" sz="3200" b="1" dirty="0"/>
              <a:t>Row-store only (no columnstore, only Latin collation)</a:t>
            </a:r>
          </a:p>
          <a:p>
            <a:r>
              <a:rPr lang="en-CA" sz="3200" b="1" dirty="0"/>
              <a:t>Uncompressed data (no page or row compression)</a:t>
            </a:r>
          </a:p>
          <a:p>
            <a:r>
              <a:rPr lang="en-CA" sz="3200" b="1" dirty="0"/>
              <a:t>In-row data (no LOB examination)</a:t>
            </a:r>
          </a:p>
          <a:p>
            <a:r>
              <a:rPr lang="en-CA" sz="3200" b="1" dirty="0"/>
              <a:t>No old data types (</a:t>
            </a:r>
            <a:r>
              <a:rPr lang="en-CA" sz="3200" b="1" dirty="0">
                <a:latin typeface="Consolas" panose="020B0609020204030204" pitchFamily="49" charset="0"/>
                <a:cs typeface="Consolas" panose="020B0609020204030204" pitchFamily="49" charset="0"/>
              </a:rPr>
              <a:t>IMAGE</a:t>
            </a:r>
            <a:r>
              <a:rPr lang="en-CA" sz="3200" b="1" dirty="0"/>
              <a:t>, </a:t>
            </a:r>
            <a:r>
              <a:rPr lang="en-CA" sz="3200" b="1" dirty="0">
                <a:latin typeface="Consolas" panose="020B0609020204030204" pitchFamily="49" charset="0"/>
                <a:cs typeface="Consolas" panose="020B0609020204030204" pitchFamily="49" charset="0"/>
              </a:rPr>
              <a:t>TEXT</a:t>
            </a:r>
            <a:r>
              <a:rPr lang="en-CA" sz="3200" b="1" dirty="0"/>
              <a:t>)</a:t>
            </a:r>
          </a:p>
        </p:txBody>
      </p:sp>
      <p:pic>
        <p:nvPicPr>
          <p:cNvPr id="5" name="Picture 4">
            <a:extLst>
              <a:ext uri="{FF2B5EF4-FFF2-40B4-BE49-F238E27FC236}">
                <a16:creationId xmlns:a16="http://schemas.microsoft.com/office/drawing/2014/main" id="{BA7463D0-8908-AA48-B70D-C71031D064B6}"/>
              </a:ext>
            </a:extLst>
          </p:cNvPr>
          <p:cNvPicPr>
            <a:picLocks noChangeAspect="1"/>
          </p:cNvPicPr>
          <p:nvPr/>
        </p:nvPicPr>
        <p:blipFill>
          <a:blip r:embed="rId3"/>
          <a:stretch>
            <a:fillRect/>
          </a:stretch>
        </p:blipFill>
        <p:spPr>
          <a:xfrm>
            <a:off x="999460" y="430243"/>
            <a:ext cx="989835" cy="511115"/>
          </a:xfrm>
          <a:prstGeom prst="rect">
            <a:avLst/>
          </a:prstGeom>
        </p:spPr>
      </p:pic>
    </p:spTree>
    <p:extLst>
      <p:ext uri="{BB962C8B-B14F-4D97-AF65-F5344CB8AC3E}">
        <p14:creationId xmlns:p14="http://schemas.microsoft.com/office/powerpoint/2010/main" val="338451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44254F-F5D0-A84E-8044-2398A02FED8D}"/>
              </a:ext>
            </a:extLst>
          </p:cNvPr>
          <p:cNvSpPr>
            <a:spLocks noGrp="1"/>
          </p:cNvSpPr>
          <p:nvPr>
            <p:ph type="title"/>
          </p:nvPr>
        </p:nvSpPr>
        <p:spPr/>
        <p:txBody>
          <a:bodyPr/>
          <a:lstStyle/>
          <a:p>
            <a:r>
              <a:rPr lang="en-US" dirty="0"/>
              <a:t>Everybody get down</a:t>
            </a:r>
          </a:p>
        </p:txBody>
      </p:sp>
      <p:sp>
        <p:nvSpPr>
          <p:cNvPr id="5" name="Text Placeholder 4">
            <a:extLst>
              <a:ext uri="{FF2B5EF4-FFF2-40B4-BE49-F238E27FC236}">
                <a16:creationId xmlns:a16="http://schemas.microsoft.com/office/drawing/2014/main" id="{D46AFEB6-EF22-1444-9E89-076CCD986EA9}"/>
              </a:ext>
            </a:extLst>
          </p:cNvPr>
          <p:cNvSpPr>
            <a:spLocks noGrp="1"/>
          </p:cNvSpPr>
          <p:nvPr>
            <p:ph type="body" idx="1"/>
          </p:nvPr>
        </p:nvSpPr>
        <p:spPr/>
        <p:txBody>
          <a:bodyPr>
            <a:normAutofit/>
          </a:bodyPr>
          <a:lstStyle/>
          <a:p>
            <a:r>
              <a:rPr lang="en-US" sz="3200" dirty="0"/>
              <a:t>This is binary</a:t>
            </a:r>
          </a:p>
        </p:txBody>
      </p:sp>
      <p:pic>
        <p:nvPicPr>
          <p:cNvPr id="6" name="Picture 5">
            <a:extLst>
              <a:ext uri="{FF2B5EF4-FFF2-40B4-BE49-F238E27FC236}">
                <a16:creationId xmlns:a16="http://schemas.microsoft.com/office/drawing/2014/main" id="{CBC5123A-A5BA-8742-A4EC-5B12AE7EFC9F}"/>
              </a:ext>
            </a:extLst>
          </p:cNvPr>
          <p:cNvPicPr>
            <a:picLocks noChangeAspect="1"/>
          </p:cNvPicPr>
          <p:nvPr/>
        </p:nvPicPr>
        <p:blipFill>
          <a:blip r:embed="rId3"/>
          <a:stretch>
            <a:fillRect/>
          </a:stretch>
        </p:blipFill>
        <p:spPr>
          <a:xfrm>
            <a:off x="999460" y="430243"/>
            <a:ext cx="989835" cy="511115"/>
          </a:xfrm>
          <a:prstGeom prst="rect">
            <a:avLst/>
          </a:prstGeom>
        </p:spPr>
      </p:pic>
    </p:spTree>
    <p:extLst>
      <p:ext uri="{BB962C8B-B14F-4D97-AF65-F5344CB8AC3E}">
        <p14:creationId xmlns:p14="http://schemas.microsoft.com/office/powerpoint/2010/main" val="351854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0B32-61CE-8F46-BC9D-FDD37F7E0A01}"/>
              </a:ext>
            </a:extLst>
          </p:cNvPr>
          <p:cNvSpPr>
            <a:spLocks noGrp="1"/>
          </p:cNvSpPr>
          <p:nvPr>
            <p:ph type="title"/>
          </p:nvPr>
        </p:nvSpPr>
        <p:spPr/>
        <p:txBody>
          <a:bodyPr>
            <a:normAutofit/>
          </a:bodyPr>
          <a:lstStyle/>
          <a:p>
            <a:r>
              <a:rPr lang="en-CA" sz="2800" dirty="0"/>
              <a:t>What a data page looks like</a:t>
            </a:r>
          </a:p>
        </p:txBody>
      </p:sp>
      <p:sp>
        <p:nvSpPr>
          <p:cNvPr id="3" name="Content Placeholder 2">
            <a:extLst>
              <a:ext uri="{FF2B5EF4-FFF2-40B4-BE49-F238E27FC236}">
                <a16:creationId xmlns:a16="http://schemas.microsoft.com/office/drawing/2014/main" id="{16D67614-B1CC-9842-8B9C-0076A5AF3DF8}"/>
              </a:ext>
            </a:extLst>
          </p:cNvPr>
          <p:cNvSpPr>
            <a:spLocks noGrp="1"/>
          </p:cNvSpPr>
          <p:nvPr>
            <p:ph idx="1"/>
          </p:nvPr>
        </p:nvSpPr>
        <p:spPr>
          <a:xfrm>
            <a:off x="914399" y="2853368"/>
            <a:ext cx="10363200" cy="3430473"/>
          </a:xfrm>
        </p:spPr>
        <p:txBody>
          <a:bodyPr>
            <a:normAutofit/>
          </a:bodyPr>
          <a:lstStyle/>
          <a:p>
            <a:r>
              <a:rPr lang="en-CA" sz="3200" b="1" dirty="0"/>
              <a:t>A data page is 8,192 bytes in size</a:t>
            </a:r>
          </a:p>
          <a:p>
            <a:r>
              <a:rPr lang="en-CA" sz="3200" b="1" dirty="0"/>
              <a:t>The page header is 96 bytes</a:t>
            </a:r>
          </a:p>
          <a:p>
            <a:r>
              <a:rPr lang="en-CA" sz="3200" b="1" dirty="0"/>
              <a:t>There is a slot array at the end of the page</a:t>
            </a:r>
          </a:p>
          <a:p>
            <a:r>
              <a:rPr lang="en-CA" sz="3200" b="1" dirty="0"/>
              <a:t>All the rest is space for rows</a:t>
            </a:r>
          </a:p>
        </p:txBody>
      </p:sp>
      <p:pic>
        <p:nvPicPr>
          <p:cNvPr id="4" name="Picture 3">
            <a:extLst>
              <a:ext uri="{FF2B5EF4-FFF2-40B4-BE49-F238E27FC236}">
                <a16:creationId xmlns:a16="http://schemas.microsoft.com/office/drawing/2014/main" id="{19BF78E1-B578-1348-AF89-EDDF5CA33351}"/>
              </a:ext>
            </a:extLst>
          </p:cNvPr>
          <p:cNvPicPr>
            <a:picLocks noChangeAspect="1"/>
          </p:cNvPicPr>
          <p:nvPr/>
        </p:nvPicPr>
        <p:blipFill>
          <a:blip r:embed="rId2"/>
          <a:stretch>
            <a:fillRect/>
          </a:stretch>
        </p:blipFill>
        <p:spPr>
          <a:xfrm>
            <a:off x="999460" y="430243"/>
            <a:ext cx="989835" cy="511115"/>
          </a:xfrm>
          <a:prstGeom prst="rect">
            <a:avLst/>
          </a:prstGeom>
        </p:spPr>
      </p:pic>
      <p:sp>
        <p:nvSpPr>
          <p:cNvPr id="5" name="TextBox 4">
            <a:extLst>
              <a:ext uri="{FF2B5EF4-FFF2-40B4-BE49-F238E27FC236}">
                <a16:creationId xmlns:a16="http://schemas.microsoft.com/office/drawing/2014/main" id="{F7EF904B-08AD-2347-BFE5-410D0F430350}"/>
              </a:ext>
            </a:extLst>
          </p:cNvPr>
          <p:cNvSpPr txBox="1"/>
          <p:nvPr/>
        </p:nvSpPr>
        <p:spPr>
          <a:xfrm>
            <a:off x="217018" y="6283841"/>
            <a:ext cx="11757962" cy="461665"/>
          </a:xfrm>
          <a:prstGeom prst="rect">
            <a:avLst/>
          </a:prstGeom>
          <a:noFill/>
        </p:spPr>
        <p:txBody>
          <a:bodyPr wrap="none" rtlCol="0">
            <a:spAutoFit/>
          </a:bodyPr>
          <a:lstStyle/>
          <a:p>
            <a:r>
              <a:rPr lang="en-US" sz="2400" i="1" dirty="0"/>
              <a:t>https://</a:t>
            </a:r>
            <a:r>
              <a:rPr lang="en-US" sz="2400" i="1" dirty="0" err="1"/>
              <a:t>www.sqlskills.com</a:t>
            </a:r>
            <a:r>
              <a:rPr lang="en-US" sz="2400" i="1" dirty="0"/>
              <a:t>/blogs/</a:t>
            </a:r>
            <a:r>
              <a:rPr lang="en-US" sz="2400" i="1" dirty="0" err="1"/>
              <a:t>paul</a:t>
            </a:r>
            <a:r>
              <a:rPr lang="en-US" sz="2400" i="1" dirty="0"/>
              <a:t>/inside-the-storage-engine-anatomy-of-a-page/</a:t>
            </a:r>
          </a:p>
        </p:txBody>
      </p:sp>
      <p:pic>
        <p:nvPicPr>
          <p:cNvPr id="1026" name="Picture 2" descr="Image of a data page, taken from Paul Randal's blog. The page header, free space, and slot array, are all indicated in different colours.">
            <a:extLst>
              <a:ext uri="{FF2B5EF4-FFF2-40B4-BE49-F238E27FC236}">
                <a16:creationId xmlns:a16="http://schemas.microsoft.com/office/drawing/2014/main" id="{46BA3A2E-0785-1544-B8F6-472B357CC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646" y="1609547"/>
            <a:ext cx="4326334" cy="2487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7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DE1F4381-ECC1-467E-9196-F560213AF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descr="A close-up of a circuit board&#10;&#10;Description automatically generated with medium confidence">
            <a:extLst>
              <a:ext uri="{FF2B5EF4-FFF2-40B4-BE49-F238E27FC236}">
                <a16:creationId xmlns:a16="http://schemas.microsoft.com/office/drawing/2014/main" id="{88A3FB5C-C98E-43BA-8601-2ACEDDE37EE5}"/>
              </a:ext>
            </a:extLst>
          </p:cNvPr>
          <p:cNvPicPr>
            <a:picLocks noChangeAspect="1"/>
          </p:cNvPicPr>
          <p:nvPr/>
        </p:nvPicPr>
        <p:blipFill rotWithShape="1">
          <a:blip r:embed="rId2">
            <a:alphaModFix amt="40000"/>
          </a:blip>
          <a:srcRect t="15732"/>
          <a:stretch/>
        </p:blipFill>
        <p:spPr>
          <a:xfrm>
            <a:off x="1" y="152"/>
            <a:ext cx="12192000" cy="6857848"/>
          </a:xfrm>
          <a:prstGeom prst="rect">
            <a:avLst/>
          </a:prstGeom>
        </p:spPr>
      </p:pic>
      <p:sp>
        <p:nvSpPr>
          <p:cNvPr id="2" name="Title 1">
            <a:extLst>
              <a:ext uri="{FF2B5EF4-FFF2-40B4-BE49-F238E27FC236}">
                <a16:creationId xmlns:a16="http://schemas.microsoft.com/office/drawing/2014/main" id="{6A639DA5-0243-AF43-B314-293BAA77A14E}"/>
              </a:ext>
            </a:extLst>
          </p:cNvPr>
          <p:cNvSpPr>
            <a:spLocks noGrp="1"/>
          </p:cNvSpPr>
          <p:nvPr>
            <p:ph type="title"/>
          </p:nvPr>
        </p:nvSpPr>
        <p:spPr>
          <a:xfrm>
            <a:off x="3855525" y="1371600"/>
            <a:ext cx="7461752" cy="2696866"/>
          </a:xfrm>
        </p:spPr>
        <p:txBody>
          <a:bodyPr vert="horz" lIns="91440" tIns="45720" rIns="91440" bIns="45720" rtlCol="0" anchor="t">
            <a:normAutofit/>
          </a:bodyPr>
          <a:lstStyle/>
          <a:p>
            <a:pPr algn="r"/>
            <a:r>
              <a:rPr lang="en-US" sz="4000" dirty="0">
                <a:solidFill>
                  <a:srgbClr val="FFFFFF"/>
                </a:solidFill>
              </a:rPr>
              <a:t>Walkthrough</a:t>
            </a:r>
          </a:p>
        </p:txBody>
      </p:sp>
      <p:sp>
        <p:nvSpPr>
          <p:cNvPr id="4" name="Text Placeholder 3">
            <a:extLst>
              <a:ext uri="{FF2B5EF4-FFF2-40B4-BE49-F238E27FC236}">
                <a16:creationId xmlns:a16="http://schemas.microsoft.com/office/drawing/2014/main" id="{636A9515-5D4C-D14B-B031-A7BB68FCAEBB}"/>
              </a:ext>
            </a:extLst>
          </p:cNvPr>
          <p:cNvSpPr>
            <a:spLocks noGrp="1"/>
          </p:cNvSpPr>
          <p:nvPr>
            <p:ph type="body" idx="1"/>
          </p:nvPr>
        </p:nvSpPr>
        <p:spPr>
          <a:xfrm>
            <a:off x="4433777" y="4584879"/>
            <a:ext cx="6883500" cy="1287887"/>
          </a:xfrm>
        </p:spPr>
        <p:txBody>
          <a:bodyPr vert="horz" lIns="91440" tIns="45720" rIns="91440" bIns="45720" rtlCol="0" anchor="b">
            <a:normAutofit/>
          </a:bodyPr>
          <a:lstStyle/>
          <a:p>
            <a:pPr algn="r">
              <a:lnSpc>
                <a:spcPct val="130000"/>
              </a:lnSpc>
            </a:pPr>
            <a:r>
              <a:rPr lang="en-US" sz="2400" b="1" cap="all" spc="300" dirty="0">
                <a:solidFill>
                  <a:srgbClr val="FFFFFF"/>
                </a:solidFill>
              </a:rPr>
              <a:t>DECODING a SQL SERVER data FILE</a:t>
            </a:r>
            <a:br>
              <a:rPr lang="en-US" sz="2400" b="1" cap="all" spc="300" dirty="0">
                <a:solidFill>
                  <a:srgbClr val="FFFFFF"/>
                </a:solidFill>
              </a:rPr>
            </a:br>
            <a:r>
              <a:rPr lang="en-US" sz="2400" b="1" cap="all" spc="300" dirty="0">
                <a:solidFill>
                  <a:srgbClr val="FFFFFF"/>
                </a:solidFill>
              </a:rPr>
              <a:t>with a hex EDITOR</a:t>
            </a:r>
          </a:p>
        </p:txBody>
      </p:sp>
      <p:cxnSp>
        <p:nvCxnSpPr>
          <p:cNvPr id="31" name="Straight Connector 30">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1A132EEA-A133-0949-9BB4-9BD0FAA9B132}"/>
              </a:ext>
            </a:extLst>
          </p:cNvPr>
          <p:cNvPicPr>
            <a:picLocks noChangeAspect="1"/>
          </p:cNvPicPr>
          <p:nvPr/>
        </p:nvPicPr>
        <p:blipFill>
          <a:blip r:embed="rId3"/>
          <a:stretch>
            <a:fillRect/>
          </a:stretch>
        </p:blipFill>
        <p:spPr>
          <a:xfrm>
            <a:off x="10222043" y="411672"/>
            <a:ext cx="989835" cy="511115"/>
          </a:xfrm>
          <a:prstGeom prst="rect">
            <a:avLst/>
          </a:prstGeom>
          <a:effectLst>
            <a:outerShdw blurRad="586287" sx="102000" sy="102000" algn="ctr" rotWithShape="0">
              <a:schemeClr val="bg1"/>
            </a:outerShdw>
          </a:effectLst>
        </p:spPr>
      </p:pic>
    </p:spTree>
    <p:extLst>
      <p:ext uri="{BB962C8B-B14F-4D97-AF65-F5344CB8AC3E}">
        <p14:creationId xmlns:p14="http://schemas.microsoft.com/office/powerpoint/2010/main" val="2572528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4A0B-FF63-7C46-AE52-CE46D5FCD0A1}"/>
              </a:ext>
            </a:extLst>
          </p:cNvPr>
          <p:cNvSpPr>
            <a:spLocks noGrp="1"/>
          </p:cNvSpPr>
          <p:nvPr>
            <p:ph type="title"/>
          </p:nvPr>
        </p:nvSpPr>
        <p:spPr/>
        <p:txBody>
          <a:bodyPr>
            <a:normAutofit/>
          </a:bodyPr>
          <a:lstStyle/>
          <a:p>
            <a:r>
              <a:rPr lang="en-CA" sz="2800" dirty="0"/>
              <a:t>Looking at a data page with a hex editor</a:t>
            </a:r>
          </a:p>
        </p:txBody>
      </p:sp>
      <p:sp>
        <p:nvSpPr>
          <p:cNvPr id="3" name="Content Placeholder 2">
            <a:extLst>
              <a:ext uri="{FF2B5EF4-FFF2-40B4-BE49-F238E27FC236}">
                <a16:creationId xmlns:a16="http://schemas.microsoft.com/office/drawing/2014/main" id="{A955E126-AE82-EB45-A39D-A8EE8A310C96}"/>
              </a:ext>
            </a:extLst>
          </p:cNvPr>
          <p:cNvSpPr>
            <a:spLocks noGrp="1"/>
          </p:cNvSpPr>
          <p:nvPr>
            <p:ph idx="1"/>
          </p:nvPr>
        </p:nvSpPr>
        <p:spPr>
          <a:xfrm>
            <a:off x="914399" y="2853369"/>
            <a:ext cx="10363200" cy="3717552"/>
          </a:xfrm>
        </p:spPr>
        <p:txBody>
          <a:bodyPr>
            <a:normAutofit/>
          </a:bodyPr>
          <a:lstStyle/>
          <a:p>
            <a:r>
              <a:rPr lang="en-CA" sz="3200" b="1" dirty="0"/>
              <a:t>Data pages are aligned on an 8,192-byte boundary</a:t>
            </a:r>
          </a:p>
          <a:p>
            <a:r>
              <a:rPr lang="en-CA" sz="3200" b="1" dirty="0"/>
              <a:t>If you’re looking at a data page (as opposed to, say, a GAM page), you can see the actual rows</a:t>
            </a:r>
          </a:p>
          <a:p>
            <a:r>
              <a:rPr lang="en-CA" sz="3200" b="1" dirty="0"/>
              <a:t>So how do you know if it’s a data page?</a:t>
            </a:r>
          </a:p>
          <a:p>
            <a:pPr marL="731520" lvl="1" indent="-457200">
              <a:buFont typeface="Arial" panose="020B0604020202020204" pitchFamily="34" charset="0"/>
              <a:buChar char="•"/>
            </a:pPr>
            <a:r>
              <a:rPr lang="en-CA" sz="3000" b="1" dirty="0"/>
              <a:t>Spoiler: the page type is in the page header</a:t>
            </a:r>
          </a:p>
        </p:txBody>
      </p:sp>
      <p:pic>
        <p:nvPicPr>
          <p:cNvPr id="4" name="Picture 3">
            <a:extLst>
              <a:ext uri="{FF2B5EF4-FFF2-40B4-BE49-F238E27FC236}">
                <a16:creationId xmlns:a16="http://schemas.microsoft.com/office/drawing/2014/main" id="{D01AD662-6609-984E-947E-463C98F31ED2}"/>
              </a:ext>
            </a:extLst>
          </p:cNvPr>
          <p:cNvPicPr>
            <a:picLocks noChangeAspect="1"/>
          </p:cNvPicPr>
          <p:nvPr/>
        </p:nvPicPr>
        <p:blipFill>
          <a:blip r:embed="rId2"/>
          <a:stretch>
            <a:fillRect/>
          </a:stretch>
        </p:blipFill>
        <p:spPr>
          <a:xfrm>
            <a:off x="999460" y="430243"/>
            <a:ext cx="989835" cy="511115"/>
          </a:xfrm>
          <a:prstGeom prst="rect">
            <a:avLst/>
          </a:prstGeom>
        </p:spPr>
      </p:pic>
      <p:sp>
        <p:nvSpPr>
          <p:cNvPr id="5" name="TextBox 4">
            <a:extLst>
              <a:ext uri="{FF2B5EF4-FFF2-40B4-BE49-F238E27FC236}">
                <a16:creationId xmlns:a16="http://schemas.microsoft.com/office/drawing/2014/main" id="{ACDBACDF-6CCB-514E-8421-39C1A2835160}"/>
              </a:ext>
            </a:extLst>
          </p:cNvPr>
          <p:cNvSpPr txBox="1"/>
          <p:nvPr/>
        </p:nvSpPr>
        <p:spPr>
          <a:xfrm>
            <a:off x="217018" y="6283841"/>
            <a:ext cx="11757962" cy="461665"/>
          </a:xfrm>
          <a:prstGeom prst="rect">
            <a:avLst/>
          </a:prstGeom>
          <a:noFill/>
        </p:spPr>
        <p:txBody>
          <a:bodyPr wrap="none" rtlCol="0">
            <a:spAutoFit/>
          </a:bodyPr>
          <a:lstStyle/>
          <a:p>
            <a:r>
              <a:rPr lang="en-US" sz="2400" i="1" dirty="0"/>
              <a:t>https://</a:t>
            </a:r>
            <a:r>
              <a:rPr lang="en-US" sz="2400" i="1" dirty="0" err="1"/>
              <a:t>www.sqlskills.com</a:t>
            </a:r>
            <a:r>
              <a:rPr lang="en-US" sz="2400" i="1" dirty="0"/>
              <a:t>/blogs/</a:t>
            </a:r>
            <a:r>
              <a:rPr lang="en-US" sz="2400" i="1" dirty="0" err="1"/>
              <a:t>paul</a:t>
            </a:r>
            <a:r>
              <a:rPr lang="en-US" sz="2400" i="1" dirty="0"/>
              <a:t>/inside-the-storage-engine-anatomy-of-a-page/</a:t>
            </a:r>
          </a:p>
        </p:txBody>
      </p:sp>
    </p:spTree>
    <p:extLst>
      <p:ext uri="{BB962C8B-B14F-4D97-AF65-F5344CB8AC3E}">
        <p14:creationId xmlns:p14="http://schemas.microsoft.com/office/powerpoint/2010/main" val="340369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4A0B-FF63-7C46-AE52-CE46D5FCD0A1}"/>
              </a:ext>
            </a:extLst>
          </p:cNvPr>
          <p:cNvSpPr>
            <a:spLocks noGrp="1"/>
          </p:cNvSpPr>
          <p:nvPr>
            <p:ph type="title"/>
          </p:nvPr>
        </p:nvSpPr>
        <p:spPr/>
        <p:txBody>
          <a:bodyPr>
            <a:normAutofit/>
          </a:bodyPr>
          <a:lstStyle/>
          <a:p>
            <a:r>
              <a:rPr lang="en-CA" sz="2800" dirty="0"/>
              <a:t>Looking at a data page header (first 96 bytes)</a:t>
            </a:r>
          </a:p>
        </p:txBody>
      </p:sp>
      <p:pic>
        <p:nvPicPr>
          <p:cNvPr id="4" name="Picture 3">
            <a:extLst>
              <a:ext uri="{FF2B5EF4-FFF2-40B4-BE49-F238E27FC236}">
                <a16:creationId xmlns:a16="http://schemas.microsoft.com/office/drawing/2014/main" id="{D01AD662-6609-984E-947E-463C98F31ED2}"/>
              </a:ext>
            </a:extLst>
          </p:cNvPr>
          <p:cNvPicPr>
            <a:picLocks noChangeAspect="1"/>
          </p:cNvPicPr>
          <p:nvPr/>
        </p:nvPicPr>
        <p:blipFill>
          <a:blip r:embed="rId2"/>
          <a:stretch>
            <a:fillRect/>
          </a:stretch>
        </p:blipFill>
        <p:spPr>
          <a:xfrm>
            <a:off x="999460" y="430243"/>
            <a:ext cx="989835" cy="511115"/>
          </a:xfrm>
          <a:prstGeom prst="rect">
            <a:avLst/>
          </a:prstGeom>
        </p:spPr>
      </p:pic>
      <p:pic>
        <p:nvPicPr>
          <p:cNvPr id="11" name="Picture 10" descr="A data page header, showing the first byte as 0x01, indicating that it is a data page.">
            <a:extLst>
              <a:ext uri="{FF2B5EF4-FFF2-40B4-BE49-F238E27FC236}">
                <a16:creationId xmlns:a16="http://schemas.microsoft.com/office/drawing/2014/main" id="{6F7FB1DC-9945-CA44-B4B6-2FA2440CCF6E}"/>
              </a:ext>
            </a:extLst>
          </p:cNvPr>
          <p:cNvPicPr>
            <a:picLocks noChangeAspect="1"/>
          </p:cNvPicPr>
          <p:nvPr/>
        </p:nvPicPr>
        <p:blipFill>
          <a:blip r:embed="rId3"/>
          <a:stretch>
            <a:fillRect/>
          </a:stretch>
        </p:blipFill>
        <p:spPr>
          <a:xfrm>
            <a:off x="750000" y="3116285"/>
            <a:ext cx="10692000" cy="1001918"/>
          </a:xfrm>
          <a:prstGeom prst="rect">
            <a:avLst/>
          </a:prstGeom>
        </p:spPr>
      </p:pic>
      <p:sp>
        <p:nvSpPr>
          <p:cNvPr id="12" name="TextBox 11">
            <a:extLst>
              <a:ext uri="{FF2B5EF4-FFF2-40B4-BE49-F238E27FC236}">
                <a16:creationId xmlns:a16="http://schemas.microsoft.com/office/drawing/2014/main" id="{C504E322-FA28-8D4B-9DC9-0B6FA348B7D6}"/>
              </a:ext>
            </a:extLst>
          </p:cNvPr>
          <p:cNvSpPr txBox="1"/>
          <p:nvPr/>
        </p:nvSpPr>
        <p:spPr>
          <a:xfrm>
            <a:off x="217018" y="6283841"/>
            <a:ext cx="11757962" cy="461665"/>
          </a:xfrm>
          <a:prstGeom prst="rect">
            <a:avLst/>
          </a:prstGeom>
          <a:noFill/>
        </p:spPr>
        <p:txBody>
          <a:bodyPr wrap="none" rtlCol="0">
            <a:spAutoFit/>
          </a:bodyPr>
          <a:lstStyle/>
          <a:p>
            <a:r>
              <a:rPr lang="en-US" sz="2400" i="1" dirty="0"/>
              <a:t>https://</a:t>
            </a:r>
            <a:r>
              <a:rPr lang="en-US" sz="2400" i="1" dirty="0" err="1"/>
              <a:t>www.sqlskills.com</a:t>
            </a:r>
            <a:r>
              <a:rPr lang="en-US" sz="2400" i="1" dirty="0"/>
              <a:t>/blogs/</a:t>
            </a:r>
            <a:r>
              <a:rPr lang="en-US" sz="2400" i="1" dirty="0" err="1"/>
              <a:t>paul</a:t>
            </a:r>
            <a:r>
              <a:rPr lang="en-US" sz="2400" i="1" dirty="0"/>
              <a:t>/inside-the-storage-engine-anatomy-of-a-page/</a:t>
            </a:r>
          </a:p>
        </p:txBody>
      </p:sp>
      <p:sp>
        <p:nvSpPr>
          <p:cNvPr id="13" name="TextBox 12">
            <a:extLst>
              <a:ext uri="{FF2B5EF4-FFF2-40B4-BE49-F238E27FC236}">
                <a16:creationId xmlns:a16="http://schemas.microsoft.com/office/drawing/2014/main" id="{5E5B3A95-836E-6C42-B201-AC51D38AD7B5}"/>
              </a:ext>
            </a:extLst>
          </p:cNvPr>
          <p:cNvSpPr txBox="1"/>
          <p:nvPr/>
        </p:nvSpPr>
        <p:spPr>
          <a:xfrm>
            <a:off x="3251310" y="4908634"/>
            <a:ext cx="5689378" cy="584775"/>
          </a:xfrm>
          <a:prstGeom prst="rect">
            <a:avLst/>
          </a:prstGeom>
          <a:noFill/>
        </p:spPr>
        <p:txBody>
          <a:bodyPr wrap="none" rtlCol="0">
            <a:spAutoFit/>
          </a:bodyPr>
          <a:lstStyle/>
          <a:p>
            <a:r>
              <a:rPr lang="en-US" sz="3200" b="1" dirty="0"/>
              <a:t>Yup, that’s a data page alright…</a:t>
            </a:r>
          </a:p>
        </p:txBody>
      </p:sp>
      <p:sp>
        <p:nvSpPr>
          <p:cNvPr id="14" name="Frame 13">
            <a:extLst>
              <a:ext uri="{FF2B5EF4-FFF2-40B4-BE49-F238E27FC236}">
                <a16:creationId xmlns:a16="http://schemas.microsoft.com/office/drawing/2014/main" id="{D619C283-7E1F-1249-8F16-E6698B660A55}"/>
              </a:ext>
            </a:extLst>
          </p:cNvPr>
          <p:cNvSpPr/>
          <p:nvPr/>
        </p:nvSpPr>
        <p:spPr>
          <a:xfrm>
            <a:off x="692055" y="3058557"/>
            <a:ext cx="469482" cy="4302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1058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4A0B-FF63-7C46-AE52-CE46D5FCD0A1}"/>
              </a:ext>
            </a:extLst>
          </p:cNvPr>
          <p:cNvSpPr>
            <a:spLocks noGrp="1"/>
          </p:cNvSpPr>
          <p:nvPr>
            <p:ph type="title"/>
          </p:nvPr>
        </p:nvSpPr>
        <p:spPr/>
        <p:txBody>
          <a:bodyPr>
            <a:normAutofit/>
          </a:bodyPr>
          <a:lstStyle/>
          <a:p>
            <a:r>
              <a:rPr lang="en-CA" sz="2800" dirty="0"/>
              <a:t>Looking at a slot array (end of the page)</a:t>
            </a:r>
          </a:p>
        </p:txBody>
      </p:sp>
      <p:pic>
        <p:nvPicPr>
          <p:cNvPr id="4" name="Picture 3">
            <a:extLst>
              <a:ext uri="{FF2B5EF4-FFF2-40B4-BE49-F238E27FC236}">
                <a16:creationId xmlns:a16="http://schemas.microsoft.com/office/drawing/2014/main" id="{D01AD662-6609-984E-947E-463C98F31ED2}"/>
              </a:ext>
            </a:extLst>
          </p:cNvPr>
          <p:cNvPicPr>
            <a:picLocks noChangeAspect="1"/>
          </p:cNvPicPr>
          <p:nvPr/>
        </p:nvPicPr>
        <p:blipFill>
          <a:blip r:embed="rId2"/>
          <a:stretch>
            <a:fillRect/>
          </a:stretch>
        </p:blipFill>
        <p:spPr>
          <a:xfrm>
            <a:off x="999460" y="430243"/>
            <a:ext cx="989835" cy="511115"/>
          </a:xfrm>
          <a:prstGeom prst="rect">
            <a:avLst/>
          </a:prstGeom>
        </p:spPr>
      </p:pic>
      <p:pic>
        <p:nvPicPr>
          <p:cNvPr id="5" name="Picture 4" descr="The end of a data page. All bytes visible are shown in hex as 0x21, except for the slot array, which is written as 0xAB006000.">
            <a:extLst>
              <a:ext uri="{FF2B5EF4-FFF2-40B4-BE49-F238E27FC236}">
                <a16:creationId xmlns:a16="http://schemas.microsoft.com/office/drawing/2014/main" id="{910F088C-AB58-F047-AAC2-B769A9E5D106}"/>
              </a:ext>
            </a:extLst>
          </p:cNvPr>
          <p:cNvPicPr>
            <a:picLocks noChangeAspect="1"/>
          </p:cNvPicPr>
          <p:nvPr/>
        </p:nvPicPr>
        <p:blipFill>
          <a:blip r:embed="rId3"/>
          <a:stretch>
            <a:fillRect/>
          </a:stretch>
        </p:blipFill>
        <p:spPr>
          <a:xfrm>
            <a:off x="748611" y="3116286"/>
            <a:ext cx="10692000" cy="1314101"/>
          </a:xfrm>
          <a:prstGeom prst="rect">
            <a:avLst/>
          </a:prstGeom>
        </p:spPr>
      </p:pic>
      <p:sp>
        <p:nvSpPr>
          <p:cNvPr id="10" name="TextBox 9">
            <a:extLst>
              <a:ext uri="{FF2B5EF4-FFF2-40B4-BE49-F238E27FC236}">
                <a16:creationId xmlns:a16="http://schemas.microsoft.com/office/drawing/2014/main" id="{BBBFD3C7-007B-4649-9295-BD4BE5FFC758}"/>
              </a:ext>
            </a:extLst>
          </p:cNvPr>
          <p:cNvSpPr txBox="1"/>
          <p:nvPr/>
        </p:nvSpPr>
        <p:spPr>
          <a:xfrm>
            <a:off x="217018" y="6283841"/>
            <a:ext cx="11757962" cy="461665"/>
          </a:xfrm>
          <a:prstGeom prst="rect">
            <a:avLst/>
          </a:prstGeom>
          <a:noFill/>
        </p:spPr>
        <p:txBody>
          <a:bodyPr wrap="none" rtlCol="0">
            <a:spAutoFit/>
          </a:bodyPr>
          <a:lstStyle/>
          <a:p>
            <a:r>
              <a:rPr lang="en-US" sz="2400" i="1" dirty="0"/>
              <a:t>https://</a:t>
            </a:r>
            <a:r>
              <a:rPr lang="en-US" sz="2400" i="1" dirty="0" err="1"/>
              <a:t>www.sqlskills.com</a:t>
            </a:r>
            <a:r>
              <a:rPr lang="en-US" sz="2400" i="1" dirty="0"/>
              <a:t>/blogs/</a:t>
            </a:r>
            <a:r>
              <a:rPr lang="en-US" sz="2400" i="1" dirty="0" err="1"/>
              <a:t>paul</a:t>
            </a:r>
            <a:r>
              <a:rPr lang="en-US" sz="2400" i="1" dirty="0"/>
              <a:t>/inside-the-storage-engine-anatomy-of-a-page/</a:t>
            </a:r>
          </a:p>
        </p:txBody>
      </p:sp>
      <p:sp>
        <p:nvSpPr>
          <p:cNvPr id="11" name="Frame 10">
            <a:extLst>
              <a:ext uri="{FF2B5EF4-FFF2-40B4-BE49-F238E27FC236}">
                <a16:creationId xmlns:a16="http://schemas.microsoft.com/office/drawing/2014/main" id="{7410C11D-2AFB-A840-BA9B-0B325A29007A}"/>
              </a:ext>
            </a:extLst>
          </p:cNvPr>
          <p:cNvSpPr/>
          <p:nvPr/>
        </p:nvSpPr>
        <p:spPr>
          <a:xfrm>
            <a:off x="10083189" y="4038279"/>
            <a:ext cx="1429407" cy="4302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6DF5A67A-5282-564D-AABF-73B9DBA4192F}"/>
              </a:ext>
            </a:extLst>
          </p:cNvPr>
          <p:cNvSpPr txBox="1"/>
          <p:nvPr/>
        </p:nvSpPr>
        <p:spPr>
          <a:xfrm>
            <a:off x="1366393" y="4860630"/>
            <a:ext cx="9456435" cy="1077218"/>
          </a:xfrm>
          <a:prstGeom prst="rect">
            <a:avLst/>
          </a:prstGeom>
          <a:noFill/>
        </p:spPr>
        <p:txBody>
          <a:bodyPr wrap="none" rtlCol="0">
            <a:spAutoFit/>
          </a:bodyPr>
          <a:lstStyle/>
          <a:p>
            <a:r>
              <a:rPr lang="en-US" sz="3200" b="1" dirty="0">
                <a:latin typeface="Consolas" panose="020B0609020204030204" pitchFamily="49" charset="0"/>
                <a:cs typeface="Consolas" panose="020B0609020204030204" pitchFamily="49" charset="0"/>
              </a:rPr>
              <a:t>0x0060 == </a:t>
            </a:r>
            <a:r>
              <a:rPr lang="en-US" sz="3200" b="1" dirty="0"/>
              <a:t>offset 96 bytes from start of data page</a:t>
            </a:r>
          </a:p>
          <a:p>
            <a:r>
              <a:rPr lang="en-US" sz="3200" b="1" dirty="0">
                <a:latin typeface="Consolas" panose="020B0609020204030204" pitchFamily="49" charset="0"/>
                <a:cs typeface="Consolas" panose="020B0609020204030204" pitchFamily="49" charset="0"/>
              </a:rPr>
              <a:t>0x00AB == </a:t>
            </a:r>
            <a:r>
              <a:rPr lang="en-US" sz="3200" b="1" dirty="0"/>
              <a:t>offset 171 bytes from start of data page</a:t>
            </a:r>
          </a:p>
        </p:txBody>
      </p:sp>
    </p:spTree>
    <p:extLst>
      <p:ext uri="{BB962C8B-B14F-4D97-AF65-F5344CB8AC3E}">
        <p14:creationId xmlns:p14="http://schemas.microsoft.com/office/powerpoint/2010/main" val="426989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structure of a data row (1/2)</a:t>
            </a:r>
          </a:p>
        </p:txBody>
      </p:sp>
      <p:sp>
        <p:nvSpPr>
          <p:cNvPr id="11" name="Content Placeholder 10">
            <a:extLst>
              <a:ext uri="{FF2B5EF4-FFF2-40B4-BE49-F238E27FC236}">
                <a16:creationId xmlns:a16="http://schemas.microsoft.com/office/drawing/2014/main" id="{B404072E-BB54-6241-B8A6-53F3F6A53038}"/>
              </a:ext>
            </a:extLst>
          </p:cNvPr>
          <p:cNvSpPr>
            <a:spLocks noGrp="1"/>
          </p:cNvSpPr>
          <p:nvPr>
            <p:ph idx="1"/>
          </p:nvPr>
        </p:nvSpPr>
        <p:spPr>
          <a:xfrm>
            <a:off x="914399" y="2853369"/>
            <a:ext cx="10363200" cy="3574388"/>
          </a:xfrm>
        </p:spPr>
        <p:txBody>
          <a:bodyPr>
            <a:normAutofit fontScale="92500"/>
          </a:bodyPr>
          <a:lstStyle/>
          <a:p>
            <a:r>
              <a:rPr lang="en-CA" sz="3200" b="1" dirty="0"/>
              <a:t>Byte 0 (TagA): Record type, a reversed bit mask</a:t>
            </a:r>
          </a:p>
          <a:p>
            <a:r>
              <a:rPr lang="en-CA" sz="3200" b="1" dirty="0"/>
              <a:t>Byte 1 (TagB): </a:t>
            </a:r>
            <a:r>
              <a:rPr lang="en-CA" sz="3200" b="1" dirty="0">
                <a:latin typeface="Consolas" panose="020B0609020204030204" pitchFamily="49" charset="0"/>
                <a:cs typeface="Consolas" panose="020B0609020204030204" pitchFamily="49" charset="0"/>
              </a:rPr>
              <a:t>0x00</a:t>
            </a:r>
            <a:r>
              <a:rPr lang="en-CA" sz="3200" b="1" dirty="0"/>
              <a:t> or </a:t>
            </a:r>
            <a:r>
              <a:rPr lang="en-CA" sz="3200" b="1" dirty="0">
                <a:latin typeface="Consolas" panose="020B0609020204030204" pitchFamily="49" charset="0"/>
                <a:cs typeface="Consolas" panose="020B0609020204030204" pitchFamily="49" charset="0"/>
              </a:rPr>
              <a:t>0x01</a:t>
            </a:r>
            <a:r>
              <a:rPr lang="en-CA" sz="3200" b="1" dirty="0"/>
              <a:t> (ghost forwarded record only)</a:t>
            </a:r>
          </a:p>
          <a:p>
            <a:r>
              <a:rPr lang="en-CA" sz="3200" b="1" dirty="0"/>
              <a:t>Bytes 2 – 3: Null bitmap offset</a:t>
            </a:r>
          </a:p>
          <a:p>
            <a:r>
              <a:rPr lang="en-CA" sz="3200" b="1" dirty="0"/>
              <a:t>Then: Fixed-length portion</a:t>
            </a:r>
          </a:p>
          <a:p>
            <a:r>
              <a:rPr lang="en-CA" sz="3200" b="1" dirty="0"/>
              <a:t>Followed by: Count of columns</a:t>
            </a:r>
          </a:p>
        </p:txBody>
      </p:sp>
      <p:sp>
        <p:nvSpPr>
          <p:cNvPr id="12" name="TextBox 11">
            <a:extLst>
              <a:ext uri="{FF2B5EF4-FFF2-40B4-BE49-F238E27FC236}">
                <a16:creationId xmlns:a16="http://schemas.microsoft.com/office/drawing/2014/main" id="{F4CAE85A-00B4-2E49-80A9-7107EFE8A9DF}"/>
              </a:ext>
            </a:extLst>
          </p:cNvPr>
          <p:cNvSpPr txBox="1"/>
          <p:nvPr/>
        </p:nvSpPr>
        <p:spPr>
          <a:xfrm>
            <a:off x="4521502" y="6119336"/>
            <a:ext cx="7670498" cy="738664"/>
          </a:xfrm>
          <a:prstGeom prst="rect">
            <a:avLst/>
          </a:prstGeom>
          <a:noFill/>
        </p:spPr>
        <p:txBody>
          <a:bodyPr wrap="none" rtlCol="0">
            <a:spAutoFit/>
          </a:bodyPr>
          <a:lstStyle/>
          <a:p>
            <a:pPr algn="r"/>
            <a:r>
              <a:rPr lang="en-CA" sz="1400" i="1" dirty="0"/>
              <a:t>Sources:</a:t>
            </a:r>
          </a:p>
          <a:p>
            <a:pPr algn="r"/>
            <a:r>
              <a:rPr lang="en-CA" sz="1400" i="1" dirty="0"/>
              <a:t>https://</a:t>
            </a:r>
            <a:r>
              <a:rPr lang="en-CA" sz="1400" i="1" dirty="0" err="1"/>
              <a:t>www.sqlskills.com</a:t>
            </a:r>
            <a:r>
              <a:rPr lang="en-CA" sz="1400" i="1" dirty="0"/>
              <a:t>/blogs/</a:t>
            </a:r>
            <a:r>
              <a:rPr lang="en-CA" sz="1400" i="1" dirty="0" err="1"/>
              <a:t>paul</a:t>
            </a:r>
            <a:r>
              <a:rPr lang="en-CA" sz="1400" i="1" dirty="0"/>
              <a:t>/inside-the-storage-engine-anatomy-of-a-record/</a:t>
            </a:r>
          </a:p>
          <a:p>
            <a:pPr algn="r"/>
            <a:r>
              <a:rPr lang="en-CA" sz="1400" i="1" dirty="0"/>
              <a:t>https://</a:t>
            </a:r>
            <a:r>
              <a:rPr lang="en-CA" sz="1400" i="1" dirty="0" err="1"/>
              <a:t>sqlundercover.com</a:t>
            </a:r>
            <a:r>
              <a:rPr lang="en-CA" sz="1400" i="1" dirty="0"/>
              <a:t>/2018/01/15/dissecting-</a:t>
            </a:r>
            <a:r>
              <a:rPr lang="en-CA" sz="1400" i="1" dirty="0" err="1"/>
              <a:t>sql</a:t>
            </a:r>
            <a:r>
              <a:rPr lang="en-CA" sz="1400" i="1" dirty="0"/>
              <a:t>-server-the-internal-structure-of-a-row/</a:t>
            </a:r>
          </a:p>
        </p:txBody>
      </p:sp>
      <p:pic>
        <p:nvPicPr>
          <p:cNvPr id="5" name="Picture 4">
            <a:extLst>
              <a:ext uri="{FF2B5EF4-FFF2-40B4-BE49-F238E27FC236}">
                <a16:creationId xmlns:a16="http://schemas.microsoft.com/office/drawing/2014/main" id="{206C1CB7-ADDC-C741-9CC3-8DDF63387D5A}"/>
              </a:ext>
            </a:extLst>
          </p:cNvPr>
          <p:cNvPicPr>
            <a:picLocks noChangeAspect="1"/>
          </p:cNvPicPr>
          <p:nvPr/>
        </p:nvPicPr>
        <p:blipFill>
          <a:blip r:embed="rId2"/>
          <a:stretch>
            <a:fillRect/>
          </a:stretch>
        </p:blipFill>
        <p:spPr>
          <a:xfrm>
            <a:off x="999460" y="430243"/>
            <a:ext cx="989835" cy="511115"/>
          </a:xfrm>
          <a:prstGeom prst="rect">
            <a:avLst/>
          </a:prstGeom>
        </p:spPr>
      </p:pic>
    </p:spTree>
    <p:extLst>
      <p:ext uri="{BB962C8B-B14F-4D97-AF65-F5344CB8AC3E}">
        <p14:creationId xmlns:p14="http://schemas.microsoft.com/office/powerpoint/2010/main" val="247560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structure of a data row (2/2)</a:t>
            </a:r>
          </a:p>
        </p:txBody>
      </p:sp>
      <p:sp>
        <p:nvSpPr>
          <p:cNvPr id="11" name="Content Placeholder 10">
            <a:extLst>
              <a:ext uri="{FF2B5EF4-FFF2-40B4-BE49-F238E27FC236}">
                <a16:creationId xmlns:a16="http://schemas.microsoft.com/office/drawing/2014/main" id="{B404072E-BB54-6241-B8A6-53F3F6A53038}"/>
              </a:ext>
            </a:extLst>
          </p:cNvPr>
          <p:cNvSpPr>
            <a:spLocks noGrp="1"/>
          </p:cNvSpPr>
          <p:nvPr>
            <p:ph idx="1"/>
          </p:nvPr>
        </p:nvSpPr>
        <p:spPr>
          <a:xfrm>
            <a:off x="914399" y="2853369"/>
            <a:ext cx="10363200" cy="3574388"/>
          </a:xfrm>
        </p:spPr>
        <p:txBody>
          <a:bodyPr>
            <a:normAutofit/>
          </a:bodyPr>
          <a:lstStyle/>
          <a:p>
            <a:r>
              <a:rPr lang="en-CA" sz="3200" b="1" dirty="0"/>
              <a:t>You’ll arrive at: The null bitmap (1 bit per column)</a:t>
            </a:r>
          </a:p>
          <a:p>
            <a:r>
              <a:rPr lang="en-CA" sz="3200" b="1" dirty="0"/>
              <a:t>Next two bytes: Count of variable length columns</a:t>
            </a:r>
          </a:p>
          <a:p>
            <a:r>
              <a:rPr lang="en-CA" sz="3200" b="1" dirty="0"/>
              <a:t>Then: two bytes per variable column with the end offset</a:t>
            </a:r>
          </a:p>
          <a:p>
            <a:r>
              <a:rPr lang="en-CA" sz="3200" b="1" dirty="0"/>
              <a:t>Finally: Some variable column data!</a:t>
            </a:r>
          </a:p>
          <a:p>
            <a:r>
              <a:rPr lang="en-CA" sz="3200" b="1" dirty="0"/>
              <a:t>Finally_1.docx: 14 bytes of row version data! (maybe)</a:t>
            </a:r>
          </a:p>
        </p:txBody>
      </p:sp>
      <p:sp>
        <p:nvSpPr>
          <p:cNvPr id="12" name="TextBox 11">
            <a:extLst>
              <a:ext uri="{FF2B5EF4-FFF2-40B4-BE49-F238E27FC236}">
                <a16:creationId xmlns:a16="http://schemas.microsoft.com/office/drawing/2014/main" id="{F4CAE85A-00B4-2E49-80A9-7107EFE8A9DF}"/>
              </a:ext>
            </a:extLst>
          </p:cNvPr>
          <p:cNvSpPr txBox="1"/>
          <p:nvPr/>
        </p:nvSpPr>
        <p:spPr>
          <a:xfrm>
            <a:off x="4521502" y="6119336"/>
            <a:ext cx="7670498" cy="738664"/>
          </a:xfrm>
          <a:prstGeom prst="rect">
            <a:avLst/>
          </a:prstGeom>
          <a:noFill/>
        </p:spPr>
        <p:txBody>
          <a:bodyPr wrap="none" rtlCol="0">
            <a:spAutoFit/>
          </a:bodyPr>
          <a:lstStyle/>
          <a:p>
            <a:pPr algn="r"/>
            <a:r>
              <a:rPr lang="en-CA" sz="1400" i="1" dirty="0"/>
              <a:t>Sources:</a:t>
            </a:r>
          </a:p>
          <a:p>
            <a:pPr algn="r"/>
            <a:r>
              <a:rPr lang="en-CA" sz="1400" i="1" dirty="0"/>
              <a:t>https://</a:t>
            </a:r>
            <a:r>
              <a:rPr lang="en-CA" sz="1400" i="1" dirty="0" err="1"/>
              <a:t>www.sqlskills.com</a:t>
            </a:r>
            <a:r>
              <a:rPr lang="en-CA" sz="1400" i="1" dirty="0"/>
              <a:t>/blogs/</a:t>
            </a:r>
            <a:r>
              <a:rPr lang="en-CA" sz="1400" i="1" dirty="0" err="1"/>
              <a:t>paul</a:t>
            </a:r>
            <a:r>
              <a:rPr lang="en-CA" sz="1400" i="1" dirty="0"/>
              <a:t>/inside-the-storage-engine-anatomy-of-a-record/</a:t>
            </a:r>
          </a:p>
          <a:p>
            <a:pPr algn="r"/>
            <a:r>
              <a:rPr lang="en-CA" sz="1400" i="1" dirty="0"/>
              <a:t>https://</a:t>
            </a:r>
            <a:r>
              <a:rPr lang="en-CA" sz="1400" i="1" dirty="0" err="1"/>
              <a:t>sqlundercover.com</a:t>
            </a:r>
            <a:r>
              <a:rPr lang="en-CA" sz="1400" i="1" dirty="0"/>
              <a:t>/2018/01/15/dissecting-</a:t>
            </a:r>
            <a:r>
              <a:rPr lang="en-CA" sz="1400" i="1" dirty="0" err="1"/>
              <a:t>sql</a:t>
            </a:r>
            <a:r>
              <a:rPr lang="en-CA" sz="1400" i="1" dirty="0"/>
              <a:t>-server-the-internal-structure-of-a-row/</a:t>
            </a:r>
          </a:p>
        </p:txBody>
      </p:sp>
      <p:pic>
        <p:nvPicPr>
          <p:cNvPr id="5" name="Picture 4">
            <a:extLst>
              <a:ext uri="{FF2B5EF4-FFF2-40B4-BE49-F238E27FC236}">
                <a16:creationId xmlns:a16="http://schemas.microsoft.com/office/drawing/2014/main" id="{D5E2DE13-71B4-B146-805D-06B162DE7765}"/>
              </a:ext>
            </a:extLst>
          </p:cNvPr>
          <p:cNvPicPr>
            <a:picLocks noChangeAspect="1"/>
          </p:cNvPicPr>
          <p:nvPr/>
        </p:nvPicPr>
        <p:blipFill>
          <a:blip r:embed="rId2"/>
          <a:stretch>
            <a:fillRect/>
          </a:stretch>
        </p:blipFill>
        <p:spPr>
          <a:xfrm>
            <a:off x="999460" y="430243"/>
            <a:ext cx="989835" cy="511115"/>
          </a:xfrm>
          <a:prstGeom prst="rect">
            <a:avLst/>
          </a:prstGeom>
        </p:spPr>
      </p:pic>
    </p:spTree>
    <p:extLst>
      <p:ext uri="{BB962C8B-B14F-4D97-AF65-F5344CB8AC3E}">
        <p14:creationId xmlns:p14="http://schemas.microsoft.com/office/powerpoint/2010/main" val="383269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TagA (the first byte of the row header)</a:t>
            </a:r>
          </a:p>
        </p:txBody>
      </p:sp>
      <p:sp>
        <p:nvSpPr>
          <p:cNvPr id="3" name="Content Placeholder 2">
            <a:extLst>
              <a:ext uri="{FF2B5EF4-FFF2-40B4-BE49-F238E27FC236}">
                <a16:creationId xmlns:a16="http://schemas.microsoft.com/office/drawing/2014/main" id="{4EAC848B-3EA2-3D49-891B-48ADA9451BDC}"/>
              </a:ext>
            </a:extLst>
          </p:cNvPr>
          <p:cNvSpPr>
            <a:spLocks noGrp="1"/>
          </p:cNvSpPr>
          <p:nvPr>
            <p:ph sz="half" idx="1"/>
          </p:nvPr>
        </p:nvSpPr>
        <p:spPr>
          <a:xfrm>
            <a:off x="531628" y="2849526"/>
            <a:ext cx="5114260" cy="3210479"/>
          </a:xfrm>
        </p:spPr>
        <p:txBody>
          <a:bodyPr>
            <a:normAutofit/>
          </a:bodyPr>
          <a:lstStyle/>
          <a:p>
            <a:r>
              <a:rPr lang="en-CA" sz="3200" b="1" dirty="0"/>
              <a:t>The first byte is a bit mask</a:t>
            </a:r>
          </a:p>
          <a:p>
            <a:r>
              <a:rPr lang="en-CA" sz="3200" b="1" dirty="0"/>
              <a:t>For example:</a:t>
            </a:r>
            <a:br>
              <a:rPr lang="en-CA" sz="3200" b="1" dirty="0"/>
            </a:br>
            <a:r>
              <a:rPr lang="en-CA" sz="3200" b="1" dirty="0">
                <a:latin typeface="Consolas" panose="020B0609020204030204" pitchFamily="49" charset="0"/>
                <a:cs typeface="Consolas" panose="020B0609020204030204" pitchFamily="49" charset="0"/>
              </a:rPr>
              <a:t>0x70</a:t>
            </a:r>
            <a:r>
              <a:rPr lang="en-CA" sz="3200" b="1" dirty="0"/>
              <a:t> == </a:t>
            </a:r>
            <a:r>
              <a:rPr lang="en-CA" sz="3200" b="1" dirty="0">
                <a:latin typeface="Consolas" panose="020B0609020204030204" pitchFamily="49" charset="0"/>
                <a:cs typeface="Consolas" panose="020B0609020204030204" pitchFamily="49" charset="0"/>
              </a:rPr>
              <a:t>01110000</a:t>
            </a:r>
          </a:p>
        </p:txBody>
      </p:sp>
      <p:graphicFrame>
        <p:nvGraphicFramePr>
          <p:cNvPr id="6" name="Table 6">
            <a:extLst>
              <a:ext uri="{FF2B5EF4-FFF2-40B4-BE49-F238E27FC236}">
                <a16:creationId xmlns:a16="http://schemas.microsoft.com/office/drawing/2014/main" id="{7CF567A6-1395-D44B-81B6-22C8CAE61A12}"/>
              </a:ext>
            </a:extLst>
          </p:cNvPr>
          <p:cNvGraphicFramePr>
            <a:graphicFrameLocks noGrp="1"/>
          </p:cNvGraphicFramePr>
          <p:nvPr>
            <p:ph sz="half" idx="2"/>
            <p:extLst>
              <p:ext uri="{D42A27DB-BD31-4B8C-83A1-F6EECF244321}">
                <p14:modId xmlns:p14="http://schemas.microsoft.com/office/powerpoint/2010/main" val="3473316114"/>
              </p:ext>
            </p:extLst>
          </p:nvPr>
        </p:nvGraphicFramePr>
        <p:xfrm>
          <a:off x="5869172" y="2849563"/>
          <a:ext cx="5408422" cy="1483360"/>
        </p:xfrm>
        <a:graphic>
          <a:graphicData uri="http://schemas.openxmlformats.org/drawingml/2006/table">
            <a:tbl>
              <a:tblPr firstRow="1" bandRow="1">
                <a:tableStyleId>{073A0DAA-6AF3-43AB-8588-CEC1D06C72B9}</a:tableStyleId>
              </a:tblPr>
              <a:tblGrid>
                <a:gridCol w="882502">
                  <a:extLst>
                    <a:ext uri="{9D8B030D-6E8A-4147-A177-3AD203B41FA5}">
                      <a16:colId xmlns:a16="http://schemas.microsoft.com/office/drawing/2014/main" val="217110597"/>
                    </a:ext>
                  </a:extLst>
                </a:gridCol>
                <a:gridCol w="565740">
                  <a:extLst>
                    <a:ext uri="{9D8B030D-6E8A-4147-A177-3AD203B41FA5}">
                      <a16:colId xmlns:a16="http://schemas.microsoft.com/office/drawing/2014/main" val="1293975527"/>
                    </a:ext>
                  </a:extLst>
                </a:gridCol>
                <a:gridCol w="565740">
                  <a:extLst>
                    <a:ext uri="{9D8B030D-6E8A-4147-A177-3AD203B41FA5}">
                      <a16:colId xmlns:a16="http://schemas.microsoft.com/office/drawing/2014/main" val="3129555376"/>
                    </a:ext>
                  </a:extLst>
                </a:gridCol>
                <a:gridCol w="565740">
                  <a:extLst>
                    <a:ext uri="{9D8B030D-6E8A-4147-A177-3AD203B41FA5}">
                      <a16:colId xmlns:a16="http://schemas.microsoft.com/office/drawing/2014/main" val="3789518945"/>
                    </a:ext>
                  </a:extLst>
                </a:gridCol>
                <a:gridCol w="565740">
                  <a:extLst>
                    <a:ext uri="{9D8B030D-6E8A-4147-A177-3AD203B41FA5}">
                      <a16:colId xmlns:a16="http://schemas.microsoft.com/office/drawing/2014/main" val="108096479"/>
                    </a:ext>
                  </a:extLst>
                </a:gridCol>
                <a:gridCol w="565740">
                  <a:extLst>
                    <a:ext uri="{9D8B030D-6E8A-4147-A177-3AD203B41FA5}">
                      <a16:colId xmlns:a16="http://schemas.microsoft.com/office/drawing/2014/main" val="3618812079"/>
                    </a:ext>
                  </a:extLst>
                </a:gridCol>
                <a:gridCol w="565740">
                  <a:extLst>
                    <a:ext uri="{9D8B030D-6E8A-4147-A177-3AD203B41FA5}">
                      <a16:colId xmlns:a16="http://schemas.microsoft.com/office/drawing/2014/main" val="296000600"/>
                    </a:ext>
                  </a:extLst>
                </a:gridCol>
                <a:gridCol w="565740">
                  <a:extLst>
                    <a:ext uri="{9D8B030D-6E8A-4147-A177-3AD203B41FA5}">
                      <a16:colId xmlns:a16="http://schemas.microsoft.com/office/drawing/2014/main" val="1621822610"/>
                    </a:ext>
                  </a:extLst>
                </a:gridCol>
                <a:gridCol w="565740">
                  <a:extLst>
                    <a:ext uri="{9D8B030D-6E8A-4147-A177-3AD203B41FA5}">
                      <a16:colId xmlns:a16="http://schemas.microsoft.com/office/drawing/2014/main" val="2921062875"/>
                    </a:ext>
                  </a:extLst>
                </a:gridCol>
              </a:tblGrid>
              <a:tr h="370840">
                <a:tc>
                  <a:txBody>
                    <a:bodyPr/>
                    <a:lstStyle/>
                    <a:p>
                      <a:endParaRPr lang="en-CA" dirty="0"/>
                    </a:p>
                  </a:txBody>
                  <a:tcPr/>
                </a:tc>
                <a:tc>
                  <a:txBody>
                    <a:bodyPr/>
                    <a:lstStyle/>
                    <a:p>
                      <a:pPr algn="ctr"/>
                      <a:r>
                        <a:rPr lang="en-CA" dirty="0"/>
                        <a:t>0</a:t>
                      </a:r>
                    </a:p>
                  </a:txBody>
                  <a:tcPr/>
                </a:tc>
                <a:tc>
                  <a:txBody>
                    <a:bodyPr/>
                    <a:lstStyle/>
                    <a:p>
                      <a:pPr algn="ctr"/>
                      <a:r>
                        <a:rPr lang="en-CA" dirty="0"/>
                        <a:t>1</a:t>
                      </a:r>
                    </a:p>
                  </a:txBody>
                  <a:tcPr/>
                </a:tc>
                <a:tc>
                  <a:txBody>
                    <a:bodyPr/>
                    <a:lstStyle/>
                    <a:p>
                      <a:pPr algn="ctr"/>
                      <a:r>
                        <a:rPr lang="en-CA" dirty="0"/>
                        <a:t>2</a:t>
                      </a:r>
                    </a:p>
                  </a:txBody>
                  <a:tcPr/>
                </a:tc>
                <a:tc>
                  <a:txBody>
                    <a:bodyPr/>
                    <a:lstStyle/>
                    <a:p>
                      <a:pPr algn="ctr"/>
                      <a:r>
                        <a:rPr lang="en-CA" dirty="0"/>
                        <a:t>3</a:t>
                      </a:r>
                    </a:p>
                  </a:txBody>
                  <a:tcPr/>
                </a:tc>
                <a:tc>
                  <a:txBody>
                    <a:bodyPr/>
                    <a:lstStyle/>
                    <a:p>
                      <a:pPr algn="ctr"/>
                      <a:r>
                        <a:rPr lang="en-CA" dirty="0"/>
                        <a:t>4</a:t>
                      </a:r>
                    </a:p>
                  </a:txBody>
                  <a:tcPr/>
                </a:tc>
                <a:tc>
                  <a:txBody>
                    <a:bodyPr/>
                    <a:lstStyle/>
                    <a:p>
                      <a:pPr algn="ctr"/>
                      <a:r>
                        <a:rPr lang="en-CA" dirty="0"/>
                        <a:t>5</a:t>
                      </a:r>
                    </a:p>
                  </a:txBody>
                  <a:tcPr/>
                </a:tc>
                <a:tc>
                  <a:txBody>
                    <a:bodyPr/>
                    <a:lstStyle/>
                    <a:p>
                      <a:pPr algn="ctr"/>
                      <a:r>
                        <a:rPr lang="en-CA" dirty="0"/>
                        <a:t>6</a:t>
                      </a:r>
                    </a:p>
                  </a:txBody>
                  <a:tcPr/>
                </a:tc>
                <a:tc>
                  <a:txBody>
                    <a:bodyPr/>
                    <a:lstStyle/>
                    <a:p>
                      <a:pPr algn="ctr"/>
                      <a:r>
                        <a:rPr lang="en-CA" dirty="0"/>
                        <a:t>7</a:t>
                      </a:r>
                    </a:p>
                  </a:txBody>
                  <a:tcPr/>
                </a:tc>
                <a:extLst>
                  <a:ext uri="{0D108BD9-81ED-4DB2-BD59-A6C34878D82A}">
                    <a16:rowId xmlns:a16="http://schemas.microsoft.com/office/drawing/2014/main" val="4111421233"/>
                  </a:ext>
                </a:extLst>
              </a:tr>
              <a:tr h="370840">
                <a:tc>
                  <a:txBody>
                    <a:bodyPr/>
                    <a:lstStyle/>
                    <a:p>
                      <a:r>
                        <a:rPr lang="en-CA" dirty="0"/>
                        <a:t>Stored</a:t>
                      </a:r>
                    </a:p>
                  </a:txBody>
                  <a:tcPr/>
                </a:tc>
                <a:tc>
                  <a:txBody>
                    <a:bodyPr/>
                    <a:lstStyle/>
                    <a:p>
                      <a:pPr algn="ctr"/>
                      <a:r>
                        <a:rPr lang="en-CA" b="1" dirty="0">
                          <a:latin typeface="Consolas" panose="020B0609020204030204" pitchFamily="49" charset="0"/>
                          <a:cs typeface="Consolas" panose="020B0609020204030204" pitchFamily="49" charset="0"/>
                        </a:rPr>
                        <a:t>0</a:t>
                      </a:r>
                    </a:p>
                  </a:txBody>
                  <a:tcPr/>
                </a:tc>
                <a:tc>
                  <a:txBody>
                    <a:bodyPr/>
                    <a:lstStyle/>
                    <a:p>
                      <a:pPr algn="ctr"/>
                      <a:r>
                        <a:rPr lang="en-CA" b="1" dirty="0">
                          <a:latin typeface="Consolas" panose="020B0609020204030204" pitchFamily="49" charset="0"/>
                          <a:cs typeface="Consolas" panose="020B0609020204030204" pitchFamily="49" charset="0"/>
                        </a:rPr>
                        <a:t>1</a:t>
                      </a:r>
                    </a:p>
                  </a:txBody>
                  <a:tcPr/>
                </a:tc>
                <a:tc>
                  <a:txBody>
                    <a:bodyPr/>
                    <a:lstStyle/>
                    <a:p>
                      <a:pPr algn="ctr"/>
                      <a:r>
                        <a:rPr lang="en-CA" b="1" dirty="0">
                          <a:latin typeface="Consolas" panose="020B0609020204030204" pitchFamily="49" charset="0"/>
                          <a:cs typeface="Consolas" panose="020B0609020204030204" pitchFamily="49" charset="0"/>
                        </a:rPr>
                        <a:t>1</a:t>
                      </a:r>
                    </a:p>
                  </a:txBody>
                  <a:tcPr/>
                </a:tc>
                <a:tc>
                  <a:txBody>
                    <a:bodyPr/>
                    <a:lstStyle/>
                    <a:p>
                      <a:pPr algn="ctr"/>
                      <a:r>
                        <a:rPr lang="en-CA" b="1" dirty="0">
                          <a:latin typeface="Consolas" panose="020B0609020204030204" pitchFamily="49" charset="0"/>
                          <a:cs typeface="Consolas" panose="020B0609020204030204" pitchFamily="49" charset="0"/>
                        </a:rPr>
                        <a:t>1</a:t>
                      </a:r>
                    </a:p>
                  </a:txBody>
                  <a:tcPr/>
                </a:tc>
                <a:tc>
                  <a:txBody>
                    <a:bodyPr/>
                    <a:lstStyle/>
                    <a:p>
                      <a:pPr algn="ctr"/>
                      <a:r>
                        <a:rPr lang="en-CA" b="1" dirty="0">
                          <a:latin typeface="Consolas" panose="020B0609020204030204" pitchFamily="49" charset="0"/>
                          <a:cs typeface="Consolas" panose="020B0609020204030204" pitchFamily="49" charset="0"/>
                        </a:rPr>
                        <a:t>0</a:t>
                      </a:r>
                    </a:p>
                  </a:txBody>
                  <a:tcPr/>
                </a:tc>
                <a:tc>
                  <a:txBody>
                    <a:bodyPr/>
                    <a:lstStyle/>
                    <a:p>
                      <a:pPr algn="ctr"/>
                      <a:r>
                        <a:rPr lang="en-CA" b="1" dirty="0">
                          <a:latin typeface="Consolas" panose="020B0609020204030204" pitchFamily="49" charset="0"/>
                          <a:cs typeface="Consolas" panose="020B0609020204030204" pitchFamily="49" charset="0"/>
                        </a:rPr>
                        <a:t>0</a:t>
                      </a:r>
                    </a:p>
                  </a:txBody>
                  <a:tcPr/>
                </a:tc>
                <a:tc>
                  <a:txBody>
                    <a:bodyPr/>
                    <a:lstStyle/>
                    <a:p>
                      <a:pPr algn="ctr"/>
                      <a:r>
                        <a:rPr lang="en-CA" b="1" dirty="0">
                          <a:latin typeface="Consolas" panose="020B0609020204030204" pitchFamily="49" charset="0"/>
                          <a:cs typeface="Consolas" panose="020B0609020204030204" pitchFamily="49" charset="0"/>
                        </a:rPr>
                        <a:t>0</a:t>
                      </a:r>
                    </a:p>
                  </a:txBody>
                  <a:tcPr/>
                </a:tc>
                <a:tc>
                  <a:txBody>
                    <a:bodyPr/>
                    <a:lstStyle/>
                    <a:p>
                      <a:pPr algn="ctr"/>
                      <a:r>
                        <a:rPr lang="en-CA" b="1" dirty="0">
                          <a:latin typeface="Consolas" panose="020B0609020204030204" pitchFamily="49" charset="0"/>
                          <a:cs typeface="Consolas" panose="020B0609020204030204" pitchFamily="49" charset="0"/>
                        </a:rPr>
                        <a:t>0</a:t>
                      </a:r>
                    </a:p>
                  </a:txBody>
                  <a:tcPr/>
                </a:tc>
                <a:extLst>
                  <a:ext uri="{0D108BD9-81ED-4DB2-BD59-A6C34878D82A}">
                    <a16:rowId xmlns:a16="http://schemas.microsoft.com/office/drawing/2014/main" val="2860169348"/>
                  </a:ext>
                </a:extLst>
              </a:tr>
              <a:tr h="370840">
                <a:tc>
                  <a:txBody>
                    <a:bodyPr/>
                    <a:lstStyle/>
                    <a:p>
                      <a:r>
                        <a:rPr lang="en-CA" dirty="0"/>
                        <a:t>Actual</a:t>
                      </a:r>
                    </a:p>
                  </a:txBody>
                  <a:tcPr/>
                </a:tc>
                <a:tc>
                  <a:txBody>
                    <a:bodyPr/>
                    <a:lstStyle/>
                    <a:p>
                      <a:pPr algn="ctr"/>
                      <a:r>
                        <a:rPr lang="en-CA" b="1" dirty="0">
                          <a:latin typeface="Consolas" panose="020B0609020204030204" pitchFamily="49" charset="0"/>
                          <a:cs typeface="Consolas" panose="020B0609020204030204" pitchFamily="49" charset="0"/>
                        </a:rPr>
                        <a:t>0</a:t>
                      </a:r>
                    </a:p>
                  </a:txBody>
                  <a:tcPr/>
                </a:tc>
                <a:tc>
                  <a:txBody>
                    <a:bodyPr/>
                    <a:lstStyle/>
                    <a:p>
                      <a:pPr algn="ctr"/>
                      <a:r>
                        <a:rPr lang="en-CA" b="1" dirty="0">
                          <a:solidFill>
                            <a:srgbClr val="0070C0"/>
                          </a:solidFill>
                          <a:latin typeface="Consolas" panose="020B0609020204030204" pitchFamily="49" charset="0"/>
                          <a:cs typeface="Consolas" panose="020B0609020204030204" pitchFamily="49" charset="0"/>
                        </a:rPr>
                        <a:t>0</a:t>
                      </a:r>
                    </a:p>
                  </a:txBody>
                  <a:tcPr/>
                </a:tc>
                <a:tc>
                  <a:txBody>
                    <a:bodyPr/>
                    <a:lstStyle/>
                    <a:p>
                      <a:pPr algn="ctr"/>
                      <a:r>
                        <a:rPr lang="en-CA" b="1" dirty="0">
                          <a:solidFill>
                            <a:srgbClr val="0070C0"/>
                          </a:solidFill>
                          <a:latin typeface="Consolas" panose="020B0609020204030204" pitchFamily="49" charset="0"/>
                          <a:cs typeface="Consolas" panose="020B0609020204030204" pitchFamily="49" charset="0"/>
                        </a:rPr>
                        <a:t>0</a:t>
                      </a:r>
                    </a:p>
                  </a:txBody>
                  <a:tcPr/>
                </a:tc>
                <a:tc>
                  <a:txBody>
                    <a:bodyPr/>
                    <a:lstStyle/>
                    <a:p>
                      <a:pPr algn="ctr"/>
                      <a:r>
                        <a:rPr lang="en-CA" b="1" dirty="0">
                          <a:solidFill>
                            <a:srgbClr val="0070C0"/>
                          </a:solidFill>
                          <a:latin typeface="Consolas" panose="020B0609020204030204" pitchFamily="49" charset="0"/>
                          <a:cs typeface="Consolas" panose="020B0609020204030204" pitchFamily="49" charset="0"/>
                        </a:rPr>
                        <a:t>0</a:t>
                      </a:r>
                    </a:p>
                  </a:txBody>
                  <a:tcPr/>
                </a:tc>
                <a:tc>
                  <a:txBody>
                    <a:bodyPr/>
                    <a:lstStyle/>
                    <a:p>
                      <a:pPr algn="ctr"/>
                      <a:r>
                        <a:rPr lang="en-CA" b="1" dirty="0">
                          <a:latin typeface="Consolas" panose="020B0609020204030204" pitchFamily="49" charset="0"/>
                          <a:cs typeface="Consolas" panose="020B0609020204030204" pitchFamily="49" charset="0"/>
                        </a:rPr>
                        <a:t>1</a:t>
                      </a:r>
                    </a:p>
                  </a:txBody>
                  <a:tcPr/>
                </a:tc>
                <a:tc>
                  <a:txBody>
                    <a:bodyPr/>
                    <a:lstStyle/>
                    <a:p>
                      <a:pPr algn="ctr"/>
                      <a:r>
                        <a:rPr lang="en-CA" b="1" dirty="0">
                          <a:latin typeface="Consolas" panose="020B0609020204030204" pitchFamily="49" charset="0"/>
                          <a:cs typeface="Consolas" panose="020B0609020204030204" pitchFamily="49" charset="0"/>
                        </a:rPr>
                        <a:t>1</a:t>
                      </a:r>
                    </a:p>
                  </a:txBody>
                  <a:tcPr/>
                </a:tc>
                <a:tc>
                  <a:txBody>
                    <a:bodyPr/>
                    <a:lstStyle/>
                    <a:p>
                      <a:pPr algn="ctr"/>
                      <a:r>
                        <a:rPr lang="en-CA" b="1" dirty="0">
                          <a:latin typeface="Consolas" panose="020B0609020204030204" pitchFamily="49" charset="0"/>
                          <a:cs typeface="Consolas" panose="020B0609020204030204" pitchFamily="49" charset="0"/>
                        </a:rPr>
                        <a:t>1</a:t>
                      </a:r>
                    </a:p>
                  </a:txBody>
                  <a:tcPr/>
                </a:tc>
                <a:tc>
                  <a:txBody>
                    <a:bodyPr/>
                    <a:lstStyle/>
                    <a:p>
                      <a:pPr algn="ctr"/>
                      <a:r>
                        <a:rPr lang="en-CA" b="1" dirty="0">
                          <a:latin typeface="Consolas" panose="020B0609020204030204" pitchFamily="49" charset="0"/>
                          <a:cs typeface="Consolas" panose="020B0609020204030204" pitchFamily="49" charset="0"/>
                        </a:rPr>
                        <a:t>0</a:t>
                      </a:r>
                    </a:p>
                  </a:txBody>
                  <a:tcPr/>
                </a:tc>
                <a:extLst>
                  <a:ext uri="{0D108BD9-81ED-4DB2-BD59-A6C34878D82A}">
                    <a16:rowId xmlns:a16="http://schemas.microsoft.com/office/drawing/2014/main" val="567797788"/>
                  </a:ext>
                </a:extLst>
              </a:tr>
              <a:tr h="370840">
                <a:tc>
                  <a:txBody>
                    <a:bodyPr/>
                    <a:lstStyle/>
                    <a:p>
                      <a:endParaRPr lang="en-CA" dirty="0"/>
                    </a:p>
                  </a:txBody>
                  <a:tcPr/>
                </a:tc>
                <a:tc>
                  <a:txBody>
                    <a:bodyPr/>
                    <a:lstStyle/>
                    <a:p>
                      <a:pPr algn="ctr"/>
                      <a:r>
                        <a:rPr lang="en-CA" b="1" dirty="0">
                          <a:latin typeface="Consolas" panose="020B0609020204030204" pitchFamily="49" charset="0"/>
                          <a:cs typeface="Consolas" panose="020B0609020204030204" pitchFamily="49" charset="0"/>
                        </a:rPr>
                        <a:t>?</a:t>
                      </a:r>
                    </a:p>
                  </a:txBody>
                  <a:tcPr/>
                </a:tc>
                <a:tc gridSpan="3">
                  <a:txBody>
                    <a:bodyPr/>
                    <a:lstStyle/>
                    <a:p>
                      <a:pPr algn="ctr"/>
                      <a:r>
                        <a:rPr lang="en-CA" b="1" dirty="0">
                          <a:solidFill>
                            <a:srgbClr val="0070C0"/>
                          </a:solidFill>
                          <a:latin typeface="Consolas" panose="020B0609020204030204" pitchFamily="49" charset="0"/>
                          <a:cs typeface="Consolas" panose="020B0609020204030204" pitchFamily="49" charset="0"/>
                        </a:rPr>
                        <a:t>Page Type</a:t>
                      </a:r>
                    </a:p>
                  </a:txBody>
                  <a:tcPr/>
                </a:tc>
                <a:tc hMerge="1">
                  <a:txBody>
                    <a:bodyPr/>
                    <a:lstStyle/>
                    <a:p>
                      <a:pPr algn="ctr"/>
                      <a:endParaRPr lang="en-CA" b="1" dirty="0">
                        <a:latin typeface="Consolas" panose="020B0609020204030204" pitchFamily="49" charset="0"/>
                        <a:cs typeface="Consolas" panose="020B0609020204030204" pitchFamily="49" charset="0"/>
                      </a:endParaRPr>
                    </a:p>
                  </a:txBody>
                  <a:tcPr/>
                </a:tc>
                <a:tc hMerge="1">
                  <a:txBody>
                    <a:bodyPr/>
                    <a:lstStyle/>
                    <a:p>
                      <a:pPr algn="ctr"/>
                      <a:endParaRPr lang="en-CA" b="1" dirty="0">
                        <a:latin typeface="Consolas" panose="020B0609020204030204" pitchFamily="49" charset="0"/>
                        <a:cs typeface="Consolas" panose="020B0609020204030204" pitchFamily="49" charset="0"/>
                      </a:endParaRPr>
                    </a:p>
                  </a:txBody>
                  <a:tcPr/>
                </a:tc>
                <a:tc>
                  <a:txBody>
                    <a:bodyPr/>
                    <a:lstStyle/>
                    <a:p>
                      <a:pPr algn="ctr"/>
                      <a:r>
                        <a:rPr lang="en-CA" b="1" dirty="0">
                          <a:latin typeface="Consolas" panose="020B0609020204030204" pitchFamily="49" charset="0"/>
                          <a:cs typeface="Consolas" panose="020B0609020204030204" pitchFamily="49" charset="0"/>
                        </a:rPr>
                        <a:t>NB</a:t>
                      </a:r>
                    </a:p>
                  </a:txBody>
                  <a:tcPr/>
                </a:tc>
                <a:tc>
                  <a:txBody>
                    <a:bodyPr/>
                    <a:lstStyle/>
                    <a:p>
                      <a:pPr algn="ctr"/>
                      <a:r>
                        <a:rPr lang="en-CA" b="1" dirty="0">
                          <a:latin typeface="Consolas" panose="020B0609020204030204" pitchFamily="49" charset="0"/>
                          <a:cs typeface="Consolas" panose="020B0609020204030204" pitchFamily="49" charset="0"/>
                        </a:rPr>
                        <a:t>VL</a:t>
                      </a:r>
                    </a:p>
                  </a:txBody>
                  <a:tcPr/>
                </a:tc>
                <a:tc>
                  <a:txBody>
                    <a:bodyPr/>
                    <a:lstStyle/>
                    <a:p>
                      <a:pPr algn="ctr"/>
                      <a:r>
                        <a:rPr lang="en-CA" b="1" dirty="0">
                          <a:latin typeface="Consolas" panose="020B0609020204030204" pitchFamily="49" charset="0"/>
                          <a:cs typeface="Consolas" panose="020B0609020204030204" pitchFamily="49" charset="0"/>
                        </a:rPr>
                        <a:t>RV</a:t>
                      </a:r>
                    </a:p>
                  </a:txBody>
                  <a:tcPr/>
                </a:tc>
                <a:tc>
                  <a:txBody>
                    <a:bodyPr/>
                    <a:lstStyle/>
                    <a:p>
                      <a:pPr algn="ctr"/>
                      <a:r>
                        <a:rPr lang="en-CA" b="1" dirty="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2546107777"/>
                  </a:ext>
                </a:extLst>
              </a:tr>
            </a:tbl>
          </a:graphicData>
        </a:graphic>
      </p:graphicFrame>
      <p:sp>
        <p:nvSpPr>
          <p:cNvPr id="4" name="TextBox 3">
            <a:extLst>
              <a:ext uri="{FF2B5EF4-FFF2-40B4-BE49-F238E27FC236}">
                <a16:creationId xmlns:a16="http://schemas.microsoft.com/office/drawing/2014/main" id="{E3A5C7A8-AA61-1D4D-9FCA-F35864081B67}"/>
              </a:ext>
            </a:extLst>
          </p:cNvPr>
          <p:cNvSpPr txBox="1"/>
          <p:nvPr/>
        </p:nvSpPr>
        <p:spPr>
          <a:xfrm>
            <a:off x="5869172" y="4496443"/>
            <a:ext cx="5496441" cy="1569660"/>
          </a:xfrm>
          <a:prstGeom prst="rect">
            <a:avLst/>
          </a:prstGeom>
          <a:noFill/>
        </p:spPr>
        <p:txBody>
          <a:bodyPr wrap="none" rtlCol="0">
            <a:spAutoFit/>
          </a:bodyPr>
          <a:lstStyle/>
          <a:p>
            <a:r>
              <a:rPr lang="en-US" sz="2400" b="1" dirty="0">
                <a:latin typeface="Consolas" panose="020B0609020204030204" pitchFamily="49" charset="0"/>
                <a:cs typeface="Consolas" panose="020B0609020204030204" pitchFamily="49" charset="0"/>
              </a:rPr>
              <a:t>NB</a:t>
            </a:r>
            <a:r>
              <a:rPr lang="en-US" sz="2400" b="1" dirty="0"/>
              <a:t>: contains a null bitmap</a:t>
            </a:r>
          </a:p>
          <a:p>
            <a:r>
              <a:rPr lang="en-US" sz="2400" b="1" dirty="0">
                <a:latin typeface="Consolas" panose="020B0609020204030204" pitchFamily="49" charset="0"/>
                <a:cs typeface="Consolas" panose="020B0609020204030204" pitchFamily="49" charset="0"/>
              </a:rPr>
              <a:t>VL</a:t>
            </a:r>
            <a:r>
              <a:rPr lang="en-US" sz="2400" b="1" dirty="0"/>
              <a:t>: contains variable length column(s)</a:t>
            </a:r>
          </a:p>
          <a:p>
            <a:r>
              <a:rPr lang="en-US" sz="2400" b="1" dirty="0">
                <a:latin typeface="Consolas" panose="020B0609020204030204" pitchFamily="49" charset="0"/>
                <a:cs typeface="Consolas" panose="020B0609020204030204" pitchFamily="49" charset="0"/>
              </a:rPr>
              <a:t>RV</a:t>
            </a:r>
            <a:r>
              <a:rPr lang="en-US" sz="2400" b="1" dirty="0"/>
              <a:t>: contains row versioning (e.g., RCSI)</a:t>
            </a:r>
          </a:p>
          <a:p>
            <a:r>
              <a:rPr lang="en-US" sz="2400" b="1" dirty="0">
                <a:latin typeface="Consolas" panose="020B0609020204030204" pitchFamily="49" charset="0"/>
                <a:cs typeface="Consolas" panose="020B0609020204030204" pitchFamily="49" charset="0"/>
              </a:rPr>
              <a:t> ?</a:t>
            </a:r>
            <a:r>
              <a:rPr lang="en-US" sz="2400" b="1" dirty="0"/>
              <a:t>: only Beyoncé knows</a:t>
            </a:r>
          </a:p>
        </p:txBody>
      </p:sp>
      <p:pic>
        <p:nvPicPr>
          <p:cNvPr id="7" name="Picture 6">
            <a:extLst>
              <a:ext uri="{FF2B5EF4-FFF2-40B4-BE49-F238E27FC236}">
                <a16:creationId xmlns:a16="http://schemas.microsoft.com/office/drawing/2014/main" id="{92BB1F9B-40EA-3F4C-9CB9-4EC3D861A931}"/>
              </a:ext>
            </a:extLst>
          </p:cNvPr>
          <p:cNvPicPr>
            <a:picLocks noChangeAspect="1"/>
          </p:cNvPicPr>
          <p:nvPr/>
        </p:nvPicPr>
        <p:blipFill>
          <a:blip r:embed="rId2"/>
          <a:stretch>
            <a:fillRect/>
          </a:stretch>
        </p:blipFill>
        <p:spPr>
          <a:xfrm>
            <a:off x="999460" y="430243"/>
            <a:ext cx="989835" cy="511115"/>
          </a:xfrm>
          <a:prstGeom prst="rect">
            <a:avLst/>
          </a:prstGeom>
        </p:spPr>
      </p:pic>
      <p:sp>
        <p:nvSpPr>
          <p:cNvPr id="10" name="TextBox 9">
            <a:extLst>
              <a:ext uri="{FF2B5EF4-FFF2-40B4-BE49-F238E27FC236}">
                <a16:creationId xmlns:a16="http://schemas.microsoft.com/office/drawing/2014/main" id="{0B95966D-77C5-7A4B-8B3F-3C5065378452}"/>
              </a:ext>
            </a:extLst>
          </p:cNvPr>
          <p:cNvSpPr txBox="1"/>
          <p:nvPr/>
        </p:nvSpPr>
        <p:spPr>
          <a:xfrm>
            <a:off x="4521502" y="6119336"/>
            <a:ext cx="7670498" cy="738664"/>
          </a:xfrm>
          <a:prstGeom prst="rect">
            <a:avLst/>
          </a:prstGeom>
          <a:noFill/>
        </p:spPr>
        <p:txBody>
          <a:bodyPr wrap="none" rtlCol="0">
            <a:spAutoFit/>
          </a:bodyPr>
          <a:lstStyle/>
          <a:p>
            <a:pPr algn="r"/>
            <a:r>
              <a:rPr lang="en-CA" sz="1400" i="1" dirty="0"/>
              <a:t>Sources:</a:t>
            </a:r>
          </a:p>
          <a:p>
            <a:pPr algn="r"/>
            <a:r>
              <a:rPr lang="en-CA" sz="1400" i="1" dirty="0"/>
              <a:t>https://</a:t>
            </a:r>
            <a:r>
              <a:rPr lang="en-CA" sz="1400" i="1" dirty="0" err="1"/>
              <a:t>www.sqlskills.com</a:t>
            </a:r>
            <a:r>
              <a:rPr lang="en-CA" sz="1400" i="1" dirty="0"/>
              <a:t>/blogs/</a:t>
            </a:r>
            <a:r>
              <a:rPr lang="en-CA" sz="1400" i="1" dirty="0" err="1"/>
              <a:t>paul</a:t>
            </a:r>
            <a:r>
              <a:rPr lang="en-CA" sz="1400" i="1" dirty="0"/>
              <a:t>/inside-the-storage-engine-anatomy-of-a-record/</a:t>
            </a:r>
          </a:p>
          <a:p>
            <a:pPr algn="r"/>
            <a:r>
              <a:rPr lang="en-CA" sz="1400" i="1" dirty="0"/>
              <a:t>https://</a:t>
            </a:r>
            <a:r>
              <a:rPr lang="en-CA" sz="1400" i="1" dirty="0" err="1"/>
              <a:t>sqlundercover.com</a:t>
            </a:r>
            <a:r>
              <a:rPr lang="en-CA" sz="1400" i="1" dirty="0"/>
              <a:t>/2018/01/15/dissecting-</a:t>
            </a:r>
            <a:r>
              <a:rPr lang="en-CA" sz="1400" i="1" dirty="0" err="1"/>
              <a:t>sql</a:t>
            </a:r>
            <a:r>
              <a:rPr lang="en-CA" sz="1400" i="1" dirty="0"/>
              <a:t>-server-the-internal-structure-of-a-row/</a:t>
            </a:r>
          </a:p>
        </p:txBody>
      </p:sp>
    </p:spTree>
    <p:extLst>
      <p:ext uri="{BB962C8B-B14F-4D97-AF65-F5344CB8AC3E}">
        <p14:creationId xmlns:p14="http://schemas.microsoft.com/office/powerpoint/2010/main" val="281875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5F17-D769-0F4D-B46C-4407E936FABF}"/>
              </a:ext>
            </a:extLst>
          </p:cNvPr>
          <p:cNvSpPr>
            <a:spLocks noGrp="1"/>
          </p:cNvSpPr>
          <p:nvPr>
            <p:ph type="title"/>
          </p:nvPr>
        </p:nvSpPr>
        <p:spPr/>
        <p:txBody>
          <a:bodyPr>
            <a:normAutofit/>
          </a:bodyPr>
          <a:lstStyle/>
          <a:p>
            <a:r>
              <a:rPr lang="en-CA" sz="3200" b="1" dirty="0"/>
              <a:t>About Randolph West</a:t>
            </a:r>
          </a:p>
        </p:txBody>
      </p:sp>
      <p:sp>
        <p:nvSpPr>
          <p:cNvPr id="3" name="Content Placeholder 2">
            <a:extLst>
              <a:ext uri="{FF2B5EF4-FFF2-40B4-BE49-F238E27FC236}">
                <a16:creationId xmlns:a16="http://schemas.microsoft.com/office/drawing/2014/main" id="{0E0B626D-A0FB-9244-BD5A-C99106BD9BE3}"/>
              </a:ext>
            </a:extLst>
          </p:cNvPr>
          <p:cNvSpPr>
            <a:spLocks noGrp="1"/>
          </p:cNvSpPr>
          <p:nvPr>
            <p:ph idx="1"/>
          </p:nvPr>
        </p:nvSpPr>
        <p:spPr/>
        <p:txBody>
          <a:bodyPr>
            <a:normAutofit/>
          </a:bodyPr>
          <a:lstStyle/>
          <a:p>
            <a:pPr marL="0" indent="0">
              <a:buNone/>
            </a:pPr>
            <a:r>
              <a:rPr lang="en-CA" sz="5400" b="1" dirty="0"/>
              <a:t>Nerd</a:t>
            </a:r>
          </a:p>
        </p:txBody>
      </p:sp>
      <p:pic>
        <p:nvPicPr>
          <p:cNvPr id="6" name="Picture 5" descr="A photo containing the author as a young adult.">
            <a:extLst>
              <a:ext uri="{FF2B5EF4-FFF2-40B4-BE49-F238E27FC236}">
                <a16:creationId xmlns:a16="http://schemas.microsoft.com/office/drawing/2014/main" id="{3F9018DF-0031-B541-8F03-61ECA9E522F6}"/>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7399283" y="0"/>
            <a:ext cx="4792717" cy="6869561"/>
          </a:xfrm>
          <a:prstGeom prst="rect">
            <a:avLst/>
          </a:prstGeom>
        </p:spPr>
      </p:pic>
      <p:pic>
        <p:nvPicPr>
          <p:cNvPr id="5" name="Picture 4">
            <a:extLst>
              <a:ext uri="{FF2B5EF4-FFF2-40B4-BE49-F238E27FC236}">
                <a16:creationId xmlns:a16="http://schemas.microsoft.com/office/drawing/2014/main" id="{6FE463B1-3812-4943-B71E-E280F032628D}"/>
              </a:ext>
            </a:extLst>
          </p:cNvPr>
          <p:cNvPicPr>
            <a:picLocks noChangeAspect="1"/>
          </p:cNvPicPr>
          <p:nvPr/>
        </p:nvPicPr>
        <p:blipFill>
          <a:blip r:embed="rId3"/>
          <a:stretch>
            <a:fillRect/>
          </a:stretch>
        </p:blipFill>
        <p:spPr>
          <a:xfrm>
            <a:off x="999460" y="430243"/>
            <a:ext cx="989835" cy="511115"/>
          </a:xfrm>
          <a:prstGeom prst="rect">
            <a:avLst/>
          </a:prstGeom>
        </p:spPr>
      </p:pic>
      <p:sp>
        <p:nvSpPr>
          <p:cNvPr id="4" name="TextBox 3">
            <a:extLst>
              <a:ext uri="{FF2B5EF4-FFF2-40B4-BE49-F238E27FC236}">
                <a16:creationId xmlns:a16="http://schemas.microsoft.com/office/drawing/2014/main" id="{C22808FA-FA9A-2D49-BBB3-2DE73D84C40A}"/>
              </a:ext>
            </a:extLst>
          </p:cNvPr>
          <p:cNvSpPr txBox="1"/>
          <p:nvPr/>
        </p:nvSpPr>
        <p:spPr>
          <a:xfrm>
            <a:off x="999460" y="5632101"/>
            <a:ext cx="4349268" cy="954107"/>
          </a:xfrm>
          <a:prstGeom prst="rect">
            <a:avLst/>
          </a:prstGeom>
          <a:noFill/>
        </p:spPr>
        <p:txBody>
          <a:bodyPr wrap="none" rtlCol="0">
            <a:spAutoFit/>
          </a:bodyPr>
          <a:lstStyle/>
          <a:p>
            <a:r>
              <a:rPr lang="en-US" sz="2800" dirty="0"/>
              <a:t>Let me know how you feel:</a:t>
            </a:r>
            <a:br>
              <a:rPr lang="en-US" sz="2800" dirty="0"/>
            </a:br>
            <a:r>
              <a:rPr lang="en-US" sz="2800" i="1" dirty="0" err="1"/>
              <a:t>eightkb.online</a:t>
            </a:r>
            <a:r>
              <a:rPr lang="en-US" sz="2800" i="1" dirty="0"/>
              <a:t>/feedback</a:t>
            </a:r>
          </a:p>
        </p:txBody>
      </p:sp>
    </p:spTree>
    <p:extLst>
      <p:ext uri="{BB962C8B-B14F-4D97-AF65-F5344CB8AC3E}">
        <p14:creationId xmlns:p14="http://schemas.microsoft.com/office/powerpoint/2010/main" val="354355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Viewing two rows of data in hexadecimal</a:t>
            </a:r>
          </a:p>
        </p:txBody>
      </p:sp>
      <p:pic>
        <p:nvPicPr>
          <p:cNvPr id="5" name="Picture 4">
            <a:extLst>
              <a:ext uri="{FF2B5EF4-FFF2-40B4-BE49-F238E27FC236}">
                <a16:creationId xmlns:a16="http://schemas.microsoft.com/office/drawing/2014/main" id="{D5E2DE13-71B4-B146-805D-06B162DE7765}"/>
              </a:ext>
            </a:extLst>
          </p:cNvPr>
          <p:cNvPicPr>
            <a:picLocks noChangeAspect="1"/>
          </p:cNvPicPr>
          <p:nvPr/>
        </p:nvPicPr>
        <p:blipFill>
          <a:blip r:embed="rId2"/>
          <a:stretch>
            <a:fillRect/>
          </a:stretch>
        </p:blipFill>
        <p:spPr>
          <a:xfrm>
            <a:off x="999460" y="430243"/>
            <a:ext cx="989835" cy="511115"/>
          </a:xfrm>
          <a:prstGeom prst="rect">
            <a:avLst/>
          </a:prstGeom>
        </p:spPr>
      </p:pic>
      <p:pic>
        <p:nvPicPr>
          <p:cNvPr id="7" name="Picture 6" descr="The row data for two rows, showing the row headers for two rows. The value 0x70003000 is highlighted at both locations specified by the slot array in a previous slide.">
            <a:extLst>
              <a:ext uri="{FF2B5EF4-FFF2-40B4-BE49-F238E27FC236}">
                <a16:creationId xmlns:a16="http://schemas.microsoft.com/office/drawing/2014/main" id="{37BCEF8F-A6D9-6541-9D13-4275B3046620}"/>
              </a:ext>
            </a:extLst>
          </p:cNvPr>
          <p:cNvPicPr>
            <a:picLocks noChangeAspect="1"/>
          </p:cNvPicPr>
          <p:nvPr/>
        </p:nvPicPr>
        <p:blipFill>
          <a:blip r:embed="rId3"/>
          <a:stretch>
            <a:fillRect/>
          </a:stretch>
        </p:blipFill>
        <p:spPr>
          <a:xfrm>
            <a:off x="750000" y="3116285"/>
            <a:ext cx="10692000" cy="1617275"/>
          </a:xfrm>
          <a:prstGeom prst="rect">
            <a:avLst/>
          </a:prstGeom>
        </p:spPr>
      </p:pic>
      <p:sp>
        <p:nvSpPr>
          <p:cNvPr id="8" name="Frame 7">
            <a:extLst>
              <a:ext uri="{FF2B5EF4-FFF2-40B4-BE49-F238E27FC236}">
                <a16:creationId xmlns:a16="http://schemas.microsoft.com/office/drawing/2014/main" id="{B27845E9-8C52-3F48-874F-57C9812F38B8}"/>
              </a:ext>
            </a:extLst>
          </p:cNvPr>
          <p:cNvSpPr/>
          <p:nvPr/>
        </p:nvSpPr>
        <p:spPr>
          <a:xfrm>
            <a:off x="665920" y="3052857"/>
            <a:ext cx="1429407" cy="4302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46ECA3D3-A1C6-7744-BDF1-104598646D4B}"/>
              </a:ext>
            </a:extLst>
          </p:cNvPr>
          <p:cNvSpPr/>
          <p:nvPr/>
        </p:nvSpPr>
        <p:spPr>
          <a:xfrm>
            <a:off x="4335520" y="3704529"/>
            <a:ext cx="1429407" cy="4302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14F48B0D-2608-F042-B9D1-CF0D940C3F58}"/>
              </a:ext>
            </a:extLst>
          </p:cNvPr>
          <p:cNvCxnSpPr/>
          <p:nvPr/>
        </p:nvCxnSpPr>
        <p:spPr>
          <a:xfrm>
            <a:off x="8849712" y="4582510"/>
            <a:ext cx="255024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CDA061-7344-6542-BD07-1ADC76D175DF}"/>
              </a:ext>
            </a:extLst>
          </p:cNvPr>
          <p:cNvSpPr txBox="1"/>
          <p:nvPr/>
        </p:nvSpPr>
        <p:spPr>
          <a:xfrm>
            <a:off x="3259326" y="5163802"/>
            <a:ext cx="5673348" cy="1569660"/>
          </a:xfrm>
          <a:prstGeom prst="rect">
            <a:avLst/>
          </a:prstGeom>
          <a:noFill/>
        </p:spPr>
        <p:txBody>
          <a:bodyPr wrap="none" rtlCol="0">
            <a:spAutoFit/>
          </a:bodyPr>
          <a:lstStyle/>
          <a:p>
            <a:r>
              <a:rPr lang="en-US" sz="3200" b="1" dirty="0"/>
              <a:t>According to the slot array:</a:t>
            </a:r>
          </a:p>
          <a:p>
            <a:r>
              <a:rPr lang="en-US" sz="3200" b="1" dirty="0">
                <a:latin typeface="Consolas" panose="020B0609020204030204" pitchFamily="49" charset="0"/>
                <a:cs typeface="Consolas" panose="020B0609020204030204" pitchFamily="49" charset="0"/>
              </a:rPr>
              <a:t>0x0060 == </a:t>
            </a:r>
            <a:r>
              <a:rPr lang="en-US" sz="3200" b="1" dirty="0"/>
              <a:t>first row starts</a:t>
            </a:r>
          </a:p>
          <a:p>
            <a:r>
              <a:rPr lang="en-US" sz="3200" b="1" dirty="0">
                <a:latin typeface="Consolas" panose="020B0609020204030204" pitchFamily="49" charset="0"/>
                <a:cs typeface="Consolas" panose="020B0609020204030204" pitchFamily="49" charset="0"/>
              </a:rPr>
              <a:t>0x00AB == </a:t>
            </a:r>
            <a:r>
              <a:rPr lang="en-US" sz="3200" b="1" dirty="0"/>
              <a:t>second row starts</a:t>
            </a:r>
          </a:p>
        </p:txBody>
      </p:sp>
    </p:spTree>
    <p:extLst>
      <p:ext uri="{BB962C8B-B14F-4D97-AF65-F5344CB8AC3E}">
        <p14:creationId xmlns:p14="http://schemas.microsoft.com/office/powerpoint/2010/main" val="258646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null bitmap offset (bytes 2-3 in the row header)</a:t>
            </a:r>
          </a:p>
        </p:txBody>
      </p:sp>
      <p:pic>
        <p:nvPicPr>
          <p:cNvPr id="5" name="Picture 4">
            <a:extLst>
              <a:ext uri="{FF2B5EF4-FFF2-40B4-BE49-F238E27FC236}">
                <a16:creationId xmlns:a16="http://schemas.microsoft.com/office/drawing/2014/main" id="{D5E2DE13-71B4-B146-805D-06B162DE7765}"/>
              </a:ext>
            </a:extLst>
          </p:cNvPr>
          <p:cNvPicPr>
            <a:picLocks noChangeAspect="1"/>
          </p:cNvPicPr>
          <p:nvPr/>
        </p:nvPicPr>
        <p:blipFill>
          <a:blip r:embed="rId2"/>
          <a:stretch>
            <a:fillRect/>
          </a:stretch>
        </p:blipFill>
        <p:spPr>
          <a:xfrm>
            <a:off x="999460" y="430243"/>
            <a:ext cx="989835" cy="511115"/>
          </a:xfrm>
          <a:prstGeom prst="rect">
            <a:avLst/>
          </a:prstGeom>
        </p:spPr>
      </p:pic>
      <p:pic>
        <p:nvPicPr>
          <p:cNvPr id="7" name="Picture 6" descr="The null bitmap pointer, with a value of 0x3000, specifies that the offset of 48 bytes shows the end of the fixed length portion of the row. Another box highlights that none of the fields is nullable.">
            <a:extLst>
              <a:ext uri="{FF2B5EF4-FFF2-40B4-BE49-F238E27FC236}">
                <a16:creationId xmlns:a16="http://schemas.microsoft.com/office/drawing/2014/main" id="{37BCEF8F-A6D9-6541-9D13-4275B3046620}"/>
              </a:ext>
            </a:extLst>
          </p:cNvPr>
          <p:cNvPicPr>
            <a:picLocks noChangeAspect="1"/>
          </p:cNvPicPr>
          <p:nvPr/>
        </p:nvPicPr>
        <p:blipFill>
          <a:blip r:embed="rId3"/>
          <a:stretch>
            <a:fillRect/>
          </a:stretch>
        </p:blipFill>
        <p:spPr>
          <a:xfrm>
            <a:off x="750000" y="3116285"/>
            <a:ext cx="10692000" cy="1617275"/>
          </a:xfrm>
          <a:prstGeom prst="rect">
            <a:avLst/>
          </a:prstGeom>
        </p:spPr>
      </p:pic>
      <p:sp>
        <p:nvSpPr>
          <p:cNvPr id="13" name="Frame 12">
            <a:extLst>
              <a:ext uri="{FF2B5EF4-FFF2-40B4-BE49-F238E27FC236}">
                <a16:creationId xmlns:a16="http://schemas.microsoft.com/office/drawing/2014/main" id="{46ECA3D3-A1C6-7744-BDF1-104598646D4B}"/>
              </a:ext>
            </a:extLst>
          </p:cNvPr>
          <p:cNvSpPr/>
          <p:nvPr/>
        </p:nvSpPr>
        <p:spPr>
          <a:xfrm>
            <a:off x="5065986" y="3704529"/>
            <a:ext cx="725214" cy="430275"/>
          </a:xfrm>
          <a:prstGeom prst="fram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14F48B0D-2608-F042-B9D1-CF0D940C3F58}"/>
              </a:ext>
            </a:extLst>
          </p:cNvPr>
          <p:cNvCxnSpPr/>
          <p:nvPr/>
        </p:nvCxnSpPr>
        <p:spPr>
          <a:xfrm>
            <a:off x="8849712" y="4582510"/>
            <a:ext cx="255024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CDA061-7344-6542-BD07-1ADC76D175DF}"/>
              </a:ext>
            </a:extLst>
          </p:cNvPr>
          <p:cNvSpPr txBox="1"/>
          <p:nvPr/>
        </p:nvSpPr>
        <p:spPr>
          <a:xfrm>
            <a:off x="1561746" y="5163802"/>
            <a:ext cx="9196748" cy="584775"/>
          </a:xfrm>
          <a:prstGeom prst="rect">
            <a:avLst/>
          </a:prstGeom>
          <a:noFill/>
        </p:spPr>
        <p:txBody>
          <a:bodyPr wrap="none" rtlCol="0">
            <a:spAutoFit/>
          </a:bodyPr>
          <a:lstStyle/>
          <a:p>
            <a:r>
              <a:rPr lang="en-US" sz="3200" b="1" dirty="0">
                <a:latin typeface="Consolas" panose="020B0609020204030204" pitchFamily="49" charset="0"/>
                <a:cs typeface="Consolas" panose="020B0609020204030204" pitchFamily="49" charset="0"/>
              </a:rPr>
              <a:t>0x0030 ==</a:t>
            </a:r>
            <a:r>
              <a:rPr lang="en-US" sz="3200" b="1" dirty="0"/>
              <a:t> offset of fixed length end is at 48 bytes</a:t>
            </a:r>
          </a:p>
        </p:txBody>
      </p:sp>
      <p:sp>
        <p:nvSpPr>
          <p:cNvPr id="9" name="Frame 8">
            <a:extLst>
              <a:ext uri="{FF2B5EF4-FFF2-40B4-BE49-F238E27FC236}">
                <a16:creationId xmlns:a16="http://schemas.microsoft.com/office/drawing/2014/main" id="{7BEB24D2-A90B-5A4B-BC24-19E2E8AC47E6}"/>
              </a:ext>
            </a:extLst>
          </p:cNvPr>
          <p:cNvSpPr/>
          <p:nvPr/>
        </p:nvSpPr>
        <p:spPr>
          <a:xfrm>
            <a:off x="1316631" y="3039749"/>
            <a:ext cx="725214" cy="430275"/>
          </a:xfrm>
          <a:prstGeom prst="fram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7D7C29A8-16A3-2748-9234-14D4DB414DA4}"/>
              </a:ext>
            </a:extLst>
          </p:cNvPr>
          <p:cNvSpPr/>
          <p:nvPr/>
        </p:nvSpPr>
        <p:spPr>
          <a:xfrm>
            <a:off x="6708688" y="3363257"/>
            <a:ext cx="420130" cy="430275"/>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93BA21A2-E08E-8446-A03C-BC96A8DB85E1}"/>
              </a:ext>
            </a:extLst>
          </p:cNvPr>
          <p:cNvSpPr/>
          <p:nvPr/>
        </p:nvSpPr>
        <p:spPr>
          <a:xfrm>
            <a:off x="10596874" y="4031971"/>
            <a:ext cx="417967" cy="430275"/>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07CA75E3-4B25-AD43-A48A-9F3A4C2B571A}"/>
              </a:ext>
            </a:extLst>
          </p:cNvPr>
          <p:cNvSpPr txBox="1"/>
          <p:nvPr/>
        </p:nvSpPr>
        <p:spPr>
          <a:xfrm>
            <a:off x="1561746" y="5748577"/>
            <a:ext cx="7282763" cy="584775"/>
          </a:xfrm>
          <a:prstGeom prst="rect">
            <a:avLst/>
          </a:prstGeom>
          <a:noFill/>
        </p:spPr>
        <p:txBody>
          <a:bodyPr wrap="none" rtlCol="0">
            <a:spAutoFit/>
          </a:bodyPr>
          <a:lstStyle/>
          <a:p>
            <a:r>
              <a:rPr lang="en-US" sz="3200" b="1" dirty="0">
                <a:latin typeface="Consolas" panose="020B0609020204030204" pitchFamily="49" charset="0"/>
                <a:cs typeface="Consolas" panose="020B0609020204030204" pitchFamily="49" charset="0"/>
              </a:rPr>
              <a:t>  0x00 ==</a:t>
            </a:r>
            <a:r>
              <a:rPr lang="en-US" sz="3200" b="1" dirty="0"/>
              <a:t> no nullable columns in here</a:t>
            </a:r>
          </a:p>
        </p:txBody>
      </p:sp>
    </p:spTree>
    <p:extLst>
      <p:ext uri="{BB962C8B-B14F-4D97-AF65-F5344CB8AC3E}">
        <p14:creationId xmlns:p14="http://schemas.microsoft.com/office/powerpoint/2010/main" val="30422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9" grpId="0" animBg="1"/>
      <p:bldP spid="11" grpId="0" animBg="1"/>
      <p:bldP spid="12" grpId="0" animBg="1"/>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Getting the column count (including variable-length columns)</a:t>
            </a:r>
          </a:p>
        </p:txBody>
      </p:sp>
      <p:pic>
        <p:nvPicPr>
          <p:cNvPr id="5" name="Picture 4">
            <a:extLst>
              <a:ext uri="{FF2B5EF4-FFF2-40B4-BE49-F238E27FC236}">
                <a16:creationId xmlns:a16="http://schemas.microsoft.com/office/drawing/2014/main" id="{D5E2DE13-71B4-B146-805D-06B162DE7765}"/>
              </a:ext>
            </a:extLst>
          </p:cNvPr>
          <p:cNvPicPr>
            <a:picLocks noChangeAspect="1"/>
          </p:cNvPicPr>
          <p:nvPr/>
        </p:nvPicPr>
        <p:blipFill>
          <a:blip r:embed="rId2"/>
          <a:stretch>
            <a:fillRect/>
          </a:stretch>
        </p:blipFill>
        <p:spPr>
          <a:xfrm>
            <a:off x="999460" y="430243"/>
            <a:ext cx="989835" cy="511115"/>
          </a:xfrm>
          <a:prstGeom prst="rect">
            <a:avLst/>
          </a:prstGeom>
        </p:spPr>
      </p:pic>
      <p:pic>
        <p:nvPicPr>
          <p:cNvPr id="7" name="Picture 6">
            <a:extLst>
              <a:ext uri="{FF2B5EF4-FFF2-40B4-BE49-F238E27FC236}">
                <a16:creationId xmlns:a16="http://schemas.microsoft.com/office/drawing/2014/main" id="{37BCEF8F-A6D9-6541-9D13-4275B3046620}"/>
              </a:ext>
            </a:extLst>
          </p:cNvPr>
          <p:cNvPicPr>
            <a:picLocks noChangeAspect="1"/>
          </p:cNvPicPr>
          <p:nvPr/>
        </p:nvPicPr>
        <p:blipFill>
          <a:blip r:embed="rId3"/>
          <a:stretch>
            <a:fillRect/>
          </a:stretch>
        </p:blipFill>
        <p:spPr>
          <a:xfrm>
            <a:off x="750000" y="3116285"/>
            <a:ext cx="10692000" cy="1617275"/>
          </a:xfrm>
          <a:prstGeom prst="rect">
            <a:avLst/>
          </a:prstGeom>
          <a:ln w="76200"/>
        </p:spPr>
      </p:pic>
      <p:sp>
        <p:nvSpPr>
          <p:cNvPr id="8" name="Frame 7">
            <a:extLst>
              <a:ext uri="{FF2B5EF4-FFF2-40B4-BE49-F238E27FC236}">
                <a16:creationId xmlns:a16="http://schemas.microsoft.com/office/drawing/2014/main" id="{B27845E9-8C52-3F48-874F-57C9812F38B8}"/>
              </a:ext>
            </a:extLst>
          </p:cNvPr>
          <p:cNvSpPr/>
          <p:nvPr/>
        </p:nvSpPr>
        <p:spPr>
          <a:xfrm>
            <a:off x="6106510" y="3386960"/>
            <a:ext cx="726776" cy="430275"/>
          </a:xfrm>
          <a:prstGeom prst="fram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14F48B0D-2608-F042-B9D1-CF0D940C3F58}"/>
              </a:ext>
            </a:extLst>
          </p:cNvPr>
          <p:cNvCxnSpPr/>
          <p:nvPr/>
        </p:nvCxnSpPr>
        <p:spPr>
          <a:xfrm>
            <a:off x="8849712" y="4582510"/>
            <a:ext cx="255024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CDA061-7344-6542-BD07-1ADC76D175DF}"/>
              </a:ext>
            </a:extLst>
          </p:cNvPr>
          <p:cNvSpPr txBox="1"/>
          <p:nvPr/>
        </p:nvSpPr>
        <p:spPr>
          <a:xfrm>
            <a:off x="2640567" y="5163802"/>
            <a:ext cx="5904180" cy="584775"/>
          </a:xfrm>
          <a:prstGeom prst="rect">
            <a:avLst/>
          </a:prstGeom>
          <a:noFill/>
        </p:spPr>
        <p:txBody>
          <a:bodyPr wrap="none" rtlCol="0">
            <a:spAutoFit/>
          </a:bodyPr>
          <a:lstStyle/>
          <a:p>
            <a:r>
              <a:rPr lang="en-US" sz="3200" b="1" dirty="0">
                <a:latin typeface="Consolas" panose="020B0609020204030204" pitchFamily="49" charset="0"/>
                <a:cs typeface="Consolas" panose="020B0609020204030204" pitchFamily="49" charset="0"/>
              </a:rPr>
              <a:t>0x03 == </a:t>
            </a:r>
            <a:r>
              <a:rPr lang="en-US" sz="3200" b="1" dirty="0"/>
              <a:t>three columns in total</a:t>
            </a:r>
          </a:p>
        </p:txBody>
      </p:sp>
      <p:sp>
        <p:nvSpPr>
          <p:cNvPr id="9" name="Frame 8">
            <a:extLst>
              <a:ext uri="{FF2B5EF4-FFF2-40B4-BE49-F238E27FC236}">
                <a16:creationId xmlns:a16="http://schemas.microsoft.com/office/drawing/2014/main" id="{3A881F5D-3CDE-2C4A-ABF1-AB3768F42E98}"/>
              </a:ext>
            </a:extLst>
          </p:cNvPr>
          <p:cNvSpPr/>
          <p:nvPr/>
        </p:nvSpPr>
        <p:spPr>
          <a:xfrm>
            <a:off x="9693911" y="4029442"/>
            <a:ext cx="871116" cy="430275"/>
          </a:xfrm>
          <a:prstGeom prst="fram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9CF30A2D-AE80-4642-BB7B-E9EF1A5C3976}"/>
              </a:ext>
            </a:extLst>
          </p:cNvPr>
          <p:cNvSpPr/>
          <p:nvPr/>
        </p:nvSpPr>
        <p:spPr>
          <a:xfrm>
            <a:off x="7012672" y="3374602"/>
            <a:ext cx="858582" cy="430275"/>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B51D3CF5-4526-104B-9BD7-77A799191D4F}"/>
              </a:ext>
            </a:extLst>
          </p:cNvPr>
          <p:cNvSpPr/>
          <p:nvPr/>
        </p:nvSpPr>
        <p:spPr>
          <a:xfrm>
            <a:off x="10750377" y="4029441"/>
            <a:ext cx="741405" cy="430275"/>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E4DF6D62-1525-7141-BF64-54CAC1EE7884}"/>
              </a:ext>
            </a:extLst>
          </p:cNvPr>
          <p:cNvSpPr txBox="1"/>
          <p:nvPr/>
        </p:nvSpPr>
        <p:spPr>
          <a:xfrm>
            <a:off x="2640567" y="5748577"/>
            <a:ext cx="6910866" cy="584775"/>
          </a:xfrm>
          <a:prstGeom prst="rect">
            <a:avLst/>
          </a:prstGeom>
          <a:noFill/>
        </p:spPr>
        <p:txBody>
          <a:bodyPr wrap="none" rtlCol="0">
            <a:spAutoFit/>
          </a:bodyPr>
          <a:lstStyle/>
          <a:p>
            <a:r>
              <a:rPr lang="en-US" sz="3200" b="1" dirty="0">
                <a:latin typeface="Consolas" panose="020B0609020204030204" pitchFamily="49" charset="0"/>
                <a:cs typeface="Consolas" panose="020B0609020204030204" pitchFamily="49" charset="0"/>
              </a:rPr>
              <a:t>0x01 == </a:t>
            </a:r>
            <a:r>
              <a:rPr lang="en-US" sz="3200" b="1" dirty="0"/>
              <a:t>one variable-length column</a:t>
            </a:r>
          </a:p>
        </p:txBody>
      </p:sp>
    </p:spTree>
    <p:extLst>
      <p:ext uri="{BB962C8B-B14F-4D97-AF65-F5344CB8AC3E}">
        <p14:creationId xmlns:p14="http://schemas.microsoft.com/office/powerpoint/2010/main" val="144816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9" grpId="0" animBg="1"/>
      <p:bldP spid="11" grpId="0" animBg="1"/>
      <p:bldP spid="12" grpId="0" animBg="1"/>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Getting the variable-length column offset</a:t>
            </a:r>
          </a:p>
        </p:txBody>
      </p:sp>
      <p:pic>
        <p:nvPicPr>
          <p:cNvPr id="5" name="Picture 4">
            <a:extLst>
              <a:ext uri="{FF2B5EF4-FFF2-40B4-BE49-F238E27FC236}">
                <a16:creationId xmlns:a16="http://schemas.microsoft.com/office/drawing/2014/main" id="{D5E2DE13-71B4-B146-805D-06B162DE7765}"/>
              </a:ext>
            </a:extLst>
          </p:cNvPr>
          <p:cNvPicPr>
            <a:picLocks noChangeAspect="1"/>
          </p:cNvPicPr>
          <p:nvPr/>
        </p:nvPicPr>
        <p:blipFill>
          <a:blip r:embed="rId2"/>
          <a:stretch>
            <a:fillRect/>
          </a:stretch>
        </p:blipFill>
        <p:spPr>
          <a:xfrm>
            <a:off x="999460" y="430243"/>
            <a:ext cx="989835" cy="511115"/>
          </a:xfrm>
          <a:prstGeom prst="rect">
            <a:avLst/>
          </a:prstGeom>
        </p:spPr>
      </p:pic>
      <p:pic>
        <p:nvPicPr>
          <p:cNvPr id="7" name="Picture 6">
            <a:extLst>
              <a:ext uri="{FF2B5EF4-FFF2-40B4-BE49-F238E27FC236}">
                <a16:creationId xmlns:a16="http://schemas.microsoft.com/office/drawing/2014/main" id="{37BCEF8F-A6D9-6541-9D13-4275B3046620}"/>
              </a:ext>
            </a:extLst>
          </p:cNvPr>
          <p:cNvPicPr>
            <a:picLocks noChangeAspect="1"/>
          </p:cNvPicPr>
          <p:nvPr/>
        </p:nvPicPr>
        <p:blipFill>
          <a:blip r:embed="rId3"/>
          <a:stretch>
            <a:fillRect/>
          </a:stretch>
        </p:blipFill>
        <p:spPr>
          <a:xfrm>
            <a:off x="750000" y="3116285"/>
            <a:ext cx="10692000" cy="1617275"/>
          </a:xfrm>
          <a:prstGeom prst="rect">
            <a:avLst/>
          </a:prstGeom>
          <a:ln w="76200"/>
        </p:spPr>
      </p:pic>
      <p:sp>
        <p:nvSpPr>
          <p:cNvPr id="8" name="Frame 7">
            <a:extLst>
              <a:ext uri="{FF2B5EF4-FFF2-40B4-BE49-F238E27FC236}">
                <a16:creationId xmlns:a16="http://schemas.microsoft.com/office/drawing/2014/main" id="{B27845E9-8C52-3F48-874F-57C9812F38B8}"/>
              </a:ext>
            </a:extLst>
          </p:cNvPr>
          <p:cNvSpPr/>
          <p:nvPr/>
        </p:nvSpPr>
        <p:spPr>
          <a:xfrm>
            <a:off x="7749959" y="3379572"/>
            <a:ext cx="726776" cy="430275"/>
          </a:xfrm>
          <a:prstGeom prst="fram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14F48B0D-2608-F042-B9D1-CF0D940C3F58}"/>
              </a:ext>
            </a:extLst>
          </p:cNvPr>
          <p:cNvCxnSpPr/>
          <p:nvPr/>
        </p:nvCxnSpPr>
        <p:spPr>
          <a:xfrm>
            <a:off x="8849712" y="4582510"/>
            <a:ext cx="255024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CDA061-7344-6542-BD07-1ADC76D175DF}"/>
              </a:ext>
            </a:extLst>
          </p:cNvPr>
          <p:cNvSpPr txBox="1"/>
          <p:nvPr/>
        </p:nvSpPr>
        <p:spPr>
          <a:xfrm>
            <a:off x="1354157" y="5162480"/>
            <a:ext cx="9483686" cy="584775"/>
          </a:xfrm>
          <a:prstGeom prst="rect">
            <a:avLst/>
          </a:prstGeom>
          <a:noFill/>
        </p:spPr>
        <p:txBody>
          <a:bodyPr wrap="none" rtlCol="0">
            <a:spAutoFit/>
          </a:bodyPr>
          <a:lstStyle/>
          <a:p>
            <a:r>
              <a:rPr lang="en-US" sz="3200" b="1" dirty="0">
                <a:latin typeface="Consolas" panose="020B0609020204030204" pitchFamily="49" charset="0"/>
                <a:cs typeface="Consolas" panose="020B0609020204030204" pitchFamily="49" charset="0"/>
              </a:rPr>
              <a:t>0x003D == </a:t>
            </a:r>
            <a:r>
              <a:rPr lang="en-US" sz="3200" b="1" dirty="0"/>
              <a:t>offset 61 bytes to the end of the column</a:t>
            </a:r>
          </a:p>
        </p:txBody>
      </p:sp>
      <p:sp>
        <p:nvSpPr>
          <p:cNvPr id="9" name="Frame 8">
            <a:extLst>
              <a:ext uri="{FF2B5EF4-FFF2-40B4-BE49-F238E27FC236}">
                <a16:creationId xmlns:a16="http://schemas.microsoft.com/office/drawing/2014/main" id="{3A881F5D-3CDE-2C4A-ABF1-AB3768F42E98}"/>
              </a:ext>
            </a:extLst>
          </p:cNvPr>
          <p:cNvSpPr/>
          <p:nvPr/>
        </p:nvSpPr>
        <p:spPr>
          <a:xfrm>
            <a:off x="705226" y="4355015"/>
            <a:ext cx="740515" cy="430275"/>
          </a:xfrm>
          <a:prstGeom prst="fram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7424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fixed-length portion of the row</a:t>
            </a:r>
            <a:br>
              <a:rPr lang="en-CA" sz="2800" dirty="0"/>
            </a:br>
            <a:r>
              <a:rPr lang="en-CA" sz="2800" dirty="0"/>
              <a:t>(or, everything before the column count)</a:t>
            </a:r>
          </a:p>
        </p:txBody>
      </p:sp>
      <p:pic>
        <p:nvPicPr>
          <p:cNvPr id="5" name="Picture 4">
            <a:extLst>
              <a:ext uri="{FF2B5EF4-FFF2-40B4-BE49-F238E27FC236}">
                <a16:creationId xmlns:a16="http://schemas.microsoft.com/office/drawing/2014/main" id="{D5E2DE13-71B4-B146-805D-06B162DE7765}"/>
              </a:ext>
            </a:extLst>
          </p:cNvPr>
          <p:cNvPicPr>
            <a:picLocks noChangeAspect="1"/>
          </p:cNvPicPr>
          <p:nvPr/>
        </p:nvPicPr>
        <p:blipFill>
          <a:blip r:embed="rId2"/>
          <a:stretch>
            <a:fillRect/>
          </a:stretch>
        </p:blipFill>
        <p:spPr>
          <a:xfrm>
            <a:off x="999460" y="430243"/>
            <a:ext cx="989835" cy="511115"/>
          </a:xfrm>
          <a:prstGeom prst="rect">
            <a:avLst/>
          </a:prstGeom>
        </p:spPr>
      </p:pic>
      <p:sp>
        <p:nvSpPr>
          <p:cNvPr id="3" name="TextBox 2">
            <a:extLst>
              <a:ext uri="{FF2B5EF4-FFF2-40B4-BE49-F238E27FC236}">
                <a16:creationId xmlns:a16="http://schemas.microsoft.com/office/drawing/2014/main" id="{13F5F470-26B0-754F-B629-AD42D85371CC}"/>
              </a:ext>
            </a:extLst>
          </p:cNvPr>
          <p:cNvSpPr txBox="1"/>
          <p:nvPr/>
        </p:nvSpPr>
        <p:spPr>
          <a:xfrm>
            <a:off x="2048257" y="3429000"/>
            <a:ext cx="8095486" cy="1569660"/>
          </a:xfrm>
          <a:prstGeom prst="rect">
            <a:avLst/>
          </a:prstGeom>
          <a:noFill/>
        </p:spPr>
        <p:txBody>
          <a:bodyPr wrap="none" rtlCol="0">
            <a:spAutoFit/>
          </a:bodyPr>
          <a:lstStyle/>
          <a:p>
            <a:r>
              <a:rPr lang="en-US" sz="3200" dirty="0">
                <a:latin typeface="Consolas" panose="020B0609020204030204" pitchFamily="49" charset="0"/>
                <a:cs typeface="Consolas" panose="020B0609020204030204" pitchFamily="49" charset="0"/>
              </a:rPr>
              <a:t>01000000 3F003F00 3F002000 20002000</a:t>
            </a:r>
          </a:p>
          <a:p>
            <a:r>
              <a:rPr lang="en-US" sz="3200" dirty="0">
                <a:latin typeface="Consolas" panose="020B0609020204030204" pitchFamily="49" charset="0"/>
                <a:cs typeface="Consolas" panose="020B0609020204030204" pitchFamily="49" charset="0"/>
              </a:rPr>
              <a:t>20002000 20002000 20002000 20002000</a:t>
            </a:r>
          </a:p>
          <a:p>
            <a:r>
              <a:rPr lang="en-US" sz="3200" dirty="0">
                <a:latin typeface="Consolas" panose="020B0609020204030204" pitchFamily="49" charset="0"/>
                <a:cs typeface="Consolas" panose="020B0609020204030204" pitchFamily="49" charset="0"/>
              </a:rPr>
              <a:t>20002000 20002000 20002000</a:t>
            </a:r>
          </a:p>
        </p:txBody>
      </p:sp>
    </p:spTree>
    <p:extLst>
      <p:ext uri="{BB962C8B-B14F-4D97-AF65-F5344CB8AC3E}">
        <p14:creationId xmlns:p14="http://schemas.microsoft.com/office/powerpoint/2010/main" val="2135753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fixed-length portion of the row</a:t>
            </a:r>
            <a:br>
              <a:rPr lang="en-CA" sz="2800" dirty="0"/>
            </a:br>
            <a:r>
              <a:rPr lang="en-CA" sz="2800" dirty="0"/>
              <a:t>(the first column – let’s guess)</a:t>
            </a:r>
          </a:p>
        </p:txBody>
      </p:sp>
      <p:pic>
        <p:nvPicPr>
          <p:cNvPr id="5" name="Picture 4">
            <a:extLst>
              <a:ext uri="{FF2B5EF4-FFF2-40B4-BE49-F238E27FC236}">
                <a16:creationId xmlns:a16="http://schemas.microsoft.com/office/drawing/2014/main" id="{D5E2DE13-71B4-B146-805D-06B162DE7765}"/>
              </a:ext>
            </a:extLst>
          </p:cNvPr>
          <p:cNvPicPr>
            <a:picLocks noChangeAspect="1"/>
          </p:cNvPicPr>
          <p:nvPr/>
        </p:nvPicPr>
        <p:blipFill>
          <a:blip r:embed="rId2"/>
          <a:stretch>
            <a:fillRect/>
          </a:stretch>
        </p:blipFill>
        <p:spPr>
          <a:xfrm>
            <a:off x="999460" y="430243"/>
            <a:ext cx="989835" cy="511115"/>
          </a:xfrm>
          <a:prstGeom prst="rect">
            <a:avLst/>
          </a:prstGeom>
        </p:spPr>
      </p:pic>
      <p:sp>
        <p:nvSpPr>
          <p:cNvPr id="3" name="TextBox 2">
            <a:extLst>
              <a:ext uri="{FF2B5EF4-FFF2-40B4-BE49-F238E27FC236}">
                <a16:creationId xmlns:a16="http://schemas.microsoft.com/office/drawing/2014/main" id="{13F5F470-26B0-754F-B629-AD42D85371CC}"/>
              </a:ext>
            </a:extLst>
          </p:cNvPr>
          <p:cNvSpPr txBox="1"/>
          <p:nvPr/>
        </p:nvSpPr>
        <p:spPr>
          <a:xfrm>
            <a:off x="2048257" y="3429000"/>
            <a:ext cx="8095486" cy="1569660"/>
          </a:xfrm>
          <a:prstGeom prst="rect">
            <a:avLst/>
          </a:prstGeom>
          <a:noFill/>
        </p:spPr>
        <p:txBody>
          <a:bodyPr wrap="none" rtlCol="0">
            <a:spAutoFit/>
          </a:bodyPr>
          <a:lstStyle/>
          <a:p>
            <a:r>
              <a:rPr lang="en-US" sz="3200" dirty="0">
                <a:latin typeface="Consolas" panose="020B0609020204030204" pitchFamily="49" charset="0"/>
                <a:cs typeface="Consolas" panose="020B0609020204030204" pitchFamily="49" charset="0"/>
              </a:rPr>
              <a:t>01000000 3F003F00 3F002000 20002000</a:t>
            </a:r>
          </a:p>
          <a:p>
            <a:r>
              <a:rPr lang="en-US" sz="3200" dirty="0">
                <a:latin typeface="Consolas" panose="020B0609020204030204" pitchFamily="49" charset="0"/>
                <a:cs typeface="Consolas" panose="020B0609020204030204" pitchFamily="49" charset="0"/>
              </a:rPr>
              <a:t>20002000 20002000 20002000 20002000</a:t>
            </a:r>
          </a:p>
          <a:p>
            <a:r>
              <a:rPr lang="en-US" sz="3200" dirty="0">
                <a:latin typeface="Consolas" panose="020B0609020204030204" pitchFamily="49" charset="0"/>
                <a:cs typeface="Consolas" panose="020B0609020204030204" pitchFamily="49" charset="0"/>
              </a:rPr>
              <a:t>20002000 20002000 20002000</a:t>
            </a:r>
          </a:p>
        </p:txBody>
      </p:sp>
    </p:spTree>
    <p:extLst>
      <p:ext uri="{BB962C8B-B14F-4D97-AF65-F5344CB8AC3E}">
        <p14:creationId xmlns:p14="http://schemas.microsoft.com/office/powerpoint/2010/main" val="4162821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fixed-length portion of the row</a:t>
            </a:r>
            <a:br>
              <a:rPr lang="en-CA" sz="2800" dirty="0"/>
            </a:br>
            <a:r>
              <a:rPr lang="en-CA" sz="2800" dirty="0"/>
              <a:t>(the first column – let’s guess)</a:t>
            </a:r>
          </a:p>
        </p:txBody>
      </p:sp>
      <p:pic>
        <p:nvPicPr>
          <p:cNvPr id="5" name="Picture 4">
            <a:extLst>
              <a:ext uri="{FF2B5EF4-FFF2-40B4-BE49-F238E27FC236}">
                <a16:creationId xmlns:a16="http://schemas.microsoft.com/office/drawing/2014/main" id="{D5E2DE13-71B4-B146-805D-06B162DE7765}"/>
              </a:ext>
            </a:extLst>
          </p:cNvPr>
          <p:cNvPicPr>
            <a:picLocks noChangeAspect="1"/>
          </p:cNvPicPr>
          <p:nvPr/>
        </p:nvPicPr>
        <p:blipFill>
          <a:blip r:embed="rId3"/>
          <a:stretch>
            <a:fillRect/>
          </a:stretch>
        </p:blipFill>
        <p:spPr>
          <a:xfrm>
            <a:off x="999460" y="430243"/>
            <a:ext cx="989835" cy="511115"/>
          </a:xfrm>
          <a:prstGeom prst="rect">
            <a:avLst/>
          </a:prstGeom>
        </p:spPr>
      </p:pic>
      <p:sp>
        <p:nvSpPr>
          <p:cNvPr id="3" name="TextBox 2">
            <a:extLst>
              <a:ext uri="{FF2B5EF4-FFF2-40B4-BE49-F238E27FC236}">
                <a16:creationId xmlns:a16="http://schemas.microsoft.com/office/drawing/2014/main" id="{13F5F470-26B0-754F-B629-AD42D85371CC}"/>
              </a:ext>
            </a:extLst>
          </p:cNvPr>
          <p:cNvSpPr txBox="1"/>
          <p:nvPr/>
        </p:nvSpPr>
        <p:spPr>
          <a:xfrm>
            <a:off x="2048257" y="3429000"/>
            <a:ext cx="8095486" cy="1569660"/>
          </a:xfrm>
          <a:prstGeom prst="rect">
            <a:avLst/>
          </a:prstGeom>
          <a:noFill/>
        </p:spPr>
        <p:txBody>
          <a:bodyPr wrap="none" rtlCol="0">
            <a:spAutoFit/>
          </a:bodyPr>
          <a:lstStyle/>
          <a:p>
            <a:r>
              <a:rPr lang="en-US" sz="3200" dirty="0">
                <a:highlight>
                  <a:srgbClr val="FFFF00"/>
                </a:highlight>
                <a:latin typeface="Consolas" panose="020B0609020204030204" pitchFamily="49" charset="0"/>
                <a:cs typeface="Consolas" panose="020B0609020204030204" pitchFamily="49" charset="0"/>
              </a:rPr>
              <a:t>01000000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3F003F00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3F002000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p>
          <a:p>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p>
          <a:p>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p>
        </p:txBody>
      </p:sp>
      <p:sp>
        <p:nvSpPr>
          <p:cNvPr id="4" name="TextBox 3">
            <a:extLst>
              <a:ext uri="{FF2B5EF4-FFF2-40B4-BE49-F238E27FC236}">
                <a16:creationId xmlns:a16="http://schemas.microsoft.com/office/drawing/2014/main" id="{1C963865-75EC-A448-B9BE-8190E57FA3AE}"/>
              </a:ext>
            </a:extLst>
          </p:cNvPr>
          <p:cNvSpPr txBox="1"/>
          <p:nvPr/>
        </p:nvSpPr>
        <p:spPr>
          <a:xfrm>
            <a:off x="3046126" y="5741617"/>
            <a:ext cx="6186309" cy="584775"/>
          </a:xfrm>
          <a:prstGeom prst="rect">
            <a:avLst/>
          </a:prstGeom>
          <a:noFill/>
        </p:spPr>
        <p:txBody>
          <a:bodyPr wrap="none" rtlCol="0">
            <a:spAutoFit/>
          </a:bodyPr>
          <a:lstStyle/>
          <a:p>
            <a:r>
              <a:rPr lang="en-US" sz="3200" b="1" dirty="0"/>
              <a:t>Looks like an </a:t>
            </a:r>
            <a:r>
              <a:rPr lang="en-US" sz="3200" b="1" dirty="0">
                <a:highlight>
                  <a:srgbClr val="FFFF00"/>
                </a:highlight>
                <a:latin typeface="Consolas" panose="020B0609020204030204" pitchFamily="49" charset="0"/>
                <a:cs typeface="Consolas" panose="020B0609020204030204" pitchFamily="49" charset="0"/>
              </a:rPr>
              <a:t>INT</a:t>
            </a:r>
            <a:r>
              <a:rPr lang="en-US" sz="3200" b="1" dirty="0"/>
              <a:t> identity column</a:t>
            </a:r>
          </a:p>
        </p:txBody>
      </p:sp>
    </p:spTree>
    <p:extLst>
      <p:ext uri="{BB962C8B-B14F-4D97-AF65-F5344CB8AC3E}">
        <p14:creationId xmlns:p14="http://schemas.microsoft.com/office/powerpoint/2010/main" val="43092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fixed-length portion of the row</a:t>
            </a:r>
            <a:br>
              <a:rPr lang="en-CA" sz="2800" dirty="0"/>
            </a:br>
            <a:r>
              <a:rPr lang="en-CA" sz="2800" dirty="0"/>
              <a:t>(the second column – let’s guess)</a:t>
            </a:r>
          </a:p>
        </p:txBody>
      </p:sp>
      <p:pic>
        <p:nvPicPr>
          <p:cNvPr id="5" name="Picture 4">
            <a:extLst>
              <a:ext uri="{FF2B5EF4-FFF2-40B4-BE49-F238E27FC236}">
                <a16:creationId xmlns:a16="http://schemas.microsoft.com/office/drawing/2014/main" id="{D5E2DE13-71B4-B146-805D-06B162DE7765}"/>
              </a:ext>
            </a:extLst>
          </p:cNvPr>
          <p:cNvPicPr>
            <a:picLocks noChangeAspect="1"/>
          </p:cNvPicPr>
          <p:nvPr/>
        </p:nvPicPr>
        <p:blipFill>
          <a:blip r:embed="rId3"/>
          <a:stretch>
            <a:fillRect/>
          </a:stretch>
        </p:blipFill>
        <p:spPr>
          <a:xfrm>
            <a:off x="999460" y="430243"/>
            <a:ext cx="989835" cy="511115"/>
          </a:xfrm>
          <a:prstGeom prst="rect">
            <a:avLst/>
          </a:prstGeom>
        </p:spPr>
      </p:pic>
      <p:sp>
        <p:nvSpPr>
          <p:cNvPr id="3" name="TextBox 2">
            <a:extLst>
              <a:ext uri="{FF2B5EF4-FFF2-40B4-BE49-F238E27FC236}">
                <a16:creationId xmlns:a16="http://schemas.microsoft.com/office/drawing/2014/main" id="{13F5F470-26B0-754F-B629-AD42D85371CC}"/>
              </a:ext>
            </a:extLst>
          </p:cNvPr>
          <p:cNvSpPr txBox="1"/>
          <p:nvPr/>
        </p:nvSpPr>
        <p:spPr>
          <a:xfrm>
            <a:off x="2048257" y="3429000"/>
            <a:ext cx="8095486" cy="1569660"/>
          </a:xfrm>
          <a:prstGeom prst="rect">
            <a:avLst/>
          </a:prstGeom>
          <a:noFill/>
        </p:spPr>
        <p:txBody>
          <a:bodyPr wrap="none" rtlCol="0">
            <a:spAutoFit/>
          </a:bodyPr>
          <a:lstStyle/>
          <a:p>
            <a:r>
              <a:rPr lang="en-US" sz="3200" dirty="0">
                <a:highlight>
                  <a:srgbClr val="C0C0C0"/>
                </a:highlight>
                <a:latin typeface="Consolas" panose="020B0609020204030204" pitchFamily="49" charset="0"/>
                <a:cs typeface="Consolas" panose="020B0609020204030204" pitchFamily="49" charset="0"/>
              </a:rPr>
              <a:t>01000000</a:t>
            </a:r>
            <a:r>
              <a:rPr lang="en-US" sz="3200" dirty="0">
                <a:latin typeface="Consolas" panose="020B0609020204030204" pitchFamily="49" charset="0"/>
                <a:cs typeface="Consolas" panose="020B0609020204030204" pitchFamily="49" charset="0"/>
              </a:rPr>
              <a:t> 3F003F00 3F002000 20002000</a:t>
            </a:r>
          </a:p>
          <a:p>
            <a:r>
              <a:rPr lang="en-US" sz="3200" dirty="0">
                <a:latin typeface="Consolas" panose="020B0609020204030204" pitchFamily="49" charset="0"/>
                <a:cs typeface="Consolas" panose="020B0609020204030204" pitchFamily="49" charset="0"/>
              </a:rPr>
              <a:t>20002000 20002000 20002000 20002000</a:t>
            </a:r>
          </a:p>
          <a:p>
            <a:r>
              <a:rPr lang="en-US" sz="3200" dirty="0">
                <a:latin typeface="Consolas" panose="020B0609020204030204" pitchFamily="49" charset="0"/>
                <a:cs typeface="Consolas" panose="020B0609020204030204" pitchFamily="49" charset="0"/>
              </a:rPr>
              <a:t>20002000 20002000 20002000</a:t>
            </a:r>
          </a:p>
        </p:txBody>
      </p:sp>
    </p:spTree>
    <p:extLst>
      <p:ext uri="{BB962C8B-B14F-4D97-AF65-F5344CB8AC3E}">
        <p14:creationId xmlns:p14="http://schemas.microsoft.com/office/powerpoint/2010/main" val="2062954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fixed-length portion of the row</a:t>
            </a:r>
            <a:br>
              <a:rPr lang="en-CA" sz="2800" dirty="0"/>
            </a:br>
            <a:r>
              <a:rPr lang="en-CA" sz="2800" dirty="0"/>
              <a:t>(the second column – let’s guess)</a:t>
            </a:r>
          </a:p>
        </p:txBody>
      </p:sp>
      <p:pic>
        <p:nvPicPr>
          <p:cNvPr id="5" name="Picture 4">
            <a:extLst>
              <a:ext uri="{FF2B5EF4-FFF2-40B4-BE49-F238E27FC236}">
                <a16:creationId xmlns:a16="http://schemas.microsoft.com/office/drawing/2014/main" id="{D5E2DE13-71B4-B146-805D-06B162DE7765}"/>
              </a:ext>
            </a:extLst>
          </p:cNvPr>
          <p:cNvPicPr>
            <a:picLocks noChangeAspect="1"/>
          </p:cNvPicPr>
          <p:nvPr/>
        </p:nvPicPr>
        <p:blipFill>
          <a:blip r:embed="rId3"/>
          <a:stretch>
            <a:fillRect/>
          </a:stretch>
        </p:blipFill>
        <p:spPr>
          <a:xfrm>
            <a:off x="999460" y="430243"/>
            <a:ext cx="989835" cy="511115"/>
          </a:xfrm>
          <a:prstGeom prst="rect">
            <a:avLst/>
          </a:prstGeom>
        </p:spPr>
      </p:pic>
      <p:sp>
        <p:nvSpPr>
          <p:cNvPr id="3" name="TextBox 2">
            <a:extLst>
              <a:ext uri="{FF2B5EF4-FFF2-40B4-BE49-F238E27FC236}">
                <a16:creationId xmlns:a16="http://schemas.microsoft.com/office/drawing/2014/main" id="{13F5F470-26B0-754F-B629-AD42D85371CC}"/>
              </a:ext>
            </a:extLst>
          </p:cNvPr>
          <p:cNvSpPr txBox="1"/>
          <p:nvPr/>
        </p:nvSpPr>
        <p:spPr>
          <a:xfrm>
            <a:off x="2048257" y="3429000"/>
            <a:ext cx="8095486" cy="1569660"/>
          </a:xfrm>
          <a:prstGeom prst="rect">
            <a:avLst/>
          </a:prstGeom>
          <a:noFill/>
        </p:spPr>
        <p:txBody>
          <a:bodyPr wrap="none" rtlCol="0">
            <a:spAutoFit/>
          </a:bodyPr>
          <a:lstStyle/>
          <a:p>
            <a:r>
              <a:rPr lang="en-US" sz="3200" dirty="0">
                <a:highlight>
                  <a:srgbClr val="C0C0C0"/>
                </a:highlight>
                <a:latin typeface="Consolas" panose="020B0609020204030204" pitchFamily="49" charset="0"/>
                <a:cs typeface="Consolas" panose="020B0609020204030204" pitchFamily="49" charset="0"/>
              </a:rPr>
              <a:t>01000000</a:t>
            </a:r>
            <a:r>
              <a:rPr lang="en-US" sz="3200" dirty="0">
                <a:latin typeface="Consolas" panose="020B0609020204030204" pitchFamily="49" charset="0"/>
                <a:cs typeface="Consolas" panose="020B0609020204030204" pitchFamily="49" charset="0"/>
              </a:rPr>
              <a:t> 3F003F00 3F002000 20002000</a:t>
            </a:r>
          </a:p>
          <a:p>
            <a:r>
              <a:rPr lang="en-US" sz="3200" dirty="0">
                <a:latin typeface="Consolas" panose="020B0609020204030204" pitchFamily="49" charset="0"/>
                <a:cs typeface="Consolas" panose="020B0609020204030204" pitchFamily="49" charset="0"/>
              </a:rPr>
              <a:t>20002000 20002000 20002000 20002000</a:t>
            </a:r>
          </a:p>
          <a:p>
            <a:r>
              <a:rPr lang="en-US" sz="3200" dirty="0">
                <a:latin typeface="Consolas" panose="020B0609020204030204" pitchFamily="49" charset="0"/>
                <a:cs typeface="Consolas" panose="020B0609020204030204" pitchFamily="49" charset="0"/>
              </a:rPr>
              <a:t>20002000 20002000 20002000</a:t>
            </a:r>
          </a:p>
        </p:txBody>
      </p:sp>
      <p:sp>
        <p:nvSpPr>
          <p:cNvPr id="4" name="TextBox 3">
            <a:extLst>
              <a:ext uri="{FF2B5EF4-FFF2-40B4-BE49-F238E27FC236}">
                <a16:creationId xmlns:a16="http://schemas.microsoft.com/office/drawing/2014/main" id="{3DF7F8A1-C120-F34F-8D01-AD66BC45E0FF}"/>
              </a:ext>
            </a:extLst>
          </p:cNvPr>
          <p:cNvSpPr txBox="1"/>
          <p:nvPr/>
        </p:nvSpPr>
        <p:spPr>
          <a:xfrm>
            <a:off x="2820103" y="5741617"/>
            <a:ext cx="6551794" cy="584775"/>
          </a:xfrm>
          <a:prstGeom prst="rect">
            <a:avLst/>
          </a:prstGeom>
          <a:noFill/>
        </p:spPr>
        <p:txBody>
          <a:bodyPr wrap="none" rtlCol="0">
            <a:spAutoFit/>
          </a:bodyPr>
          <a:lstStyle/>
          <a:p>
            <a:r>
              <a:rPr lang="en-US" sz="3200" b="1" dirty="0"/>
              <a:t>Hint: </a:t>
            </a:r>
            <a:r>
              <a:rPr lang="en-US" sz="3200" b="1" dirty="0">
                <a:highlight>
                  <a:srgbClr val="FFFF00"/>
                </a:highlight>
                <a:latin typeface="Consolas" panose="020B0609020204030204" pitchFamily="49" charset="0"/>
                <a:cs typeface="Consolas" panose="020B0609020204030204" pitchFamily="49" charset="0"/>
              </a:rPr>
              <a:t>0x20</a:t>
            </a:r>
            <a:r>
              <a:rPr lang="en-US" sz="3200" b="1" dirty="0"/>
              <a:t> is a blank space in ASCII</a:t>
            </a:r>
          </a:p>
        </p:txBody>
      </p:sp>
    </p:spTree>
    <p:extLst>
      <p:ext uri="{BB962C8B-B14F-4D97-AF65-F5344CB8AC3E}">
        <p14:creationId xmlns:p14="http://schemas.microsoft.com/office/powerpoint/2010/main" val="3254172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fixed-length portion of the row</a:t>
            </a:r>
            <a:br>
              <a:rPr lang="en-CA" sz="2800" dirty="0"/>
            </a:br>
            <a:r>
              <a:rPr lang="en-CA" sz="2800" dirty="0"/>
              <a:t>(the second column – let’s guess)</a:t>
            </a:r>
          </a:p>
        </p:txBody>
      </p:sp>
      <p:pic>
        <p:nvPicPr>
          <p:cNvPr id="5" name="Picture 4">
            <a:extLst>
              <a:ext uri="{FF2B5EF4-FFF2-40B4-BE49-F238E27FC236}">
                <a16:creationId xmlns:a16="http://schemas.microsoft.com/office/drawing/2014/main" id="{D5E2DE13-71B4-B146-805D-06B162DE7765}"/>
              </a:ext>
            </a:extLst>
          </p:cNvPr>
          <p:cNvPicPr>
            <a:picLocks noChangeAspect="1"/>
          </p:cNvPicPr>
          <p:nvPr/>
        </p:nvPicPr>
        <p:blipFill>
          <a:blip r:embed="rId3"/>
          <a:stretch>
            <a:fillRect/>
          </a:stretch>
        </p:blipFill>
        <p:spPr>
          <a:xfrm>
            <a:off x="999460" y="430243"/>
            <a:ext cx="989835" cy="511115"/>
          </a:xfrm>
          <a:prstGeom prst="rect">
            <a:avLst/>
          </a:prstGeom>
        </p:spPr>
      </p:pic>
      <p:sp>
        <p:nvSpPr>
          <p:cNvPr id="3" name="TextBox 2">
            <a:extLst>
              <a:ext uri="{FF2B5EF4-FFF2-40B4-BE49-F238E27FC236}">
                <a16:creationId xmlns:a16="http://schemas.microsoft.com/office/drawing/2014/main" id="{13F5F470-26B0-754F-B629-AD42D85371CC}"/>
              </a:ext>
            </a:extLst>
          </p:cNvPr>
          <p:cNvSpPr txBox="1"/>
          <p:nvPr/>
        </p:nvSpPr>
        <p:spPr>
          <a:xfrm>
            <a:off x="2048257" y="3429000"/>
            <a:ext cx="8095486" cy="1569660"/>
          </a:xfrm>
          <a:prstGeom prst="rect">
            <a:avLst/>
          </a:prstGeom>
          <a:noFill/>
        </p:spPr>
        <p:txBody>
          <a:bodyPr wrap="none" rtlCol="0">
            <a:spAutoFit/>
          </a:bodyPr>
          <a:lstStyle/>
          <a:p>
            <a:r>
              <a:rPr lang="en-US" sz="3200" dirty="0">
                <a:highlight>
                  <a:srgbClr val="C0C0C0"/>
                </a:highlight>
                <a:latin typeface="Consolas" panose="020B0609020204030204" pitchFamily="49" charset="0"/>
                <a:cs typeface="Consolas" panose="020B0609020204030204" pitchFamily="49" charset="0"/>
              </a:rPr>
              <a:t>01000000</a:t>
            </a:r>
            <a:r>
              <a:rPr lang="en-US" sz="3200" dirty="0">
                <a:latin typeface="Consolas" panose="020B0609020204030204" pitchFamily="49" charset="0"/>
                <a:cs typeface="Consolas" panose="020B0609020204030204" pitchFamily="49" charset="0"/>
              </a:rPr>
              <a:t> 3F</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3F</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 3F</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 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p>
          <a:p>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 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 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 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p>
          <a:p>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 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 20</a:t>
            </a:r>
            <a:r>
              <a:rPr lang="en-US" sz="3200" dirty="0">
                <a:highlight>
                  <a:srgbClr val="FFFF00"/>
                </a:highlight>
                <a:latin typeface="Consolas" panose="020B0609020204030204" pitchFamily="49" charset="0"/>
                <a:cs typeface="Consolas" panose="020B0609020204030204" pitchFamily="49" charset="0"/>
              </a:rPr>
              <a:t>00</a:t>
            </a:r>
            <a:r>
              <a:rPr lang="en-US" sz="3200" dirty="0">
                <a:latin typeface="Consolas" panose="020B0609020204030204" pitchFamily="49" charset="0"/>
                <a:cs typeface="Consolas" panose="020B0609020204030204" pitchFamily="49" charset="0"/>
              </a:rPr>
              <a:t>20</a:t>
            </a:r>
            <a:r>
              <a:rPr lang="en-US" sz="3200" dirty="0">
                <a:highlight>
                  <a:srgbClr val="FFFF00"/>
                </a:highlight>
                <a:latin typeface="Consolas" panose="020B0609020204030204" pitchFamily="49" charset="0"/>
                <a:cs typeface="Consolas" panose="020B0609020204030204" pitchFamily="49" charset="0"/>
              </a:rPr>
              <a:t>00</a:t>
            </a:r>
          </a:p>
        </p:txBody>
      </p:sp>
      <p:sp>
        <p:nvSpPr>
          <p:cNvPr id="4" name="TextBox 3">
            <a:extLst>
              <a:ext uri="{FF2B5EF4-FFF2-40B4-BE49-F238E27FC236}">
                <a16:creationId xmlns:a16="http://schemas.microsoft.com/office/drawing/2014/main" id="{D347BD60-C7E2-4D48-A4A8-DC92AF5A2826}"/>
              </a:ext>
            </a:extLst>
          </p:cNvPr>
          <p:cNvSpPr txBox="1"/>
          <p:nvPr/>
        </p:nvSpPr>
        <p:spPr>
          <a:xfrm>
            <a:off x="3030898" y="5741617"/>
            <a:ext cx="6130204" cy="584775"/>
          </a:xfrm>
          <a:prstGeom prst="rect">
            <a:avLst/>
          </a:prstGeom>
          <a:noFill/>
        </p:spPr>
        <p:txBody>
          <a:bodyPr wrap="none" rtlCol="0">
            <a:spAutoFit/>
          </a:bodyPr>
          <a:lstStyle/>
          <a:p>
            <a:r>
              <a:rPr lang="en-US" sz="3200" b="1" dirty="0"/>
              <a:t>Looks like an </a:t>
            </a:r>
            <a:r>
              <a:rPr lang="en-US" sz="3200" b="1" dirty="0">
                <a:highlight>
                  <a:srgbClr val="FFFF00"/>
                </a:highlight>
                <a:latin typeface="Consolas" panose="020B0609020204030204" pitchFamily="49" charset="0"/>
                <a:cs typeface="Consolas" panose="020B0609020204030204" pitchFamily="49" charset="0"/>
              </a:rPr>
              <a:t>N</a:t>
            </a:r>
            <a:r>
              <a:rPr lang="en-US" sz="3200" b="1" dirty="0">
                <a:latin typeface="Consolas" panose="020B0609020204030204" pitchFamily="49" charset="0"/>
                <a:cs typeface="Consolas" panose="020B0609020204030204" pitchFamily="49" charset="0"/>
              </a:rPr>
              <a:t>CHAR(20)</a:t>
            </a:r>
            <a:r>
              <a:rPr lang="en-US" sz="3200" b="1" dirty="0"/>
              <a:t> column</a:t>
            </a:r>
          </a:p>
        </p:txBody>
      </p:sp>
    </p:spTree>
    <p:extLst>
      <p:ext uri="{BB962C8B-B14F-4D97-AF65-F5344CB8AC3E}">
        <p14:creationId xmlns:p14="http://schemas.microsoft.com/office/powerpoint/2010/main" val="125158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C664-B88F-F44E-A30D-9EE3EAD25EB9}"/>
              </a:ext>
            </a:extLst>
          </p:cNvPr>
          <p:cNvSpPr>
            <a:spLocks noGrp="1"/>
          </p:cNvSpPr>
          <p:nvPr>
            <p:ph type="title"/>
          </p:nvPr>
        </p:nvSpPr>
        <p:spPr/>
        <p:txBody>
          <a:bodyPr>
            <a:normAutofit/>
          </a:bodyPr>
          <a:lstStyle/>
          <a:p>
            <a:r>
              <a:rPr lang="en-CA" sz="2800" dirty="0"/>
              <a:t>The basics of binary (1/2)</a:t>
            </a:r>
          </a:p>
        </p:txBody>
      </p:sp>
      <p:sp>
        <p:nvSpPr>
          <p:cNvPr id="3" name="Content Placeholder 2">
            <a:extLst>
              <a:ext uri="{FF2B5EF4-FFF2-40B4-BE49-F238E27FC236}">
                <a16:creationId xmlns:a16="http://schemas.microsoft.com/office/drawing/2014/main" id="{70CB1683-E4B4-2449-A268-29116BC6D2C9}"/>
              </a:ext>
            </a:extLst>
          </p:cNvPr>
          <p:cNvSpPr>
            <a:spLocks noGrp="1"/>
          </p:cNvSpPr>
          <p:nvPr>
            <p:ph idx="1"/>
          </p:nvPr>
        </p:nvSpPr>
        <p:spPr/>
        <p:txBody>
          <a:bodyPr>
            <a:normAutofit/>
          </a:bodyPr>
          <a:lstStyle/>
          <a:p>
            <a:r>
              <a:rPr lang="en-CA" sz="3200" b="1" dirty="0"/>
              <a:t>A CPU is a hot mess of on-off switches (1s and 0s, bits)</a:t>
            </a:r>
          </a:p>
          <a:p>
            <a:r>
              <a:rPr lang="en-CA" sz="3200" b="1" dirty="0"/>
              <a:t>There are 8 bits in a byte, but only by convention</a:t>
            </a:r>
          </a:p>
          <a:p>
            <a:r>
              <a:rPr lang="en-CA" sz="3200" b="1" dirty="0"/>
              <a:t>Data is copied from storage into memory as-is</a:t>
            </a:r>
          </a:p>
          <a:p>
            <a:r>
              <a:rPr lang="en-CA" sz="3200" b="1" dirty="0"/>
              <a:t>Data is copied from memory to the CPU registers as-is</a:t>
            </a:r>
          </a:p>
        </p:txBody>
      </p:sp>
      <p:pic>
        <p:nvPicPr>
          <p:cNvPr id="4" name="Picture 3">
            <a:extLst>
              <a:ext uri="{FF2B5EF4-FFF2-40B4-BE49-F238E27FC236}">
                <a16:creationId xmlns:a16="http://schemas.microsoft.com/office/drawing/2014/main" id="{5794CB2B-7701-5F46-A0CF-6CBE0E1DB8E5}"/>
              </a:ext>
            </a:extLst>
          </p:cNvPr>
          <p:cNvPicPr>
            <a:picLocks noChangeAspect="1"/>
          </p:cNvPicPr>
          <p:nvPr/>
        </p:nvPicPr>
        <p:blipFill>
          <a:blip r:embed="rId2"/>
          <a:stretch>
            <a:fillRect/>
          </a:stretch>
        </p:blipFill>
        <p:spPr>
          <a:xfrm>
            <a:off x="999460" y="430243"/>
            <a:ext cx="989835" cy="511115"/>
          </a:xfrm>
          <a:prstGeom prst="rect">
            <a:avLst/>
          </a:prstGeom>
        </p:spPr>
      </p:pic>
    </p:spTree>
    <p:extLst>
      <p:ext uri="{BB962C8B-B14F-4D97-AF65-F5344CB8AC3E}">
        <p14:creationId xmlns:p14="http://schemas.microsoft.com/office/powerpoint/2010/main" val="65710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variable-length portion of the row</a:t>
            </a:r>
            <a:br>
              <a:rPr lang="en-CA" sz="2800" dirty="0"/>
            </a:br>
            <a:r>
              <a:rPr lang="en-CA" sz="2800" dirty="0"/>
              <a:t>(the third column – let’s guess)</a:t>
            </a:r>
          </a:p>
        </p:txBody>
      </p:sp>
      <p:pic>
        <p:nvPicPr>
          <p:cNvPr id="5" name="Picture 4">
            <a:extLst>
              <a:ext uri="{FF2B5EF4-FFF2-40B4-BE49-F238E27FC236}">
                <a16:creationId xmlns:a16="http://schemas.microsoft.com/office/drawing/2014/main" id="{D5E2DE13-71B4-B146-805D-06B162DE7765}"/>
              </a:ext>
            </a:extLst>
          </p:cNvPr>
          <p:cNvPicPr>
            <a:picLocks noChangeAspect="1"/>
          </p:cNvPicPr>
          <p:nvPr/>
        </p:nvPicPr>
        <p:blipFill>
          <a:blip r:embed="rId3"/>
          <a:stretch>
            <a:fillRect/>
          </a:stretch>
        </p:blipFill>
        <p:spPr>
          <a:xfrm>
            <a:off x="999460" y="430243"/>
            <a:ext cx="989835" cy="511115"/>
          </a:xfrm>
          <a:prstGeom prst="rect">
            <a:avLst/>
          </a:prstGeom>
        </p:spPr>
      </p:pic>
      <p:sp>
        <p:nvSpPr>
          <p:cNvPr id="3" name="TextBox 2">
            <a:extLst>
              <a:ext uri="{FF2B5EF4-FFF2-40B4-BE49-F238E27FC236}">
                <a16:creationId xmlns:a16="http://schemas.microsoft.com/office/drawing/2014/main" id="{13F5F470-26B0-754F-B629-AD42D85371CC}"/>
              </a:ext>
            </a:extLst>
          </p:cNvPr>
          <p:cNvSpPr txBox="1"/>
          <p:nvPr/>
        </p:nvSpPr>
        <p:spPr>
          <a:xfrm>
            <a:off x="2048257" y="3116285"/>
            <a:ext cx="8095486" cy="2554545"/>
          </a:xfrm>
          <a:prstGeom prst="rect">
            <a:avLst/>
          </a:prstGeom>
          <a:noFill/>
        </p:spPr>
        <p:txBody>
          <a:bodyPr wrap="none" rtlCol="0">
            <a:spAutoFit/>
          </a:bodyPr>
          <a:lstStyle/>
          <a:p>
            <a:r>
              <a:rPr lang="en-US" sz="3200" dirty="0">
                <a:latin typeface="Consolas" panose="020B0609020204030204" pitchFamily="49" charset="0"/>
                <a:cs typeface="Consolas" panose="020B0609020204030204" pitchFamily="49" charset="0"/>
              </a:rPr>
              <a:t>70003000 01000000 3F003F00 3F002000</a:t>
            </a:r>
          </a:p>
          <a:p>
            <a:r>
              <a:rPr lang="en-US" sz="3200" dirty="0">
                <a:latin typeface="Consolas" panose="020B0609020204030204" pitchFamily="49" charset="0"/>
                <a:cs typeface="Consolas" panose="020B0609020204030204" pitchFamily="49" charset="0"/>
              </a:rPr>
              <a:t>20002000 20002000 20002000 20002000</a:t>
            </a:r>
          </a:p>
          <a:p>
            <a:r>
              <a:rPr lang="en-US" sz="3200" dirty="0">
                <a:latin typeface="Consolas" panose="020B0609020204030204" pitchFamily="49" charset="0"/>
                <a:cs typeface="Consolas" panose="020B0609020204030204" pitchFamily="49" charset="0"/>
              </a:rPr>
              <a:t>20002000 20002000 20002000 20002000</a:t>
            </a:r>
          </a:p>
          <a:p>
            <a:r>
              <a:rPr lang="en-US" sz="3200" dirty="0">
                <a:latin typeface="Consolas" panose="020B0609020204030204" pitchFamily="49" charset="0"/>
                <a:cs typeface="Consolas" panose="020B0609020204030204" pitchFamily="49" charset="0"/>
              </a:rPr>
              <a:t>03000001 003D003F 003F003F 00000000</a:t>
            </a:r>
          </a:p>
          <a:p>
            <a:r>
              <a:rPr lang="en-US" sz="3200" dirty="0">
                <a:latin typeface="Consolas" panose="020B0609020204030204" pitchFamily="49" charset="0"/>
                <a:cs typeface="Consolas" panose="020B0609020204030204" pitchFamily="49" charset="0"/>
              </a:rPr>
              <a:t>00000000 00CC0300 000000</a:t>
            </a:r>
          </a:p>
        </p:txBody>
      </p:sp>
    </p:spTree>
    <p:extLst>
      <p:ext uri="{BB962C8B-B14F-4D97-AF65-F5344CB8AC3E}">
        <p14:creationId xmlns:p14="http://schemas.microsoft.com/office/powerpoint/2010/main" val="976105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variable-length portion of the row</a:t>
            </a:r>
            <a:br>
              <a:rPr lang="en-CA" sz="2800" dirty="0"/>
            </a:br>
            <a:r>
              <a:rPr lang="en-CA" sz="2800" dirty="0"/>
              <a:t>(the third column – let’s guess)</a:t>
            </a:r>
          </a:p>
        </p:txBody>
      </p:sp>
      <p:pic>
        <p:nvPicPr>
          <p:cNvPr id="5" name="Picture 4">
            <a:extLst>
              <a:ext uri="{FF2B5EF4-FFF2-40B4-BE49-F238E27FC236}">
                <a16:creationId xmlns:a16="http://schemas.microsoft.com/office/drawing/2014/main" id="{D5E2DE13-71B4-B146-805D-06B162DE7765}"/>
              </a:ext>
            </a:extLst>
          </p:cNvPr>
          <p:cNvPicPr>
            <a:picLocks noChangeAspect="1"/>
          </p:cNvPicPr>
          <p:nvPr/>
        </p:nvPicPr>
        <p:blipFill>
          <a:blip r:embed="rId3"/>
          <a:stretch>
            <a:fillRect/>
          </a:stretch>
        </p:blipFill>
        <p:spPr>
          <a:xfrm>
            <a:off x="999460" y="430243"/>
            <a:ext cx="989835" cy="511115"/>
          </a:xfrm>
          <a:prstGeom prst="rect">
            <a:avLst/>
          </a:prstGeom>
        </p:spPr>
      </p:pic>
      <p:sp>
        <p:nvSpPr>
          <p:cNvPr id="3" name="TextBox 2">
            <a:extLst>
              <a:ext uri="{FF2B5EF4-FFF2-40B4-BE49-F238E27FC236}">
                <a16:creationId xmlns:a16="http://schemas.microsoft.com/office/drawing/2014/main" id="{13F5F470-26B0-754F-B629-AD42D85371CC}"/>
              </a:ext>
            </a:extLst>
          </p:cNvPr>
          <p:cNvSpPr txBox="1"/>
          <p:nvPr/>
        </p:nvSpPr>
        <p:spPr>
          <a:xfrm>
            <a:off x="2048257" y="3116285"/>
            <a:ext cx="8095486" cy="2554545"/>
          </a:xfrm>
          <a:prstGeom prst="rect">
            <a:avLst/>
          </a:prstGeom>
          <a:noFill/>
        </p:spPr>
        <p:txBody>
          <a:bodyPr wrap="none" rtlCol="0">
            <a:spAutoFit/>
          </a:bodyPr>
          <a:lstStyle/>
          <a:p>
            <a:r>
              <a:rPr lang="en-US" sz="3200" dirty="0">
                <a:highlight>
                  <a:srgbClr val="C0C0C0"/>
                </a:highlight>
                <a:latin typeface="Consolas" panose="020B0609020204030204" pitchFamily="49" charset="0"/>
                <a:cs typeface="Consolas" panose="020B0609020204030204" pitchFamily="49" charset="0"/>
              </a:rPr>
              <a:t>70003000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01000000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3F003F00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3F002000</a:t>
            </a:r>
          </a:p>
          <a:p>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p>
          <a:p>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p>
          <a:p>
            <a:r>
              <a:rPr lang="en-US" sz="3200" dirty="0">
                <a:latin typeface="Consolas" panose="020B0609020204030204" pitchFamily="49" charset="0"/>
                <a:cs typeface="Consolas" panose="020B0609020204030204" pitchFamily="49" charset="0"/>
              </a:rPr>
              <a:t>03000001 003D003F 003F003F 00000000</a:t>
            </a:r>
          </a:p>
          <a:p>
            <a:r>
              <a:rPr lang="en-US" sz="3200" dirty="0">
                <a:latin typeface="Consolas" panose="020B0609020204030204" pitchFamily="49" charset="0"/>
                <a:cs typeface="Consolas" panose="020B0609020204030204" pitchFamily="49" charset="0"/>
              </a:rPr>
              <a:t>00000000 00CC0300 000000</a:t>
            </a:r>
          </a:p>
        </p:txBody>
      </p:sp>
      <p:sp>
        <p:nvSpPr>
          <p:cNvPr id="4" name="TextBox 3">
            <a:extLst>
              <a:ext uri="{FF2B5EF4-FFF2-40B4-BE49-F238E27FC236}">
                <a16:creationId xmlns:a16="http://schemas.microsoft.com/office/drawing/2014/main" id="{98B16D1A-DD9C-F84A-82E4-30307A8ABC5A}"/>
              </a:ext>
            </a:extLst>
          </p:cNvPr>
          <p:cNvSpPr txBox="1"/>
          <p:nvPr/>
        </p:nvSpPr>
        <p:spPr>
          <a:xfrm>
            <a:off x="189575" y="6101072"/>
            <a:ext cx="11812849" cy="584775"/>
          </a:xfrm>
          <a:prstGeom prst="rect">
            <a:avLst/>
          </a:prstGeom>
          <a:noFill/>
        </p:spPr>
        <p:txBody>
          <a:bodyPr wrap="none" rtlCol="0">
            <a:spAutoFit/>
          </a:bodyPr>
          <a:lstStyle/>
          <a:p>
            <a:r>
              <a:rPr lang="en-US" sz="3200" b="1" dirty="0"/>
              <a:t>Hint: remember the bit in the </a:t>
            </a:r>
            <a:r>
              <a:rPr lang="en-US" sz="3200" b="1" dirty="0" err="1">
                <a:latin typeface="Consolas" panose="020B0609020204030204" pitchFamily="49" charset="0"/>
                <a:cs typeface="Consolas" panose="020B0609020204030204" pitchFamily="49" charset="0"/>
              </a:rPr>
              <a:t>TagA</a:t>
            </a:r>
            <a:r>
              <a:rPr lang="en-US" sz="3200" b="1" dirty="0"/>
              <a:t> byte was </a:t>
            </a:r>
            <a:r>
              <a:rPr lang="en-US" sz="3200" b="1" dirty="0">
                <a:latin typeface="Consolas" panose="020B0609020204030204" pitchFamily="49" charset="0"/>
                <a:cs typeface="Consolas" panose="020B0609020204030204" pitchFamily="49" charset="0"/>
              </a:rPr>
              <a:t>true</a:t>
            </a:r>
            <a:r>
              <a:rPr lang="en-US" sz="3200" b="1" dirty="0"/>
              <a:t> for versioning?</a:t>
            </a:r>
          </a:p>
        </p:txBody>
      </p:sp>
    </p:spTree>
    <p:extLst>
      <p:ext uri="{BB962C8B-B14F-4D97-AF65-F5344CB8AC3E}">
        <p14:creationId xmlns:p14="http://schemas.microsoft.com/office/powerpoint/2010/main" val="338052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C238-CBFE-EB48-8051-2E8C4012B08E}"/>
              </a:ext>
            </a:extLst>
          </p:cNvPr>
          <p:cNvSpPr>
            <a:spLocks noGrp="1"/>
          </p:cNvSpPr>
          <p:nvPr>
            <p:ph type="title"/>
          </p:nvPr>
        </p:nvSpPr>
        <p:spPr/>
        <p:txBody>
          <a:bodyPr>
            <a:normAutofit/>
          </a:bodyPr>
          <a:lstStyle/>
          <a:p>
            <a:r>
              <a:rPr lang="en-CA" sz="2800" dirty="0"/>
              <a:t>The variable-length portion of the row</a:t>
            </a:r>
            <a:br>
              <a:rPr lang="en-CA" sz="2800" dirty="0"/>
            </a:br>
            <a:r>
              <a:rPr lang="en-CA" sz="2800" dirty="0"/>
              <a:t>(the third column – let’s guess)</a:t>
            </a:r>
          </a:p>
        </p:txBody>
      </p:sp>
      <p:pic>
        <p:nvPicPr>
          <p:cNvPr id="5" name="Picture 4">
            <a:extLst>
              <a:ext uri="{FF2B5EF4-FFF2-40B4-BE49-F238E27FC236}">
                <a16:creationId xmlns:a16="http://schemas.microsoft.com/office/drawing/2014/main" id="{D5E2DE13-71B4-B146-805D-06B162DE7765}"/>
              </a:ext>
            </a:extLst>
          </p:cNvPr>
          <p:cNvPicPr>
            <a:picLocks noChangeAspect="1"/>
          </p:cNvPicPr>
          <p:nvPr/>
        </p:nvPicPr>
        <p:blipFill>
          <a:blip r:embed="rId3"/>
          <a:stretch>
            <a:fillRect/>
          </a:stretch>
        </p:blipFill>
        <p:spPr>
          <a:xfrm>
            <a:off x="999460" y="430243"/>
            <a:ext cx="989835" cy="511115"/>
          </a:xfrm>
          <a:prstGeom prst="rect">
            <a:avLst/>
          </a:prstGeom>
        </p:spPr>
      </p:pic>
      <p:sp>
        <p:nvSpPr>
          <p:cNvPr id="3" name="TextBox 2">
            <a:extLst>
              <a:ext uri="{FF2B5EF4-FFF2-40B4-BE49-F238E27FC236}">
                <a16:creationId xmlns:a16="http://schemas.microsoft.com/office/drawing/2014/main" id="{13F5F470-26B0-754F-B629-AD42D85371CC}"/>
              </a:ext>
            </a:extLst>
          </p:cNvPr>
          <p:cNvSpPr txBox="1"/>
          <p:nvPr/>
        </p:nvSpPr>
        <p:spPr>
          <a:xfrm>
            <a:off x="2048257" y="3116285"/>
            <a:ext cx="8095486" cy="2554545"/>
          </a:xfrm>
          <a:prstGeom prst="rect">
            <a:avLst/>
          </a:prstGeom>
          <a:noFill/>
        </p:spPr>
        <p:txBody>
          <a:bodyPr wrap="none" rtlCol="0">
            <a:spAutoFit/>
          </a:bodyPr>
          <a:lstStyle/>
          <a:p>
            <a:r>
              <a:rPr lang="en-US" sz="3200" dirty="0">
                <a:highlight>
                  <a:srgbClr val="00FFFF"/>
                </a:highlight>
                <a:latin typeface="Consolas" panose="020B0609020204030204" pitchFamily="49" charset="0"/>
                <a:cs typeface="Consolas" panose="020B0609020204030204" pitchFamily="49" charset="0"/>
              </a:rPr>
              <a:t>70003000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01000000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3F003F00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3F002000</a:t>
            </a:r>
          </a:p>
          <a:p>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p>
          <a:p>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r>
              <a:rPr lang="en-US" sz="3200" dirty="0">
                <a:latin typeface="Consolas" panose="020B0609020204030204" pitchFamily="49" charset="0"/>
                <a:cs typeface="Consolas" panose="020B0609020204030204" pitchFamily="49" charset="0"/>
              </a:rPr>
              <a:t> </a:t>
            </a:r>
            <a:r>
              <a:rPr lang="en-US" sz="3200" dirty="0">
                <a:highlight>
                  <a:srgbClr val="C0C0C0"/>
                </a:highlight>
                <a:latin typeface="Consolas" panose="020B0609020204030204" pitchFamily="49" charset="0"/>
                <a:cs typeface="Consolas" panose="020B0609020204030204" pitchFamily="49" charset="0"/>
              </a:rPr>
              <a:t>20002000</a:t>
            </a:r>
          </a:p>
          <a:p>
            <a:r>
              <a:rPr lang="en-US" sz="3200" dirty="0">
                <a:highlight>
                  <a:srgbClr val="00FFFF"/>
                </a:highlight>
                <a:latin typeface="Consolas" panose="020B0609020204030204" pitchFamily="49" charset="0"/>
                <a:cs typeface="Consolas" panose="020B0609020204030204" pitchFamily="49" charset="0"/>
              </a:rPr>
              <a:t>03000001</a:t>
            </a:r>
            <a:r>
              <a:rPr lang="en-US" sz="3200" dirty="0">
                <a:latin typeface="Consolas" panose="020B0609020204030204" pitchFamily="49" charset="0"/>
                <a:cs typeface="Consolas" panose="020B0609020204030204" pitchFamily="49" charset="0"/>
              </a:rPr>
              <a:t> </a:t>
            </a:r>
            <a:r>
              <a:rPr lang="en-US" sz="3200" dirty="0">
                <a:highlight>
                  <a:srgbClr val="00FFFF"/>
                </a:highlight>
                <a:latin typeface="Consolas" panose="020B0609020204030204" pitchFamily="49" charset="0"/>
                <a:cs typeface="Consolas" panose="020B0609020204030204" pitchFamily="49" charset="0"/>
              </a:rPr>
              <a:t>003D00</a:t>
            </a:r>
            <a:r>
              <a:rPr lang="en-US" sz="3200" dirty="0">
                <a:latin typeface="Consolas" panose="020B0609020204030204" pitchFamily="49" charset="0"/>
                <a:cs typeface="Consolas" panose="020B0609020204030204" pitchFamily="49" charset="0"/>
              </a:rPr>
              <a:t>3F 003F003F 00</a:t>
            </a:r>
            <a:r>
              <a:rPr lang="en-US" sz="3200" dirty="0">
                <a:highlight>
                  <a:srgbClr val="FFFF00"/>
                </a:highlight>
                <a:latin typeface="Consolas" panose="020B0609020204030204" pitchFamily="49" charset="0"/>
                <a:cs typeface="Consolas" panose="020B0609020204030204" pitchFamily="49" charset="0"/>
              </a:rPr>
              <a:t>000000</a:t>
            </a:r>
          </a:p>
          <a:p>
            <a:r>
              <a:rPr lang="en-US" sz="3200" dirty="0">
                <a:highlight>
                  <a:srgbClr val="FFFF00"/>
                </a:highlight>
                <a:latin typeface="Consolas" panose="020B0609020204030204" pitchFamily="49" charset="0"/>
                <a:cs typeface="Consolas" panose="020B0609020204030204" pitchFamily="49" charset="0"/>
              </a:rPr>
              <a:t>00000000</a:t>
            </a:r>
            <a:r>
              <a:rPr lang="en-US" sz="3200" dirty="0">
                <a:latin typeface="Consolas" panose="020B0609020204030204" pitchFamily="49" charset="0"/>
                <a:cs typeface="Consolas" panose="020B0609020204030204" pitchFamily="49" charset="0"/>
              </a:rPr>
              <a:t> </a:t>
            </a:r>
            <a:r>
              <a:rPr lang="en-US" sz="3200" dirty="0">
                <a:highlight>
                  <a:srgbClr val="FFFF00"/>
                </a:highlight>
                <a:latin typeface="Consolas" panose="020B0609020204030204" pitchFamily="49" charset="0"/>
                <a:cs typeface="Consolas" panose="020B0609020204030204" pitchFamily="49" charset="0"/>
              </a:rPr>
              <a:t>00CC0300</a:t>
            </a:r>
            <a:r>
              <a:rPr lang="en-US" sz="3200" dirty="0">
                <a:latin typeface="Consolas" panose="020B0609020204030204" pitchFamily="49" charset="0"/>
                <a:cs typeface="Consolas" panose="020B0609020204030204" pitchFamily="49" charset="0"/>
              </a:rPr>
              <a:t> </a:t>
            </a:r>
            <a:r>
              <a:rPr lang="en-US" sz="3200" dirty="0">
                <a:highlight>
                  <a:srgbClr val="FFFF00"/>
                </a:highlight>
                <a:latin typeface="Consolas" panose="020B0609020204030204" pitchFamily="49" charset="0"/>
                <a:cs typeface="Consolas" panose="020B0609020204030204" pitchFamily="49" charset="0"/>
              </a:rPr>
              <a:t>000000</a:t>
            </a:r>
          </a:p>
        </p:txBody>
      </p:sp>
      <p:sp>
        <p:nvSpPr>
          <p:cNvPr id="4" name="TextBox 3">
            <a:extLst>
              <a:ext uri="{FF2B5EF4-FFF2-40B4-BE49-F238E27FC236}">
                <a16:creationId xmlns:a16="http://schemas.microsoft.com/office/drawing/2014/main" id="{98B16D1A-DD9C-F84A-82E4-30307A8ABC5A}"/>
              </a:ext>
            </a:extLst>
          </p:cNvPr>
          <p:cNvSpPr txBox="1"/>
          <p:nvPr/>
        </p:nvSpPr>
        <p:spPr>
          <a:xfrm>
            <a:off x="1846278" y="6101072"/>
            <a:ext cx="8499443" cy="584775"/>
          </a:xfrm>
          <a:prstGeom prst="rect">
            <a:avLst/>
          </a:prstGeom>
          <a:noFill/>
        </p:spPr>
        <p:txBody>
          <a:bodyPr wrap="none" rtlCol="0">
            <a:spAutoFit/>
          </a:bodyPr>
          <a:lstStyle/>
          <a:p>
            <a:r>
              <a:rPr lang="en-US" sz="3200" b="1" dirty="0">
                <a:highlight>
                  <a:srgbClr val="FFFF00"/>
                </a:highlight>
              </a:rPr>
              <a:t>14 bytes</a:t>
            </a:r>
            <a:r>
              <a:rPr lang="en-US" sz="3200" b="1" dirty="0"/>
              <a:t> needed for the versioning information</a:t>
            </a:r>
          </a:p>
        </p:txBody>
      </p:sp>
    </p:spTree>
    <p:extLst>
      <p:ext uri="{BB962C8B-B14F-4D97-AF65-F5344CB8AC3E}">
        <p14:creationId xmlns:p14="http://schemas.microsoft.com/office/powerpoint/2010/main" val="114983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E2DE13-71B4-B146-805D-06B162DE7765}"/>
              </a:ext>
            </a:extLst>
          </p:cNvPr>
          <p:cNvPicPr>
            <a:picLocks noChangeAspect="1"/>
          </p:cNvPicPr>
          <p:nvPr/>
        </p:nvPicPr>
        <p:blipFill>
          <a:blip r:embed="rId3"/>
          <a:stretch>
            <a:fillRect/>
          </a:stretch>
        </p:blipFill>
        <p:spPr>
          <a:xfrm>
            <a:off x="999460" y="430243"/>
            <a:ext cx="989835" cy="511115"/>
          </a:xfrm>
          <a:prstGeom prst="rect">
            <a:avLst/>
          </a:prstGeom>
        </p:spPr>
      </p:pic>
      <p:sp>
        <p:nvSpPr>
          <p:cNvPr id="4" name="TextBox 3">
            <a:extLst>
              <a:ext uri="{FF2B5EF4-FFF2-40B4-BE49-F238E27FC236}">
                <a16:creationId xmlns:a16="http://schemas.microsoft.com/office/drawing/2014/main" id="{98B16D1A-DD9C-F84A-82E4-30307A8ABC5A}"/>
              </a:ext>
            </a:extLst>
          </p:cNvPr>
          <p:cNvSpPr txBox="1"/>
          <p:nvPr/>
        </p:nvSpPr>
        <p:spPr>
          <a:xfrm>
            <a:off x="4010332" y="3136612"/>
            <a:ext cx="4171335" cy="584775"/>
          </a:xfrm>
          <a:prstGeom prst="rect">
            <a:avLst/>
          </a:prstGeom>
          <a:noFill/>
        </p:spPr>
        <p:txBody>
          <a:bodyPr wrap="none" rtlCol="0">
            <a:spAutoFit/>
          </a:bodyPr>
          <a:lstStyle/>
          <a:p>
            <a:r>
              <a:rPr lang="en-US" sz="3200" b="1" dirty="0"/>
              <a:t>There’s a better way …</a:t>
            </a:r>
          </a:p>
        </p:txBody>
      </p:sp>
    </p:spTree>
    <p:extLst>
      <p:ext uri="{BB962C8B-B14F-4D97-AF65-F5344CB8AC3E}">
        <p14:creationId xmlns:p14="http://schemas.microsoft.com/office/powerpoint/2010/main" val="236893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F219-C621-B140-B2B2-A365255F0595}"/>
              </a:ext>
            </a:extLst>
          </p:cNvPr>
          <p:cNvSpPr>
            <a:spLocks noGrp="1"/>
          </p:cNvSpPr>
          <p:nvPr>
            <p:ph type="title"/>
          </p:nvPr>
        </p:nvSpPr>
        <p:spPr/>
        <p:txBody>
          <a:bodyPr>
            <a:normAutofit/>
          </a:bodyPr>
          <a:lstStyle/>
          <a:p>
            <a:r>
              <a:rPr lang="en-CA" sz="2800" dirty="0"/>
              <a:t>The funny thing about using a hex editor</a:t>
            </a:r>
          </a:p>
        </p:txBody>
      </p:sp>
      <p:sp>
        <p:nvSpPr>
          <p:cNvPr id="3" name="Content Placeholder 2">
            <a:extLst>
              <a:ext uri="{FF2B5EF4-FFF2-40B4-BE49-F238E27FC236}">
                <a16:creationId xmlns:a16="http://schemas.microsoft.com/office/drawing/2014/main" id="{E2025125-E790-2845-8A89-0AE8B9834ABB}"/>
              </a:ext>
            </a:extLst>
          </p:cNvPr>
          <p:cNvSpPr>
            <a:spLocks noGrp="1"/>
          </p:cNvSpPr>
          <p:nvPr>
            <p:ph idx="1"/>
          </p:nvPr>
        </p:nvSpPr>
        <p:spPr>
          <a:xfrm>
            <a:off x="914399" y="2853369"/>
            <a:ext cx="10363200" cy="3802612"/>
          </a:xfrm>
        </p:spPr>
        <p:txBody>
          <a:bodyPr>
            <a:normAutofit/>
          </a:bodyPr>
          <a:lstStyle/>
          <a:p>
            <a:r>
              <a:rPr lang="en-CA" sz="3200" b="1" dirty="0"/>
              <a:t>It’s useful for disaster recovery</a:t>
            </a:r>
          </a:p>
          <a:p>
            <a:r>
              <a:rPr lang="en-CA" sz="3200" b="1" dirty="0"/>
              <a:t>We just want to see how data types are persisted,</a:t>
            </a:r>
            <a:br>
              <a:rPr lang="en-CA" sz="3200" b="1" dirty="0"/>
            </a:br>
            <a:r>
              <a:rPr lang="en-CA" sz="3200" b="1" dirty="0"/>
              <a:t>so it’s not necessary</a:t>
            </a:r>
          </a:p>
          <a:p>
            <a:r>
              <a:rPr lang="en-CA" sz="3200" b="1" dirty="0">
                <a:latin typeface="Consolas" panose="020B0609020204030204" pitchFamily="49" charset="0"/>
                <a:cs typeface="Consolas" panose="020B0609020204030204" pitchFamily="49" charset="0"/>
              </a:rPr>
              <a:t>DBCC</a:t>
            </a:r>
            <a:r>
              <a:rPr lang="en-CA" sz="3200" b="1" dirty="0"/>
              <a:t> </a:t>
            </a:r>
            <a:r>
              <a:rPr lang="en-CA" sz="3200" b="1" dirty="0">
                <a:latin typeface="Consolas" panose="020B0609020204030204" pitchFamily="49" charset="0"/>
                <a:cs typeface="Consolas" panose="020B0609020204030204" pitchFamily="49" charset="0"/>
              </a:rPr>
              <a:t>PAGE</a:t>
            </a:r>
            <a:r>
              <a:rPr lang="en-CA" sz="3200" b="1" dirty="0"/>
              <a:t> does all the heavy lifting for you</a:t>
            </a:r>
          </a:p>
        </p:txBody>
      </p:sp>
      <p:pic>
        <p:nvPicPr>
          <p:cNvPr id="4" name="Picture 3">
            <a:extLst>
              <a:ext uri="{FF2B5EF4-FFF2-40B4-BE49-F238E27FC236}">
                <a16:creationId xmlns:a16="http://schemas.microsoft.com/office/drawing/2014/main" id="{B156E796-64DC-E841-8270-ABD78A719202}"/>
              </a:ext>
            </a:extLst>
          </p:cNvPr>
          <p:cNvPicPr>
            <a:picLocks noChangeAspect="1"/>
          </p:cNvPicPr>
          <p:nvPr/>
        </p:nvPicPr>
        <p:blipFill>
          <a:blip r:embed="rId2"/>
          <a:stretch>
            <a:fillRect/>
          </a:stretch>
        </p:blipFill>
        <p:spPr>
          <a:xfrm>
            <a:off x="999460" y="430243"/>
            <a:ext cx="989835" cy="511115"/>
          </a:xfrm>
          <a:prstGeom prst="rect">
            <a:avLst/>
          </a:prstGeom>
        </p:spPr>
      </p:pic>
    </p:spTree>
    <p:extLst>
      <p:ext uri="{BB962C8B-B14F-4D97-AF65-F5344CB8AC3E}">
        <p14:creationId xmlns:p14="http://schemas.microsoft.com/office/powerpoint/2010/main" val="304931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F219-C621-B140-B2B2-A365255F0595}"/>
              </a:ext>
            </a:extLst>
          </p:cNvPr>
          <p:cNvSpPr>
            <a:spLocks noGrp="1"/>
          </p:cNvSpPr>
          <p:nvPr>
            <p:ph type="title"/>
          </p:nvPr>
        </p:nvSpPr>
        <p:spPr/>
        <p:txBody>
          <a:bodyPr>
            <a:normAutofit/>
          </a:bodyPr>
          <a:lstStyle/>
          <a:p>
            <a:r>
              <a:rPr lang="en-CA" sz="2800" dirty="0"/>
              <a:t>Using </a:t>
            </a:r>
            <a:r>
              <a:rPr lang="en-CA" sz="2800" dirty="0">
                <a:latin typeface="Consolas" panose="020B0609020204030204" pitchFamily="49" charset="0"/>
                <a:cs typeface="Consolas" panose="020B0609020204030204" pitchFamily="49" charset="0"/>
              </a:rPr>
              <a:t>DBCC</a:t>
            </a:r>
            <a:r>
              <a:rPr lang="en-CA" sz="2800" dirty="0"/>
              <a:t> </a:t>
            </a:r>
            <a:r>
              <a:rPr lang="en-CA" sz="2800" dirty="0">
                <a:latin typeface="Consolas" panose="020B0609020204030204" pitchFamily="49" charset="0"/>
                <a:cs typeface="Consolas" panose="020B0609020204030204" pitchFamily="49" charset="0"/>
              </a:rPr>
              <a:t>PAGE</a:t>
            </a:r>
            <a:r>
              <a:rPr lang="en-CA" sz="2800" dirty="0"/>
              <a:t> (1/2)</a:t>
            </a:r>
            <a:endParaRPr lang="en-CA" sz="2800"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E2025125-E790-2845-8A89-0AE8B9834ABB}"/>
              </a:ext>
            </a:extLst>
          </p:cNvPr>
          <p:cNvSpPr>
            <a:spLocks noGrp="1"/>
          </p:cNvSpPr>
          <p:nvPr>
            <p:ph idx="1"/>
          </p:nvPr>
        </p:nvSpPr>
        <p:spPr>
          <a:xfrm>
            <a:off x="914399" y="2853369"/>
            <a:ext cx="10363200" cy="3802612"/>
          </a:xfrm>
        </p:spPr>
        <p:txBody>
          <a:bodyPr>
            <a:normAutofit/>
          </a:bodyPr>
          <a:lstStyle/>
          <a:p>
            <a:r>
              <a:rPr lang="en-CA" sz="3200" b="1" dirty="0"/>
              <a:t>You need to know the data file and the page ID</a:t>
            </a:r>
          </a:p>
          <a:p>
            <a:r>
              <a:rPr lang="en-CA" sz="3200" b="1" dirty="0"/>
              <a:t>You need to enable trace flag </a:t>
            </a:r>
            <a:r>
              <a:rPr lang="en-CA" sz="3200" b="1" dirty="0">
                <a:latin typeface="Consolas" panose="020B0609020204030204" pitchFamily="49" charset="0"/>
                <a:cs typeface="Consolas" panose="020B0609020204030204" pitchFamily="49" charset="0"/>
              </a:rPr>
              <a:t>3604</a:t>
            </a:r>
          </a:p>
          <a:p>
            <a:r>
              <a:rPr lang="en-CA" sz="3200" b="1" dirty="0"/>
              <a:t>The easiest way to get the page ID is using </a:t>
            </a:r>
            <a:r>
              <a:rPr lang="en-CA" sz="3200" b="1" dirty="0">
                <a:latin typeface="Consolas" panose="020B0609020204030204" pitchFamily="49" charset="0"/>
                <a:cs typeface="Consolas" panose="020B0609020204030204" pitchFamily="49" charset="0"/>
              </a:rPr>
              <a:t>DBCC</a:t>
            </a:r>
            <a:r>
              <a:rPr lang="en-CA" sz="3200" b="1" dirty="0"/>
              <a:t> </a:t>
            </a:r>
            <a:r>
              <a:rPr lang="en-CA" sz="3200" b="1" dirty="0">
                <a:latin typeface="Consolas" panose="020B0609020204030204" pitchFamily="49" charset="0"/>
                <a:cs typeface="Consolas" panose="020B0609020204030204" pitchFamily="49" charset="0"/>
              </a:rPr>
              <a:t>IND</a:t>
            </a:r>
          </a:p>
          <a:p>
            <a:r>
              <a:rPr lang="en-CA" sz="3200" b="1" dirty="0"/>
              <a:t>Or </a:t>
            </a:r>
            <a:r>
              <a:rPr lang="en-CA" sz="3200" b="1" dirty="0" err="1">
                <a:latin typeface="Consolas" panose="020B0609020204030204" pitchFamily="49" charset="0"/>
                <a:cs typeface="Consolas" panose="020B0609020204030204" pitchFamily="49" charset="0"/>
              </a:rPr>
              <a:t>sys.dm_db_database_page_allocations</a:t>
            </a:r>
            <a:r>
              <a:rPr lang="en-CA" sz="3200" b="1" dirty="0">
                <a:cs typeface="Consolas" panose="020B0609020204030204" pitchFamily="49" charset="0"/>
              </a:rPr>
              <a:t>, sure</a:t>
            </a:r>
          </a:p>
        </p:txBody>
      </p:sp>
      <p:pic>
        <p:nvPicPr>
          <p:cNvPr id="4" name="Picture 3">
            <a:extLst>
              <a:ext uri="{FF2B5EF4-FFF2-40B4-BE49-F238E27FC236}">
                <a16:creationId xmlns:a16="http://schemas.microsoft.com/office/drawing/2014/main" id="{B156E796-64DC-E841-8270-ABD78A719202}"/>
              </a:ext>
            </a:extLst>
          </p:cNvPr>
          <p:cNvPicPr>
            <a:picLocks noChangeAspect="1"/>
          </p:cNvPicPr>
          <p:nvPr/>
        </p:nvPicPr>
        <p:blipFill>
          <a:blip r:embed="rId2"/>
          <a:stretch>
            <a:fillRect/>
          </a:stretch>
        </p:blipFill>
        <p:spPr>
          <a:xfrm>
            <a:off x="999460" y="430243"/>
            <a:ext cx="989835" cy="511115"/>
          </a:xfrm>
          <a:prstGeom prst="rect">
            <a:avLst/>
          </a:prstGeom>
        </p:spPr>
      </p:pic>
    </p:spTree>
    <p:extLst>
      <p:ext uri="{BB962C8B-B14F-4D97-AF65-F5344CB8AC3E}">
        <p14:creationId xmlns:p14="http://schemas.microsoft.com/office/powerpoint/2010/main" val="79686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F219-C621-B140-B2B2-A365255F0595}"/>
              </a:ext>
            </a:extLst>
          </p:cNvPr>
          <p:cNvSpPr>
            <a:spLocks noGrp="1"/>
          </p:cNvSpPr>
          <p:nvPr>
            <p:ph type="title"/>
          </p:nvPr>
        </p:nvSpPr>
        <p:spPr/>
        <p:txBody>
          <a:bodyPr>
            <a:normAutofit/>
          </a:bodyPr>
          <a:lstStyle/>
          <a:p>
            <a:r>
              <a:rPr lang="en-CA" sz="2800" dirty="0"/>
              <a:t>Using </a:t>
            </a:r>
            <a:r>
              <a:rPr lang="en-CA" sz="2800" dirty="0">
                <a:latin typeface="Consolas" panose="020B0609020204030204" pitchFamily="49" charset="0"/>
                <a:cs typeface="Consolas" panose="020B0609020204030204" pitchFamily="49" charset="0"/>
              </a:rPr>
              <a:t>DBCC</a:t>
            </a:r>
            <a:r>
              <a:rPr lang="en-CA" sz="2800" dirty="0"/>
              <a:t> </a:t>
            </a:r>
            <a:r>
              <a:rPr lang="en-CA" sz="2800" dirty="0">
                <a:latin typeface="Consolas" panose="020B0609020204030204" pitchFamily="49" charset="0"/>
                <a:cs typeface="Consolas" panose="020B0609020204030204" pitchFamily="49" charset="0"/>
              </a:rPr>
              <a:t>PAGE</a:t>
            </a:r>
            <a:r>
              <a:rPr lang="en-CA" sz="2800" dirty="0"/>
              <a:t> (2/2)</a:t>
            </a:r>
            <a:endParaRPr lang="en-CA" sz="2800"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E2025125-E790-2845-8A89-0AE8B9834ABB}"/>
              </a:ext>
            </a:extLst>
          </p:cNvPr>
          <p:cNvSpPr>
            <a:spLocks noGrp="1"/>
          </p:cNvSpPr>
          <p:nvPr>
            <p:ph idx="1"/>
          </p:nvPr>
        </p:nvSpPr>
        <p:spPr>
          <a:xfrm>
            <a:off x="914399" y="2853369"/>
            <a:ext cx="10363200" cy="3802612"/>
          </a:xfrm>
        </p:spPr>
        <p:txBody>
          <a:bodyPr>
            <a:normAutofit/>
          </a:bodyPr>
          <a:lstStyle/>
          <a:p>
            <a:pPr marL="0" indent="0">
              <a:buNone/>
            </a:pPr>
            <a:r>
              <a:rPr lang="en-CA" sz="3200" b="1" dirty="0">
                <a:latin typeface="Consolas" panose="020B0609020204030204" pitchFamily="49" charset="0"/>
                <a:cs typeface="Consolas" panose="020B0609020204030204" pitchFamily="49" charset="0"/>
              </a:rPr>
              <a:t>DBCC TRACEON (3604);</a:t>
            </a:r>
          </a:p>
          <a:p>
            <a:pPr marL="0" indent="0">
              <a:buNone/>
            </a:pPr>
            <a:r>
              <a:rPr lang="en-CA" sz="3200" b="1" dirty="0">
                <a:latin typeface="Consolas" panose="020B0609020204030204" pitchFamily="49" charset="0"/>
                <a:cs typeface="Consolas" panose="020B0609020204030204" pitchFamily="49" charset="0"/>
              </a:rPr>
              <a:t>DBCC IND ('database', 'table', -1);</a:t>
            </a:r>
            <a:br>
              <a:rPr lang="en-CA" sz="3200" b="1" dirty="0">
                <a:latin typeface="Consolas" panose="020B0609020204030204" pitchFamily="49" charset="0"/>
                <a:cs typeface="Consolas" panose="020B0609020204030204" pitchFamily="49" charset="0"/>
              </a:rPr>
            </a:br>
            <a:endParaRPr lang="en-CA" sz="1400" b="1" dirty="0">
              <a:latin typeface="Consolas" panose="020B0609020204030204" pitchFamily="49" charset="0"/>
              <a:cs typeface="Consolas" panose="020B0609020204030204" pitchFamily="49" charset="0"/>
            </a:endParaRPr>
          </a:p>
          <a:p>
            <a:pPr marL="0" indent="0">
              <a:buNone/>
            </a:pPr>
            <a:r>
              <a:rPr lang="en-CA" sz="3200" b="1" dirty="0">
                <a:latin typeface="Consolas" panose="020B0609020204030204" pitchFamily="49" charset="0"/>
                <a:cs typeface="Consolas" panose="020B0609020204030204" pitchFamily="49" charset="0"/>
              </a:rPr>
              <a:t>DBCC PAGE (database, </a:t>
            </a:r>
            <a:r>
              <a:rPr lang="en-CA" sz="3200" b="1" dirty="0" err="1">
                <a:latin typeface="Consolas" panose="020B0609020204030204" pitchFamily="49" charset="0"/>
                <a:cs typeface="Consolas" panose="020B0609020204030204" pitchFamily="49" charset="0"/>
              </a:rPr>
              <a:t>fileID</a:t>
            </a:r>
            <a:r>
              <a:rPr lang="en-CA" sz="3200" b="1" dirty="0">
                <a:latin typeface="Consolas" panose="020B0609020204030204" pitchFamily="49" charset="0"/>
                <a:cs typeface="Consolas" panose="020B0609020204030204" pitchFamily="49" charset="0"/>
              </a:rPr>
              <a:t>, </a:t>
            </a:r>
            <a:r>
              <a:rPr lang="en-CA" sz="3200" b="1" dirty="0" err="1">
                <a:latin typeface="Consolas" panose="020B0609020204030204" pitchFamily="49" charset="0"/>
                <a:cs typeface="Consolas" panose="020B0609020204030204" pitchFamily="49" charset="0"/>
              </a:rPr>
              <a:t>pageID</a:t>
            </a:r>
            <a:r>
              <a:rPr lang="en-CA" sz="3200" b="1" dirty="0">
                <a:latin typeface="Consolas" panose="020B0609020204030204" pitchFamily="49" charset="0"/>
                <a:cs typeface="Consolas" panose="020B0609020204030204" pitchFamily="49" charset="0"/>
              </a:rPr>
              <a:t>, 3);</a:t>
            </a:r>
          </a:p>
        </p:txBody>
      </p:sp>
      <p:pic>
        <p:nvPicPr>
          <p:cNvPr id="4" name="Picture 3">
            <a:extLst>
              <a:ext uri="{FF2B5EF4-FFF2-40B4-BE49-F238E27FC236}">
                <a16:creationId xmlns:a16="http://schemas.microsoft.com/office/drawing/2014/main" id="{B156E796-64DC-E841-8270-ABD78A719202}"/>
              </a:ext>
            </a:extLst>
          </p:cNvPr>
          <p:cNvPicPr>
            <a:picLocks noChangeAspect="1"/>
          </p:cNvPicPr>
          <p:nvPr/>
        </p:nvPicPr>
        <p:blipFill>
          <a:blip r:embed="rId2"/>
          <a:stretch>
            <a:fillRect/>
          </a:stretch>
        </p:blipFill>
        <p:spPr>
          <a:xfrm>
            <a:off x="999460" y="430243"/>
            <a:ext cx="989835" cy="511115"/>
          </a:xfrm>
          <a:prstGeom prst="rect">
            <a:avLst/>
          </a:prstGeom>
        </p:spPr>
      </p:pic>
      <p:sp>
        <p:nvSpPr>
          <p:cNvPr id="5" name="TextBox 4">
            <a:extLst>
              <a:ext uri="{FF2B5EF4-FFF2-40B4-BE49-F238E27FC236}">
                <a16:creationId xmlns:a16="http://schemas.microsoft.com/office/drawing/2014/main" id="{1FFD7F2F-7643-EA45-8457-A1B49583F72B}"/>
              </a:ext>
            </a:extLst>
          </p:cNvPr>
          <p:cNvSpPr txBox="1"/>
          <p:nvPr/>
        </p:nvSpPr>
        <p:spPr>
          <a:xfrm>
            <a:off x="914399" y="4171958"/>
            <a:ext cx="10588155" cy="369332"/>
          </a:xfrm>
          <a:prstGeom prst="rect">
            <a:avLst/>
          </a:prstGeom>
          <a:noFill/>
        </p:spPr>
        <p:txBody>
          <a:bodyPr wrap="none" rtlCol="0">
            <a:spAutoFit/>
          </a:bodyPr>
          <a:lstStyle/>
          <a:p>
            <a:pPr algn="ctr"/>
            <a:r>
              <a:rPr lang="en-US" i="1" dirty="0"/>
              <a:t>* </a:t>
            </a:r>
            <a:r>
              <a:rPr lang="en-US" i="1" dirty="0">
                <a:latin typeface="Consolas" panose="020B0609020204030204" pitchFamily="49" charset="0"/>
                <a:cs typeface="Consolas" panose="020B0609020204030204" pitchFamily="49" charset="0"/>
              </a:rPr>
              <a:t>-1</a:t>
            </a:r>
            <a:r>
              <a:rPr lang="en-US" i="1" dirty="0"/>
              <a:t> provides all index information about this table. You can use -1, 0, 1, or the actual NC index number</a:t>
            </a:r>
          </a:p>
        </p:txBody>
      </p:sp>
      <p:sp>
        <p:nvSpPr>
          <p:cNvPr id="6" name="TextBox 5">
            <a:extLst>
              <a:ext uri="{FF2B5EF4-FFF2-40B4-BE49-F238E27FC236}">
                <a16:creationId xmlns:a16="http://schemas.microsoft.com/office/drawing/2014/main" id="{8F14AAF6-A596-2249-8D00-E758C36648AA}"/>
              </a:ext>
            </a:extLst>
          </p:cNvPr>
          <p:cNvSpPr txBox="1"/>
          <p:nvPr/>
        </p:nvSpPr>
        <p:spPr>
          <a:xfrm>
            <a:off x="370906" y="5992310"/>
            <a:ext cx="11450186" cy="830997"/>
          </a:xfrm>
          <a:prstGeom prst="rect">
            <a:avLst/>
          </a:prstGeom>
          <a:noFill/>
        </p:spPr>
        <p:txBody>
          <a:bodyPr wrap="none" rtlCol="0">
            <a:spAutoFit/>
          </a:bodyPr>
          <a:lstStyle/>
          <a:p>
            <a:r>
              <a:rPr lang="en-US" sz="2400" i="1" dirty="0"/>
              <a:t>https://</a:t>
            </a:r>
            <a:r>
              <a:rPr lang="en-US" sz="2400" i="1" dirty="0" err="1"/>
              <a:t>www.sqlskills.com</a:t>
            </a:r>
            <a:r>
              <a:rPr lang="en-US" sz="2400" i="1" dirty="0"/>
              <a:t>/blogs/</a:t>
            </a:r>
            <a:r>
              <a:rPr lang="en-US" sz="2400" i="1" dirty="0" err="1"/>
              <a:t>paul</a:t>
            </a:r>
            <a:r>
              <a:rPr lang="en-US" sz="2400" i="1" dirty="0"/>
              <a:t>/inside-the-storage-engine-using-</a:t>
            </a:r>
            <a:r>
              <a:rPr lang="en-US" sz="2400" i="1" dirty="0" err="1"/>
              <a:t>dbcc</a:t>
            </a:r>
            <a:r>
              <a:rPr lang="en-US" sz="2400" i="1" dirty="0"/>
              <a:t>-page-</a:t>
            </a:r>
            <a:br>
              <a:rPr lang="en-US" sz="2400" i="1" dirty="0"/>
            </a:br>
            <a:r>
              <a:rPr lang="en-US" sz="2400" i="1" dirty="0"/>
              <a:t>and-</a:t>
            </a:r>
            <a:r>
              <a:rPr lang="en-US" sz="2400" i="1" dirty="0" err="1"/>
              <a:t>dbcc</a:t>
            </a:r>
            <a:r>
              <a:rPr lang="en-US" sz="2400" i="1" dirty="0"/>
              <a:t>-</a:t>
            </a:r>
            <a:r>
              <a:rPr lang="en-US" sz="2400" i="1" dirty="0" err="1"/>
              <a:t>ind</a:t>
            </a:r>
            <a:r>
              <a:rPr lang="en-US" sz="2400" i="1" dirty="0"/>
              <a:t>-to-find-out-if-page-splits-ever-roll-back/</a:t>
            </a:r>
          </a:p>
        </p:txBody>
      </p:sp>
      <p:sp>
        <p:nvSpPr>
          <p:cNvPr id="7" name="TextBox 6">
            <a:extLst>
              <a:ext uri="{FF2B5EF4-FFF2-40B4-BE49-F238E27FC236}">
                <a16:creationId xmlns:a16="http://schemas.microsoft.com/office/drawing/2014/main" id="{14D473B8-197B-784C-B2EB-8030B3875D63}"/>
              </a:ext>
            </a:extLst>
          </p:cNvPr>
          <p:cNvSpPr txBox="1"/>
          <p:nvPr/>
        </p:nvSpPr>
        <p:spPr>
          <a:xfrm>
            <a:off x="999460" y="5148599"/>
            <a:ext cx="7218387" cy="369332"/>
          </a:xfrm>
          <a:prstGeom prst="rect">
            <a:avLst/>
          </a:prstGeom>
          <a:noFill/>
        </p:spPr>
        <p:txBody>
          <a:bodyPr wrap="none" rtlCol="0">
            <a:spAutoFit/>
          </a:bodyPr>
          <a:lstStyle/>
          <a:p>
            <a:pPr algn="ctr"/>
            <a:r>
              <a:rPr lang="en-US" i="1" dirty="0"/>
              <a:t>* </a:t>
            </a:r>
            <a:r>
              <a:rPr lang="en-US" i="1" dirty="0">
                <a:latin typeface="Consolas" panose="020B0609020204030204" pitchFamily="49" charset="0"/>
                <a:cs typeface="Consolas" panose="020B0609020204030204" pitchFamily="49" charset="0"/>
              </a:rPr>
              <a:t>3</a:t>
            </a:r>
            <a:r>
              <a:rPr lang="en-US" i="1" dirty="0"/>
              <a:t> provides the page header, plus detailed information about each row</a:t>
            </a:r>
          </a:p>
        </p:txBody>
      </p:sp>
    </p:spTree>
    <p:extLst>
      <p:ext uri="{BB962C8B-B14F-4D97-AF65-F5344CB8AC3E}">
        <p14:creationId xmlns:p14="http://schemas.microsoft.com/office/powerpoint/2010/main" val="170316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AAA5C-79B0-174E-90C8-231B99822786}"/>
              </a:ext>
            </a:extLst>
          </p:cNvPr>
          <p:cNvSpPr>
            <a:spLocks noGrp="1"/>
          </p:cNvSpPr>
          <p:nvPr>
            <p:ph type="title"/>
          </p:nvPr>
        </p:nvSpPr>
        <p:spPr/>
        <p:txBody>
          <a:bodyPr/>
          <a:lstStyle/>
          <a:p>
            <a:r>
              <a:rPr lang="en-CA" b="1" dirty="0"/>
              <a:t>Character strings</a:t>
            </a:r>
          </a:p>
        </p:txBody>
      </p:sp>
      <p:sp>
        <p:nvSpPr>
          <p:cNvPr id="5" name="Text Placeholder 4">
            <a:extLst>
              <a:ext uri="{FF2B5EF4-FFF2-40B4-BE49-F238E27FC236}">
                <a16:creationId xmlns:a16="http://schemas.microsoft.com/office/drawing/2014/main" id="{45FEE05C-8534-544B-8A04-A7CE1EBECCAE}"/>
              </a:ext>
            </a:extLst>
          </p:cNvPr>
          <p:cNvSpPr>
            <a:spLocks noGrp="1"/>
          </p:cNvSpPr>
          <p:nvPr>
            <p:ph type="body" idx="1"/>
          </p:nvPr>
        </p:nvSpPr>
        <p:spPr/>
        <p:txBody>
          <a:bodyPr>
            <a:normAutofit/>
          </a:bodyPr>
          <a:lstStyle/>
          <a:p>
            <a:r>
              <a:rPr lang="en-CA" sz="3200" b="1" dirty="0"/>
              <a:t>CHAR, NCHAR, VARCHAR, NVARCHAR</a:t>
            </a:r>
          </a:p>
        </p:txBody>
      </p:sp>
      <p:pic>
        <p:nvPicPr>
          <p:cNvPr id="16" name="Picture 15">
            <a:extLst>
              <a:ext uri="{FF2B5EF4-FFF2-40B4-BE49-F238E27FC236}">
                <a16:creationId xmlns:a16="http://schemas.microsoft.com/office/drawing/2014/main" id="{7325501C-2624-F444-9960-09F822F2D90E}"/>
              </a:ext>
            </a:extLst>
          </p:cNvPr>
          <p:cNvPicPr>
            <a:picLocks noChangeAspect="1"/>
          </p:cNvPicPr>
          <p:nvPr/>
        </p:nvPicPr>
        <p:blipFill>
          <a:blip r:embed="rId2"/>
          <a:stretch>
            <a:fillRect/>
          </a:stretch>
        </p:blipFill>
        <p:spPr>
          <a:xfrm>
            <a:off x="999460" y="430243"/>
            <a:ext cx="989835" cy="511115"/>
          </a:xfrm>
          <a:prstGeom prst="rect">
            <a:avLst/>
          </a:prstGeom>
        </p:spPr>
      </p:pic>
    </p:spTree>
    <p:extLst>
      <p:ext uri="{BB962C8B-B14F-4D97-AF65-F5344CB8AC3E}">
        <p14:creationId xmlns:p14="http://schemas.microsoft.com/office/powerpoint/2010/main" val="300675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6B39E-61A0-9249-9A0E-1000ADDE81F2}"/>
              </a:ext>
            </a:extLst>
          </p:cNvPr>
          <p:cNvSpPr>
            <a:spLocks noGrp="1"/>
          </p:cNvSpPr>
          <p:nvPr>
            <p:ph type="title"/>
          </p:nvPr>
        </p:nvSpPr>
        <p:spPr/>
        <p:txBody>
          <a:bodyPr>
            <a:normAutofit/>
          </a:bodyPr>
          <a:lstStyle/>
          <a:p>
            <a:r>
              <a:rPr lang="en-CA" sz="2800" dirty="0"/>
              <a:t>A-B-C: Always Be </a:t>
            </a:r>
            <a:r>
              <a:rPr lang="en-CA" sz="2800" dirty="0" err="1"/>
              <a:t>Collatin</a:t>
            </a:r>
            <a:r>
              <a:rPr lang="en-CA" sz="2800" dirty="0"/>
              <a:t>’</a:t>
            </a:r>
          </a:p>
        </p:txBody>
      </p:sp>
      <p:sp>
        <p:nvSpPr>
          <p:cNvPr id="5" name="Content Placeholder 4">
            <a:extLst>
              <a:ext uri="{FF2B5EF4-FFF2-40B4-BE49-F238E27FC236}">
                <a16:creationId xmlns:a16="http://schemas.microsoft.com/office/drawing/2014/main" id="{4AB00FB3-2432-B740-B1C3-4CBDBCE7B852}"/>
              </a:ext>
            </a:extLst>
          </p:cNvPr>
          <p:cNvSpPr>
            <a:spLocks noGrp="1"/>
          </p:cNvSpPr>
          <p:nvPr>
            <p:ph idx="1"/>
          </p:nvPr>
        </p:nvSpPr>
        <p:spPr/>
        <p:txBody>
          <a:bodyPr>
            <a:normAutofit/>
          </a:bodyPr>
          <a:lstStyle/>
          <a:p>
            <a:r>
              <a:rPr lang="en-CA" sz="3200" b="1" dirty="0"/>
              <a:t>Collation, Unicode, and UTF-8 are terrifying</a:t>
            </a:r>
          </a:p>
          <a:p>
            <a:r>
              <a:rPr lang="en-CA" sz="3200" b="1" dirty="0"/>
              <a:t>Microsoft used wacky code pages in the past</a:t>
            </a:r>
          </a:p>
          <a:p>
            <a:r>
              <a:rPr lang="en-CA" sz="3200" b="1" dirty="0"/>
              <a:t>Collation affects not only sort-order, but storage as well</a:t>
            </a:r>
          </a:p>
          <a:p>
            <a:r>
              <a:rPr lang="en-CA" sz="3200" b="1" dirty="0"/>
              <a:t>A column width is measured in </a:t>
            </a:r>
            <a:r>
              <a:rPr lang="en-CA" sz="3200" b="1" u="sng" dirty="0">
                <a:cs typeface="Consolas" panose="020B0609020204030204" pitchFamily="49" charset="0"/>
              </a:rPr>
              <a:t>bytes</a:t>
            </a:r>
            <a:r>
              <a:rPr lang="en-CA" sz="3200" b="1" dirty="0"/>
              <a:t> or </a:t>
            </a:r>
            <a:r>
              <a:rPr lang="en-CA" sz="3200" b="1" u="sng" dirty="0">
                <a:cs typeface="Consolas" panose="020B0609020204030204" pitchFamily="49" charset="0"/>
              </a:rPr>
              <a:t>byte-pairs</a:t>
            </a:r>
          </a:p>
        </p:txBody>
      </p:sp>
      <p:pic>
        <p:nvPicPr>
          <p:cNvPr id="6" name="Picture 5">
            <a:extLst>
              <a:ext uri="{FF2B5EF4-FFF2-40B4-BE49-F238E27FC236}">
                <a16:creationId xmlns:a16="http://schemas.microsoft.com/office/drawing/2014/main" id="{99F77E95-8F8F-6440-8C57-258F5961C60B}"/>
              </a:ext>
            </a:extLst>
          </p:cNvPr>
          <p:cNvPicPr>
            <a:picLocks noChangeAspect="1"/>
          </p:cNvPicPr>
          <p:nvPr/>
        </p:nvPicPr>
        <p:blipFill>
          <a:blip r:embed="rId2"/>
          <a:stretch>
            <a:fillRect/>
          </a:stretch>
        </p:blipFill>
        <p:spPr>
          <a:xfrm>
            <a:off x="999460" y="430243"/>
            <a:ext cx="989835" cy="511115"/>
          </a:xfrm>
          <a:prstGeom prst="rect">
            <a:avLst/>
          </a:prstGeom>
        </p:spPr>
      </p:pic>
      <p:sp>
        <p:nvSpPr>
          <p:cNvPr id="2" name="TextBox 1">
            <a:extLst>
              <a:ext uri="{FF2B5EF4-FFF2-40B4-BE49-F238E27FC236}">
                <a16:creationId xmlns:a16="http://schemas.microsoft.com/office/drawing/2014/main" id="{402A62CF-3D3A-D44C-9813-045038D6B6DF}"/>
              </a:ext>
            </a:extLst>
          </p:cNvPr>
          <p:cNvSpPr txBox="1"/>
          <p:nvPr/>
        </p:nvSpPr>
        <p:spPr>
          <a:xfrm>
            <a:off x="1392628" y="6378330"/>
            <a:ext cx="9406741" cy="400110"/>
          </a:xfrm>
          <a:prstGeom prst="rect">
            <a:avLst/>
          </a:prstGeom>
          <a:noFill/>
        </p:spPr>
        <p:txBody>
          <a:bodyPr wrap="none" rtlCol="0">
            <a:spAutoFit/>
          </a:bodyPr>
          <a:lstStyle/>
          <a:p>
            <a:pPr algn="ctr"/>
            <a:r>
              <a:rPr lang="en-US" sz="2000" i="1" dirty="0"/>
              <a:t>https://</a:t>
            </a:r>
            <a:r>
              <a:rPr lang="en-US" sz="2000" i="1" dirty="0" err="1"/>
              <a:t>docs.microsoft.com</a:t>
            </a:r>
            <a:r>
              <a:rPr lang="en-US" sz="2000" i="1" dirty="0"/>
              <a:t>/</a:t>
            </a:r>
            <a:r>
              <a:rPr lang="en-US" sz="2000" i="1" dirty="0" err="1"/>
              <a:t>sql</a:t>
            </a:r>
            <a:r>
              <a:rPr lang="en-US" sz="2000" i="1" dirty="0"/>
              <a:t>/t-</a:t>
            </a:r>
            <a:r>
              <a:rPr lang="en-US" sz="2000" i="1" dirty="0" err="1"/>
              <a:t>sql</a:t>
            </a:r>
            <a:r>
              <a:rPr lang="en-US" sz="2000" i="1" dirty="0"/>
              <a:t>/data-types/</a:t>
            </a:r>
            <a:r>
              <a:rPr lang="en-US" sz="2000" i="1" dirty="0" err="1"/>
              <a:t>nchar</a:t>
            </a:r>
            <a:r>
              <a:rPr lang="en-US" sz="2000" i="1" dirty="0"/>
              <a:t>-and-</a:t>
            </a:r>
            <a:r>
              <a:rPr lang="en-US" sz="2000" i="1" dirty="0" err="1"/>
              <a:t>nvarchar</a:t>
            </a:r>
            <a:r>
              <a:rPr lang="en-US" sz="2000" i="1" dirty="0"/>
              <a:t>-transact-</a:t>
            </a:r>
            <a:r>
              <a:rPr lang="en-US" sz="2000" i="1" dirty="0" err="1"/>
              <a:t>sql</a:t>
            </a:r>
            <a:endParaRPr lang="en-US" sz="2000" i="1" dirty="0"/>
          </a:p>
        </p:txBody>
      </p:sp>
    </p:spTree>
    <p:extLst>
      <p:ext uri="{BB962C8B-B14F-4D97-AF65-F5344CB8AC3E}">
        <p14:creationId xmlns:p14="http://schemas.microsoft.com/office/powerpoint/2010/main" val="99876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C6B39E-61A0-9249-9A0E-1000ADDE81F2}"/>
              </a:ext>
            </a:extLst>
          </p:cNvPr>
          <p:cNvSpPr>
            <a:spLocks noGrp="1"/>
          </p:cNvSpPr>
          <p:nvPr>
            <p:ph type="title"/>
          </p:nvPr>
        </p:nvSpPr>
        <p:spPr/>
        <p:txBody>
          <a:bodyPr>
            <a:normAutofit/>
          </a:bodyPr>
          <a:lstStyle/>
          <a:p>
            <a:r>
              <a:rPr lang="en-CA" sz="2800" dirty="0"/>
              <a:t>After all that stuff about collation …</a:t>
            </a:r>
          </a:p>
        </p:txBody>
      </p:sp>
      <p:sp>
        <p:nvSpPr>
          <p:cNvPr id="5" name="Content Placeholder 4">
            <a:extLst>
              <a:ext uri="{FF2B5EF4-FFF2-40B4-BE49-F238E27FC236}">
                <a16:creationId xmlns:a16="http://schemas.microsoft.com/office/drawing/2014/main" id="{4AB00FB3-2432-B740-B1C3-4CBDBCE7B852}"/>
              </a:ext>
            </a:extLst>
          </p:cNvPr>
          <p:cNvSpPr>
            <a:spLocks noGrp="1"/>
          </p:cNvSpPr>
          <p:nvPr>
            <p:ph idx="1"/>
          </p:nvPr>
        </p:nvSpPr>
        <p:spPr>
          <a:xfrm>
            <a:off x="914399" y="2853368"/>
            <a:ext cx="10363200" cy="3574389"/>
          </a:xfrm>
        </p:spPr>
        <p:txBody>
          <a:bodyPr>
            <a:normAutofit/>
          </a:bodyPr>
          <a:lstStyle/>
          <a:p>
            <a:r>
              <a:rPr lang="en-CA" sz="3200" b="1" dirty="0"/>
              <a:t>Strings are stored as-is on disk</a:t>
            </a:r>
            <a:endParaRPr lang="en-CA" sz="3200" b="1" u="sng" dirty="0">
              <a:cs typeface="Consolas" panose="020B0609020204030204" pitchFamily="49" charset="0"/>
            </a:endParaRPr>
          </a:p>
          <a:p>
            <a:r>
              <a:rPr lang="en-CA" sz="3200" b="1" dirty="0">
                <a:cs typeface="Consolas" panose="020B0609020204030204" pitchFamily="49" charset="0"/>
              </a:rPr>
              <a:t>No byte reversals here, nope</a:t>
            </a:r>
          </a:p>
          <a:p>
            <a:r>
              <a:rPr lang="en-CA" sz="3200" b="1" dirty="0">
                <a:cs typeface="Consolas" panose="020B0609020204030204" pitchFamily="49" charset="0"/>
              </a:rPr>
              <a:t>Always check your collation</a:t>
            </a:r>
          </a:p>
          <a:p>
            <a:r>
              <a:rPr lang="en-CA" sz="3200" b="1" dirty="0"/>
              <a:t>Always use </a:t>
            </a:r>
            <a:r>
              <a:rPr lang="en-CA" sz="3200" b="1" dirty="0">
                <a:latin typeface="Consolas" panose="020B0609020204030204" pitchFamily="49" charset="0"/>
                <a:cs typeface="Consolas" panose="020B0609020204030204" pitchFamily="49" charset="0"/>
              </a:rPr>
              <a:t>N''</a:t>
            </a:r>
            <a:r>
              <a:rPr lang="en-CA" sz="3200" b="1" dirty="0"/>
              <a:t> for UTF-16 and UTF-8 strings</a:t>
            </a:r>
          </a:p>
          <a:p>
            <a:r>
              <a:rPr lang="en-CA" sz="3200" b="1" dirty="0">
                <a:latin typeface="Consolas" panose="020B0609020204030204" pitchFamily="49" charset="0"/>
                <a:cs typeface="Consolas" panose="020B0609020204030204" pitchFamily="49" charset="0"/>
              </a:rPr>
              <a:t>XML</a:t>
            </a:r>
            <a:r>
              <a:rPr lang="en-CA" sz="3200" b="1" dirty="0"/>
              <a:t> is </a:t>
            </a:r>
            <a:r>
              <a:rPr lang="en-CA" sz="3200" b="1" dirty="0">
                <a:latin typeface="Consolas" panose="020B0609020204030204" pitchFamily="49" charset="0"/>
                <a:cs typeface="Consolas" panose="020B0609020204030204" pitchFamily="49" charset="0"/>
              </a:rPr>
              <a:t>NVARCHAR(MAX)</a:t>
            </a:r>
            <a:r>
              <a:rPr lang="en-CA" sz="3200" b="1" dirty="0"/>
              <a:t> with some optimizations</a:t>
            </a:r>
          </a:p>
        </p:txBody>
      </p:sp>
      <p:pic>
        <p:nvPicPr>
          <p:cNvPr id="6" name="Picture 5">
            <a:extLst>
              <a:ext uri="{FF2B5EF4-FFF2-40B4-BE49-F238E27FC236}">
                <a16:creationId xmlns:a16="http://schemas.microsoft.com/office/drawing/2014/main" id="{99F77E95-8F8F-6440-8C57-258F5961C60B}"/>
              </a:ext>
            </a:extLst>
          </p:cNvPr>
          <p:cNvPicPr>
            <a:picLocks noChangeAspect="1"/>
          </p:cNvPicPr>
          <p:nvPr/>
        </p:nvPicPr>
        <p:blipFill>
          <a:blip r:embed="rId2"/>
          <a:stretch>
            <a:fillRect/>
          </a:stretch>
        </p:blipFill>
        <p:spPr>
          <a:xfrm>
            <a:off x="999460" y="430243"/>
            <a:ext cx="989835" cy="511115"/>
          </a:xfrm>
          <a:prstGeom prst="rect">
            <a:avLst/>
          </a:prstGeom>
        </p:spPr>
      </p:pic>
    </p:spTree>
    <p:extLst>
      <p:ext uri="{BB962C8B-B14F-4D97-AF65-F5344CB8AC3E}">
        <p14:creationId xmlns:p14="http://schemas.microsoft.com/office/powerpoint/2010/main" val="68825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C664-B88F-F44E-A30D-9EE3EAD25EB9}"/>
              </a:ext>
            </a:extLst>
          </p:cNvPr>
          <p:cNvSpPr>
            <a:spLocks noGrp="1"/>
          </p:cNvSpPr>
          <p:nvPr>
            <p:ph type="title"/>
          </p:nvPr>
        </p:nvSpPr>
        <p:spPr/>
        <p:txBody>
          <a:bodyPr>
            <a:normAutofit/>
          </a:bodyPr>
          <a:lstStyle/>
          <a:p>
            <a:r>
              <a:rPr lang="en-CA" sz="2800" dirty="0"/>
              <a:t>The basics of binary (2/2)</a:t>
            </a:r>
          </a:p>
        </p:txBody>
      </p:sp>
      <p:sp>
        <p:nvSpPr>
          <p:cNvPr id="3" name="Content Placeholder 2">
            <a:extLst>
              <a:ext uri="{FF2B5EF4-FFF2-40B4-BE49-F238E27FC236}">
                <a16:creationId xmlns:a16="http://schemas.microsoft.com/office/drawing/2014/main" id="{70CB1683-E4B4-2449-A268-29116BC6D2C9}"/>
              </a:ext>
            </a:extLst>
          </p:cNvPr>
          <p:cNvSpPr>
            <a:spLocks noGrp="1"/>
          </p:cNvSpPr>
          <p:nvPr>
            <p:ph idx="1"/>
          </p:nvPr>
        </p:nvSpPr>
        <p:spPr>
          <a:xfrm>
            <a:off x="914399" y="2853369"/>
            <a:ext cx="10919638" cy="3494268"/>
          </a:xfrm>
        </p:spPr>
        <p:txBody>
          <a:bodyPr>
            <a:normAutofit/>
          </a:bodyPr>
          <a:lstStyle/>
          <a:p>
            <a:r>
              <a:rPr lang="en-CA" sz="3200" b="1" dirty="0">
                <a:cs typeface="Consolas" panose="020B0609020204030204" pitchFamily="49" charset="0"/>
              </a:rPr>
              <a:t>It’s all binary, all the time</a:t>
            </a:r>
          </a:p>
          <a:p>
            <a:r>
              <a:rPr lang="en-CA" sz="3200" b="1" dirty="0">
                <a:cs typeface="Consolas" panose="020B0609020204030204" pitchFamily="49" charset="0"/>
              </a:rPr>
              <a:t>Binary is unwieldy for humans to read and write</a:t>
            </a:r>
          </a:p>
          <a:p>
            <a:r>
              <a:rPr lang="en-CA" sz="3200" b="1" dirty="0">
                <a:latin typeface="Consolas" panose="020B0609020204030204" pitchFamily="49" charset="0"/>
                <a:cs typeface="Consolas" panose="020B0609020204030204" pitchFamily="49" charset="0"/>
              </a:rPr>
              <a:t>170</a:t>
            </a:r>
            <a:r>
              <a:rPr lang="en-CA" sz="3200" b="1" dirty="0"/>
              <a:t> in decimal is the same as </a:t>
            </a:r>
            <a:r>
              <a:rPr lang="en-CA" sz="3200" b="1" dirty="0">
                <a:latin typeface="Consolas" panose="020B0609020204030204" pitchFamily="49" charset="0"/>
                <a:cs typeface="Consolas" panose="020B0609020204030204" pitchFamily="49" charset="0"/>
              </a:rPr>
              <a:t>10101010</a:t>
            </a:r>
            <a:r>
              <a:rPr lang="en-CA" sz="3200" b="1" dirty="0"/>
              <a:t> in binary</a:t>
            </a:r>
          </a:p>
          <a:p>
            <a:r>
              <a:rPr lang="en-CA" sz="3200" b="1" dirty="0">
                <a:latin typeface="Consolas" panose="020B0609020204030204" pitchFamily="49" charset="0"/>
                <a:cs typeface="Consolas" panose="020B0609020204030204" pitchFamily="49" charset="0"/>
              </a:rPr>
              <a:t>10101010</a:t>
            </a:r>
            <a:r>
              <a:rPr lang="en-CA" sz="3200" b="1" dirty="0"/>
              <a:t> in binary is the same as </a:t>
            </a:r>
            <a:r>
              <a:rPr lang="en-CA" sz="3200" b="1" dirty="0">
                <a:latin typeface="Consolas" panose="020B0609020204030204" pitchFamily="49" charset="0"/>
                <a:cs typeface="Consolas" panose="020B0609020204030204" pitchFamily="49" charset="0"/>
              </a:rPr>
              <a:t>0xAA</a:t>
            </a:r>
            <a:r>
              <a:rPr lang="en-CA" sz="3200" b="1" dirty="0"/>
              <a:t> in hexadecimal</a:t>
            </a:r>
          </a:p>
          <a:p>
            <a:r>
              <a:rPr lang="en-CA" sz="3200" b="1" dirty="0"/>
              <a:t>But …</a:t>
            </a:r>
          </a:p>
        </p:txBody>
      </p:sp>
      <p:pic>
        <p:nvPicPr>
          <p:cNvPr id="4" name="Picture 3">
            <a:extLst>
              <a:ext uri="{FF2B5EF4-FFF2-40B4-BE49-F238E27FC236}">
                <a16:creationId xmlns:a16="http://schemas.microsoft.com/office/drawing/2014/main" id="{5794CB2B-7701-5F46-A0CF-6CBE0E1DB8E5}"/>
              </a:ext>
            </a:extLst>
          </p:cNvPr>
          <p:cNvPicPr>
            <a:picLocks noChangeAspect="1"/>
          </p:cNvPicPr>
          <p:nvPr/>
        </p:nvPicPr>
        <p:blipFill>
          <a:blip r:embed="rId2"/>
          <a:stretch>
            <a:fillRect/>
          </a:stretch>
        </p:blipFill>
        <p:spPr>
          <a:xfrm>
            <a:off x="999460" y="430243"/>
            <a:ext cx="989835" cy="511115"/>
          </a:xfrm>
          <a:prstGeom prst="rect">
            <a:avLst/>
          </a:prstGeom>
        </p:spPr>
      </p:pic>
    </p:spTree>
    <p:extLst>
      <p:ext uri="{BB962C8B-B14F-4D97-AF65-F5344CB8AC3E}">
        <p14:creationId xmlns:p14="http://schemas.microsoft.com/office/powerpoint/2010/main" val="344856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AAA5C-79B0-174E-90C8-231B99822786}"/>
              </a:ext>
            </a:extLst>
          </p:cNvPr>
          <p:cNvSpPr>
            <a:spLocks noGrp="1"/>
          </p:cNvSpPr>
          <p:nvPr>
            <p:ph type="title"/>
          </p:nvPr>
        </p:nvSpPr>
        <p:spPr>
          <a:xfrm>
            <a:off x="912628" y="1709738"/>
            <a:ext cx="9826255" cy="3159974"/>
          </a:xfrm>
        </p:spPr>
        <p:txBody>
          <a:bodyPr/>
          <a:lstStyle/>
          <a:p>
            <a:r>
              <a:rPr lang="en-CA" b="1" dirty="0"/>
              <a:t>Numbers (exact &amp; approximate)</a:t>
            </a:r>
          </a:p>
        </p:txBody>
      </p:sp>
      <p:sp>
        <p:nvSpPr>
          <p:cNvPr id="5" name="Text Placeholder 4">
            <a:extLst>
              <a:ext uri="{FF2B5EF4-FFF2-40B4-BE49-F238E27FC236}">
                <a16:creationId xmlns:a16="http://schemas.microsoft.com/office/drawing/2014/main" id="{45FEE05C-8534-544B-8A04-A7CE1EBECCAE}"/>
              </a:ext>
            </a:extLst>
          </p:cNvPr>
          <p:cNvSpPr>
            <a:spLocks noGrp="1"/>
          </p:cNvSpPr>
          <p:nvPr>
            <p:ph type="body" idx="1"/>
          </p:nvPr>
        </p:nvSpPr>
        <p:spPr>
          <a:xfrm>
            <a:off x="912627" y="5018567"/>
            <a:ext cx="10753855" cy="1371600"/>
          </a:xfrm>
        </p:spPr>
        <p:txBody>
          <a:bodyPr>
            <a:normAutofit/>
          </a:bodyPr>
          <a:lstStyle/>
          <a:p>
            <a:r>
              <a:rPr lang="en-CA" sz="3200" b="1" dirty="0"/>
              <a:t>TINYINT, SMALLINT, INT, BIGINT, MONEY, SMALLMONEY</a:t>
            </a:r>
            <a:br>
              <a:rPr lang="en-CA" sz="3200" b="1" dirty="0"/>
            </a:br>
            <a:r>
              <a:rPr lang="en-CA" sz="3200" b="1" dirty="0"/>
              <a:t>DECIMAL and NUMERIC, FLOAT, REAL</a:t>
            </a:r>
          </a:p>
        </p:txBody>
      </p:sp>
      <p:pic>
        <p:nvPicPr>
          <p:cNvPr id="6" name="Picture 5">
            <a:extLst>
              <a:ext uri="{FF2B5EF4-FFF2-40B4-BE49-F238E27FC236}">
                <a16:creationId xmlns:a16="http://schemas.microsoft.com/office/drawing/2014/main" id="{65C88B86-9A3E-F94E-9599-4D5E897FD844}"/>
              </a:ext>
            </a:extLst>
          </p:cNvPr>
          <p:cNvPicPr>
            <a:picLocks noChangeAspect="1"/>
          </p:cNvPicPr>
          <p:nvPr/>
        </p:nvPicPr>
        <p:blipFill>
          <a:blip r:embed="rId2"/>
          <a:stretch>
            <a:fillRect/>
          </a:stretch>
        </p:blipFill>
        <p:spPr>
          <a:xfrm>
            <a:off x="999460" y="430243"/>
            <a:ext cx="989835" cy="511115"/>
          </a:xfrm>
          <a:prstGeom prst="rect">
            <a:avLst/>
          </a:prstGeom>
        </p:spPr>
      </p:pic>
    </p:spTree>
    <p:extLst>
      <p:ext uri="{BB962C8B-B14F-4D97-AF65-F5344CB8AC3E}">
        <p14:creationId xmlns:p14="http://schemas.microsoft.com/office/powerpoint/2010/main" val="3465886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t>Integers</a:t>
            </a:r>
          </a:p>
        </p:txBody>
      </p:sp>
      <p:sp>
        <p:nvSpPr>
          <p:cNvPr id="5" name="Content Placeholder 4">
            <a:extLst>
              <a:ext uri="{FF2B5EF4-FFF2-40B4-BE49-F238E27FC236}">
                <a16:creationId xmlns:a16="http://schemas.microsoft.com/office/drawing/2014/main" id="{719DC38D-F001-914A-8174-66091378462E}"/>
              </a:ext>
            </a:extLst>
          </p:cNvPr>
          <p:cNvSpPr>
            <a:spLocks noGrp="1"/>
          </p:cNvSpPr>
          <p:nvPr>
            <p:ph idx="1"/>
          </p:nvPr>
        </p:nvSpPr>
        <p:spPr/>
        <p:txBody>
          <a:bodyPr>
            <a:noAutofit/>
          </a:bodyPr>
          <a:lstStyle/>
          <a:p>
            <a:r>
              <a:rPr lang="en-US" sz="3200" b="1" dirty="0">
                <a:latin typeface="Consolas" panose="020B0609020204030204" pitchFamily="49" charset="0"/>
                <a:cs typeface="Consolas" panose="020B0609020204030204" pitchFamily="49" charset="0"/>
              </a:rPr>
              <a:t>TINYINT</a:t>
            </a:r>
            <a:r>
              <a:rPr lang="en-US" sz="3200" b="1" dirty="0"/>
              <a:t> (1), </a:t>
            </a:r>
            <a:r>
              <a:rPr lang="en-US" sz="3200" b="1" dirty="0">
                <a:latin typeface="Consolas" panose="020B0609020204030204" pitchFamily="49" charset="0"/>
                <a:cs typeface="Consolas" panose="020B0609020204030204" pitchFamily="49" charset="0"/>
              </a:rPr>
              <a:t>SMALLINT</a:t>
            </a:r>
            <a:r>
              <a:rPr lang="en-US" sz="3200" b="1" dirty="0"/>
              <a:t> (2), </a:t>
            </a:r>
            <a:r>
              <a:rPr lang="en-US" sz="3200" b="1" dirty="0">
                <a:latin typeface="Consolas" panose="020B0609020204030204" pitchFamily="49" charset="0"/>
                <a:cs typeface="Consolas" panose="020B0609020204030204" pitchFamily="49" charset="0"/>
              </a:rPr>
              <a:t>INT</a:t>
            </a:r>
            <a:r>
              <a:rPr lang="en-US" sz="3200" b="1" dirty="0"/>
              <a:t> (4), </a:t>
            </a:r>
            <a:r>
              <a:rPr lang="en-US" sz="3200" b="1" dirty="0">
                <a:latin typeface="Consolas" panose="020B0609020204030204" pitchFamily="49" charset="0"/>
                <a:cs typeface="Consolas" panose="020B0609020204030204" pitchFamily="49" charset="0"/>
              </a:rPr>
              <a:t>BIGINT</a:t>
            </a:r>
            <a:r>
              <a:rPr lang="en-US" sz="3200" b="1" dirty="0"/>
              <a:t> (8)</a:t>
            </a:r>
          </a:p>
          <a:p>
            <a:r>
              <a:rPr lang="en-US" sz="3200" b="1" dirty="0"/>
              <a:t>Integers are signed integers, except </a:t>
            </a:r>
            <a:r>
              <a:rPr lang="en-US" sz="3200" b="1" dirty="0">
                <a:latin typeface="Consolas" panose="020B0609020204030204" pitchFamily="49" charset="0"/>
                <a:cs typeface="Consolas" panose="020B0609020204030204" pitchFamily="49" charset="0"/>
              </a:rPr>
              <a:t>TINYINT</a:t>
            </a:r>
            <a:endParaRPr lang="en-US" sz="3200" b="1" dirty="0"/>
          </a:p>
          <a:p>
            <a:r>
              <a:rPr lang="en-US" sz="3200" b="1" dirty="0"/>
              <a:t>Values are byte-reversed</a:t>
            </a:r>
          </a:p>
          <a:p>
            <a:r>
              <a:rPr lang="en-US" sz="3200" b="1" dirty="0">
                <a:latin typeface="Consolas" panose="020B0609020204030204" pitchFamily="49" charset="0"/>
                <a:cs typeface="Consolas" panose="020B0609020204030204" pitchFamily="49" charset="0"/>
              </a:rPr>
              <a:t>SMALLMONEY</a:t>
            </a:r>
            <a:r>
              <a:rPr lang="en-US" sz="3200" b="1" dirty="0"/>
              <a:t> and </a:t>
            </a:r>
            <a:r>
              <a:rPr lang="en-US" sz="3200" b="1" dirty="0">
                <a:latin typeface="Consolas" panose="020B0609020204030204" pitchFamily="49" charset="0"/>
                <a:cs typeface="Consolas" panose="020B0609020204030204" pitchFamily="49" charset="0"/>
              </a:rPr>
              <a:t>MONEY</a:t>
            </a:r>
            <a:r>
              <a:rPr lang="en-US" sz="3200" b="1" dirty="0"/>
              <a:t> are stored as </a:t>
            </a:r>
            <a:r>
              <a:rPr lang="en-US" sz="3200" b="1" dirty="0">
                <a:latin typeface="Consolas" panose="020B0609020204030204" pitchFamily="49" charset="0"/>
                <a:cs typeface="Consolas" panose="020B0609020204030204" pitchFamily="49" charset="0"/>
              </a:rPr>
              <a:t>INT</a:t>
            </a:r>
            <a:r>
              <a:rPr lang="en-US" sz="3200" b="1" dirty="0"/>
              <a:t> and </a:t>
            </a:r>
            <a:r>
              <a:rPr lang="en-US" sz="3200" b="1" dirty="0">
                <a:latin typeface="Consolas" panose="020B0609020204030204" pitchFamily="49" charset="0"/>
                <a:cs typeface="Consolas" panose="020B0609020204030204" pitchFamily="49" charset="0"/>
              </a:rPr>
              <a:t>BIGINT</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2"/>
          <a:stretch>
            <a:fillRect/>
          </a:stretch>
        </p:blipFill>
        <p:spPr>
          <a:xfrm>
            <a:off x="999460" y="430243"/>
            <a:ext cx="989835" cy="511115"/>
          </a:xfrm>
          <a:prstGeom prst="rect">
            <a:avLst/>
          </a:prstGeom>
        </p:spPr>
      </p:pic>
    </p:spTree>
    <p:extLst>
      <p:ext uri="{BB962C8B-B14F-4D97-AF65-F5344CB8AC3E}">
        <p14:creationId xmlns:p14="http://schemas.microsoft.com/office/powerpoint/2010/main" val="348485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t>Fixed-precision numeric / decimal</a:t>
            </a:r>
          </a:p>
        </p:txBody>
      </p:sp>
      <p:sp>
        <p:nvSpPr>
          <p:cNvPr id="5" name="Content Placeholder 4">
            <a:extLst>
              <a:ext uri="{FF2B5EF4-FFF2-40B4-BE49-F238E27FC236}">
                <a16:creationId xmlns:a16="http://schemas.microsoft.com/office/drawing/2014/main" id="{719DC38D-F001-914A-8174-66091378462E}"/>
              </a:ext>
            </a:extLst>
          </p:cNvPr>
          <p:cNvSpPr>
            <a:spLocks noGrp="1"/>
          </p:cNvSpPr>
          <p:nvPr>
            <p:ph idx="1"/>
          </p:nvPr>
        </p:nvSpPr>
        <p:spPr>
          <a:xfrm>
            <a:off x="914398" y="2853368"/>
            <a:ext cx="10909739" cy="3778659"/>
          </a:xfrm>
        </p:spPr>
        <p:txBody>
          <a:bodyPr>
            <a:noAutofit/>
          </a:bodyPr>
          <a:lstStyle/>
          <a:p>
            <a:r>
              <a:rPr lang="en-US" sz="3200" b="1" dirty="0">
                <a:latin typeface="Consolas" panose="020B0609020204030204" pitchFamily="49" charset="0"/>
                <a:cs typeface="Consolas" panose="020B0609020204030204" pitchFamily="49" charset="0"/>
              </a:rPr>
              <a:t>DECIMAL</a:t>
            </a:r>
            <a:r>
              <a:rPr lang="en-US" sz="3200" b="1" dirty="0"/>
              <a:t> is the same as </a:t>
            </a:r>
            <a:r>
              <a:rPr lang="en-US" sz="3200" b="1" dirty="0">
                <a:latin typeface="Consolas" panose="020B0609020204030204" pitchFamily="49" charset="0"/>
                <a:cs typeface="Consolas" panose="020B0609020204030204" pitchFamily="49" charset="0"/>
              </a:rPr>
              <a:t>NUMERIC</a:t>
            </a:r>
          </a:p>
          <a:p>
            <a:r>
              <a:rPr lang="en-US" sz="3200" b="1" dirty="0"/>
              <a:t>Uses precision (total number of digits to store)</a:t>
            </a:r>
          </a:p>
          <a:p>
            <a:r>
              <a:rPr lang="en-US" sz="3200" b="1" dirty="0"/>
              <a:t>Uses scale (total number of decimal places)</a:t>
            </a:r>
          </a:p>
          <a:p>
            <a:r>
              <a:rPr lang="en-US" sz="3200" b="1" dirty="0"/>
              <a:t>The scale is the </a:t>
            </a:r>
            <a:r>
              <a:rPr lang="en-US" sz="3200" b="1" u="sng" dirty="0"/>
              <a:t>incrementing value</a:t>
            </a:r>
            <a:r>
              <a:rPr lang="en-US" sz="3200" b="1" dirty="0"/>
              <a:t>*</a:t>
            </a:r>
          </a:p>
          <a:p>
            <a:r>
              <a:rPr lang="en-US" sz="3200" b="1" dirty="0"/>
              <a:t>Does </a:t>
            </a:r>
            <a:r>
              <a:rPr lang="en-US" sz="3200" b="1" u="sng" dirty="0"/>
              <a:t>not</a:t>
            </a:r>
            <a:r>
              <a:rPr lang="en-US" sz="3200" b="1" dirty="0"/>
              <a:t> use two’s complement (</a:t>
            </a:r>
            <a:r>
              <a:rPr lang="en-US" sz="3200" b="1" dirty="0">
                <a:latin typeface="Consolas" panose="020B0609020204030204" pitchFamily="49" charset="0"/>
                <a:cs typeface="Consolas" panose="020B0609020204030204" pitchFamily="49" charset="0"/>
              </a:rPr>
              <a:t>0x01</a:t>
            </a:r>
            <a:r>
              <a:rPr lang="en-US" sz="3200" b="1" dirty="0"/>
              <a:t> for positive values)</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2"/>
          <a:stretch>
            <a:fillRect/>
          </a:stretch>
        </p:blipFill>
        <p:spPr>
          <a:xfrm>
            <a:off x="999460" y="430243"/>
            <a:ext cx="989835" cy="511115"/>
          </a:xfrm>
          <a:prstGeom prst="rect">
            <a:avLst/>
          </a:prstGeom>
        </p:spPr>
      </p:pic>
      <p:sp>
        <p:nvSpPr>
          <p:cNvPr id="2" name="TextBox 1">
            <a:extLst>
              <a:ext uri="{FF2B5EF4-FFF2-40B4-BE49-F238E27FC236}">
                <a16:creationId xmlns:a16="http://schemas.microsoft.com/office/drawing/2014/main" id="{039DC4F4-4A6A-E74E-A0A3-3E4BA4E8C472}"/>
              </a:ext>
            </a:extLst>
          </p:cNvPr>
          <p:cNvSpPr txBox="1"/>
          <p:nvPr/>
        </p:nvSpPr>
        <p:spPr>
          <a:xfrm>
            <a:off x="5265103" y="6488668"/>
            <a:ext cx="6926897" cy="369332"/>
          </a:xfrm>
          <a:prstGeom prst="rect">
            <a:avLst/>
          </a:prstGeom>
          <a:noFill/>
        </p:spPr>
        <p:txBody>
          <a:bodyPr wrap="none" rtlCol="0">
            <a:spAutoFit/>
          </a:bodyPr>
          <a:lstStyle/>
          <a:p>
            <a:pPr algn="ctr"/>
            <a:r>
              <a:rPr lang="en-US" dirty="0"/>
              <a:t>* For example, if the scale is </a:t>
            </a:r>
            <a:r>
              <a:rPr lang="en-US" dirty="0">
                <a:latin typeface="Consolas" panose="020B0609020204030204" pitchFamily="49" charset="0"/>
                <a:cs typeface="Consolas" panose="020B0609020204030204" pitchFamily="49" charset="0"/>
              </a:rPr>
              <a:t>4</a:t>
            </a:r>
            <a:r>
              <a:rPr lang="en-US" dirty="0"/>
              <a:t>, each value will increment by </a:t>
            </a:r>
            <a:r>
              <a:rPr lang="en-US" dirty="0">
                <a:latin typeface="Consolas" panose="020B0609020204030204" pitchFamily="49" charset="0"/>
                <a:cs typeface="Consolas" panose="020B0609020204030204" pitchFamily="49" charset="0"/>
              </a:rPr>
              <a:t>0.001</a:t>
            </a:r>
          </a:p>
        </p:txBody>
      </p:sp>
    </p:spTree>
    <p:extLst>
      <p:ext uri="{BB962C8B-B14F-4D97-AF65-F5344CB8AC3E}">
        <p14:creationId xmlns:p14="http://schemas.microsoft.com/office/powerpoint/2010/main" val="367792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t>For example, </a:t>
            </a:r>
            <a:r>
              <a:rPr lang="en-US" sz="2800" dirty="0">
                <a:latin typeface="Consolas" panose="020B0609020204030204" pitchFamily="49" charset="0"/>
                <a:cs typeface="Consolas" panose="020B0609020204030204" pitchFamily="49" charset="0"/>
              </a:rPr>
              <a:t>4513.19</a:t>
            </a:r>
            <a:r>
              <a:rPr lang="en-US" sz="2800" dirty="0"/>
              <a:t> as </a:t>
            </a:r>
            <a:r>
              <a:rPr lang="en-US" sz="2800" dirty="0">
                <a:latin typeface="Consolas" panose="020B0609020204030204" pitchFamily="49" charset="0"/>
                <a:cs typeface="Consolas" panose="020B0609020204030204" pitchFamily="49" charset="0"/>
              </a:rPr>
              <a:t>DECIMAL</a:t>
            </a:r>
          </a:p>
        </p:txBody>
      </p:sp>
      <p:graphicFrame>
        <p:nvGraphicFramePr>
          <p:cNvPr id="3" name="Table 6">
            <a:extLst>
              <a:ext uri="{FF2B5EF4-FFF2-40B4-BE49-F238E27FC236}">
                <a16:creationId xmlns:a16="http://schemas.microsoft.com/office/drawing/2014/main" id="{00630A59-B977-224B-B646-2BB37C870023}"/>
              </a:ext>
            </a:extLst>
          </p:cNvPr>
          <p:cNvGraphicFramePr>
            <a:graphicFrameLocks noGrp="1"/>
          </p:cNvGraphicFramePr>
          <p:nvPr>
            <p:ph idx="1"/>
            <p:extLst>
              <p:ext uri="{D42A27DB-BD31-4B8C-83A1-F6EECF244321}">
                <p14:modId xmlns:p14="http://schemas.microsoft.com/office/powerpoint/2010/main" val="1974318394"/>
              </p:ext>
            </p:extLst>
          </p:nvPr>
        </p:nvGraphicFramePr>
        <p:xfrm>
          <a:off x="493986" y="2686043"/>
          <a:ext cx="11204027" cy="2286000"/>
        </p:xfrm>
        <a:graphic>
          <a:graphicData uri="http://schemas.openxmlformats.org/drawingml/2006/table">
            <a:tbl>
              <a:tblPr firstRow="1" bandRow="1">
                <a:tableStyleId>{073A0DAA-6AF3-43AB-8588-CEC1D06C72B9}</a:tableStyleId>
              </a:tblPr>
              <a:tblGrid>
                <a:gridCol w="2844829">
                  <a:extLst>
                    <a:ext uri="{9D8B030D-6E8A-4147-A177-3AD203B41FA5}">
                      <a16:colId xmlns:a16="http://schemas.microsoft.com/office/drawing/2014/main" val="983311600"/>
                    </a:ext>
                  </a:extLst>
                </a:gridCol>
                <a:gridCol w="3613803">
                  <a:extLst>
                    <a:ext uri="{9D8B030D-6E8A-4147-A177-3AD203B41FA5}">
                      <a16:colId xmlns:a16="http://schemas.microsoft.com/office/drawing/2014/main" val="2577434002"/>
                    </a:ext>
                  </a:extLst>
                </a:gridCol>
                <a:gridCol w="4745395">
                  <a:extLst>
                    <a:ext uri="{9D8B030D-6E8A-4147-A177-3AD203B41FA5}">
                      <a16:colId xmlns:a16="http://schemas.microsoft.com/office/drawing/2014/main" val="718566842"/>
                    </a:ext>
                  </a:extLst>
                </a:gridCol>
              </a:tblGrid>
              <a:tr h="370840">
                <a:tc>
                  <a:txBody>
                    <a:bodyPr/>
                    <a:lstStyle/>
                    <a:p>
                      <a:pPr algn="ctr"/>
                      <a:r>
                        <a:rPr lang="en-US" sz="2400" dirty="0"/>
                        <a:t>Precision and scale</a:t>
                      </a:r>
                    </a:p>
                  </a:txBody>
                  <a:tcPr/>
                </a:tc>
                <a:tc>
                  <a:txBody>
                    <a:bodyPr/>
                    <a:lstStyle/>
                    <a:p>
                      <a:pPr algn="ctr"/>
                      <a:r>
                        <a:rPr lang="en-US" sz="2400" dirty="0"/>
                        <a:t>Database storage</a:t>
                      </a:r>
                    </a:p>
                  </a:txBody>
                  <a:tcPr/>
                </a:tc>
                <a:tc>
                  <a:txBody>
                    <a:bodyPr/>
                    <a:lstStyle/>
                    <a:p>
                      <a:pPr algn="ctr"/>
                      <a:r>
                        <a:rPr lang="en-US" sz="2400" dirty="0"/>
                        <a:t>CAST AS VARBINARY</a:t>
                      </a:r>
                    </a:p>
                  </a:txBody>
                  <a:tcPr/>
                </a:tc>
                <a:extLst>
                  <a:ext uri="{0D108BD9-81ED-4DB2-BD59-A6C34878D82A}">
                    <a16:rowId xmlns:a16="http://schemas.microsoft.com/office/drawing/2014/main" val="1542307557"/>
                  </a:ext>
                </a:extLst>
              </a:tr>
              <a:tr h="370840">
                <a:tc>
                  <a:txBody>
                    <a:bodyPr/>
                    <a:lstStyle/>
                    <a:p>
                      <a:r>
                        <a:rPr lang="en-US" sz="2400" dirty="0">
                          <a:latin typeface="Consolas" panose="020B0609020204030204" pitchFamily="49" charset="0"/>
                          <a:cs typeface="Consolas" panose="020B0609020204030204" pitchFamily="49" charset="0"/>
                        </a:rPr>
                        <a:t>DECIMAL(19,4)</a:t>
                      </a:r>
                    </a:p>
                  </a:txBody>
                  <a:tcPr/>
                </a:tc>
                <a:tc>
                  <a:txBody>
                    <a:bodyPr/>
                    <a:lstStyle/>
                    <a:p>
                      <a:r>
                        <a:rPr lang="en-US" sz="2400" dirty="0">
                          <a:latin typeface="Consolas" panose="020B0609020204030204" pitchFamily="49" charset="0"/>
                          <a:cs typeface="Consolas" panose="020B0609020204030204" pitchFamily="49" charset="0"/>
                        </a:rPr>
                        <a:t>0x</a:t>
                      </a:r>
                      <a:r>
                        <a:rPr lang="en-US" sz="2400" b="1" dirty="0">
                          <a:latin typeface="Consolas" panose="020B0609020204030204" pitchFamily="49" charset="0"/>
                          <a:cs typeface="Consolas" panose="020B0609020204030204" pitchFamily="49" charset="0"/>
                        </a:rPr>
                        <a:t>01</a:t>
                      </a:r>
                      <a:r>
                        <a:rPr lang="en-US" sz="2400" dirty="0">
                          <a:latin typeface="Consolas" panose="020B0609020204030204" pitchFamily="49" charset="0"/>
                          <a:cs typeface="Consolas" panose="020B0609020204030204" pitchFamily="49" charset="0"/>
                        </a:rPr>
                        <a:t>7CA8B00200000000</a:t>
                      </a:r>
                    </a:p>
                  </a:txBody>
                  <a:tcPr/>
                </a:tc>
                <a:tc>
                  <a:txBody>
                    <a:bodyPr/>
                    <a:lstStyle/>
                    <a:p>
                      <a:r>
                        <a:rPr lang="en-US" sz="2400" dirty="0">
                          <a:latin typeface="Consolas" panose="020B0609020204030204" pitchFamily="49" charset="0"/>
                          <a:cs typeface="Consolas" panose="020B0609020204030204" pitchFamily="49" charset="0"/>
                        </a:rPr>
                        <a:t>0x130400</a:t>
                      </a:r>
                      <a:r>
                        <a:rPr lang="en-US" sz="2400" b="1" dirty="0">
                          <a:latin typeface="Consolas" panose="020B0609020204030204" pitchFamily="49" charset="0"/>
                          <a:cs typeface="Consolas" panose="020B0609020204030204" pitchFamily="49" charset="0"/>
                        </a:rPr>
                        <a:t>01</a:t>
                      </a:r>
                      <a:r>
                        <a:rPr lang="en-US" sz="2400" dirty="0">
                          <a:latin typeface="Consolas" panose="020B0609020204030204" pitchFamily="49" charset="0"/>
                          <a:cs typeface="Consolas" panose="020B0609020204030204" pitchFamily="49" charset="0"/>
                        </a:rPr>
                        <a:t>7CA8B002</a:t>
                      </a:r>
                    </a:p>
                  </a:txBody>
                  <a:tcPr/>
                </a:tc>
                <a:extLst>
                  <a:ext uri="{0D108BD9-81ED-4DB2-BD59-A6C34878D82A}">
                    <a16:rowId xmlns:a16="http://schemas.microsoft.com/office/drawing/2014/main" val="1730404376"/>
                  </a:ext>
                </a:extLst>
              </a:tr>
              <a:tr h="370840">
                <a:tc>
                  <a:txBody>
                    <a:bodyPr/>
                    <a:lstStyle/>
                    <a:p>
                      <a:r>
                        <a:rPr lang="en-US" sz="2400" dirty="0">
                          <a:latin typeface="Consolas" panose="020B0609020204030204" pitchFamily="49" charset="0"/>
                          <a:cs typeface="Consolas" panose="020B0609020204030204" pitchFamily="49" charset="0"/>
                        </a:rPr>
                        <a:t>DECIMAL(15,2)</a:t>
                      </a:r>
                    </a:p>
                  </a:txBody>
                  <a:tcPr/>
                </a:tc>
                <a:tc>
                  <a:txBody>
                    <a:bodyPr/>
                    <a:lstStyle/>
                    <a:p>
                      <a:r>
                        <a:rPr lang="en-US" sz="2400" dirty="0">
                          <a:latin typeface="Consolas" panose="020B0609020204030204" pitchFamily="49" charset="0"/>
                          <a:cs typeface="Consolas" panose="020B0609020204030204" pitchFamily="49" charset="0"/>
                        </a:rPr>
                        <a:t>0x</a:t>
                      </a:r>
                      <a:r>
                        <a:rPr lang="en-US" sz="2400" b="1" dirty="0">
                          <a:latin typeface="Consolas" panose="020B0609020204030204" pitchFamily="49" charset="0"/>
                          <a:cs typeface="Consolas" panose="020B0609020204030204" pitchFamily="49" charset="0"/>
                        </a:rPr>
                        <a:t>01</a:t>
                      </a:r>
                      <a:r>
                        <a:rPr lang="en-US" sz="2400" dirty="0">
                          <a:latin typeface="Consolas" panose="020B0609020204030204" pitchFamily="49" charset="0"/>
                          <a:cs typeface="Consolas" panose="020B0609020204030204" pitchFamily="49" charset="0"/>
                        </a:rPr>
                        <a:t>F7E2060000000000</a:t>
                      </a:r>
                    </a:p>
                  </a:txBody>
                  <a:tcPr/>
                </a:tc>
                <a:tc>
                  <a:txBody>
                    <a:bodyPr/>
                    <a:lstStyle/>
                    <a:p>
                      <a:r>
                        <a:rPr lang="en-US" sz="2400" dirty="0">
                          <a:latin typeface="Consolas" panose="020B0609020204030204" pitchFamily="49" charset="0"/>
                          <a:cs typeface="Consolas" panose="020B0609020204030204" pitchFamily="49" charset="0"/>
                        </a:rPr>
                        <a:t>0x0F0200</a:t>
                      </a:r>
                      <a:r>
                        <a:rPr lang="en-US" sz="2400" b="1" dirty="0">
                          <a:latin typeface="Consolas" panose="020B0609020204030204" pitchFamily="49" charset="0"/>
                          <a:cs typeface="Consolas" panose="020B0609020204030204" pitchFamily="49" charset="0"/>
                        </a:rPr>
                        <a:t>01</a:t>
                      </a:r>
                      <a:r>
                        <a:rPr lang="en-US" sz="2400" dirty="0">
                          <a:latin typeface="Consolas" panose="020B0609020204030204" pitchFamily="49" charset="0"/>
                          <a:cs typeface="Consolas" panose="020B0609020204030204" pitchFamily="49" charset="0"/>
                        </a:rPr>
                        <a:t>F7E20600</a:t>
                      </a:r>
                    </a:p>
                  </a:txBody>
                  <a:tcPr/>
                </a:tc>
                <a:extLst>
                  <a:ext uri="{0D108BD9-81ED-4DB2-BD59-A6C34878D82A}">
                    <a16:rowId xmlns:a16="http://schemas.microsoft.com/office/drawing/2014/main" val="1539932434"/>
                  </a:ext>
                </a:extLst>
              </a:tr>
              <a:tr h="370840">
                <a:tc>
                  <a:txBody>
                    <a:bodyPr/>
                    <a:lstStyle/>
                    <a:p>
                      <a:r>
                        <a:rPr lang="en-US" sz="2400" dirty="0">
                          <a:latin typeface="Consolas" panose="020B0609020204030204" pitchFamily="49" charset="0"/>
                          <a:cs typeface="Consolas" panose="020B0609020204030204" pitchFamily="49" charset="0"/>
                        </a:rPr>
                        <a:t>DECIMAL(10,4)</a:t>
                      </a:r>
                    </a:p>
                  </a:txBody>
                  <a:tcPr/>
                </a:tc>
                <a:tc>
                  <a:txBody>
                    <a:bodyPr/>
                    <a:lstStyle/>
                    <a:p>
                      <a:r>
                        <a:rPr lang="en-US" sz="2400" dirty="0">
                          <a:latin typeface="Consolas" panose="020B0609020204030204" pitchFamily="49" charset="0"/>
                          <a:cs typeface="Consolas" panose="020B0609020204030204" pitchFamily="49" charset="0"/>
                        </a:rPr>
                        <a:t>0x</a:t>
                      </a:r>
                      <a:r>
                        <a:rPr lang="en-US" sz="2400" b="1" dirty="0">
                          <a:latin typeface="Consolas" panose="020B0609020204030204" pitchFamily="49" charset="0"/>
                          <a:cs typeface="Consolas" panose="020B0609020204030204" pitchFamily="49" charset="0"/>
                        </a:rPr>
                        <a:t>01</a:t>
                      </a:r>
                      <a:r>
                        <a:rPr lang="en-US" sz="2400" dirty="0">
                          <a:latin typeface="Consolas" panose="020B0609020204030204" pitchFamily="49" charset="0"/>
                          <a:cs typeface="Consolas" panose="020B0609020204030204" pitchFamily="49" charset="0"/>
                        </a:rPr>
                        <a:t>7CA8B00200000000</a:t>
                      </a:r>
                    </a:p>
                  </a:txBody>
                  <a:tcPr/>
                </a:tc>
                <a:tc>
                  <a:txBody>
                    <a:bodyPr/>
                    <a:lstStyle/>
                    <a:p>
                      <a:r>
                        <a:rPr lang="en-US" sz="2400" dirty="0">
                          <a:latin typeface="Consolas" panose="020B0609020204030204" pitchFamily="49" charset="0"/>
                          <a:cs typeface="Consolas" panose="020B0609020204030204" pitchFamily="49" charset="0"/>
                        </a:rPr>
                        <a:t>0x0A0400</a:t>
                      </a:r>
                      <a:r>
                        <a:rPr lang="en-US" sz="2400" b="1" dirty="0">
                          <a:latin typeface="Consolas" panose="020B0609020204030204" pitchFamily="49" charset="0"/>
                          <a:cs typeface="Consolas" panose="020B0609020204030204" pitchFamily="49" charset="0"/>
                        </a:rPr>
                        <a:t>01</a:t>
                      </a:r>
                      <a:r>
                        <a:rPr lang="en-US" sz="2400" dirty="0">
                          <a:latin typeface="Consolas" panose="020B0609020204030204" pitchFamily="49" charset="0"/>
                          <a:cs typeface="Consolas" panose="020B0609020204030204" pitchFamily="49" charset="0"/>
                        </a:rPr>
                        <a:t>7CA8B002</a:t>
                      </a:r>
                    </a:p>
                  </a:txBody>
                  <a:tcPr/>
                </a:tc>
                <a:extLst>
                  <a:ext uri="{0D108BD9-81ED-4DB2-BD59-A6C34878D82A}">
                    <a16:rowId xmlns:a16="http://schemas.microsoft.com/office/drawing/2014/main" val="2404389597"/>
                  </a:ext>
                </a:extLst>
              </a:tr>
              <a:tr h="370840">
                <a:tc>
                  <a:txBody>
                    <a:bodyPr/>
                    <a:lstStyle/>
                    <a:p>
                      <a:r>
                        <a:rPr lang="en-US" sz="2400" dirty="0">
                          <a:latin typeface="Consolas" panose="020B0609020204030204" pitchFamily="49" charset="0"/>
                          <a:cs typeface="Consolas" panose="020B0609020204030204" pitchFamily="49" charset="0"/>
                        </a:rPr>
                        <a:t>DECIMAL(17,6)</a:t>
                      </a:r>
                    </a:p>
                  </a:txBody>
                  <a:tcPr/>
                </a:tc>
                <a:tc>
                  <a:txBody>
                    <a:bodyPr/>
                    <a:lstStyle/>
                    <a:p>
                      <a:r>
                        <a:rPr lang="en-US" sz="2400" dirty="0">
                          <a:latin typeface="Consolas" panose="020B0609020204030204" pitchFamily="49" charset="0"/>
                          <a:cs typeface="Consolas" panose="020B0609020204030204" pitchFamily="49" charset="0"/>
                        </a:rPr>
                        <a:t>0x</a:t>
                      </a:r>
                      <a:r>
                        <a:rPr lang="en-US" sz="2400" b="1" dirty="0">
                          <a:latin typeface="Consolas" panose="020B0609020204030204" pitchFamily="49" charset="0"/>
                          <a:cs typeface="Consolas" panose="020B0609020204030204" pitchFamily="49" charset="0"/>
                        </a:rPr>
                        <a:t>01</a:t>
                      </a:r>
                      <a:r>
                        <a:rPr lang="en-US" sz="2400" dirty="0">
                          <a:latin typeface="Consolas" panose="020B0609020204030204" pitchFamily="49" charset="0"/>
                          <a:cs typeface="Consolas" panose="020B0609020204030204" pitchFamily="49" charset="0"/>
                        </a:rPr>
                        <a:t>70D0010D01000000</a:t>
                      </a:r>
                    </a:p>
                  </a:txBody>
                  <a:tcPr/>
                </a:tc>
                <a:tc>
                  <a:txBody>
                    <a:bodyPr/>
                    <a:lstStyle/>
                    <a:p>
                      <a:r>
                        <a:rPr lang="en-US" sz="2400" dirty="0">
                          <a:latin typeface="Consolas" panose="020B0609020204030204" pitchFamily="49" charset="0"/>
                          <a:cs typeface="Consolas" panose="020B0609020204030204" pitchFamily="49" charset="0"/>
                        </a:rPr>
                        <a:t>0x110600</a:t>
                      </a:r>
                      <a:r>
                        <a:rPr lang="en-US" sz="2400" b="1" dirty="0">
                          <a:latin typeface="Consolas" panose="020B0609020204030204" pitchFamily="49" charset="0"/>
                          <a:cs typeface="Consolas" panose="020B0609020204030204" pitchFamily="49" charset="0"/>
                        </a:rPr>
                        <a:t>01</a:t>
                      </a:r>
                      <a:r>
                        <a:rPr lang="en-US" sz="2400" dirty="0">
                          <a:latin typeface="Consolas" panose="020B0609020204030204" pitchFamily="49" charset="0"/>
                          <a:cs typeface="Consolas" panose="020B0609020204030204" pitchFamily="49" charset="0"/>
                        </a:rPr>
                        <a:t>70D0010D01000000</a:t>
                      </a:r>
                    </a:p>
                  </a:txBody>
                  <a:tcPr/>
                </a:tc>
                <a:extLst>
                  <a:ext uri="{0D108BD9-81ED-4DB2-BD59-A6C34878D82A}">
                    <a16:rowId xmlns:a16="http://schemas.microsoft.com/office/drawing/2014/main" val="3753734663"/>
                  </a:ext>
                </a:extLst>
              </a:tr>
            </a:tbl>
          </a:graphicData>
        </a:graphic>
      </p:graphicFrame>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2"/>
          <a:stretch>
            <a:fillRect/>
          </a:stretch>
        </p:blipFill>
        <p:spPr>
          <a:xfrm>
            <a:off x="999460" y="430243"/>
            <a:ext cx="989835" cy="511115"/>
          </a:xfrm>
          <a:prstGeom prst="rect">
            <a:avLst/>
          </a:prstGeom>
        </p:spPr>
      </p:pic>
      <p:sp>
        <p:nvSpPr>
          <p:cNvPr id="2" name="TextBox 1">
            <a:extLst>
              <a:ext uri="{FF2B5EF4-FFF2-40B4-BE49-F238E27FC236}">
                <a16:creationId xmlns:a16="http://schemas.microsoft.com/office/drawing/2014/main" id="{DBD7B8FE-C6A3-F24C-9312-65A06B91DC67}"/>
              </a:ext>
            </a:extLst>
          </p:cNvPr>
          <p:cNvSpPr txBox="1"/>
          <p:nvPr/>
        </p:nvSpPr>
        <p:spPr>
          <a:xfrm>
            <a:off x="3535041" y="5496910"/>
            <a:ext cx="5121915" cy="584775"/>
          </a:xfrm>
          <a:prstGeom prst="rect">
            <a:avLst/>
          </a:prstGeom>
          <a:noFill/>
        </p:spPr>
        <p:txBody>
          <a:bodyPr wrap="none" rtlCol="0">
            <a:spAutoFit/>
          </a:bodyPr>
          <a:lstStyle/>
          <a:p>
            <a:pPr algn="ctr"/>
            <a:r>
              <a:rPr lang="en-US" sz="3200" dirty="0"/>
              <a:t>The leading </a:t>
            </a:r>
            <a:r>
              <a:rPr lang="en-US" sz="3200" dirty="0">
                <a:latin typeface="Consolas" panose="020B0609020204030204" pitchFamily="49" charset="0"/>
                <a:cs typeface="Consolas" panose="020B0609020204030204" pitchFamily="49" charset="0"/>
              </a:rPr>
              <a:t>0x01</a:t>
            </a:r>
            <a:r>
              <a:rPr lang="en-US" sz="3200" dirty="0"/>
              <a:t> is the sign</a:t>
            </a:r>
          </a:p>
        </p:txBody>
      </p:sp>
    </p:spTree>
    <p:extLst>
      <p:ext uri="{BB962C8B-B14F-4D97-AF65-F5344CB8AC3E}">
        <p14:creationId xmlns:p14="http://schemas.microsoft.com/office/powerpoint/2010/main" val="17817530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Approximate numerics</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2"/>
          <a:stretch>
            <a:fillRect/>
          </a:stretch>
        </p:blipFill>
        <p:spPr>
          <a:xfrm>
            <a:off x="999460" y="430243"/>
            <a:ext cx="989835" cy="511115"/>
          </a:xfrm>
          <a:prstGeom prst="rect">
            <a:avLst/>
          </a:prstGeom>
        </p:spPr>
      </p:pic>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4399" y="2853369"/>
            <a:ext cx="10363200" cy="3574388"/>
          </a:xfrm>
        </p:spPr>
        <p:txBody>
          <a:bodyPr>
            <a:normAutofit/>
          </a:bodyPr>
          <a:lstStyle/>
          <a:p>
            <a:r>
              <a:rPr lang="en-US" sz="3200" b="1" dirty="0">
                <a:latin typeface="Consolas" panose="020B0609020204030204" pitchFamily="49" charset="0"/>
                <a:cs typeface="Consolas" panose="020B0609020204030204" pitchFamily="49" charset="0"/>
              </a:rPr>
              <a:t>FLOAT</a:t>
            </a:r>
            <a:r>
              <a:rPr lang="en-US" sz="3200" b="1" dirty="0"/>
              <a:t> (and </a:t>
            </a:r>
            <a:r>
              <a:rPr lang="en-US" sz="3200" b="1" dirty="0">
                <a:latin typeface="Consolas" panose="020B0609020204030204" pitchFamily="49" charset="0"/>
                <a:cs typeface="Consolas" panose="020B0609020204030204" pitchFamily="49" charset="0"/>
              </a:rPr>
              <a:t>REAL</a:t>
            </a:r>
            <a:r>
              <a:rPr lang="en-US" sz="3200" b="1" dirty="0"/>
              <a:t>) is a floating point data type</a:t>
            </a:r>
          </a:p>
          <a:p>
            <a:r>
              <a:rPr lang="en-US" sz="3200" b="1" dirty="0"/>
              <a:t>Stores the </a:t>
            </a:r>
            <a:r>
              <a:rPr lang="en-US" sz="3200" b="1" u="sng" dirty="0"/>
              <a:t>closest approximation</a:t>
            </a:r>
            <a:r>
              <a:rPr lang="en-US" sz="3200" b="1" dirty="0"/>
              <a:t> of the amount</a:t>
            </a:r>
            <a:br>
              <a:rPr lang="en-US" sz="3200" b="1" dirty="0"/>
            </a:br>
            <a:r>
              <a:rPr lang="en-US" sz="3200" b="1" dirty="0"/>
              <a:t>as a binary fraction</a:t>
            </a:r>
          </a:p>
          <a:p>
            <a:r>
              <a:rPr lang="en-US" sz="3200" b="1" dirty="0"/>
              <a:t>Does </a:t>
            </a:r>
            <a:r>
              <a:rPr lang="en-US" sz="3200" b="1" u="sng" dirty="0"/>
              <a:t>not</a:t>
            </a:r>
            <a:r>
              <a:rPr lang="en-US" sz="3200" b="1" dirty="0"/>
              <a:t> use two’s complement (</a:t>
            </a:r>
            <a:r>
              <a:rPr lang="en-US" sz="3200" b="1" dirty="0">
                <a:latin typeface="Consolas" panose="020B0609020204030204" pitchFamily="49" charset="0"/>
                <a:cs typeface="Consolas" panose="020B0609020204030204" pitchFamily="49" charset="0"/>
              </a:rPr>
              <a:t>0</a:t>
            </a:r>
            <a:r>
              <a:rPr lang="en-US" sz="3200" b="1" dirty="0"/>
              <a:t> for positive values)</a:t>
            </a:r>
          </a:p>
          <a:p>
            <a:r>
              <a:rPr lang="en-US" sz="3200" b="1" dirty="0"/>
              <a:t>Great for exponents, terrible for financials</a:t>
            </a:r>
          </a:p>
        </p:txBody>
      </p:sp>
    </p:spTree>
    <p:extLst>
      <p:ext uri="{BB962C8B-B14F-4D97-AF65-F5344CB8AC3E}">
        <p14:creationId xmlns:p14="http://schemas.microsoft.com/office/powerpoint/2010/main" val="180716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How SQL Server stores a floating point value</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2"/>
          <a:stretch>
            <a:fillRect/>
          </a:stretch>
        </p:blipFill>
        <p:spPr>
          <a:xfrm>
            <a:off x="999460" y="430243"/>
            <a:ext cx="989835" cy="511115"/>
          </a:xfrm>
          <a:prstGeom prst="rect">
            <a:avLst/>
          </a:prstGeom>
        </p:spPr>
      </p:pic>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4399" y="2853369"/>
            <a:ext cx="10363200" cy="3574388"/>
          </a:xfrm>
        </p:spPr>
        <p:txBody>
          <a:bodyPr>
            <a:noAutofit/>
          </a:bodyPr>
          <a:lstStyle/>
          <a:p>
            <a:r>
              <a:rPr lang="en-US" sz="3200" b="1" dirty="0">
                <a:latin typeface="Consolas" panose="020B0609020204030204" pitchFamily="49" charset="0"/>
                <a:cs typeface="Consolas" panose="020B0609020204030204" pitchFamily="49" charset="0"/>
              </a:rPr>
              <a:t>4513.19</a:t>
            </a:r>
            <a:r>
              <a:rPr lang="en-US" sz="3200" b="1" dirty="0"/>
              <a:t> is stored as </a:t>
            </a:r>
            <a:r>
              <a:rPr lang="en-CA" sz="3200" b="1" dirty="0">
                <a:latin typeface="Consolas" panose="020B0609020204030204" pitchFamily="49" charset="0"/>
                <a:cs typeface="Consolas" panose="020B0609020204030204" pitchFamily="49" charset="0"/>
              </a:rPr>
              <a:t>0x3D0AD7A330A1</a:t>
            </a:r>
            <a:r>
              <a:rPr lang="en-CA" sz="3200" b="1" dirty="0">
                <a:highlight>
                  <a:srgbClr val="FFFF00"/>
                </a:highlight>
                <a:latin typeface="Consolas" panose="020B0609020204030204" pitchFamily="49" charset="0"/>
                <a:cs typeface="Consolas" panose="020B0609020204030204" pitchFamily="49" charset="0"/>
              </a:rPr>
              <a:t>B</a:t>
            </a:r>
            <a:r>
              <a:rPr lang="en-CA" sz="3200" b="1" dirty="0">
                <a:latin typeface="Consolas" panose="020B0609020204030204" pitchFamily="49" charset="0"/>
                <a:cs typeface="Consolas" panose="020B0609020204030204" pitchFamily="49" charset="0"/>
              </a:rPr>
              <a:t>1</a:t>
            </a:r>
            <a:r>
              <a:rPr lang="en-CA" sz="3200" b="1" dirty="0">
                <a:highlight>
                  <a:srgbClr val="FFFF00"/>
                </a:highlight>
                <a:latin typeface="Consolas" panose="020B0609020204030204" pitchFamily="49" charset="0"/>
                <a:cs typeface="Consolas" panose="020B0609020204030204" pitchFamily="49" charset="0"/>
              </a:rPr>
              <a:t>40</a:t>
            </a:r>
            <a:endParaRPr lang="en-US" sz="3200" b="1" dirty="0">
              <a:highlight>
                <a:srgbClr val="FFFF00"/>
              </a:highlight>
              <a:latin typeface="Consolas" panose="020B0609020204030204" pitchFamily="49" charset="0"/>
              <a:cs typeface="Consolas" panose="020B0609020204030204" pitchFamily="49" charset="0"/>
            </a:endParaRPr>
          </a:p>
          <a:p>
            <a:r>
              <a:rPr lang="en-US" sz="3200" b="1" dirty="0">
                <a:latin typeface="Consolas" panose="020B0609020204030204" pitchFamily="49" charset="0"/>
                <a:cs typeface="Consolas" panose="020B0609020204030204" pitchFamily="49" charset="0"/>
              </a:rPr>
              <a:t>0x40B</a:t>
            </a:r>
            <a:r>
              <a:rPr lang="en-US" sz="3200" b="1" dirty="0"/>
              <a:t> is translated into </a:t>
            </a:r>
            <a:r>
              <a:rPr lang="en-US" sz="3200" b="1" dirty="0">
                <a:latin typeface="Consolas" panose="020B0609020204030204" pitchFamily="49" charset="0"/>
                <a:cs typeface="Consolas" panose="020B0609020204030204" pitchFamily="49" charset="0"/>
              </a:rPr>
              <a:t>0</a:t>
            </a:r>
            <a:r>
              <a:rPr lang="en-US" sz="3200" b="1" dirty="0"/>
              <a:t> </a:t>
            </a:r>
            <a:r>
              <a:rPr lang="en-US" sz="3200" b="1" dirty="0">
                <a:latin typeface="Consolas" panose="020B0609020204030204" pitchFamily="49" charset="0"/>
                <a:cs typeface="Consolas" panose="020B0609020204030204" pitchFamily="49" charset="0"/>
              </a:rPr>
              <a:t>10000001011</a:t>
            </a:r>
          </a:p>
          <a:p>
            <a:r>
              <a:rPr lang="en-US" sz="3200" b="1" dirty="0">
                <a:latin typeface="Consolas" panose="020B0609020204030204" pitchFamily="49" charset="0"/>
                <a:cs typeface="Consolas" panose="020B0609020204030204" pitchFamily="49" charset="0"/>
              </a:rPr>
              <a:t>0</a:t>
            </a:r>
            <a:r>
              <a:rPr lang="en-US" sz="3200" b="1" dirty="0"/>
              <a:t> is the signed bit, and </a:t>
            </a:r>
            <a:r>
              <a:rPr lang="en-US" sz="3200" b="1" dirty="0">
                <a:latin typeface="Consolas" panose="020B0609020204030204" pitchFamily="49" charset="0"/>
                <a:cs typeface="Consolas" panose="020B0609020204030204" pitchFamily="49" charset="0"/>
              </a:rPr>
              <a:t>10000001011</a:t>
            </a:r>
            <a:r>
              <a:rPr lang="en-US" sz="3200" b="1" dirty="0">
                <a:cs typeface="Consolas" panose="020B0609020204030204" pitchFamily="49" charset="0"/>
              </a:rPr>
              <a:t> is the </a:t>
            </a:r>
            <a:r>
              <a:rPr lang="en-US" sz="3200" b="1" i="1" dirty="0">
                <a:cs typeface="Consolas" panose="020B0609020204030204" pitchFamily="49" charset="0"/>
              </a:rPr>
              <a:t>exponent</a:t>
            </a:r>
          </a:p>
          <a:p>
            <a:r>
              <a:rPr lang="en-US" sz="3200" b="1" dirty="0">
                <a:cs typeface="Consolas" panose="020B0609020204030204" pitchFamily="49" charset="0"/>
              </a:rPr>
              <a:t>The exponent is offset against a </a:t>
            </a:r>
            <a:r>
              <a:rPr lang="en-US" sz="3200" b="1" i="1" dirty="0">
                <a:cs typeface="Consolas" panose="020B0609020204030204" pitchFamily="49" charset="0"/>
              </a:rPr>
              <a:t>bias</a:t>
            </a:r>
            <a:r>
              <a:rPr lang="en-US" sz="3200" b="1" dirty="0">
                <a:cs typeface="Consolas" panose="020B0609020204030204" pitchFamily="49" charset="0"/>
              </a:rPr>
              <a:t>, which is a fixed power of 2 (</a:t>
            </a:r>
            <a:r>
              <a:rPr lang="en-US" sz="3200" b="1" dirty="0">
                <a:latin typeface="Consolas" panose="020B0609020204030204" pitchFamily="49" charset="0"/>
                <a:cs typeface="Consolas" panose="020B0609020204030204" pitchFamily="49" charset="0"/>
              </a:rPr>
              <a:t>1023</a:t>
            </a:r>
            <a:r>
              <a:rPr lang="en-US" sz="3200" b="1" dirty="0">
                <a:cs typeface="Consolas" panose="020B0609020204030204" pitchFamily="49" charset="0"/>
              </a:rPr>
              <a:t> for </a:t>
            </a:r>
            <a:r>
              <a:rPr lang="en-US" sz="3200" b="1" dirty="0">
                <a:latin typeface="Consolas" panose="020B0609020204030204" pitchFamily="49" charset="0"/>
                <a:cs typeface="Consolas" panose="020B0609020204030204" pitchFamily="49" charset="0"/>
              </a:rPr>
              <a:t>FLOAT</a:t>
            </a:r>
            <a:r>
              <a:rPr lang="en-US" sz="3200" b="1" dirty="0">
                <a:cs typeface="Consolas" panose="020B0609020204030204" pitchFamily="49" charset="0"/>
              </a:rPr>
              <a:t>, and </a:t>
            </a:r>
            <a:r>
              <a:rPr lang="en-US" sz="3200" b="1" dirty="0">
                <a:latin typeface="Consolas" panose="020B0609020204030204" pitchFamily="49" charset="0"/>
                <a:cs typeface="Consolas" panose="020B0609020204030204" pitchFamily="49" charset="0"/>
              </a:rPr>
              <a:t>127</a:t>
            </a:r>
            <a:r>
              <a:rPr lang="en-US" sz="3200" b="1" dirty="0">
                <a:cs typeface="Consolas" panose="020B0609020204030204" pitchFamily="49" charset="0"/>
              </a:rPr>
              <a:t> for </a:t>
            </a:r>
            <a:r>
              <a:rPr lang="en-US" sz="3200" b="1" dirty="0">
                <a:latin typeface="Consolas" panose="020B0609020204030204" pitchFamily="49" charset="0"/>
                <a:cs typeface="Consolas" panose="020B0609020204030204" pitchFamily="49" charset="0"/>
              </a:rPr>
              <a:t>REAL</a:t>
            </a:r>
            <a:r>
              <a:rPr lang="en-US" sz="3200" b="1" dirty="0">
                <a:cs typeface="Consolas" panose="020B0609020204030204" pitchFamily="49" charset="0"/>
              </a:rPr>
              <a:t>)</a:t>
            </a:r>
          </a:p>
        </p:txBody>
      </p:sp>
    </p:spTree>
    <p:extLst>
      <p:ext uri="{BB962C8B-B14F-4D97-AF65-F5344CB8AC3E}">
        <p14:creationId xmlns:p14="http://schemas.microsoft.com/office/powerpoint/2010/main" val="393377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Floating points, continued (1/2)</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3"/>
          <a:stretch>
            <a:fillRect/>
          </a:stretch>
        </p:blipFill>
        <p:spPr>
          <a:xfrm>
            <a:off x="999460" y="430243"/>
            <a:ext cx="989835" cy="511115"/>
          </a:xfrm>
          <a:prstGeom prst="rect">
            <a:avLst/>
          </a:prstGeom>
        </p:spPr>
      </p:pic>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6800" y="2853369"/>
            <a:ext cx="10360800" cy="3574388"/>
          </a:xfrm>
        </p:spPr>
        <p:txBody>
          <a:bodyPr>
            <a:noAutofit/>
          </a:bodyPr>
          <a:lstStyle/>
          <a:p>
            <a:r>
              <a:rPr lang="en-US" sz="3200" b="1" dirty="0">
                <a:cs typeface="Consolas" panose="020B0609020204030204" pitchFamily="49" charset="0"/>
              </a:rPr>
              <a:t>The exponent is a power of 2, thus </a:t>
            </a:r>
            <a:r>
              <a:rPr lang="en-US" sz="3200" b="1" dirty="0">
                <a:latin typeface="Consolas" panose="020B0609020204030204" pitchFamily="49" charset="0"/>
                <a:cs typeface="Consolas" panose="020B0609020204030204" pitchFamily="49" charset="0"/>
              </a:rPr>
              <a:t>2^1035</a:t>
            </a:r>
          </a:p>
          <a:p>
            <a:r>
              <a:rPr lang="en-US" sz="3200" b="1" dirty="0">
                <a:cs typeface="Consolas" panose="020B0609020204030204" pitchFamily="49" charset="0"/>
              </a:rPr>
              <a:t>We subtract the bias of </a:t>
            </a:r>
            <a:r>
              <a:rPr lang="en-US" sz="3200" b="1" dirty="0">
                <a:latin typeface="Consolas" panose="020B0609020204030204" pitchFamily="49" charset="0"/>
                <a:cs typeface="Consolas" panose="020B0609020204030204" pitchFamily="49" charset="0"/>
              </a:rPr>
              <a:t>2^1023</a:t>
            </a:r>
            <a:r>
              <a:rPr lang="en-US" sz="3200" b="1" dirty="0">
                <a:cs typeface="Consolas" panose="020B0609020204030204" pitchFamily="49" charset="0"/>
              </a:rPr>
              <a:t>, and end up with </a:t>
            </a:r>
            <a:r>
              <a:rPr lang="en-US" sz="3200" b="1" dirty="0">
                <a:latin typeface="Consolas" panose="020B0609020204030204" pitchFamily="49" charset="0"/>
                <a:cs typeface="Consolas" panose="020B0609020204030204" pitchFamily="49" charset="0"/>
              </a:rPr>
              <a:t>2^12</a:t>
            </a:r>
          </a:p>
          <a:p>
            <a:r>
              <a:rPr lang="en-US" sz="3200" b="1" dirty="0">
                <a:cs typeface="Consolas" panose="020B0609020204030204" pitchFamily="49" charset="0"/>
              </a:rPr>
              <a:t>To get from </a:t>
            </a:r>
            <a:r>
              <a:rPr lang="en-US" sz="3200" b="1" dirty="0">
                <a:latin typeface="Consolas" panose="020B0609020204030204" pitchFamily="49" charset="0"/>
                <a:cs typeface="Consolas" panose="020B0609020204030204" pitchFamily="49" charset="0"/>
              </a:rPr>
              <a:t>4096</a:t>
            </a:r>
            <a:r>
              <a:rPr lang="en-US" sz="3200" b="1" dirty="0">
                <a:cs typeface="Consolas" panose="020B0609020204030204" pitchFamily="49" charset="0"/>
              </a:rPr>
              <a:t> to </a:t>
            </a:r>
            <a:r>
              <a:rPr lang="en-US" sz="3200" b="1" dirty="0">
                <a:latin typeface="Consolas" panose="020B0609020204030204" pitchFamily="49" charset="0"/>
                <a:cs typeface="Consolas" panose="020B0609020204030204" pitchFamily="49" charset="0"/>
              </a:rPr>
              <a:t>4513.19</a:t>
            </a:r>
            <a:r>
              <a:rPr lang="en-US" sz="3200" b="1" dirty="0">
                <a:cs typeface="Consolas" panose="020B0609020204030204" pitchFamily="49" charset="0"/>
              </a:rPr>
              <a:t>, we need to look at the </a:t>
            </a:r>
            <a:r>
              <a:rPr lang="en-US" sz="3200" b="1" i="1" dirty="0">
                <a:cs typeface="Consolas" panose="020B0609020204030204" pitchFamily="49" charset="0"/>
              </a:rPr>
              <a:t>significand</a:t>
            </a:r>
            <a:r>
              <a:rPr lang="en-US" sz="3200" b="1" dirty="0">
                <a:cs typeface="Consolas" panose="020B0609020204030204" pitchFamily="49" charset="0"/>
              </a:rPr>
              <a:t>, or </a:t>
            </a:r>
            <a:r>
              <a:rPr lang="en-US" sz="3200" b="1" i="1" dirty="0">
                <a:cs typeface="Consolas" panose="020B0609020204030204" pitchFamily="49" charset="0"/>
              </a:rPr>
              <a:t>mantissa</a:t>
            </a:r>
            <a:endParaRPr lang="en-US" sz="3200" b="1" dirty="0">
              <a:cs typeface="Consolas" panose="020B0609020204030204" pitchFamily="49" charset="0"/>
            </a:endParaRPr>
          </a:p>
        </p:txBody>
      </p:sp>
    </p:spTree>
    <p:extLst>
      <p:ext uri="{BB962C8B-B14F-4D97-AF65-F5344CB8AC3E}">
        <p14:creationId xmlns:p14="http://schemas.microsoft.com/office/powerpoint/2010/main" val="63633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Floating points, continued (2/2)</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3"/>
          <a:stretch>
            <a:fillRect/>
          </a:stretch>
        </p:blipFill>
        <p:spPr>
          <a:xfrm>
            <a:off x="999460" y="430243"/>
            <a:ext cx="989835" cy="511115"/>
          </a:xfrm>
          <a:prstGeom prst="rect">
            <a:avLst/>
          </a:prstGeom>
        </p:spPr>
      </p:pic>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4400" y="2853369"/>
            <a:ext cx="10360800" cy="3574388"/>
          </a:xfrm>
        </p:spPr>
        <p:txBody>
          <a:bodyPr>
            <a:noAutofit/>
          </a:bodyPr>
          <a:lstStyle/>
          <a:p>
            <a:r>
              <a:rPr lang="en-US" sz="3200" b="1" dirty="0">
                <a:cs typeface="Consolas" panose="020B0609020204030204" pitchFamily="49" charset="0"/>
              </a:rPr>
              <a:t>The significand is </a:t>
            </a:r>
            <a:r>
              <a:rPr lang="en-US" sz="3200" b="1" dirty="0">
                <a:latin typeface="Consolas" panose="020B0609020204030204" pitchFamily="49" charset="0"/>
                <a:cs typeface="Consolas" panose="020B0609020204030204" pitchFamily="49" charset="0"/>
              </a:rPr>
              <a:t>1.0001101000010011</a:t>
            </a:r>
            <a:r>
              <a:rPr lang="en-US" sz="3200" b="1" u="sng" dirty="0">
                <a:latin typeface="Consolas" panose="020B0609020204030204" pitchFamily="49" charset="0"/>
                <a:cs typeface="Consolas" panose="020B0609020204030204" pitchFamily="49" charset="0"/>
              </a:rPr>
              <a:t>00001010</a:t>
            </a:r>
            <a:br>
              <a:rPr lang="en-US" sz="3200" b="1" u="sng" dirty="0">
                <a:latin typeface="Consolas" panose="020B0609020204030204" pitchFamily="49" charset="0"/>
                <a:cs typeface="Consolas" panose="020B0609020204030204" pitchFamily="49" charset="0"/>
              </a:rPr>
            </a:br>
            <a:r>
              <a:rPr lang="en-US" sz="3200" b="1" u="sng" dirty="0">
                <a:latin typeface="Consolas" panose="020B0609020204030204" pitchFamily="49" charset="0"/>
                <a:cs typeface="Consolas" panose="020B0609020204030204" pitchFamily="49" charset="0"/>
              </a:rPr>
              <a:t>001111010111</a:t>
            </a:r>
            <a:r>
              <a:rPr lang="en-US" sz="3200" b="1" dirty="0">
                <a:latin typeface="Consolas" panose="020B0609020204030204" pitchFamily="49" charset="0"/>
                <a:cs typeface="Consolas" panose="020B0609020204030204" pitchFamily="49" charset="0"/>
              </a:rPr>
              <a:t>0000101000111101</a:t>
            </a:r>
          </a:p>
          <a:p>
            <a:r>
              <a:rPr lang="en-US" sz="3200" b="1" dirty="0">
                <a:cs typeface="Consolas" panose="020B0609020204030204" pitchFamily="49" charset="0"/>
              </a:rPr>
              <a:t>Notice the repeating pattern</a:t>
            </a:r>
          </a:p>
          <a:p>
            <a:r>
              <a:rPr lang="en-US" sz="3200" b="1" dirty="0">
                <a:cs typeface="Consolas" panose="020B0609020204030204" pitchFamily="49" charset="0"/>
              </a:rPr>
              <a:t>If we multiply this all out, we get </a:t>
            </a:r>
            <a:r>
              <a:rPr lang="en-CA" sz="3200" b="1" dirty="0">
                <a:latin typeface="Consolas" panose="020B0609020204030204" pitchFamily="49" charset="0"/>
                <a:cs typeface="Consolas" panose="020B0609020204030204" pitchFamily="49" charset="0"/>
              </a:rPr>
              <a:t>4513.1899999999995998223312199115776</a:t>
            </a:r>
            <a:endParaRPr lang="en-US" sz="3200" b="1" dirty="0">
              <a:latin typeface="Consolas" panose="020B0609020204030204" pitchFamily="49" charset="0"/>
              <a:cs typeface="Consolas" panose="020B0609020204030204" pitchFamily="49" charset="0"/>
            </a:endParaRPr>
          </a:p>
        </p:txBody>
      </p:sp>
      <p:sp>
        <p:nvSpPr>
          <p:cNvPr id="2" name="TextBox 1">
            <a:extLst>
              <a:ext uri="{FF2B5EF4-FFF2-40B4-BE49-F238E27FC236}">
                <a16:creationId xmlns:a16="http://schemas.microsoft.com/office/drawing/2014/main" id="{FA547CC7-7FCB-3D44-BD53-89FDA9B5C47E}"/>
              </a:ext>
            </a:extLst>
          </p:cNvPr>
          <p:cNvSpPr txBox="1"/>
          <p:nvPr/>
        </p:nvSpPr>
        <p:spPr>
          <a:xfrm>
            <a:off x="1349347" y="6410417"/>
            <a:ext cx="9493304" cy="369332"/>
          </a:xfrm>
          <a:prstGeom prst="rect">
            <a:avLst/>
          </a:prstGeom>
          <a:noFill/>
        </p:spPr>
        <p:txBody>
          <a:bodyPr wrap="none" rtlCol="0">
            <a:spAutoFit/>
          </a:bodyPr>
          <a:lstStyle/>
          <a:p>
            <a:pPr algn="ctr"/>
            <a:r>
              <a:rPr lang="en-US" dirty="0"/>
              <a:t>The </a:t>
            </a:r>
            <a:r>
              <a:rPr lang="en-US" dirty="0">
                <a:latin typeface="Consolas" panose="020B0609020204030204" pitchFamily="49" charset="0"/>
                <a:cs typeface="Consolas" panose="020B0609020204030204" pitchFamily="49" charset="0"/>
              </a:rPr>
              <a:t>1</a:t>
            </a:r>
            <a:r>
              <a:rPr lang="en-US" dirty="0"/>
              <a:t> before the decimal point in the significand is a </a:t>
            </a:r>
            <a:r>
              <a:rPr lang="en-US" i="1" dirty="0"/>
              <a:t>hidden bit</a:t>
            </a:r>
            <a:r>
              <a:rPr lang="en-US" dirty="0"/>
              <a:t>, and never stored in the value</a:t>
            </a:r>
          </a:p>
        </p:txBody>
      </p:sp>
    </p:spTree>
    <p:extLst>
      <p:ext uri="{BB962C8B-B14F-4D97-AF65-F5344CB8AC3E}">
        <p14:creationId xmlns:p14="http://schemas.microsoft.com/office/powerpoint/2010/main" val="334231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AAA5C-79B0-174E-90C8-231B99822786}"/>
              </a:ext>
            </a:extLst>
          </p:cNvPr>
          <p:cNvSpPr>
            <a:spLocks noGrp="1"/>
          </p:cNvSpPr>
          <p:nvPr>
            <p:ph type="title"/>
          </p:nvPr>
        </p:nvSpPr>
        <p:spPr/>
        <p:txBody>
          <a:bodyPr/>
          <a:lstStyle/>
          <a:p>
            <a:r>
              <a:rPr lang="en-CA" b="1" dirty="0"/>
              <a:t>Dates and times</a:t>
            </a:r>
          </a:p>
        </p:txBody>
      </p:sp>
      <p:sp>
        <p:nvSpPr>
          <p:cNvPr id="5" name="Text Placeholder 4">
            <a:extLst>
              <a:ext uri="{FF2B5EF4-FFF2-40B4-BE49-F238E27FC236}">
                <a16:creationId xmlns:a16="http://schemas.microsoft.com/office/drawing/2014/main" id="{45FEE05C-8534-544B-8A04-A7CE1EBECCAE}"/>
              </a:ext>
            </a:extLst>
          </p:cNvPr>
          <p:cNvSpPr>
            <a:spLocks noGrp="1"/>
          </p:cNvSpPr>
          <p:nvPr>
            <p:ph type="body" idx="1"/>
          </p:nvPr>
        </p:nvSpPr>
        <p:spPr>
          <a:xfrm>
            <a:off x="912628" y="5018567"/>
            <a:ext cx="7907079" cy="1286540"/>
          </a:xfrm>
        </p:spPr>
        <p:txBody>
          <a:bodyPr>
            <a:noAutofit/>
          </a:bodyPr>
          <a:lstStyle/>
          <a:p>
            <a:r>
              <a:rPr lang="en-CA" sz="3200" b="1" dirty="0"/>
              <a:t>DATETIME, SMALLDATETIME, DATE, TIME, DATETIME2, DATETIMEOFFSET</a:t>
            </a:r>
          </a:p>
        </p:txBody>
      </p:sp>
      <p:pic>
        <p:nvPicPr>
          <p:cNvPr id="6" name="Picture 5">
            <a:extLst>
              <a:ext uri="{FF2B5EF4-FFF2-40B4-BE49-F238E27FC236}">
                <a16:creationId xmlns:a16="http://schemas.microsoft.com/office/drawing/2014/main" id="{AA7C06FB-4BEA-9F46-B62D-BD7BED322681}"/>
              </a:ext>
            </a:extLst>
          </p:cNvPr>
          <p:cNvPicPr>
            <a:picLocks noChangeAspect="1"/>
          </p:cNvPicPr>
          <p:nvPr/>
        </p:nvPicPr>
        <p:blipFill>
          <a:blip r:embed="rId2"/>
          <a:stretch>
            <a:fillRect/>
          </a:stretch>
        </p:blipFill>
        <p:spPr>
          <a:xfrm>
            <a:off x="999460" y="430243"/>
            <a:ext cx="989835" cy="511115"/>
          </a:xfrm>
          <a:prstGeom prst="rect">
            <a:avLst/>
          </a:prstGeom>
        </p:spPr>
      </p:pic>
    </p:spTree>
    <p:extLst>
      <p:ext uri="{BB962C8B-B14F-4D97-AF65-F5344CB8AC3E}">
        <p14:creationId xmlns:p14="http://schemas.microsoft.com/office/powerpoint/2010/main" val="3754238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Dates and times in SQL Server</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3"/>
          <a:stretch>
            <a:fillRect/>
          </a:stretch>
        </p:blipFill>
        <p:spPr>
          <a:xfrm>
            <a:off x="999460" y="430243"/>
            <a:ext cx="989835" cy="511115"/>
          </a:xfrm>
          <a:prstGeom prst="rect">
            <a:avLst/>
          </a:prstGeom>
        </p:spPr>
      </p:pic>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6800" y="2853369"/>
            <a:ext cx="10360800" cy="3574388"/>
          </a:xfrm>
        </p:spPr>
        <p:txBody>
          <a:bodyPr>
            <a:noAutofit/>
          </a:bodyPr>
          <a:lstStyle/>
          <a:p>
            <a:r>
              <a:rPr lang="en-US" sz="3200" b="1" dirty="0">
                <a:latin typeface="Consolas" panose="020B0609020204030204" pitchFamily="49" charset="0"/>
                <a:cs typeface="Consolas" panose="020B0609020204030204" pitchFamily="49" charset="0"/>
              </a:rPr>
              <a:t>DATETIME</a:t>
            </a:r>
            <a:r>
              <a:rPr lang="en-US" sz="3200" b="1" dirty="0">
                <a:cs typeface="Consolas" panose="020B0609020204030204" pitchFamily="49" charset="0"/>
              </a:rPr>
              <a:t> – original to Sybase (pre-Microsoft)</a:t>
            </a:r>
          </a:p>
          <a:p>
            <a:r>
              <a:rPr lang="en-US" sz="3200" b="1" dirty="0">
                <a:latin typeface="Consolas" panose="020B0609020204030204" pitchFamily="49" charset="0"/>
                <a:cs typeface="Consolas" panose="020B0609020204030204" pitchFamily="49" charset="0"/>
              </a:rPr>
              <a:t>DATE</a:t>
            </a:r>
            <a:r>
              <a:rPr lang="en-US" sz="3200" b="1" dirty="0">
                <a:cs typeface="Consolas" panose="020B0609020204030204" pitchFamily="49" charset="0"/>
              </a:rPr>
              <a:t>, </a:t>
            </a:r>
            <a:r>
              <a:rPr lang="en-US" sz="3200" b="1" dirty="0">
                <a:latin typeface="Consolas" panose="020B0609020204030204" pitchFamily="49" charset="0"/>
                <a:cs typeface="Consolas" panose="020B0609020204030204" pitchFamily="49" charset="0"/>
              </a:rPr>
              <a:t>TIME</a:t>
            </a:r>
            <a:r>
              <a:rPr lang="en-US" sz="3200" b="1" dirty="0">
                <a:cs typeface="Consolas" panose="020B0609020204030204" pitchFamily="49" charset="0"/>
              </a:rPr>
              <a:t>, </a:t>
            </a:r>
            <a:r>
              <a:rPr lang="en-US" sz="3200" b="1" dirty="0">
                <a:latin typeface="Consolas" panose="020B0609020204030204" pitchFamily="49" charset="0"/>
                <a:cs typeface="Consolas" panose="020B0609020204030204" pitchFamily="49" charset="0"/>
              </a:rPr>
              <a:t>DATETIME2</a:t>
            </a:r>
            <a:r>
              <a:rPr lang="en-US" sz="3200" b="1" dirty="0">
                <a:cs typeface="Consolas" panose="020B0609020204030204" pitchFamily="49" charset="0"/>
              </a:rPr>
              <a:t> – new to SQL Server 2008</a:t>
            </a:r>
          </a:p>
          <a:p>
            <a:r>
              <a:rPr lang="en-US" sz="3200" b="1" dirty="0">
                <a:latin typeface="Consolas" panose="020B0609020204030204" pitchFamily="49" charset="0"/>
                <a:cs typeface="Consolas" panose="020B0609020204030204" pitchFamily="49" charset="0"/>
              </a:rPr>
              <a:t>DATETIMEOFFSET</a:t>
            </a:r>
            <a:r>
              <a:rPr lang="en-US" sz="3200" b="1" dirty="0">
                <a:cs typeface="Consolas" panose="020B0609020204030204" pitchFamily="49" charset="0"/>
              </a:rPr>
              <a:t> – William Assaf loves this one</a:t>
            </a:r>
          </a:p>
          <a:p>
            <a:r>
              <a:rPr lang="en-US" sz="3200" b="1" dirty="0">
                <a:latin typeface="Consolas" panose="020B0609020204030204" pitchFamily="49" charset="0"/>
                <a:cs typeface="Consolas" panose="020B0609020204030204" pitchFamily="49" charset="0"/>
              </a:rPr>
              <a:t>SMALLDATETIME</a:t>
            </a:r>
            <a:r>
              <a:rPr lang="en-US" sz="3200" b="1" dirty="0">
                <a:cs typeface="Consolas" panose="020B0609020204030204" pitchFamily="49" charset="0"/>
              </a:rPr>
              <a:t> – don’t bother*</a:t>
            </a:r>
          </a:p>
        </p:txBody>
      </p:sp>
      <p:sp>
        <p:nvSpPr>
          <p:cNvPr id="2" name="TextBox 1">
            <a:extLst>
              <a:ext uri="{FF2B5EF4-FFF2-40B4-BE49-F238E27FC236}">
                <a16:creationId xmlns:a16="http://schemas.microsoft.com/office/drawing/2014/main" id="{4D94999E-A37D-014E-B50C-AF399FB85AFD}"/>
              </a:ext>
            </a:extLst>
          </p:cNvPr>
          <p:cNvSpPr txBox="1"/>
          <p:nvPr/>
        </p:nvSpPr>
        <p:spPr>
          <a:xfrm>
            <a:off x="7929295" y="6427757"/>
            <a:ext cx="4262705" cy="369332"/>
          </a:xfrm>
          <a:prstGeom prst="rect">
            <a:avLst/>
          </a:prstGeom>
          <a:noFill/>
        </p:spPr>
        <p:txBody>
          <a:bodyPr wrap="none" rtlCol="0">
            <a:spAutoFit/>
          </a:bodyPr>
          <a:lstStyle/>
          <a:p>
            <a:r>
              <a:rPr lang="en-US" dirty="0"/>
              <a:t>* OK, but we can look at this in the demo</a:t>
            </a:r>
          </a:p>
        </p:txBody>
      </p:sp>
    </p:spTree>
    <p:extLst>
      <p:ext uri="{BB962C8B-B14F-4D97-AF65-F5344CB8AC3E}">
        <p14:creationId xmlns:p14="http://schemas.microsoft.com/office/powerpoint/2010/main" val="167187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FD5A-B820-2442-A0BC-B5B2047F0531}"/>
              </a:ext>
            </a:extLst>
          </p:cNvPr>
          <p:cNvSpPr>
            <a:spLocks noGrp="1"/>
          </p:cNvSpPr>
          <p:nvPr>
            <p:ph type="title"/>
          </p:nvPr>
        </p:nvSpPr>
        <p:spPr/>
        <p:txBody>
          <a:bodyPr>
            <a:normAutofit/>
          </a:bodyPr>
          <a:lstStyle/>
          <a:p>
            <a:r>
              <a:rPr lang="en-CA" sz="2800" dirty="0"/>
              <a:t>Which end of the egg do you crack open?</a:t>
            </a:r>
          </a:p>
        </p:txBody>
      </p:sp>
      <p:sp>
        <p:nvSpPr>
          <p:cNvPr id="3" name="Content Placeholder 2">
            <a:extLst>
              <a:ext uri="{FF2B5EF4-FFF2-40B4-BE49-F238E27FC236}">
                <a16:creationId xmlns:a16="http://schemas.microsoft.com/office/drawing/2014/main" id="{9562C2E6-FEEF-EE4C-8FCF-41F133D8280A}"/>
              </a:ext>
            </a:extLst>
          </p:cNvPr>
          <p:cNvSpPr>
            <a:spLocks noGrp="1"/>
          </p:cNvSpPr>
          <p:nvPr>
            <p:ph idx="1"/>
          </p:nvPr>
        </p:nvSpPr>
        <p:spPr/>
        <p:txBody>
          <a:bodyPr>
            <a:normAutofit/>
          </a:bodyPr>
          <a:lstStyle/>
          <a:p>
            <a:r>
              <a:rPr lang="en-CA" sz="3200" b="1" dirty="0"/>
              <a:t>Big endian vs little endian</a:t>
            </a:r>
          </a:p>
          <a:p>
            <a:r>
              <a:rPr lang="en-CA" sz="3200" b="1" dirty="0"/>
              <a:t>x86-x64 uses little endian (“byte-reversed”)</a:t>
            </a:r>
          </a:p>
          <a:p>
            <a:r>
              <a:rPr lang="en-CA" sz="3200" b="1" dirty="0"/>
              <a:t>ARM does both, but Windows chooses little endian</a:t>
            </a:r>
          </a:p>
          <a:p>
            <a:r>
              <a:rPr lang="en-CA" sz="3200" b="1" dirty="0"/>
              <a:t>We’re bad at naming things</a:t>
            </a:r>
          </a:p>
        </p:txBody>
      </p:sp>
      <p:pic>
        <p:nvPicPr>
          <p:cNvPr id="4" name="Picture 3">
            <a:extLst>
              <a:ext uri="{FF2B5EF4-FFF2-40B4-BE49-F238E27FC236}">
                <a16:creationId xmlns:a16="http://schemas.microsoft.com/office/drawing/2014/main" id="{AD8C3DAB-CA65-EF4B-B1D2-BBC687D6882E}"/>
              </a:ext>
            </a:extLst>
          </p:cNvPr>
          <p:cNvPicPr>
            <a:picLocks noChangeAspect="1"/>
          </p:cNvPicPr>
          <p:nvPr/>
        </p:nvPicPr>
        <p:blipFill>
          <a:blip r:embed="rId3"/>
          <a:stretch>
            <a:fillRect/>
          </a:stretch>
        </p:blipFill>
        <p:spPr>
          <a:xfrm>
            <a:off x="999460" y="430243"/>
            <a:ext cx="989835" cy="511115"/>
          </a:xfrm>
          <a:prstGeom prst="rect">
            <a:avLst/>
          </a:prstGeom>
        </p:spPr>
      </p:pic>
    </p:spTree>
    <p:extLst>
      <p:ext uri="{BB962C8B-B14F-4D97-AF65-F5344CB8AC3E}">
        <p14:creationId xmlns:p14="http://schemas.microsoft.com/office/powerpoint/2010/main" val="73290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Let’s talk about the date in </a:t>
            </a:r>
            <a:r>
              <a:rPr lang="en-US" sz="2800" dirty="0">
                <a:latin typeface="Consolas" panose="020B0609020204030204" pitchFamily="49" charset="0"/>
                <a:cs typeface="Consolas" panose="020B0609020204030204" pitchFamily="49" charset="0"/>
              </a:rPr>
              <a:t>DATETIME</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3"/>
          <a:stretch>
            <a:fillRect/>
          </a:stretch>
        </p:blipFill>
        <p:spPr>
          <a:xfrm>
            <a:off x="999460" y="430243"/>
            <a:ext cx="989835" cy="511115"/>
          </a:xfrm>
          <a:prstGeom prst="rect">
            <a:avLst/>
          </a:prstGeom>
        </p:spPr>
      </p:pic>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6800" y="2853369"/>
            <a:ext cx="10360800" cy="3574388"/>
          </a:xfrm>
        </p:spPr>
        <p:txBody>
          <a:bodyPr>
            <a:noAutofit/>
          </a:bodyPr>
          <a:lstStyle/>
          <a:p>
            <a:r>
              <a:rPr lang="en-US" sz="3200" b="1" dirty="0">
                <a:cs typeface="Consolas" panose="020B0609020204030204" pitchFamily="49" charset="0"/>
              </a:rPr>
              <a:t>Eight bytes wide, and not byte-swapped</a:t>
            </a:r>
          </a:p>
          <a:p>
            <a:r>
              <a:rPr lang="en-US" sz="3200" b="1" dirty="0">
                <a:cs typeface="Consolas" panose="020B0609020204030204" pitchFamily="49" charset="0"/>
              </a:rPr>
              <a:t>First four bytes are the date, starting on </a:t>
            </a:r>
            <a:r>
              <a:rPr lang="en-US" sz="3200" b="1" dirty="0">
                <a:latin typeface="Consolas" panose="020B0609020204030204" pitchFamily="49" charset="0"/>
                <a:cs typeface="Consolas" panose="020B0609020204030204" pitchFamily="49" charset="0"/>
              </a:rPr>
              <a:t>1900-01-01</a:t>
            </a:r>
          </a:p>
          <a:p>
            <a:r>
              <a:rPr lang="en-US" sz="3200" b="1" dirty="0">
                <a:cs typeface="Consolas" panose="020B0609020204030204" pitchFamily="49" charset="0"/>
              </a:rPr>
              <a:t>Uses two’s complement for dates prior to 1900</a:t>
            </a:r>
          </a:p>
          <a:p>
            <a:r>
              <a:rPr lang="en-US" sz="3200" b="1" dirty="0">
                <a:cs typeface="Consolas" panose="020B0609020204030204" pitchFamily="49" charset="0"/>
              </a:rPr>
              <a:t>Earliest value is 1753 because of the calendar change</a:t>
            </a:r>
          </a:p>
        </p:txBody>
      </p:sp>
    </p:spTree>
    <p:extLst>
      <p:ext uri="{BB962C8B-B14F-4D97-AF65-F5344CB8AC3E}">
        <p14:creationId xmlns:p14="http://schemas.microsoft.com/office/powerpoint/2010/main" val="116812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Let’s talk about the time in </a:t>
            </a:r>
            <a:r>
              <a:rPr lang="en-US" sz="2800" dirty="0">
                <a:latin typeface="Consolas" panose="020B0609020204030204" pitchFamily="49" charset="0"/>
                <a:cs typeface="Consolas" panose="020B0609020204030204" pitchFamily="49" charset="0"/>
              </a:rPr>
              <a:t>DATETIME</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3"/>
          <a:stretch>
            <a:fillRect/>
          </a:stretch>
        </p:blipFill>
        <p:spPr>
          <a:xfrm>
            <a:off x="999460" y="430243"/>
            <a:ext cx="989835" cy="511115"/>
          </a:xfrm>
          <a:prstGeom prst="rect">
            <a:avLst/>
          </a:prstGeom>
        </p:spPr>
      </p:pic>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6800" y="2853369"/>
            <a:ext cx="10360800" cy="3574388"/>
          </a:xfrm>
        </p:spPr>
        <p:txBody>
          <a:bodyPr>
            <a:noAutofit/>
          </a:bodyPr>
          <a:lstStyle/>
          <a:p>
            <a:r>
              <a:rPr lang="en-US" sz="3200" b="1" dirty="0">
                <a:cs typeface="Consolas" panose="020B0609020204030204" pitchFamily="49" charset="0"/>
              </a:rPr>
              <a:t>Last four bytes are the time, rounded to </a:t>
            </a:r>
            <a:r>
              <a:rPr lang="en-US" sz="3200" b="1" dirty="0">
                <a:latin typeface="Consolas" panose="020B0609020204030204" pitchFamily="49" charset="0"/>
                <a:cs typeface="Consolas" panose="020B0609020204030204" pitchFamily="49" charset="0"/>
              </a:rPr>
              <a:t>0</a:t>
            </a:r>
            <a:r>
              <a:rPr lang="en-US" sz="3200" b="1" dirty="0">
                <a:cs typeface="Consolas" panose="020B0609020204030204" pitchFamily="49" charset="0"/>
              </a:rPr>
              <a:t>, </a:t>
            </a:r>
            <a:r>
              <a:rPr lang="en-US" sz="3200" b="1" dirty="0">
                <a:latin typeface="Consolas" panose="020B0609020204030204" pitchFamily="49" charset="0"/>
                <a:cs typeface="Consolas" panose="020B0609020204030204" pitchFamily="49" charset="0"/>
              </a:rPr>
              <a:t>3</a:t>
            </a:r>
            <a:r>
              <a:rPr lang="en-US" sz="3200" b="1" dirty="0">
                <a:cs typeface="Consolas" panose="020B0609020204030204" pitchFamily="49" charset="0"/>
              </a:rPr>
              <a:t>, or </a:t>
            </a:r>
            <a:r>
              <a:rPr lang="en-US" sz="3200" b="1" dirty="0">
                <a:latin typeface="Consolas" panose="020B0609020204030204" pitchFamily="49" charset="0"/>
                <a:cs typeface="Consolas" panose="020B0609020204030204" pitchFamily="49" charset="0"/>
              </a:rPr>
              <a:t>7</a:t>
            </a:r>
            <a:r>
              <a:rPr lang="en-US" sz="3200" b="1" dirty="0">
                <a:cs typeface="Consolas" panose="020B0609020204030204" pitchFamily="49" charset="0"/>
              </a:rPr>
              <a:t> </a:t>
            </a:r>
            <a:r>
              <a:rPr lang="en-US" sz="3200" b="1" dirty="0" err="1">
                <a:cs typeface="Consolas" panose="020B0609020204030204" pitchFamily="49" charset="0"/>
              </a:rPr>
              <a:t>ms</a:t>
            </a:r>
            <a:endParaRPr lang="en-US" sz="3200" b="1" dirty="0">
              <a:cs typeface="Consolas" panose="020B0609020204030204" pitchFamily="49" charset="0"/>
            </a:endParaRPr>
          </a:p>
          <a:p>
            <a:r>
              <a:rPr lang="en-US" sz="3200" b="1" dirty="0">
                <a:cs typeface="Consolas" panose="020B0609020204030204" pitchFamily="49" charset="0"/>
              </a:rPr>
              <a:t>As Jeff Moden explains, it’s 1/300th of a second</a:t>
            </a:r>
          </a:p>
          <a:p>
            <a:pPr marL="731520" lvl="1" indent="-457200">
              <a:buFont typeface="Arial" panose="020B0604020202020204" pitchFamily="34" charset="0"/>
              <a:buChar char="•"/>
            </a:pPr>
            <a:r>
              <a:rPr lang="en-US" sz="3000" b="1" dirty="0">
                <a:latin typeface="Consolas" panose="020B0609020204030204" pitchFamily="49" charset="0"/>
                <a:cs typeface="Consolas" panose="020B0609020204030204" pitchFamily="49" charset="0"/>
              </a:rPr>
              <a:t>3.3</a:t>
            </a:r>
            <a:r>
              <a:rPr lang="en-US" sz="3000" b="1" dirty="0">
                <a:cs typeface="Consolas" panose="020B0609020204030204" pitchFamily="49" charset="0"/>
              </a:rPr>
              <a:t> </a:t>
            </a:r>
            <a:r>
              <a:rPr lang="en-US" sz="3000" b="1" dirty="0" err="1">
                <a:latin typeface="Consolas" panose="020B0609020204030204" pitchFamily="49" charset="0"/>
                <a:cs typeface="Consolas" panose="020B0609020204030204" pitchFamily="49" charset="0"/>
              </a:rPr>
              <a:t>ms</a:t>
            </a:r>
            <a:r>
              <a:rPr lang="en-US" sz="3000" b="1" dirty="0">
                <a:cs typeface="Consolas" panose="020B0609020204030204" pitchFamily="49" charset="0"/>
              </a:rPr>
              <a:t> is rounded down to </a:t>
            </a:r>
            <a:r>
              <a:rPr lang="en-US" sz="3000" b="1" dirty="0">
                <a:latin typeface="Consolas" panose="020B0609020204030204" pitchFamily="49" charset="0"/>
                <a:cs typeface="Consolas" panose="020B0609020204030204" pitchFamily="49" charset="0"/>
              </a:rPr>
              <a:t>0.003</a:t>
            </a:r>
          </a:p>
          <a:p>
            <a:pPr marL="731520" lvl="1" indent="-457200">
              <a:buFont typeface="Arial" panose="020B0604020202020204" pitchFamily="34" charset="0"/>
              <a:buChar char="•"/>
            </a:pPr>
            <a:r>
              <a:rPr lang="en-US" sz="3000" b="1" dirty="0">
                <a:latin typeface="Consolas" panose="020B0609020204030204" pitchFamily="49" charset="0"/>
                <a:cs typeface="Consolas" panose="020B0609020204030204" pitchFamily="49" charset="0"/>
              </a:rPr>
              <a:t>6.6</a:t>
            </a:r>
            <a:r>
              <a:rPr lang="en-US" sz="3000" b="1" dirty="0">
                <a:cs typeface="Consolas" panose="020B0609020204030204" pitchFamily="49" charset="0"/>
              </a:rPr>
              <a:t> </a:t>
            </a:r>
            <a:r>
              <a:rPr lang="en-US" sz="3000" b="1" dirty="0" err="1">
                <a:latin typeface="Consolas" panose="020B0609020204030204" pitchFamily="49" charset="0"/>
                <a:cs typeface="Consolas" panose="020B0609020204030204" pitchFamily="49" charset="0"/>
              </a:rPr>
              <a:t>ms</a:t>
            </a:r>
            <a:r>
              <a:rPr lang="en-US" sz="3000" b="1" dirty="0">
                <a:cs typeface="Consolas" panose="020B0609020204030204" pitchFamily="49" charset="0"/>
              </a:rPr>
              <a:t> is rounded up to </a:t>
            </a:r>
            <a:r>
              <a:rPr lang="en-US" sz="3000" b="1" dirty="0">
                <a:latin typeface="Consolas" panose="020B0609020204030204" pitchFamily="49" charset="0"/>
                <a:cs typeface="Consolas" panose="020B0609020204030204" pitchFamily="49" charset="0"/>
              </a:rPr>
              <a:t>0.007</a:t>
            </a:r>
          </a:p>
          <a:p>
            <a:pPr marL="731520" lvl="1" indent="-457200">
              <a:buFont typeface="Arial" panose="020B0604020202020204" pitchFamily="34" charset="0"/>
              <a:buChar char="•"/>
            </a:pPr>
            <a:r>
              <a:rPr lang="en-US" sz="2800" b="1" dirty="0">
                <a:latin typeface="Consolas" panose="020B0609020204030204" pitchFamily="49" charset="0"/>
                <a:cs typeface="Consolas" panose="020B0609020204030204" pitchFamily="49" charset="0"/>
              </a:rPr>
              <a:t>0x00000002</a:t>
            </a:r>
            <a:r>
              <a:rPr lang="en-US" sz="2800" b="1" dirty="0">
                <a:cs typeface="Consolas" panose="020B0609020204030204" pitchFamily="49" charset="0"/>
              </a:rPr>
              <a:t> = 00:00:00.007 (7 milliseconds past midnight)</a:t>
            </a:r>
          </a:p>
          <a:p>
            <a:pPr marL="731520" lvl="1" indent="-457200">
              <a:buFont typeface="Arial" panose="020B0604020202020204" pitchFamily="34" charset="0"/>
              <a:buChar char="•"/>
            </a:pPr>
            <a:endParaRPr lang="en-US" sz="3000" b="1" dirty="0">
              <a:latin typeface="Consolas" panose="020B0609020204030204" pitchFamily="49" charset="0"/>
              <a:cs typeface="Consolas" panose="020B0609020204030204" pitchFamily="49" charset="0"/>
            </a:endParaRPr>
          </a:p>
        </p:txBody>
      </p:sp>
      <p:sp>
        <p:nvSpPr>
          <p:cNvPr id="2" name="TextBox 1">
            <a:extLst>
              <a:ext uri="{FF2B5EF4-FFF2-40B4-BE49-F238E27FC236}">
                <a16:creationId xmlns:a16="http://schemas.microsoft.com/office/drawing/2014/main" id="{2340F57F-C5D7-B741-BFE7-34CF9FC12DE0}"/>
              </a:ext>
            </a:extLst>
          </p:cNvPr>
          <p:cNvSpPr txBox="1"/>
          <p:nvPr/>
        </p:nvSpPr>
        <p:spPr>
          <a:xfrm>
            <a:off x="134624" y="6427757"/>
            <a:ext cx="11922751" cy="369332"/>
          </a:xfrm>
          <a:prstGeom prst="rect">
            <a:avLst/>
          </a:prstGeom>
          <a:noFill/>
        </p:spPr>
        <p:txBody>
          <a:bodyPr wrap="none" rtlCol="0">
            <a:spAutoFit/>
          </a:bodyPr>
          <a:lstStyle/>
          <a:p>
            <a:pPr algn="ctr"/>
            <a:r>
              <a:rPr lang="en-CA" dirty="0"/>
              <a:t>https://www.sqlservercentral.com/articles/calculating-duration-using-datetime-start-and-end-dates-sql-spackle-2</a:t>
            </a:r>
            <a:endParaRPr lang="en-US" dirty="0"/>
          </a:p>
        </p:txBody>
      </p:sp>
    </p:spTree>
    <p:extLst>
      <p:ext uri="{BB962C8B-B14F-4D97-AF65-F5344CB8AC3E}">
        <p14:creationId xmlns:p14="http://schemas.microsoft.com/office/powerpoint/2010/main" val="7332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Let’s talk about </a:t>
            </a:r>
            <a:r>
              <a:rPr lang="en-US" sz="2800" dirty="0">
                <a:latin typeface="Consolas" panose="020B0609020204030204" pitchFamily="49" charset="0"/>
                <a:cs typeface="Consolas" panose="020B0609020204030204" pitchFamily="49" charset="0"/>
              </a:rPr>
              <a:t>DATE</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3"/>
          <a:stretch>
            <a:fillRect/>
          </a:stretch>
        </p:blipFill>
        <p:spPr>
          <a:xfrm>
            <a:off x="999460" y="430243"/>
            <a:ext cx="989835" cy="511115"/>
          </a:xfrm>
          <a:prstGeom prst="rect">
            <a:avLst/>
          </a:prstGeom>
        </p:spPr>
      </p:pic>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6800" y="2853369"/>
            <a:ext cx="10360800" cy="3574388"/>
          </a:xfrm>
        </p:spPr>
        <p:txBody>
          <a:bodyPr>
            <a:noAutofit/>
          </a:bodyPr>
          <a:lstStyle/>
          <a:p>
            <a:r>
              <a:rPr lang="en-US" sz="3200" b="1" dirty="0">
                <a:cs typeface="Consolas" panose="020B0609020204030204" pitchFamily="49" charset="0"/>
              </a:rPr>
              <a:t>Three bytes wide</a:t>
            </a:r>
          </a:p>
          <a:p>
            <a:r>
              <a:rPr lang="en-US" sz="3200" b="1" dirty="0">
                <a:cs typeface="Consolas" panose="020B0609020204030204" pitchFamily="49" charset="0"/>
              </a:rPr>
              <a:t>Byte-reversed</a:t>
            </a:r>
          </a:p>
          <a:p>
            <a:r>
              <a:rPr lang="en-US" sz="3200" b="1" dirty="0">
                <a:cs typeface="Consolas" panose="020B0609020204030204" pitchFamily="49" charset="0"/>
              </a:rPr>
              <a:t>Number of days since </a:t>
            </a:r>
            <a:r>
              <a:rPr lang="en-US" sz="3200" b="1" dirty="0">
                <a:latin typeface="Consolas" panose="020B0609020204030204" pitchFamily="49" charset="0"/>
                <a:cs typeface="Consolas" panose="020B0609020204030204" pitchFamily="49" charset="0"/>
              </a:rPr>
              <a:t>0001-01-01</a:t>
            </a:r>
          </a:p>
          <a:p>
            <a:r>
              <a:rPr lang="en-US" sz="3200" b="1" dirty="0">
                <a:cs typeface="Consolas" panose="020B0609020204030204" pitchFamily="49" charset="0"/>
              </a:rPr>
              <a:t>Max value is </a:t>
            </a:r>
            <a:r>
              <a:rPr lang="en-US" sz="3200" b="1" dirty="0">
                <a:latin typeface="Consolas" panose="020B0609020204030204" pitchFamily="49" charset="0"/>
                <a:cs typeface="Consolas" panose="020B0609020204030204" pitchFamily="49" charset="0"/>
              </a:rPr>
              <a:t>9999-12-31</a:t>
            </a:r>
          </a:p>
          <a:p>
            <a:r>
              <a:rPr lang="en-US" sz="3200" b="1" dirty="0">
                <a:cs typeface="Consolas" panose="020B0609020204030204" pitchFamily="49" charset="0"/>
              </a:rPr>
              <a:t>Max value is stored as </a:t>
            </a:r>
            <a:r>
              <a:rPr lang="en-CA" sz="3200" b="1" dirty="0">
                <a:latin typeface="Consolas" panose="020B0609020204030204" pitchFamily="49" charset="0"/>
                <a:cs typeface="Consolas" panose="020B0609020204030204" pitchFamily="49" charset="0"/>
              </a:rPr>
              <a:t>0xDAB937</a:t>
            </a:r>
            <a:r>
              <a:rPr lang="en-CA" sz="3200" b="1" dirty="0"/>
              <a:t>, or 3,652,058 days</a:t>
            </a:r>
            <a:endParaRPr lang="en-US" sz="3200" b="1" dirty="0">
              <a:cs typeface="Consolas" panose="020B0609020204030204" pitchFamily="49" charset="0"/>
            </a:endParaRPr>
          </a:p>
        </p:txBody>
      </p:sp>
    </p:spTree>
    <p:extLst>
      <p:ext uri="{BB962C8B-B14F-4D97-AF65-F5344CB8AC3E}">
        <p14:creationId xmlns:p14="http://schemas.microsoft.com/office/powerpoint/2010/main" val="371547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Let’s talk about </a:t>
            </a:r>
            <a:r>
              <a:rPr lang="en-US" sz="2800" dirty="0">
                <a:latin typeface="Consolas" panose="020B0609020204030204" pitchFamily="49" charset="0"/>
                <a:cs typeface="Consolas" panose="020B0609020204030204" pitchFamily="49" charset="0"/>
              </a:rPr>
              <a:t>TIME</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3"/>
          <a:stretch>
            <a:fillRect/>
          </a:stretch>
        </p:blipFill>
        <p:spPr>
          <a:xfrm>
            <a:off x="999460" y="430243"/>
            <a:ext cx="989835" cy="511115"/>
          </a:xfrm>
          <a:prstGeom prst="rect">
            <a:avLst/>
          </a:prstGeom>
        </p:spPr>
      </p:pic>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6800" y="2853369"/>
            <a:ext cx="10360800" cy="3574388"/>
          </a:xfrm>
        </p:spPr>
        <p:txBody>
          <a:bodyPr>
            <a:noAutofit/>
          </a:bodyPr>
          <a:lstStyle/>
          <a:p>
            <a:r>
              <a:rPr lang="en-US" sz="3200" b="1" dirty="0">
                <a:cs typeface="Consolas" panose="020B0609020204030204" pitchFamily="49" charset="0"/>
              </a:rPr>
              <a:t>Between three and five bytes wide</a:t>
            </a:r>
          </a:p>
          <a:p>
            <a:r>
              <a:rPr lang="en-US" sz="3200" b="1" dirty="0">
                <a:cs typeface="Consolas" panose="020B0609020204030204" pitchFamily="49" charset="0"/>
              </a:rPr>
              <a:t>Precision stores 0 to 7 decimal fractions of a second</a:t>
            </a:r>
          </a:p>
          <a:p>
            <a:r>
              <a:rPr lang="en-US" sz="3200" b="1" dirty="0">
                <a:latin typeface="Consolas" panose="020B0609020204030204" pitchFamily="49" charset="0"/>
                <a:cs typeface="Consolas" panose="020B0609020204030204" pitchFamily="49" charset="0"/>
              </a:rPr>
              <a:t>TIME(7)</a:t>
            </a:r>
            <a:r>
              <a:rPr lang="en-US" sz="3200" b="1" dirty="0">
                <a:cs typeface="Consolas" panose="020B0609020204030204" pitchFamily="49" charset="0"/>
              </a:rPr>
              <a:t> has a scale of 100 nanoseconds, which is</a:t>
            </a:r>
            <a:br>
              <a:rPr lang="en-US" sz="3200" b="1" dirty="0">
                <a:cs typeface="Consolas" panose="020B0609020204030204" pitchFamily="49" charset="0"/>
              </a:rPr>
            </a:br>
            <a:r>
              <a:rPr lang="en-US" sz="3200" b="1" dirty="0">
                <a:cs typeface="Consolas" panose="020B0609020204030204" pitchFamily="49" charset="0"/>
              </a:rPr>
              <a:t>ten million possible values in a single second</a:t>
            </a:r>
          </a:p>
          <a:p>
            <a:r>
              <a:rPr lang="en-US" sz="3200" b="1" dirty="0">
                <a:cs typeface="Consolas" panose="020B0609020204030204" pitchFamily="49" charset="0"/>
              </a:rPr>
              <a:t>Maybe you don’t actually need to store that granularity</a:t>
            </a:r>
          </a:p>
        </p:txBody>
      </p:sp>
    </p:spTree>
    <p:extLst>
      <p:ext uri="{BB962C8B-B14F-4D97-AF65-F5344CB8AC3E}">
        <p14:creationId xmlns:p14="http://schemas.microsoft.com/office/powerpoint/2010/main" val="209455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Let’s talk about </a:t>
            </a:r>
            <a:r>
              <a:rPr lang="en-US" sz="2800" dirty="0">
                <a:latin typeface="Consolas" panose="020B0609020204030204" pitchFamily="49" charset="0"/>
                <a:cs typeface="Consolas" panose="020B0609020204030204" pitchFamily="49" charset="0"/>
              </a:rPr>
              <a:t>DATETIME2</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3"/>
          <a:stretch>
            <a:fillRect/>
          </a:stretch>
        </p:blipFill>
        <p:spPr>
          <a:xfrm>
            <a:off x="999460" y="430243"/>
            <a:ext cx="989835" cy="511115"/>
          </a:xfrm>
          <a:prstGeom prst="rect">
            <a:avLst/>
          </a:prstGeom>
        </p:spPr>
      </p:pic>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6800" y="2853369"/>
            <a:ext cx="10360800" cy="3574388"/>
          </a:xfrm>
        </p:spPr>
        <p:txBody>
          <a:bodyPr>
            <a:noAutofit/>
          </a:bodyPr>
          <a:lstStyle/>
          <a:p>
            <a:r>
              <a:rPr lang="en-US" sz="3200" b="1" dirty="0">
                <a:cs typeface="Consolas" panose="020B0609020204030204" pitchFamily="49" charset="0"/>
              </a:rPr>
              <a:t>Smushes </a:t>
            </a:r>
            <a:r>
              <a:rPr lang="en-US" sz="3200" b="1" dirty="0">
                <a:latin typeface="Consolas" panose="020B0609020204030204" pitchFamily="49" charset="0"/>
                <a:cs typeface="Consolas" panose="020B0609020204030204" pitchFamily="49" charset="0"/>
              </a:rPr>
              <a:t>DATE</a:t>
            </a:r>
            <a:r>
              <a:rPr lang="en-US" sz="3200" b="1" dirty="0">
                <a:cs typeface="Consolas" panose="020B0609020204030204" pitchFamily="49" charset="0"/>
              </a:rPr>
              <a:t> and </a:t>
            </a:r>
            <a:r>
              <a:rPr lang="en-US" sz="3200" b="1" dirty="0">
                <a:latin typeface="Consolas" panose="020B0609020204030204" pitchFamily="49" charset="0"/>
                <a:cs typeface="Consolas" panose="020B0609020204030204" pitchFamily="49" charset="0"/>
              </a:rPr>
              <a:t>TIME</a:t>
            </a:r>
            <a:r>
              <a:rPr lang="en-US" sz="3200" b="1" dirty="0">
                <a:cs typeface="Consolas" panose="020B0609020204030204" pitchFamily="49" charset="0"/>
              </a:rPr>
              <a:t> together</a:t>
            </a:r>
          </a:p>
          <a:p>
            <a:r>
              <a:rPr lang="en-US" sz="3200" b="1" dirty="0">
                <a:cs typeface="Consolas" panose="020B0609020204030204" pitchFamily="49" charset="0"/>
              </a:rPr>
              <a:t>Completely byte-swapped</a:t>
            </a:r>
          </a:p>
          <a:p>
            <a:r>
              <a:rPr lang="en-US" sz="3200" b="1" dirty="0">
                <a:cs typeface="Consolas" panose="020B0609020204030204" pitchFamily="49" charset="0"/>
              </a:rPr>
              <a:t>Between 6 and 8 bytes wide (3 for </a:t>
            </a:r>
            <a:r>
              <a:rPr lang="en-US" sz="3200" b="1" dirty="0">
                <a:latin typeface="Consolas" panose="020B0609020204030204" pitchFamily="49" charset="0"/>
                <a:cs typeface="Consolas" panose="020B0609020204030204" pitchFamily="49" charset="0"/>
              </a:rPr>
              <a:t>DATE</a:t>
            </a:r>
            <a:r>
              <a:rPr lang="en-US" sz="3200" b="1" dirty="0">
                <a:cs typeface="Consolas" panose="020B0609020204030204" pitchFamily="49" charset="0"/>
              </a:rPr>
              <a:t>, 3-5 for </a:t>
            </a:r>
            <a:r>
              <a:rPr lang="en-US" sz="3200" b="1" dirty="0">
                <a:latin typeface="Consolas" panose="020B0609020204030204" pitchFamily="49" charset="0"/>
                <a:cs typeface="Consolas" panose="020B0609020204030204" pitchFamily="49" charset="0"/>
              </a:rPr>
              <a:t>TIME</a:t>
            </a:r>
            <a:r>
              <a:rPr lang="en-US" sz="3200" b="1" dirty="0">
                <a:cs typeface="Consolas" panose="020B0609020204030204" pitchFamily="49" charset="0"/>
              </a:rPr>
              <a:t>)</a:t>
            </a:r>
            <a:endParaRPr lang="en-US" sz="3200" b="1" dirty="0">
              <a:latin typeface="Consolas" panose="020B0609020204030204" pitchFamily="49" charset="0"/>
              <a:cs typeface="Consolas" panose="020B0609020204030204" pitchFamily="49" charset="0"/>
            </a:endParaRPr>
          </a:p>
          <a:p>
            <a:r>
              <a:rPr lang="en-US" sz="3200" b="1" dirty="0">
                <a:latin typeface="Consolas" panose="020B0609020204030204" pitchFamily="49" charset="0"/>
                <a:cs typeface="Consolas" panose="020B0609020204030204" pitchFamily="49" charset="0"/>
              </a:rPr>
              <a:t>DATETIME2(3)</a:t>
            </a:r>
            <a:r>
              <a:rPr lang="en-US" sz="3200" b="1" dirty="0">
                <a:cs typeface="Consolas" panose="020B0609020204030204" pitchFamily="49" charset="0"/>
              </a:rPr>
              <a:t> is a drop-in replacement for </a:t>
            </a:r>
            <a:r>
              <a:rPr lang="en-US" sz="3200" b="1" dirty="0">
                <a:latin typeface="Consolas" panose="020B0609020204030204" pitchFamily="49" charset="0"/>
                <a:cs typeface="Consolas" panose="020B0609020204030204" pitchFamily="49" charset="0"/>
              </a:rPr>
              <a:t>DATETIME</a:t>
            </a:r>
            <a:br>
              <a:rPr lang="en-US" sz="3200" b="1" dirty="0">
                <a:cs typeface="Consolas" panose="020B0609020204030204" pitchFamily="49" charset="0"/>
              </a:rPr>
            </a:br>
            <a:r>
              <a:rPr lang="en-US" sz="3200" b="1" dirty="0">
                <a:cs typeface="Consolas" panose="020B0609020204030204" pitchFamily="49" charset="0"/>
              </a:rPr>
              <a:t>and will save you one byte per column per row*</a:t>
            </a:r>
          </a:p>
        </p:txBody>
      </p:sp>
      <p:sp>
        <p:nvSpPr>
          <p:cNvPr id="2" name="TextBox 1">
            <a:extLst>
              <a:ext uri="{FF2B5EF4-FFF2-40B4-BE49-F238E27FC236}">
                <a16:creationId xmlns:a16="http://schemas.microsoft.com/office/drawing/2014/main" id="{D890DEA4-BCA1-D143-8C3F-998F26B578A9}"/>
              </a:ext>
            </a:extLst>
          </p:cNvPr>
          <p:cNvSpPr txBox="1"/>
          <p:nvPr/>
        </p:nvSpPr>
        <p:spPr>
          <a:xfrm>
            <a:off x="9306274" y="6427757"/>
            <a:ext cx="2885726" cy="369332"/>
          </a:xfrm>
          <a:prstGeom prst="rect">
            <a:avLst/>
          </a:prstGeom>
          <a:noFill/>
        </p:spPr>
        <p:txBody>
          <a:bodyPr wrap="none" rtlCol="0">
            <a:spAutoFit/>
          </a:bodyPr>
          <a:lstStyle/>
          <a:p>
            <a:r>
              <a:rPr lang="en-US" dirty="0"/>
              <a:t>* Uncompressed, </a:t>
            </a:r>
            <a:r>
              <a:rPr lang="en-US" dirty="0" err="1"/>
              <a:t>rowstore</a:t>
            </a:r>
            <a:endParaRPr lang="en-US" dirty="0"/>
          </a:p>
        </p:txBody>
      </p:sp>
    </p:spTree>
    <p:extLst>
      <p:ext uri="{BB962C8B-B14F-4D97-AF65-F5344CB8AC3E}">
        <p14:creationId xmlns:p14="http://schemas.microsoft.com/office/powerpoint/2010/main" val="327399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a:xfrm>
            <a:off x="914399" y="1371600"/>
            <a:ext cx="10110953" cy="1314443"/>
          </a:xfrm>
        </p:spPr>
        <p:txBody>
          <a:bodyPr>
            <a:noAutofit/>
          </a:bodyPr>
          <a:lstStyle/>
          <a:p>
            <a:r>
              <a:rPr lang="en-US" sz="2400" dirty="0">
                <a:latin typeface="+mn-lt"/>
                <a:cs typeface="Consolas" panose="020B0609020204030204" pitchFamily="49" charset="0"/>
              </a:rPr>
              <a:t>For example: </a:t>
            </a:r>
            <a:r>
              <a:rPr lang="en-US" sz="2400" dirty="0">
                <a:latin typeface="Consolas" panose="020B0609020204030204" pitchFamily="49" charset="0"/>
                <a:cs typeface="Consolas" panose="020B0609020204030204" pitchFamily="49" charset="0"/>
              </a:rPr>
              <a:t>2020-04-22 10:05:09.3427651</a:t>
            </a:r>
            <a:br>
              <a:rPr lang="en-US" sz="2400" dirty="0">
                <a:latin typeface="+mn-lt"/>
                <a:cs typeface="Consolas" panose="020B0609020204030204" pitchFamily="49" charset="0"/>
              </a:rPr>
            </a:br>
            <a:br>
              <a:rPr lang="en-US" sz="2400" dirty="0">
                <a:latin typeface="+mn-lt"/>
                <a:cs typeface="Consolas" panose="020B0609020204030204" pitchFamily="49" charset="0"/>
              </a:rPr>
            </a:br>
            <a:endParaRPr lang="en-US" sz="2400" dirty="0">
              <a:latin typeface="Consolas" panose="020B0609020204030204" pitchFamily="49" charset="0"/>
              <a:cs typeface="Consolas" panose="020B0609020204030204" pitchFamily="49" charset="0"/>
            </a:endParaRP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3"/>
          <a:stretch>
            <a:fillRect/>
          </a:stretch>
        </p:blipFill>
        <p:spPr>
          <a:xfrm>
            <a:off x="999460" y="430243"/>
            <a:ext cx="989835" cy="511115"/>
          </a:xfrm>
          <a:prstGeom prst="rect">
            <a:avLst/>
          </a:prstGeom>
        </p:spPr>
      </p:pic>
      <p:graphicFrame>
        <p:nvGraphicFramePr>
          <p:cNvPr id="8" name="Table 8">
            <a:extLst>
              <a:ext uri="{FF2B5EF4-FFF2-40B4-BE49-F238E27FC236}">
                <a16:creationId xmlns:a16="http://schemas.microsoft.com/office/drawing/2014/main" id="{A35E82F3-BC69-1143-BA2E-5DAA42381EE5}"/>
              </a:ext>
            </a:extLst>
          </p:cNvPr>
          <p:cNvGraphicFramePr>
            <a:graphicFrameLocks noGrp="1"/>
          </p:cNvGraphicFramePr>
          <p:nvPr>
            <p:ph idx="1"/>
            <p:extLst>
              <p:ext uri="{D42A27DB-BD31-4B8C-83A1-F6EECF244321}">
                <p14:modId xmlns:p14="http://schemas.microsoft.com/office/powerpoint/2010/main" val="2541983086"/>
              </p:ext>
            </p:extLst>
          </p:nvPr>
        </p:nvGraphicFramePr>
        <p:xfrm>
          <a:off x="709448" y="2930177"/>
          <a:ext cx="10773103" cy="3497580"/>
        </p:xfrm>
        <a:graphic>
          <a:graphicData uri="http://schemas.openxmlformats.org/drawingml/2006/table">
            <a:tbl>
              <a:tblPr firstRow="1" bandRow="1">
                <a:tableStyleId>{073A0DAA-6AF3-43AB-8588-CEC1D06C72B9}</a:tableStyleId>
              </a:tblPr>
              <a:tblGrid>
                <a:gridCol w="1713186">
                  <a:extLst>
                    <a:ext uri="{9D8B030D-6E8A-4147-A177-3AD203B41FA5}">
                      <a16:colId xmlns:a16="http://schemas.microsoft.com/office/drawing/2014/main" val="758397604"/>
                    </a:ext>
                  </a:extLst>
                </a:gridCol>
                <a:gridCol w="2532993">
                  <a:extLst>
                    <a:ext uri="{9D8B030D-6E8A-4147-A177-3AD203B41FA5}">
                      <a16:colId xmlns:a16="http://schemas.microsoft.com/office/drawing/2014/main" val="2031275383"/>
                    </a:ext>
                  </a:extLst>
                </a:gridCol>
                <a:gridCol w="2417379">
                  <a:extLst>
                    <a:ext uri="{9D8B030D-6E8A-4147-A177-3AD203B41FA5}">
                      <a16:colId xmlns:a16="http://schemas.microsoft.com/office/drawing/2014/main" val="2950960474"/>
                    </a:ext>
                  </a:extLst>
                </a:gridCol>
                <a:gridCol w="4109545">
                  <a:extLst>
                    <a:ext uri="{9D8B030D-6E8A-4147-A177-3AD203B41FA5}">
                      <a16:colId xmlns:a16="http://schemas.microsoft.com/office/drawing/2014/main" val="3175932400"/>
                    </a:ext>
                  </a:extLst>
                </a:gridCol>
              </a:tblGrid>
              <a:tr h="370840">
                <a:tc>
                  <a:txBody>
                    <a:bodyPr/>
                    <a:lstStyle/>
                    <a:p>
                      <a:pPr algn="ctr" fontAlgn="base"/>
                      <a:r>
                        <a:rPr lang="en-CA" b="1" cap="none" baseline="0" dirty="0">
                          <a:effectLst/>
                        </a:rPr>
                        <a:t>Date</a:t>
                      </a:r>
                      <a:endParaRPr lang="en-CA" b="1" cap="none" baseline="0" dirty="0">
                        <a:effectLst/>
                        <a:latin typeface="inherit"/>
                      </a:endParaRPr>
                    </a:p>
                  </a:txBody>
                  <a:tcPr marR="95250" marT="57150" marB="57150" anchor="ctr"/>
                </a:tc>
                <a:tc>
                  <a:txBody>
                    <a:bodyPr/>
                    <a:lstStyle/>
                    <a:p>
                      <a:pPr algn="ctr" fontAlgn="base"/>
                      <a:r>
                        <a:rPr lang="en-CA" b="1" cap="none" baseline="0" dirty="0">
                          <a:effectLst/>
                        </a:rPr>
                        <a:t>Stored value</a:t>
                      </a:r>
                      <a:endParaRPr lang="en-CA" b="1" cap="none" baseline="0" dirty="0">
                        <a:effectLst/>
                        <a:latin typeface="inherit"/>
                      </a:endParaRPr>
                    </a:p>
                  </a:txBody>
                  <a:tcPr marR="95250" marT="57150" marB="57150" anchor="ctr"/>
                </a:tc>
                <a:tc>
                  <a:txBody>
                    <a:bodyPr/>
                    <a:lstStyle/>
                    <a:p>
                      <a:pPr algn="ctr" fontAlgn="base"/>
                      <a:r>
                        <a:rPr lang="en-CA" b="1" cap="none" baseline="0" dirty="0">
                          <a:effectLst/>
                        </a:rPr>
                        <a:t>Date in binary</a:t>
                      </a:r>
                      <a:endParaRPr lang="en-CA" b="1" cap="none" baseline="0" dirty="0">
                        <a:effectLst/>
                        <a:latin typeface="inherit"/>
                      </a:endParaRPr>
                    </a:p>
                  </a:txBody>
                  <a:tcPr marR="95250" marT="57150" marB="57150" anchor="ctr"/>
                </a:tc>
                <a:tc>
                  <a:txBody>
                    <a:bodyPr/>
                    <a:lstStyle/>
                    <a:p>
                      <a:pPr algn="ctr" fontAlgn="base"/>
                      <a:r>
                        <a:rPr lang="en-CA" b="1" cap="none" baseline="0" dirty="0">
                          <a:effectLst/>
                        </a:rPr>
                        <a:t>Time in binary</a:t>
                      </a:r>
                      <a:endParaRPr lang="en-CA" b="1" cap="none" baseline="0" dirty="0">
                        <a:effectLst/>
                        <a:latin typeface="inherit"/>
                      </a:endParaRPr>
                    </a:p>
                  </a:txBody>
                  <a:tcPr marR="95250" marT="57150" marB="57150" anchor="ctr"/>
                </a:tc>
                <a:extLst>
                  <a:ext uri="{0D108BD9-81ED-4DB2-BD59-A6C34878D82A}">
                    <a16:rowId xmlns:a16="http://schemas.microsoft.com/office/drawing/2014/main" val="547246057"/>
                  </a:ext>
                </a:extLst>
              </a:tr>
              <a:tr h="370840">
                <a:tc>
                  <a:txBody>
                    <a:bodyPr/>
                    <a:lstStyle/>
                    <a:p>
                      <a:pPr algn="l" fontAlgn="base"/>
                      <a:r>
                        <a:rPr lang="en-CA" b="0" dirty="0">
                          <a:effectLst/>
                          <a:latin typeface="Consolas" panose="020B0609020204030204" pitchFamily="49" charset="0"/>
                          <a:cs typeface="Consolas" panose="020B0609020204030204" pitchFamily="49" charset="0"/>
                        </a:rPr>
                        <a:t>DATETIME2(7)</a:t>
                      </a:r>
                    </a:p>
                  </a:txBody>
                  <a:tcPr marR="95250" marT="57150" marB="57150" anchor="ctr"/>
                </a:tc>
                <a:tc>
                  <a:txBody>
                    <a:bodyPr/>
                    <a:lstStyle/>
                    <a:p>
                      <a:pPr algn="r" fontAlgn="base"/>
                      <a:r>
                        <a:rPr lang="en-CA" b="0" dirty="0">
                          <a:solidFill>
                            <a:srgbClr val="000000"/>
                          </a:solidFill>
                          <a:effectLst/>
                          <a:latin typeface="Consolas" panose="020B0609020204030204" pitchFamily="49" charset="0"/>
                          <a:cs typeface="Consolas" panose="020B0609020204030204" pitchFamily="49" charset="0"/>
                        </a:rPr>
                        <a:t>0x</a:t>
                      </a:r>
                      <a:r>
                        <a:rPr lang="en-CA" b="0" dirty="0">
                          <a:effectLst/>
                          <a:latin typeface="Consolas" panose="020B0609020204030204" pitchFamily="49" charset="0"/>
                          <a:cs typeface="Consolas" panose="020B0609020204030204" pitchFamily="49" charset="0"/>
                        </a:rPr>
                        <a:t>C3050E8A54</a:t>
                      </a:r>
                      <a:r>
                        <a:rPr lang="en-CA" b="1" dirty="0">
                          <a:solidFill>
                            <a:srgbClr val="3366FF"/>
                          </a:solidFill>
                          <a:effectLst/>
                          <a:latin typeface="Consolas" panose="020B0609020204030204" pitchFamily="49" charset="0"/>
                          <a:cs typeface="Consolas" panose="020B0609020204030204" pitchFamily="49" charset="0"/>
                        </a:rPr>
                        <a:t>00410B</a:t>
                      </a:r>
                      <a:endParaRPr lang="en-CA" b="0" dirty="0">
                        <a:effectLst/>
                        <a:latin typeface="Consolas" panose="020B0609020204030204" pitchFamily="49" charset="0"/>
                        <a:cs typeface="Consolas" panose="020B0609020204030204" pitchFamily="49" charset="0"/>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0x0B4100</a:t>
                      </a:r>
                      <a:r>
                        <a:rPr lang="en-CA" b="1" dirty="0">
                          <a:effectLst/>
                        </a:rPr>
                        <a:t> - 737,536</a:t>
                      </a:r>
                      <a:endParaRPr lang="en-CA" b="1" dirty="0">
                        <a:effectLst/>
                        <a:latin typeface="inherit"/>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0x548A0E05C3</a:t>
                      </a:r>
                      <a:r>
                        <a:rPr lang="en-CA" b="1" dirty="0">
                          <a:effectLst/>
                        </a:rPr>
                        <a:t> - 363,093,427,651</a:t>
                      </a:r>
                      <a:endParaRPr lang="en-CA" b="1" dirty="0">
                        <a:effectLst/>
                        <a:latin typeface="inherit"/>
                      </a:endParaRPr>
                    </a:p>
                  </a:txBody>
                  <a:tcPr marR="95250" marT="57150" marB="57150" anchor="ctr"/>
                </a:tc>
                <a:extLst>
                  <a:ext uri="{0D108BD9-81ED-4DB2-BD59-A6C34878D82A}">
                    <a16:rowId xmlns:a16="http://schemas.microsoft.com/office/drawing/2014/main" val="320470060"/>
                  </a:ext>
                </a:extLst>
              </a:tr>
              <a:tr h="370840">
                <a:tc>
                  <a:txBody>
                    <a:bodyPr/>
                    <a:lstStyle/>
                    <a:p>
                      <a:pPr algn="l" fontAlgn="base"/>
                      <a:r>
                        <a:rPr lang="en-CA" b="0" dirty="0">
                          <a:effectLst/>
                          <a:latin typeface="Consolas" panose="020B0609020204030204" pitchFamily="49" charset="0"/>
                          <a:cs typeface="Consolas" panose="020B0609020204030204" pitchFamily="49" charset="0"/>
                        </a:rPr>
                        <a:t>DATETIME2(6)</a:t>
                      </a:r>
                    </a:p>
                  </a:txBody>
                  <a:tcPr marR="95250" marT="57150" marB="57150" anchor="ctr"/>
                </a:tc>
                <a:tc>
                  <a:txBody>
                    <a:bodyPr/>
                    <a:lstStyle/>
                    <a:p>
                      <a:pPr algn="r" fontAlgn="base"/>
                      <a:r>
                        <a:rPr lang="en-CA" b="0" dirty="0">
                          <a:solidFill>
                            <a:srgbClr val="000000"/>
                          </a:solidFill>
                          <a:effectLst/>
                          <a:latin typeface="Consolas" panose="020B0609020204030204" pitchFamily="49" charset="0"/>
                          <a:cs typeface="Consolas" panose="020B0609020204030204" pitchFamily="49" charset="0"/>
                        </a:rPr>
                        <a:t>0x</a:t>
                      </a:r>
                      <a:r>
                        <a:rPr lang="en-CA" b="0" dirty="0">
                          <a:effectLst/>
                          <a:latin typeface="Consolas" panose="020B0609020204030204" pitchFamily="49" charset="0"/>
                          <a:cs typeface="Consolas" panose="020B0609020204030204" pitchFamily="49" charset="0"/>
                        </a:rPr>
                        <a:t>2D9A347408</a:t>
                      </a:r>
                      <a:r>
                        <a:rPr lang="en-CA" b="1" dirty="0">
                          <a:solidFill>
                            <a:srgbClr val="3366FF"/>
                          </a:solidFill>
                          <a:effectLst/>
                          <a:latin typeface="Consolas" panose="020B0609020204030204" pitchFamily="49" charset="0"/>
                          <a:cs typeface="Consolas" panose="020B0609020204030204" pitchFamily="49" charset="0"/>
                        </a:rPr>
                        <a:t>00410B</a:t>
                      </a:r>
                      <a:endParaRPr lang="en-CA" b="0" dirty="0">
                        <a:effectLst/>
                        <a:latin typeface="Consolas" panose="020B0609020204030204" pitchFamily="49" charset="0"/>
                        <a:cs typeface="Consolas" panose="020B0609020204030204" pitchFamily="49" charset="0"/>
                      </a:endParaRPr>
                    </a:p>
                  </a:txBody>
                  <a:tcPr marR="95250" marT="57150" marB="57150"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0x0B4100</a:t>
                      </a:r>
                      <a:r>
                        <a:rPr kumimoji="0" lang="en-CA" sz="1800" b="1" i="0" u="none" strike="noStrike" kern="1200" cap="none" spc="0" normalizeH="0" baseline="0" noProof="0">
                          <a:ln>
                            <a:noFill/>
                          </a:ln>
                          <a:solidFill>
                            <a:prstClr val="black"/>
                          </a:solidFill>
                          <a:effectLst/>
                          <a:uLnTx/>
                          <a:uFillTx/>
                          <a:latin typeface="Grandview Display"/>
                          <a:ea typeface="+mn-ea"/>
                          <a:cs typeface="+mn-cs"/>
                        </a:rPr>
                        <a:t> - 737,536</a:t>
                      </a:r>
                      <a:endParaRPr kumimoji="0" lang="en-CA" sz="1800" b="1" i="0" u="none" strike="noStrike" kern="1200" cap="none" spc="0" normalizeH="0" baseline="0" noProof="0" dirty="0">
                        <a:ln>
                          <a:noFill/>
                        </a:ln>
                        <a:solidFill>
                          <a:prstClr val="black"/>
                        </a:solidFill>
                        <a:effectLst/>
                        <a:uLnTx/>
                        <a:uFillTx/>
                        <a:latin typeface="inherit"/>
                        <a:ea typeface="+mn-ea"/>
                        <a:cs typeface="+mn-cs"/>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0x0874349A2D</a:t>
                      </a:r>
                      <a:r>
                        <a:rPr lang="en-CA" b="1" dirty="0">
                          <a:effectLst/>
                        </a:rPr>
                        <a:t> - 36,309,342,765</a:t>
                      </a:r>
                      <a:endParaRPr lang="en-CA" b="1" dirty="0">
                        <a:effectLst/>
                        <a:latin typeface="inherit"/>
                      </a:endParaRPr>
                    </a:p>
                  </a:txBody>
                  <a:tcPr marR="95250" marT="57150" marB="57150" anchor="ctr"/>
                </a:tc>
                <a:extLst>
                  <a:ext uri="{0D108BD9-81ED-4DB2-BD59-A6C34878D82A}">
                    <a16:rowId xmlns:a16="http://schemas.microsoft.com/office/drawing/2014/main" val="1117117557"/>
                  </a:ext>
                </a:extLst>
              </a:tr>
              <a:tr h="370840">
                <a:tc>
                  <a:txBody>
                    <a:bodyPr/>
                    <a:lstStyle/>
                    <a:p>
                      <a:pPr algn="l" fontAlgn="base"/>
                      <a:r>
                        <a:rPr lang="en-CA" b="0" dirty="0">
                          <a:effectLst/>
                          <a:latin typeface="Consolas" panose="020B0609020204030204" pitchFamily="49" charset="0"/>
                          <a:cs typeface="Consolas" panose="020B0609020204030204" pitchFamily="49" charset="0"/>
                        </a:rPr>
                        <a:t>DATETIME2(5)</a:t>
                      </a:r>
                    </a:p>
                  </a:txBody>
                  <a:tcPr marR="95250" marT="57150" marB="57150" anchor="ctr"/>
                </a:tc>
                <a:tc>
                  <a:txBody>
                    <a:bodyPr/>
                    <a:lstStyle/>
                    <a:p>
                      <a:pPr algn="r" fontAlgn="base"/>
                      <a:r>
                        <a:rPr lang="en-CA" b="0" dirty="0">
                          <a:solidFill>
                            <a:srgbClr val="000000"/>
                          </a:solidFill>
                          <a:effectLst/>
                          <a:latin typeface="Consolas" panose="020B0609020204030204" pitchFamily="49" charset="0"/>
                          <a:cs typeface="Consolas" panose="020B0609020204030204" pitchFamily="49" charset="0"/>
                        </a:rPr>
                        <a:t>0x</a:t>
                      </a:r>
                      <a:r>
                        <a:rPr lang="en-CA" b="0" dirty="0">
                          <a:effectLst/>
                          <a:latin typeface="Consolas" panose="020B0609020204030204" pitchFamily="49" charset="0"/>
                          <a:cs typeface="Consolas" panose="020B0609020204030204" pitchFamily="49" charset="0"/>
                        </a:rPr>
                        <a:t>05A96BD800</a:t>
                      </a:r>
                      <a:r>
                        <a:rPr lang="en-CA" b="1" dirty="0">
                          <a:solidFill>
                            <a:srgbClr val="3366FF"/>
                          </a:solidFill>
                          <a:effectLst/>
                          <a:latin typeface="Consolas" panose="020B0609020204030204" pitchFamily="49" charset="0"/>
                          <a:cs typeface="Consolas" panose="020B0609020204030204" pitchFamily="49" charset="0"/>
                        </a:rPr>
                        <a:t>00410B</a:t>
                      </a:r>
                      <a:endParaRPr lang="en-CA" b="0" dirty="0">
                        <a:effectLst/>
                        <a:latin typeface="Consolas" panose="020B0609020204030204" pitchFamily="49" charset="0"/>
                        <a:cs typeface="Consolas" panose="020B0609020204030204" pitchFamily="49" charset="0"/>
                      </a:endParaRPr>
                    </a:p>
                  </a:txBody>
                  <a:tcPr marR="95250" marT="57150" marB="57150"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0x0B4100</a:t>
                      </a:r>
                      <a:r>
                        <a:rPr kumimoji="0" lang="en-CA" sz="1800" b="1" i="0" u="none" strike="noStrike" kern="1200" cap="none" spc="0" normalizeH="0" baseline="0" noProof="0">
                          <a:ln>
                            <a:noFill/>
                          </a:ln>
                          <a:solidFill>
                            <a:prstClr val="black"/>
                          </a:solidFill>
                          <a:effectLst/>
                          <a:uLnTx/>
                          <a:uFillTx/>
                          <a:latin typeface="Grandview Display"/>
                          <a:ea typeface="+mn-ea"/>
                          <a:cs typeface="+mn-cs"/>
                        </a:rPr>
                        <a:t> - 737,536</a:t>
                      </a:r>
                      <a:endParaRPr kumimoji="0" lang="en-CA" sz="1800" b="1" i="0" u="none" strike="noStrike" kern="1200" cap="none" spc="0" normalizeH="0" baseline="0" noProof="0" dirty="0">
                        <a:ln>
                          <a:noFill/>
                        </a:ln>
                        <a:solidFill>
                          <a:prstClr val="black"/>
                        </a:solidFill>
                        <a:effectLst/>
                        <a:uLnTx/>
                        <a:uFillTx/>
                        <a:latin typeface="inherit"/>
                        <a:ea typeface="+mn-ea"/>
                        <a:cs typeface="+mn-cs"/>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0x00D86BA905</a:t>
                      </a:r>
                      <a:r>
                        <a:rPr lang="en-CA" b="1" dirty="0">
                          <a:effectLst/>
                        </a:rPr>
                        <a:t> - 3,630,934,277</a:t>
                      </a:r>
                      <a:endParaRPr lang="en-CA" b="1" dirty="0">
                        <a:effectLst/>
                        <a:latin typeface="inherit"/>
                      </a:endParaRPr>
                    </a:p>
                  </a:txBody>
                  <a:tcPr marR="95250" marT="57150" marB="57150" anchor="ctr"/>
                </a:tc>
                <a:extLst>
                  <a:ext uri="{0D108BD9-81ED-4DB2-BD59-A6C34878D82A}">
                    <a16:rowId xmlns:a16="http://schemas.microsoft.com/office/drawing/2014/main" val="2468698932"/>
                  </a:ext>
                </a:extLst>
              </a:tr>
              <a:tr h="370840">
                <a:tc>
                  <a:txBody>
                    <a:bodyPr/>
                    <a:lstStyle/>
                    <a:p>
                      <a:pPr algn="l" fontAlgn="base"/>
                      <a:r>
                        <a:rPr lang="en-CA" b="0" dirty="0">
                          <a:effectLst/>
                          <a:latin typeface="Consolas" panose="020B0609020204030204" pitchFamily="49" charset="0"/>
                          <a:cs typeface="Consolas" panose="020B0609020204030204" pitchFamily="49" charset="0"/>
                        </a:rPr>
                        <a:t>DATETIME2(4)</a:t>
                      </a:r>
                    </a:p>
                  </a:txBody>
                  <a:tcPr marR="95250" marT="57150" marB="57150" anchor="ctr"/>
                </a:tc>
                <a:tc>
                  <a:txBody>
                    <a:bodyPr/>
                    <a:lstStyle/>
                    <a:p>
                      <a:pPr algn="r" fontAlgn="base"/>
                      <a:r>
                        <a:rPr lang="en-CA" b="0" dirty="0">
                          <a:solidFill>
                            <a:srgbClr val="000000"/>
                          </a:solidFill>
                          <a:effectLst/>
                          <a:latin typeface="Consolas" panose="020B0609020204030204" pitchFamily="49" charset="0"/>
                          <a:cs typeface="Consolas" panose="020B0609020204030204" pitchFamily="49" charset="0"/>
                        </a:rPr>
                        <a:t>0x</a:t>
                      </a:r>
                      <a:r>
                        <a:rPr lang="en-CA" b="0" dirty="0">
                          <a:effectLst/>
                          <a:latin typeface="Consolas" panose="020B0609020204030204" pitchFamily="49" charset="0"/>
                          <a:cs typeface="Consolas" panose="020B0609020204030204" pitchFamily="49" charset="0"/>
                        </a:rPr>
                        <a:t>B45DA415</a:t>
                      </a:r>
                      <a:r>
                        <a:rPr lang="en-CA" b="1" dirty="0">
                          <a:solidFill>
                            <a:srgbClr val="3366FF"/>
                          </a:solidFill>
                          <a:effectLst/>
                          <a:latin typeface="Consolas" panose="020B0609020204030204" pitchFamily="49" charset="0"/>
                          <a:cs typeface="Consolas" panose="020B0609020204030204" pitchFamily="49" charset="0"/>
                        </a:rPr>
                        <a:t>00410B</a:t>
                      </a:r>
                      <a:endParaRPr lang="en-CA" b="0" dirty="0">
                        <a:effectLst/>
                        <a:latin typeface="Consolas" panose="020B0609020204030204" pitchFamily="49" charset="0"/>
                        <a:cs typeface="Consolas" panose="020B0609020204030204" pitchFamily="49" charset="0"/>
                      </a:endParaRPr>
                    </a:p>
                  </a:txBody>
                  <a:tcPr marR="95250" marT="57150" marB="57150"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0x0B4100</a:t>
                      </a:r>
                      <a:r>
                        <a:rPr kumimoji="0" lang="en-CA" sz="1800" b="1" i="0" u="none" strike="noStrike" kern="1200" cap="none" spc="0" normalizeH="0" baseline="0" noProof="0" dirty="0">
                          <a:ln>
                            <a:noFill/>
                          </a:ln>
                          <a:solidFill>
                            <a:prstClr val="black"/>
                          </a:solidFill>
                          <a:effectLst/>
                          <a:uLnTx/>
                          <a:uFillTx/>
                          <a:latin typeface="Grandview Display"/>
                          <a:ea typeface="+mn-ea"/>
                          <a:cs typeface="+mn-cs"/>
                        </a:rPr>
                        <a:t> - 737,536</a:t>
                      </a:r>
                      <a:endParaRPr kumimoji="0" lang="en-CA" sz="1800" b="1" i="0" u="none" strike="noStrike" kern="1200" cap="none" spc="0" normalizeH="0" baseline="0" noProof="0" dirty="0">
                        <a:ln>
                          <a:noFill/>
                        </a:ln>
                        <a:solidFill>
                          <a:prstClr val="black"/>
                        </a:solidFill>
                        <a:effectLst/>
                        <a:uLnTx/>
                        <a:uFillTx/>
                        <a:latin typeface="inherit"/>
                        <a:ea typeface="+mn-ea"/>
                        <a:cs typeface="+mn-cs"/>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0x15A45DB4</a:t>
                      </a:r>
                      <a:r>
                        <a:rPr lang="en-CA" b="1" dirty="0">
                          <a:effectLst/>
                        </a:rPr>
                        <a:t> - 363,093,428</a:t>
                      </a:r>
                      <a:endParaRPr lang="en-CA" b="1" dirty="0">
                        <a:effectLst/>
                        <a:latin typeface="inherit"/>
                      </a:endParaRPr>
                    </a:p>
                  </a:txBody>
                  <a:tcPr marR="95250" marT="57150" marB="57150" anchor="ctr"/>
                </a:tc>
                <a:extLst>
                  <a:ext uri="{0D108BD9-81ED-4DB2-BD59-A6C34878D82A}">
                    <a16:rowId xmlns:a16="http://schemas.microsoft.com/office/drawing/2014/main" val="575790946"/>
                  </a:ext>
                </a:extLst>
              </a:tr>
              <a:tr h="370840">
                <a:tc>
                  <a:txBody>
                    <a:bodyPr/>
                    <a:lstStyle/>
                    <a:p>
                      <a:pPr algn="l" fontAlgn="base"/>
                      <a:r>
                        <a:rPr lang="en-CA" b="0" dirty="0">
                          <a:effectLst/>
                          <a:latin typeface="Consolas" panose="020B0609020204030204" pitchFamily="49" charset="0"/>
                          <a:cs typeface="Consolas" panose="020B0609020204030204" pitchFamily="49" charset="0"/>
                        </a:rPr>
                        <a:t>DATETIME2(3)</a:t>
                      </a:r>
                    </a:p>
                  </a:txBody>
                  <a:tcPr marR="95250" marT="57150" marB="57150" anchor="ctr"/>
                </a:tc>
                <a:tc>
                  <a:txBody>
                    <a:bodyPr/>
                    <a:lstStyle/>
                    <a:p>
                      <a:pPr algn="r" fontAlgn="base"/>
                      <a:r>
                        <a:rPr lang="en-CA" b="0" dirty="0">
                          <a:solidFill>
                            <a:srgbClr val="000000"/>
                          </a:solidFill>
                          <a:effectLst/>
                          <a:latin typeface="Consolas" panose="020B0609020204030204" pitchFamily="49" charset="0"/>
                          <a:cs typeface="Consolas" panose="020B0609020204030204" pitchFamily="49" charset="0"/>
                        </a:rPr>
                        <a:t>0x</a:t>
                      </a:r>
                      <a:r>
                        <a:rPr lang="en-CA" b="0" dirty="0">
                          <a:effectLst/>
                          <a:latin typeface="Consolas" panose="020B0609020204030204" pitchFamily="49" charset="0"/>
                          <a:cs typeface="Consolas" panose="020B0609020204030204" pitchFamily="49" charset="0"/>
                        </a:rPr>
                        <a:t>5F092A02</a:t>
                      </a:r>
                      <a:r>
                        <a:rPr lang="en-CA" b="1" dirty="0">
                          <a:solidFill>
                            <a:srgbClr val="3366FF"/>
                          </a:solidFill>
                          <a:effectLst/>
                          <a:latin typeface="Consolas" panose="020B0609020204030204" pitchFamily="49" charset="0"/>
                          <a:cs typeface="Consolas" panose="020B0609020204030204" pitchFamily="49" charset="0"/>
                        </a:rPr>
                        <a:t>00410B</a:t>
                      </a:r>
                      <a:endParaRPr lang="en-CA" b="0" dirty="0">
                        <a:effectLst/>
                        <a:latin typeface="Consolas" panose="020B0609020204030204" pitchFamily="49" charset="0"/>
                        <a:cs typeface="Consolas" panose="020B0609020204030204" pitchFamily="49" charset="0"/>
                      </a:endParaRPr>
                    </a:p>
                  </a:txBody>
                  <a:tcPr marR="95250" marT="57150" marB="57150"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0x0B4100</a:t>
                      </a:r>
                      <a:r>
                        <a:rPr kumimoji="0" lang="en-CA" sz="1800" b="1" i="0" u="none" strike="noStrike" kern="1200" cap="none" spc="0" normalizeH="0" baseline="0" noProof="0">
                          <a:ln>
                            <a:noFill/>
                          </a:ln>
                          <a:solidFill>
                            <a:prstClr val="black"/>
                          </a:solidFill>
                          <a:effectLst/>
                          <a:uLnTx/>
                          <a:uFillTx/>
                          <a:latin typeface="Grandview Display"/>
                          <a:ea typeface="+mn-ea"/>
                          <a:cs typeface="+mn-cs"/>
                        </a:rPr>
                        <a:t> - 737,536</a:t>
                      </a:r>
                      <a:endParaRPr kumimoji="0" lang="en-CA" sz="1800" b="1" i="0" u="none" strike="noStrike" kern="1200" cap="none" spc="0" normalizeH="0" baseline="0" noProof="0" dirty="0">
                        <a:ln>
                          <a:noFill/>
                        </a:ln>
                        <a:solidFill>
                          <a:prstClr val="black"/>
                        </a:solidFill>
                        <a:effectLst/>
                        <a:uLnTx/>
                        <a:uFillTx/>
                        <a:latin typeface="inherit"/>
                        <a:ea typeface="+mn-ea"/>
                        <a:cs typeface="+mn-cs"/>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0x022A095F</a:t>
                      </a:r>
                      <a:r>
                        <a:rPr lang="en-CA" b="1" dirty="0">
                          <a:effectLst/>
                        </a:rPr>
                        <a:t> - 36,309,343</a:t>
                      </a:r>
                      <a:endParaRPr lang="en-CA" b="1" dirty="0">
                        <a:effectLst/>
                        <a:latin typeface="inherit"/>
                      </a:endParaRPr>
                    </a:p>
                  </a:txBody>
                  <a:tcPr marR="95250" marT="57150" marB="57150" anchor="ctr"/>
                </a:tc>
                <a:extLst>
                  <a:ext uri="{0D108BD9-81ED-4DB2-BD59-A6C34878D82A}">
                    <a16:rowId xmlns:a16="http://schemas.microsoft.com/office/drawing/2014/main" val="2463288495"/>
                  </a:ext>
                </a:extLst>
              </a:tr>
              <a:tr h="370840">
                <a:tc>
                  <a:txBody>
                    <a:bodyPr/>
                    <a:lstStyle/>
                    <a:p>
                      <a:pPr algn="l" fontAlgn="base"/>
                      <a:r>
                        <a:rPr lang="en-CA" b="0" dirty="0">
                          <a:effectLst/>
                          <a:latin typeface="Consolas" panose="020B0609020204030204" pitchFamily="49" charset="0"/>
                          <a:cs typeface="Consolas" panose="020B0609020204030204" pitchFamily="49" charset="0"/>
                        </a:rPr>
                        <a:t>DATETIME2(2)</a:t>
                      </a:r>
                    </a:p>
                  </a:txBody>
                  <a:tcPr marR="95250" marT="57150" marB="57150" anchor="ctr"/>
                </a:tc>
                <a:tc>
                  <a:txBody>
                    <a:bodyPr/>
                    <a:lstStyle/>
                    <a:p>
                      <a:pPr algn="r" fontAlgn="base"/>
                      <a:r>
                        <a:rPr lang="en-CA" b="0" dirty="0">
                          <a:solidFill>
                            <a:srgbClr val="000000"/>
                          </a:solidFill>
                          <a:effectLst/>
                          <a:latin typeface="Consolas" panose="020B0609020204030204" pitchFamily="49" charset="0"/>
                          <a:cs typeface="Consolas" panose="020B0609020204030204" pitchFamily="49" charset="0"/>
                        </a:rPr>
                        <a:t>0x</a:t>
                      </a:r>
                      <a:r>
                        <a:rPr lang="en-CA" b="0" dirty="0">
                          <a:effectLst/>
                          <a:latin typeface="Consolas" panose="020B0609020204030204" pitchFamily="49" charset="0"/>
                          <a:cs typeface="Consolas" panose="020B0609020204030204" pitchFamily="49" charset="0"/>
                        </a:rPr>
                        <a:t>566737</a:t>
                      </a:r>
                      <a:r>
                        <a:rPr lang="en-CA" b="1" dirty="0">
                          <a:solidFill>
                            <a:srgbClr val="3366FF"/>
                          </a:solidFill>
                          <a:effectLst/>
                          <a:latin typeface="Consolas" panose="020B0609020204030204" pitchFamily="49" charset="0"/>
                          <a:cs typeface="Consolas" panose="020B0609020204030204" pitchFamily="49" charset="0"/>
                        </a:rPr>
                        <a:t>00410B</a:t>
                      </a:r>
                      <a:endParaRPr lang="en-CA" b="0" dirty="0">
                        <a:effectLst/>
                        <a:latin typeface="Consolas" panose="020B0609020204030204" pitchFamily="49" charset="0"/>
                        <a:cs typeface="Consolas" panose="020B0609020204030204" pitchFamily="49" charset="0"/>
                      </a:endParaRPr>
                    </a:p>
                  </a:txBody>
                  <a:tcPr marR="95250" marT="57150" marB="57150"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0x0B4100</a:t>
                      </a:r>
                      <a:r>
                        <a:rPr kumimoji="0" lang="en-CA" sz="1800" b="1" i="0" u="none" strike="noStrike" kern="1200" cap="none" spc="0" normalizeH="0" baseline="0" noProof="0" dirty="0">
                          <a:ln>
                            <a:noFill/>
                          </a:ln>
                          <a:solidFill>
                            <a:prstClr val="black"/>
                          </a:solidFill>
                          <a:effectLst/>
                          <a:uLnTx/>
                          <a:uFillTx/>
                          <a:latin typeface="Grandview Display"/>
                          <a:ea typeface="+mn-ea"/>
                          <a:cs typeface="+mn-cs"/>
                        </a:rPr>
                        <a:t> - 737,536</a:t>
                      </a:r>
                      <a:endParaRPr kumimoji="0" lang="en-CA" sz="1800" b="1" i="0" u="none" strike="noStrike" kern="1200" cap="none" spc="0" normalizeH="0" baseline="0" noProof="0" dirty="0">
                        <a:ln>
                          <a:noFill/>
                        </a:ln>
                        <a:solidFill>
                          <a:prstClr val="black"/>
                        </a:solidFill>
                        <a:effectLst/>
                        <a:uLnTx/>
                        <a:uFillTx/>
                        <a:latin typeface="inherit"/>
                        <a:ea typeface="+mn-ea"/>
                        <a:cs typeface="+mn-cs"/>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0x376756</a:t>
                      </a:r>
                      <a:r>
                        <a:rPr lang="en-CA" b="1" dirty="0">
                          <a:effectLst/>
                        </a:rPr>
                        <a:t> - 3,630,934</a:t>
                      </a:r>
                      <a:endParaRPr lang="en-CA" b="1" dirty="0">
                        <a:effectLst/>
                        <a:latin typeface="inherit"/>
                      </a:endParaRPr>
                    </a:p>
                  </a:txBody>
                  <a:tcPr marR="95250" marT="57150" marB="57150" anchor="ctr"/>
                </a:tc>
                <a:extLst>
                  <a:ext uri="{0D108BD9-81ED-4DB2-BD59-A6C34878D82A}">
                    <a16:rowId xmlns:a16="http://schemas.microsoft.com/office/drawing/2014/main" val="3369603658"/>
                  </a:ext>
                </a:extLst>
              </a:tr>
              <a:tr h="370840">
                <a:tc>
                  <a:txBody>
                    <a:bodyPr/>
                    <a:lstStyle/>
                    <a:p>
                      <a:pPr algn="l" fontAlgn="base"/>
                      <a:r>
                        <a:rPr lang="en-CA" b="0" dirty="0">
                          <a:effectLst/>
                          <a:latin typeface="Consolas" panose="020B0609020204030204" pitchFamily="49" charset="0"/>
                          <a:cs typeface="Consolas" panose="020B0609020204030204" pitchFamily="49" charset="0"/>
                        </a:rPr>
                        <a:t>DATETIME2(1)</a:t>
                      </a:r>
                    </a:p>
                  </a:txBody>
                  <a:tcPr marR="95250" marT="57150" marB="57150" anchor="ctr"/>
                </a:tc>
                <a:tc>
                  <a:txBody>
                    <a:bodyPr/>
                    <a:lstStyle/>
                    <a:p>
                      <a:pPr algn="r" fontAlgn="base"/>
                      <a:r>
                        <a:rPr lang="en-CA" b="0" dirty="0">
                          <a:solidFill>
                            <a:srgbClr val="000000"/>
                          </a:solidFill>
                          <a:effectLst/>
                          <a:latin typeface="Consolas" panose="020B0609020204030204" pitchFamily="49" charset="0"/>
                          <a:cs typeface="Consolas" panose="020B0609020204030204" pitchFamily="49" charset="0"/>
                        </a:rPr>
                        <a:t>0x</a:t>
                      </a:r>
                      <a:r>
                        <a:rPr lang="en-CA" b="0" dirty="0">
                          <a:effectLst/>
                          <a:latin typeface="Consolas" panose="020B0609020204030204" pitchFamily="49" charset="0"/>
                          <a:cs typeface="Consolas" panose="020B0609020204030204" pitchFamily="49" charset="0"/>
                        </a:rPr>
                        <a:t>558A05</a:t>
                      </a:r>
                      <a:r>
                        <a:rPr lang="en-CA" b="1" dirty="0">
                          <a:solidFill>
                            <a:srgbClr val="3366FF"/>
                          </a:solidFill>
                          <a:effectLst/>
                          <a:latin typeface="Consolas" panose="020B0609020204030204" pitchFamily="49" charset="0"/>
                          <a:cs typeface="Consolas" panose="020B0609020204030204" pitchFamily="49" charset="0"/>
                        </a:rPr>
                        <a:t>00410B</a:t>
                      </a:r>
                      <a:endParaRPr lang="en-CA" b="0" dirty="0">
                        <a:effectLst/>
                        <a:latin typeface="Consolas" panose="020B0609020204030204" pitchFamily="49" charset="0"/>
                        <a:cs typeface="Consolas" panose="020B0609020204030204" pitchFamily="49" charset="0"/>
                      </a:endParaRPr>
                    </a:p>
                  </a:txBody>
                  <a:tcPr marR="95250" marT="57150" marB="57150"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0x0B4100</a:t>
                      </a:r>
                      <a:r>
                        <a:rPr kumimoji="0" lang="en-CA" sz="1800" b="1" i="0" u="none" strike="noStrike" kern="1200" cap="none" spc="0" normalizeH="0" baseline="0" noProof="0" dirty="0">
                          <a:ln>
                            <a:noFill/>
                          </a:ln>
                          <a:solidFill>
                            <a:prstClr val="black"/>
                          </a:solidFill>
                          <a:effectLst/>
                          <a:uLnTx/>
                          <a:uFillTx/>
                          <a:latin typeface="Grandview Display"/>
                          <a:ea typeface="+mn-ea"/>
                          <a:cs typeface="+mn-cs"/>
                        </a:rPr>
                        <a:t> - 737,536</a:t>
                      </a:r>
                      <a:endParaRPr kumimoji="0" lang="en-CA" sz="1800" b="1" i="0" u="none" strike="noStrike" kern="1200" cap="none" spc="0" normalizeH="0" baseline="0" noProof="0" dirty="0">
                        <a:ln>
                          <a:noFill/>
                        </a:ln>
                        <a:solidFill>
                          <a:prstClr val="black"/>
                        </a:solidFill>
                        <a:effectLst/>
                        <a:uLnTx/>
                        <a:uFillTx/>
                        <a:latin typeface="inherit"/>
                        <a:ea typeface="+mn-ea"/>
                        <a:cs typeface="+mn-cs"/>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0x058A55</a:t>
                      </a:r>
                      <a:r>
                        <a:rPr lang="en-CA" b="1" dirty="0">
                          <a:effectLst/>
                        </a:rPr>
                        <a:t> - 363,093</a:t>
                      </a:r>
                      <a:endParaRPr lang="en-CA" b="1" dirty="0">
                        <a:effectLst/>
                        <a:latin typeface="inherit"/>
                      </a:endParaRPr>
                    </a:p>
                  </a:txBody>
                  <a:tcPr marR="95250" marT="57150" marB="57150" anchor="ctr"/>
                </a:tc>
                <a:extLst>
                  <a:ext uri="{0D108BD9-81ED-4DB2-BD59-A6C34878D82A}">
                    <a16:rowId xmlns:a16="http://schemas.microsoft.com/office/drawing/2014/main" val="3482891983"/>
                  </a:ext>
                </a:extLst>
              </a:tr>
              <a:tr h="370840">
                <a:tc>
                  <a:txBody>
                    <a:bodyPr/>
                    <a:lstStyle/>
                    <a:p>
                      <a:pPr algn="l" fontAlgn="base"/>
                      <a:r>
                        <a:rPr lang="en-CA" b="0" dirty="0">
                          <a:effectLst/>
                          <a:latin typeface="Consolas" panose="020B0609020204030204" pitchFamily="49" charset="0"/>
                          <a:cs typeface="Consolas" panose="020B0609020204030204" pitchFamily="49" charset="0"/>
                        </a:rPr>
                        <a:t>DATETIME2(0)</a:t>
                      </a:r>
                    </a:p>
                  </a:txBody>
                  <a:tcPr marR="95250" marT="57150" marB="57150" anchor="ctr"/>
                </a:tc>
                <a:tc>
                  <a:txBody>
                    <a:bodyPr/>
                    <a:lstStyle/>
                    <a:p>
                      <a:pPr algn="r" fontAlgn="base"/>
                      <a:r>
                        <a:rPr lang="en-CA" b="0" dirty="0">
                          <a:solidFill>
                            <a:srgbClr val="000000"/>
                          </a:solidFill>
                          <a:effectLst/>
                          <a:latin typeface="Consolas" panose="020B0609020204030204" pitchFamily="49" charset="0"/>
                          <a:cs typeface="Consolas" panose="020B0609020204030204" pitchFamily="49" charset="0"/>
                        </a:rPr>
                        <a:t>0x</a:t>
                      </a:r>
                      <a:r>
                        <a:rPr lang="en-CA" b="0" dirty="0">
                          <a:effectLst/>
                          <a:latin typeface="Consolas" panose="020B0609020204030204" pitchFamily="49" charset="0"/>
                          <a:cs typeface="Consolas" panose="020B0609020204030204" pitchFamily="49" charset="0"/>
                        </a:rPr>
                        <a:t>D58D00</a:t>
                      </a:r>
                      <a:r>
                        <a:rPr lang="en-CA" b="1" dirty="0">
                          <a:solidFill>
                            <a:srgbClr val="3366FF"/>
                          </a:solidFill>
                          <a:effectLst/>
                          <a:latin typeface="Consolas" panose="020B0609020204030204" pitchFamily="49" charset="0"/>
                          <a:cs typeface="Consolas" panose="020B0609020204030204" pitchFamily="49" charset="0"/>
                        </a:rPr>
                        <a:t>00410B</a:t>
                      </a:r>
                      <a:endParaRPr lang="en-CA" b="0" dirty="0">
                        <a:effectLst/>
                        <a:latin typeface="Consolas" panose="020B0609020204030204" pitchFamily="49" charset="0"/>
                        <a:cs typeface="Consolas" panose="020B0609020204030204" pitchFamily="49" charset="0"/>
                      </a:endParaRPr>
                    </a:p>
                  </a:txBody>
                  <a:tcPr marR="95250" marT="57150" marB="57150"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0x0B4100</a:t>
                      </a:r>
                      <a:r>
                        <a:rPr kumimoji="0" lang="en-CA" sz="1800" b="1" i="0" u="none" strike="noStrike" kern="1200" cap="none" spc="0" normalizeH="0" baseline="0" noProof="0" dirty="0">
                          <a:ln>
                            <a:noFill/>
                          </a:ln>
                          <a:solidFill>
                            <a:prstClr val="black"/>
                          </a:solidFill>
                          <a:effectLst/>
                          <a:uLnTx/>
                          <a:uFillTx/>
                          <a:latin typeface="Grandview Display"/>
                          <a:ea typeface="+mn-ea"/>
                          <a:cs typeface="+mn-cs"/>
                        </a:rPr>
                        <a:t> - 737,536</a:t>
                      </a:r>
                      <a:endParaRPr kumimoji="0" lang="en-CA" sz="1800" b="1" i="0" u="none" strike="noStrike" kern="1200" cap="none" spc="0" normalizeH="0" baseline="0" noProof="0" dirty="0">
                        <a:ln>
                          <a:noFill/>
                        </a:ln>
                        <a:solidFill>
                          <a:prstClr val="black"/>
                        </a:solidFill>
                        <a:effectLst/>
                        <a:uLnTx/>
                        <a:uFillTx/>
                        <a:latin typeface="inherit"/>
                        <a:ea typeface="+mn-ea"/>
                        <a:cs typeface="+mn-cs"/>
                      </a:endParaRPr>
                    </a:p>
                  </a:txBody>
                  <a:tcPr marR="95250" marT="57150" marB="57150" anchor="ctr"/>
                </a:tc>
                <a:tc>
                  <a:txBody>
                    <a:bodyPr/>
                    <a:lstStyle/>
                    <a:p>
                      <a:pPr algn="ctr" fontAlgn="base"/>
                      <a:r>
                        <a:rPr lang="en-CA" b="1" dirty="0">
                          <a:effectLst/>
                          <a:latin typeface="Consolas" panose="020B0609020204030204" pitchFamily="49" charset="0"/>
                          <a:cs typeface="Consolas" panose="020B0609020204030204" pitchFamily="49" charset="0"/>
                        </a:rPr>
                        <a:t>0x008DD5</a:t>
                      </a:r>
                      <a:r>
                        <a:rPr lang="en-CA" b="1" dirty="0">
                          <a:effectLst/>
                        </a:rPr>
                        <a:t> - 36,309</a:t>
                      </a:r>
                      <a:endParaRPr lang="en-CA" b="1" dirty="0">
                        <a:effectLst/>
                        <a:latin typeface="inherit"/>
                      </a:endParaRPr>
                    </a:p>
                  </a:txBody>
                  <a:tcPr marR="95250" marT="57150" marB="57150" anchor="ctr"/>
                </a:tc>
                <a:extLst>
                  <a:ext uri="{0D108BD9-81ED-4DB2-BD59-A6C34878D82A}">
                    <a16:rowId xmlns:a16="http://schemas.microsoft.com/office/drawing/2014/main" val="1580617092"/>
                  </a:ext>
                </a:extLst>
              </a:tr>
            </a:tbl>
          </a:graphicData>
        </a:graphic>
      </p:graphicFrame>
    </p:spTree>
    <p:extLst>
      <p:ext uri="{BB962C8B-B14F-4D97-AF65-F5344CB8AC3E}">
        <p14:creationId xmlns:p14="http://schemas.microsoft.com/office/powerpoint/2010/main" val="25128592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Let’s talk about </a:t>
            </a:r>
            <a:r>
              <a:rPr lang="en-US" sz="2800" dirty="0">
                <a:latin typeface="Consolas" panose="020B0609020204030204" pitchFamily="49" charset="0"/>
                <a:cs typeface="Consolas" panose="020B0609020204030204" pitchFamily="49" charset="0"/>
              </a:rPr>
              <a:t>DATETIMEOFFSET</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3"/>
          <a:stretch>
            <a:fillRect/>
          </a:stretch>
        </p:blipFill>
        <p:spPr>
          <a:xfrm>
            <a:off x="999460" y="430243"/>
            <a:ext cx="989835" cy="511115"/>
          </a:xfrm>
          <a:prstGeom prst="rect">
            <a:avLst/>
          </a:prstGeom>
        </p:spPr>
      </p:pic>
      <p:sp>
        <p:nvSpPr>
          <p:cNvPr id="5" name="Content Placeholder 4">
            <a:extLst>
              <a:ext uri="{FF2B5EF4-FFF2-40B4-BE49-F238E27FC236}">
                <a16:creationId xmlns:a16="http://schemas.microsoft.com/office/drawing/2014/main" id="{0A264020-DA1D-1D40-B5A8-7A5DB93DA297}"/>
              </a:ext>
            </a:extLst>
          </p:cNvPr>
          <p:cNvSpPr>
            <a:spLocks noGrp="1"/>
          </p:cNvSpPr>
          <p:nvPr>
            <p:ph idx="1"/>
          </p:nvPr>
        </p:nvSpPr>
        <p:spPr>
          <a:xfrm>
            <a:off x="916800" y="2853369"/>
            <a:ext cx="10360800" cy="3574388"/>
          </a:xfrm>
        </p:spPr>
        <p:txBody>
          <a:bodyPr>
            <a:noAutofit/>
          </a:bodyPr>
          <a:lstStyle/>
          <a:p>
            <a:r>
              <a:rPr lang="en-US" sz="3200" b="1" dirty="0">
                <a:cs typeface="Consolas" panose="020B0609020204030204" pitchFamily="49" charset="0"/>
              </a:rPr>
              <a:t>Smushes </a:t>
            </a:r>
            <a:r>
              <a:rPr lang="en-US" sz="3200" b="1" dirty="0">
                <a:latin typeface="Consolas" panose="020B0609020204030204" pitchFamily="49" charset="0"/>
                <a:cs typeface="Consolas" panose="020B0609020204030204" pitchFamily="49" charset="0"/>
              </a:rPr>
              <a:t>DATE</a:t>
            </a:r>
            <a:r>
              <a:rPr lang="en-US" sz="3200" b="1" dirty="0">
                <a:cs typeface="Consolas" panose="020B0609020204030204" pitchFamily="49" charset="0"/>
              </a:rPr>
              <a:t> and </a:t>
            </a:r>
            <a:r>
              <a:rPr lang="en-US" sz="3200" b="1" dirty="0">
                <a:latin typeface="Consolas" panose="020B0609020204030204" pitchFamily="49" charset="0"/>
                <a:cs typeface="Consolas" panose="020B0609020204030204" pitchFamily="49" charset="0"/>
              </a:rPr>
              <a:t>TIME</a:t>
            </a:r>
            <a:r>
              <a:rPr lang="en-US" sz="3200" b="1" dirty="0">
                <a:cs typeface="Consolas" panose="020B0609020204030204" pitchFamily="49" charset="0"/>
              </a:rPr>
              <a:t> together, and adds two bytes</a:t>
            </a:r>
          </a:p>
          <a:p>
            <a:r>
              <a:rPr lang="en-US" sz="3200" b="1" dirty="0">
                <a:cs typeface="Consolas" panose="020B0609020204030204" pitchFamily="49" charset="0"/>
              </a:rPr>
              <a:t>Still completely byte-swapped</a:t>
            </a:r>
          </a:p>
          <a:p>
            <a:r>
              <a:rPr lang="en-US" sz="3200" b="1" dirty="0">
                <a:cs typeface="Consolas" panose="020B0609020204030204" pitchFamily="49" charset="0"/>
              </a:rPr>
              <a:t>All times stored as UTC!</a:t>
            </a:r>
          </a:p>
          <a:p>
            <a:r>
              <a:rPr lang="en-US" sz="3200" b="1" dirty="0">
                <a:cs typeface="Consolas" panose="020B0609020204030204" pitchFamily="49" charset="0"/>
              </a:rPr>
              <a:t>The last two bytes are the UTC offset in minutes</a:t>
            </a:r>
          </a:p>
          <a:p>
            <a:r>
              <a:rPr lang="en-US" sz="3200" b="1" dirty="0">
                <a:cs typeface="Consolas" panose="020B0609020204030204" pitchFamily="49" charset="0"/>
              </a:rPr>
              <a:t>The offset uses two’s complement!</a:t>
            </a:r>
          </a:p>
        </p:txBody>
      </p:sp>
      <p:sp>
        <p:nvSpPr>
          <p:cNvPr id="2" name="TextBox 1">
            <a:extLst>
              <a:ext uri="{FF2B5EF4-FFF2-40B4-BE49-F238E27FC236}">
                <a16:creationId xmlns:a16="http://schemas.microsoft.com/office/drawing/2014/main" id="{D890DEA4-BCA1-D143-8C3F-998F26B578A9}"/>
              </a:ext>
            </a:extLst>
          </p:cNvPr>
          <p:cNvSpPr txBox="1"/>
          <p:nvPr/>
        </p:nvSpPr>
        <p:spPr>
          <a:xfrm>
            <a:off x="8907126" y="6433693"/>
            <a:ext cx="3284874" cy="369332"/>
          </a:xfrm>
          <a:prstGeom prst="rect">
            <a:avLst/>
          </a:prstGeom>
          <a:noFill/>
        </p:spPr>
        <p:txBody>
          <a:bodyPr wrap="none" rtlCol="0">
            <a:spAutoFit/>
          </a:bodyPr>
          <a:lstStyle/>
          <a:p>
            <a:r>
              <a:rPr lang="en-US" dirty="0"/>
              <a:t>* Up to 14 hours (840 minutes)</a:t>
            </a:r>
          </a:p>
        </p:txBody>
      </p:sp>
    </p:spTree>
    <p:extLst>
      <p:ext uri="{BB962C8B-B14F-4D97-AF65-F5344CB8AC3E}">
        <p14:creationId xmlns:p14="http://schemas.microsoft.com/office/powerpoint/2010/main" val="307855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AAA5C-79B0-174E-90C8-231B99822786}"/>
              </a:ext>
            </a:extLst>
          </p:cNvPr>
          <p:cNvSpPr>
            <a:spLocks noGrp="1"/>
          </p:cNvSpPr>
          <p:nvPr>
            <p:ph type="title"/>
          </p:nvPr>
        </p:nvSpPr>
        <p:spPr/>
        <p:txBody>
          <a:bodyPr/>
          <a:lstStyle/>
          <a:p>
            <a:r>
              <a:rPr lang="en-CA" b="1" dirty="0"/>
              <a:t>GUIDs</a:t>
            </a:r>
          </a:p>
        </p:txBody>
      </p:sp>
      <p:sp>
        <p:nvSpPr>
          <p:cNvPr id="5" name="Text Placeholder 4">
            <a:extLst>
              <a:ext uri="{FF2B5EF4-FFF2-40B4-BE49-F238E27FC236}">
                <a16:creationId xmlns:a16="http://schemas.microsoft.com/office/drawing/2014/main" id="{45FEE05C-8534-544B-8A04-A7CE1EBECCAE}"/>
              </a:ext>
            </a:extLst>
          </p:cNvPr>
          <p:cNvSpPr>
            <a:spLocks noGrp="1"/>
          </p:cNvSpPr>
          <p:nvPr>
            <p:ph type="body" idx="1"/>
          </p:nvPr>
        </p:nvSpPr>
        <p:spPr>
          <a:xfrm>
            <a:off x="912628" y="5018567"/>
            <a:ext cx="7907079" cy="1286540"/>
          </a:xfrm>
        </p:spPr>
        <p:txBody>
          <a:bodyPr>
            <a:noAutofit/>
          </a:bodyPr>
          <a:lstStyle/>
          <a:p>
            <a:r>
              <a:rPr lang="en-CA" sz="3200" b="1" dirty="0"/>
              <a:t>UNIQUEIDENTIFIER</a:t>
            </a:r>
          </a:p>
        </p:txBody>
      </p:sp>
      <p:pic>
        <p:nvPicPr>
          <p:cNvPr id="6" name="Picture 5">
            <a:extLst>
              <a:ext uri="{FF2B5EF4-FFF2-40B4-BE49-F238E27FC236}">
                <a16:creationId xmlns:a16="http://schemas.microsoft.com/office/drawing/2014/main" id="{F8A81AB1-E822-F64C-A0D6-8492CC2BFB15}"/>
              </a:ext>
            </a:extLst>
          </p:cNvPr>
          <p:cNvPicPr>
            <a:picLocks noChangeAspect="1"/>
          </p:cNvPicPr>
          <p:nvPr/>
        </p:nvPicPr>
        <p:blipFill>
          <a:blip r:embed="rId2"/>
          <a:stretch>
            <a:fillRect/>
          </a:stretch>
        </p:blipFill>
        <p:spPr>
          <a:xfrm>
            <a:off x="999460" y="430243"/>
            <a:ext cx="989835" cy="511115"/>
          </a:xfrm>
          <a:prstGeom prst="rect">
            <a:avLst/>
          </a:prstGeom>
        </p:spPr>
      </p:pic>
    </p:spTree>
    <p:extLst>
      <p:ext uri="{BB962C8B-B14F-4D97-AF65-F5344CB8AC3E}">
        <p14:creationId xmlns:p14="http://schemas.microsoft.com/office/powerpoint/2010/main" val="14778804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t>Globally unique identifiers (1/2)</a:t>
            </a:r>
          </a:p>
        </p:txBody>
      </p:sp>
      <p:sp>
        <p:nvSpPr>
          <p:cNvPr id="5" name="Content Placeholder 4">
            <a:extLst>
              <a:ext uri="{FF2B5EF4-FFF2-40B4-BE49-F238E27FC236}">
                <a16:creationId xmlns:a16="http://schemas.microsoft.com/office/drawing/2014/main" id="{719DC38D-F001-914A-8174-66091378462E}"/>
              </a:ext>
            </a:extLst>
          </p:cNvPr>
          <p:cNvSpPr>
            <a:spLocks noGrp="1"/>
          </p:cNvSpPr>
          <p:nvPr>
            <p:ph idx="1"/>
          </p:nvPr>
        </p:nvSpPr>
        <p:spPr/>
        <p:txBody>
          <a:bodyPr>
            <a:noAutofit/>
          </a:bodyPr>
          <a:lstStyle/>
          <a:p>
            <a:r>
              <a:rPr lang="en-US" sz="3200" b="1" dirty="0"/>
              <a:t>Universally unique identifier (UUID)</a:t>
            </a:r>
          </a:p>
          <a:p>
            <a:r>
              <a:rPr lang="en-US" sz="3200" b="1" dirty="0"/>
              <a:t>128-bit value (16 bytes)</a:t>
            </a:r>
          </a:p>
          <a:p>
            <a:r>
              <a:rPr lang="en-US" sz="3200" b="1" dirty="0"/>
              <a:t>Unique* across multiple environments and timespans</a:t>
            </a:r>
          </a:p>
          <a:p>
            <a:r>
              <a:rPr lang="en-US" sz="3200" b="1" dirty="0"/>
              <a:t>Generated without needing a central repository</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2"/>
          <a:stretch>
            <a:fillRect/>
          </a:stretch>
        </p:blipFill>
        <p:spPr>
          <a:xfrm>
            <a:off x="999460" y="430243"/>
            <a:ext cx="989835" cy="511115"/>
          </a:xfrm>
          <a:prstGeom prst="rect">
            <a:avLst/>
          </a:prstGeom>
        </p:spPr>
      </p:pic>
      <p:sp>
        <p:nvSpPr>
          <p:cNvPr id="7" name="TextBox 6">
            <a:extLst>
              <a:ext uri="{FF2B5EF4-FFF2-40B4-BE49-F238E27FC236}">
                <a16:creationId xmlns:a16="http://schemas.microsoft.com/office/drawing/2014/main" id="{233B04EF-6F80-B240-8A59-124F9BFD979D}"/>
              </a:ext>
            </a:extLst>
          </p:cNvPr>
          <p:cNvSpPr txBox="1"/>
          <p:nvPr/>
        </p:nvSpPr>
        <p:spPr>
          <a:xfrm>
            <a:off x="10960573" y="6452563"/>
            <a:ext cx="1231427" cy="369332"/>
          </a:xfrm>
          <a:prstGeom prst="rect">
            <a:avLst/>
          </a:prstGeom>
          <a:noFill/>
        </p:spPr>
        <p:txBody>
          <a:bodyPr wrap="none" rtlCol="0">
            <a:spAutoFit/>
          </a:bodyPr>
          <a:lstStyle/>
          <a:p>
            <a:r>
              <a:rPr lang="en-US" dirty="0"/>
              <a:t>* in theory</a:t>
            </a:r>
          </a:p>
        </p:txBody>
      </p:sp>
      <p:sp>
        <p:nvSpPr>
          <p:cNvPr id="2" name="TextBox 1">
            <a:extLst>
              <a:ext uri="{FF2B5EF4-FFF2-40B4-BE49-F238E27FC236}">
                <a16:creationId xmlns:a16="http://schemas.microsoft.com/office/drawing/2014/main" id="{2D0976E1-01AB-B843-B49A-0171F84085D7}"/>
              </a:ext>
            </a:extLst>
          </p:cNvPr>
          <p:cNvSpPr txBox="1"/>
          <p:nvPr/>
        </p:nvSpPr>
        <p:spPr>
          <a:xfrm>
            <a:off x="2378474" y="6267897"/>
            <a:ext cx="7435049" cy="369332"/>
          </a:xfrm>
          <a:prstGeom prst="rect">
            <a:avLst/>
          </a:prstGeom>
          <a:noFill/>
        </p:spPr>
        <p:txBody>
          <a:bodyPr wrap="none" rtlCol="0">
            <a:spAutoFit/>
          </a:bodyPr>
          <a:lstStyle/>
          <a:p>
            <a:pPr algn="ctr"/>
            <a:r>
              <a:rPr lang="en-US" dirty="0"/>
              <a:t>Don’t use GUIDs as strings – that would require 36 or 72 bytes per GUID</a:t>
            </a:r>
          </a:p>
        </p:txBody>
      </p:sp>
    </p:spTree>
    <p:extLst>
      <p:ext uri="{BB962C8B-B14F-4D97-AF65-F5344CB8AC3E}">
        <p14:creationId xmlns:p14="http://schemas.microsoft.com/office/powerpoint/2010/main" val="41431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t>Globally unique identifiers (2/2)</a:t>
            </a:r>
          </a:p>
        </p:txBody>
      </p:sp>
      <p:sp>
        <p:nvSpPr>
          <p:cNvPr id="5" name="Content Placeholder 4">
            <a:extLst>
              <a:ext uri="{FF2B5EF4-FFF2-40B4-BE49-F238E27FC236}">
                <a16:creationId xmlns:a16="http://schemas.microsoft.com/office/drawing/2014/main" id="{719DC38D-F001-914A-8174-66091378462E}"/>
              </a:ext>
            </a:extLst>
          </p:cNvPr>
          <p:cNvSpPr>
            <a:spLocks noGrp="1"/>
          </p:cNvSpPr>
          <p:nvPr>
            <p:ph idx="1"/>
          </p:nvPr>
        </p:nvSpPr>
        <p:spPr/>
        <p:txBody>
          <a:bodyPr>
            <a:noAutofit/>
          </a:bodyPr>
          <a:lstStyle/>
          <a:p>
            <a:r>
              <a:rPr lang="en-US" sz="3200" b="1" dirty="0"/>
              <a:t>Designed to generate 10,000,000 identifiers* per second</a:t>
            </a:r>
          </a:p>
          <a:p>
            <a:r>
              <a:rPr lang="en-US" sz="3200" b="1" dirty="0"/>
              <a:t>Sort order is ... interesting</a:t>
            </a:r>
          </a:p>
          <a:p>
            <a:r>
              <a:rPr lang="en-US" sz="3200" b="1" dirty="0"/>
              <a:t>Six segments separated by hyphens</a:t>
            </a:r>
          </a:p>
          <a:p>
            <a:r>
              <a:rPr lang="en-US" sz="3200" b="1" dirty="0"/>
              <a:t>Two segments are combined into one</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2"/>
          <a:stretch>
            <a:fillRect/>
          </a:stretch>
        </p:blipFill>
        <p:spPr>
          <a:xfrm>
            <a:off x="999460" y="430243"/>
            <a:ext cx="989835" cy="511115"/>
          </a:xfrm>
          <a:prstGeom prst="rect">
            <a:avLst/>
          </a:prstGeom>
        </p:spPr>
      </p:pic>
      <p:sp>
        <p:nvSpPr>
          <p:cNvPr id="8" name="TextBox 7">
            <a:extLst>
              <a:ext uri="{FF2B5EF4-FFF2-40B4-BE49-F238E27FC236}">
                <a16:creationId xmlns:a16="http://schemas.microsoft.com/office/drawing/2014/main" id="{FCAF555F-10F9-0E4A-9E28-F124BCBE2C86}"/>
              </a:ext>
            </a:extLst>
          </p:cNvPr>
          <p:cNvSpPr txBox="1"/>
          <p:nvPr/>
        </p:nvSpPr>
        <p:spPr>
          <a:xfrm>
            <a:off x="10726534" y="6442052"/>
            <a:ext cx="1465466" cy="369332"/>
          </a:xfrm>
          <a:prstGeom prst="rect">
            <a:avLst/>
          </a:prstGeom>
          <a:noFill/>
        </p:spPr>
        <p:txBody>
          <a:bodyPr wrap="none" rtlCol="0">
            <a:spAutoFit/>
          </a:bodyPr>
          <a:lstStyle/>
          <a:p>
            <a:r>
              <a:rPr lang="en-US" dirty="0"/>
              <a:t>* per system</a:t>
            </a:r>
          </a:p>
        </p:txBody>
      </p:sp>
    </p:spTree>
    <p:extLst>
      <p:ext uri="{BB962C8B-B14F-4D97-AF65-F5344CB8AC3E}">
        <p14:creationId xmlns:p14="http://schemas.microsoft.com/office/powerpoint/2010/main" val="361458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4376-E808-D04C-912F-989A56240B6E}"/>
              </a:ext>
            </a:extLst>
          </p:cNvPr>
          <p:cNvSpPr>
            <a:spLocks noGrp="1"/>
          </p:cNvSpPr>
          <p:nvPr>
            <p:ph type="title"/>
          </p:nvPr>
        </p:nvSpPr>
        <p:spPr/>
        <p:txBody>
          <a:bodyPr>
            <a:normAutofit/>
          </a:bodyPr>
          <a:lstStyle/>
          <a:p>
            <a:r>
              <a:rPr lang="en-CA" sz="2800" dirty="0"/>
              <a:t>Little endian explained for the 21st century</a:t>
            </a:r>
          </a:p>
        </p:txBody>
      </p:sp>
      <p:sp>
        <p:nvSpPr>
          <p:cNvPr id="3" name="Content Placeholder 2">
            <a:extLst>
              <a:ext uri="{FF2B5EF4-FFF2-40B4-BE49-F238E27FC236}">
                <a16:creationId xmlns:a16="http://schemas.microsoft.com/office/drawing/2014/main" id="{DE38BAE4-7C31-1A45-8C04-7FFC5133B352}"/>
              </a:ext>
            </a:extLst>
          </p:cNvPr>
          <p:cNvSpPr>
            <a:spLocks noGrp="1"/>
          </p:cNvSpPr>
          <p:nvPr>
            <p:ph idx="1"/>
          </p:nvPr>
        </p:nvSpPr>
        <p:spPr>
          <a:xfrm>
            <a:off x="914399" y="2853369"/>
            <a:ext cx="10363200" cy="3873252"/>
          </a:xfrm>
        </p:spPr>
        <p:txBody>
          <a:bodyPr>
            <a:normAutofit/>
          </a:bodyPr>
          <a:lstStyle/>
          <a:p>
            <a:pPr marL="0" indent="0">
              <a:buNone/>
            </a:pPr>
            <a:r>
              <a:rPr lang="en-CA" sz="3200" b="1" dirty="0"/>
              <a:t>Is it worth it, let me work it</a:t>
            </a:r>
          </a:p>
          <a:p>
            <a:pPr marL="0" indent="0">
              <a:buNone/>
            </a:pPr>
            <a:r>
              <a:rPr lang="en-CA" sz="3200" b="1" dirty="0"/>
              <a:t>I put my thing down, flip it and reverse it</a:t>
            </a:r>
          </a:p>
          <a:p>
            <a:pPr marL="0" indent="0">
              <a:buNone/>
            </a:pPr>
            <a:r>
              <a:rPr lang="en-CA" sz="3200" b="1" dirty="0"/>
              <a:t>I put my thing down, flip it and reverse it</a:t>
            </a:r>
          </a:p>
          <a:p>
            <a:pPr marL="0" indent="0">
              <a:buNone/>
            </a:pPr>
            <a:endParaRPr lang="en-CA" sz="900" b="1" i="1" dirty="0"/>
          </a:p>
          <a:p>
            <a:pPr marL="0" indent="0">
              <a:buNone/>
            </a:pPr>
            <a:r>
              <a:rPr lang="en-CA" sz="2800" b="1" i="1" dirty="0"/>
              <a:t>- Missy “Misdemeanor” Elliott</a:t>
            </a:r>
          </a:p>
        </p:txBody>
      </p:sp>
      <p:pic>
        <p:nvPicPr>
          <p:cNvPr id="4" name="Picture 3">
            <a:extLst>
              <a:ext uri="{FF2B5EF4-FFF2-40B4-BE49-F238E27FC236}">
                <a16:creationId xmlns:a16="http://schemas.microsoft.com/office/drawing/2014/main" id="{5A96E4C9-5C93-E543-A23F-062C6D079199}"/>
              </a:ext>
            </a:extLst>
          </p:cNvPr>
          <p:cNvPicPr>
            <a:picLocks noChangeAspect="1"/>
          </p:cNvPicPr>
          <p:nvPr/>
        </p:nvPicPr>
        <p:blipFill>
          <a:blip r:embed="rId2"/>
          <a:stretch>
            <a:fillRect/>
          </a:stretch>
        </p:blipFill>
        <p:spPr>
          <a:xfrm>
            <a:off x="999460" y="430243"/>
            <a:ext cx="989835" cy="511115"/>
          </a:xfrm>
          <a:prstGeom prst="rect">
            <a:avLst/>
          </a:prstGeom>
        </p:spPr>
      </p:pic>
      <p:pic>
        <p:nvPicPr>
          <p:cNvPr id="2050" name="Picture 2" descr="A photo of Missy Elliott from 2015">
            <a:extLst>
              <a:ext uri="{FF2B5EF4-FFF2-40B4-BE49-F238E27FC236}">
                <a16:creationId xmlns:a16="http://schemas.microsoft.com/office/drawing/2014/main" id="{E2BF8E35-40C0-FB4E-9406-909EFBC75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0435" y="2623400"/>
            <a:ext cx="3025357" cy="2628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85BC42-CA8B-3F4D-9772-D6E1CE8F92BE}"/>
              </a:ext>
            </a:extLst>
          </p:cNvPr>
          <p:cNvSpPr txBox="1"/>
          <p:nvPr/>
        </p:nvSpPr>
        <p:spPr>
          <a:xfrm>
            <a:off x="8518803" y="5251501"/>
            <a:ext cx="3148619" cy="338554"/>
          </a:xfrm>
          <a:prstGeom prst="rect">
            <a:avLst/>
          </a:prstGeom>
          <a:noFill/>
        </p:spPr>
        <p:txBody>
          <a:bodyPr wrap="none" rtlCol="0">
            <a:spAutoFit/>
          </a:bodyPr>
          <a:lstStyle/>
          <a:p>
            <a:r>
              <a:rPr lang="en-CA" sz="1600" i="1" dirty="0"/>
              <a:t>Atlantic Records // CC BY-SA 4.0</a:t>
            </a:r>
            <a:endParaRPr lang="en-US" sz="1600" i="1" dirty="0"/>
          </a:p>
        </p:txBody>
      </p:sp>
    </p:spTree>
    <p:extLst>
      <p:ext uri="{BB962C8B-B14F-4D97-AF65-F5344CB8AC3E}">
        <p14:creationId xmlns:p14="http://schemas.microsoft.com/office/powerpoint/2010/main" val="194982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Consolas" panose="020B0609020204030204" pitchFamily="49" charset="0"/>
                <a:cs typeface="Consolas" panose="020B0609020204030204" pitchFamily="49" charset="0"/>
              </a:rPr>
              <a:t>CC05E271-BACF-4472-901C-957568484405</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2"/>
          <a:stretch>
            <a:fillRect/>
          </a:stretch>
        </p:blipFill>
        <p:spPr>
          <a:xfrm>
            <a:off x="999460" y="430243"/>
            <a:ext cx="989835" cy="511115"/>
          </a:xfrm>
          <a:prstGeom prst="rect">
            <a:avLst/>
          </a:prstGeom>
        </p:spPr>
      </p:pic>
      <p:graphicFrame>
        <p:nvGraphicFramePr>
          <p:cNvPr id="2" name="Table 1">
            <a:extLst>
              <a:ext uri="{FF2B5EF4-FFF2-40B4-BE49-F238E27FC236}">
                <a16:creationId xmlns:a16="http://schemas.microsoft.com/office/drawing/2014/main" id="{0CEB0F03-0D3B-EB40-A001-BE5CE45C1E26}"/>
              </a:ext>
            </a:extLst>
          </p:cNvPr>
          <p:cNvGraphicFramePr>
            <a:graphicFrameLocks noGrp="1"/>
          </p:cNvGraphicFramePr>
          <p:nvPr>
            <p:extLst>
              <p:ext uri="{D42A27DB-BD31-4B8C-83A1-F6EECF244321}">
                <p14:modId xmlns:p14="http://schemas.microsoft.com/office/powerpoint/2010/main" val="2644262487"/>
              </p:ext>
            </p:extLst>
          </p:nvPr>
        </p:nvGraphicFramePr>
        <p:xfrm>
          <a:off x="1398364" y="2491748"/>
          <a:ext cx="9395271" cy="3360420"/>
        </p:xfrm>
        <a:graphic>
          <a:graphicData uri="http://schemas.openxmlformats.org/drawingml/2006/table">
            <a:tbl>
              <a:tblPr firstRow="1" bandRow="1">
                <a:tableStyleId>{073A0DAA-6AF3-43AB-8588-CEC1D06C72B9}</a:tableStyleId>
              </a:tblPr>
              <a:tblGrid>
                <a:gridCol w="3688643">
                  <a:extLst>
                    <a:ext uri="{9D8B030D-6E8A-4147-A177-3AD203B41FA5}">
                      <a16:colId xmlns:a16="http://schemas.microsoft.com/office/drawing/2014/main" val="3519786646"/>
                    </a:ext>
                  </a:extLst>
                </a:gridCol>
                <a:gridCol w="2795752">
                  <a:extLst>
                    <a:ext uri="{9D8B030D-6E8A-4147-A177-3AD203B41FA5}">
                      <a16:colId xmlns:a16="http://schemas.microsoft.com/office/drawing/2014/main" val="4191701108"/>
                    </a:ext>
                  </a:extLst>
                </a:gridCol>
                <a:gridCol w="2910876">
                  <a:extLst>
                    <a:ext uri="{9D8B030D-6E8A-4147-A177-3AD203B41FA5}">
                      <a16:colId xmlns:a16="http://schemas.microsoft.com/office/drawing/2014/main" val="2679573974"/>
                    </a:ext>
                  </a:extLst>
                </a:gridCol>
              </a:tblGrid>
              <a:tr h="0">
                <a:tc>
                  <a:txBody>
                    <a:bodyPr/>
                    <a:lstStyle/>
                    <a:p>
                      <a:pPr algn="ctr" fontAlgn="base"/>
                      <a:r>
                        <a:rPr lang="en-CA" sz="2400" b="1" dirty="0">
                          <a:effectLst/>
                        </a:rPr>
                        <a:t>Segment</a:t>
                      </a:r>
                      <a:endParaRPr lang="en-CA" sz="2400" b="1" dirty="0">
                        <a:effectLst/>
                        <a:latin typeface="inherit"/>
                      </a:endParaRPr>
                    </a:p>
                  </a:txBody>
                  <a:tcPr marL="19050" marR="95250" marT="57150" marB="57150" anchor="ctr"/>
                </a:tc>
                <a:tc>
                  <a:txBody>
                    <a:bodyPr/>
                    <a:lstStyle/>
                    <a:p>
                      <a:pPr algn="ctr" fontAlgn="base"/>
                      <a:r>
                        <a:rPr lang="en-CA" sz="2400" b="1" dirty="0">
                          <a:effectLst/>
                        </a:rPr>
                        <a:t>Value</a:t>
                      </a:r>
                      <a:endParaRPr lang="en-CA" sz="2400" b="1" dirty="0">
                        <a:effectLst/>
                        <a:latin typeface="inherit"/>
                      </a:endParaRPr>
                    </a:p>
                  </a:txBody>
                  <a:tcPr marL="19050" marR="95250" marT="57150" marB="57150" anchor="ctr"/>
                </a:tc>
                <a:tc>
                  <a:txBody>
                    <a:bodyPr/>
                    <a:lstStyle/>
                    <a:p>
                      <a:pPr algn="ctr" fontAlgn="base"/>
                      <a:r>
                        <a:rPr lang="en-CA" sz="2400" b="1" dirty="0">
                          <a:effectLst/>
                        </a:rPr>
                        <a:t>Size</a:t>
                      </a:r>
                      <a:endParaRPr lang="en-CA" sz="2400" b="1" dirty="0">
                        <a:effectLst/>
                        <a:latin typeface="inherit"/>
                      </a:endParaRPr>
                    </a:p>
                  </a:txBody>
                  <a:tcPr marL="19050" marR="95250" marT="57150" marB="57150" anchor="ctr"/>
                </a:tc>
                <a:extLst>
                  <a:ext uri="{0D108BD9-81ED-4DB2-BD59-A6C34878D82A}">
                    <a16:rowId xmlns:a16="http://schemas.microsoft.com/office/drawing/2014/main" val="4238824708"/>
                  </a:ext>
                </a:extLst>
              </a:tr>
              <a:tr h="0">
                <a:tc>
                  <a:txBody>
                    <a:bodyPr/>
                    <a:lstStyle/>
                    <a:p>
                      <a:pPr algn="ctr" fontAlgn="base"/>
                      <a:r>
                        <a:rPr lang="en-CA" sz="2400" b="0" dirty="0">
                          <a:effectLst/>
                        </a:rPr>
                        <a:t>time-low</a:t>
                      </a:r>
                      <a:endParaRPr lang="en-CA" sz="2400" b="0" dirty="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CC05E271</a:t>
                      </a:r>
                    </a:p>
                  </a:txBody>
                  <a:tcPr marL="19050" marR="95250" marT="57150" marB="57150" anchor="ctr"/>
                </a:tc>
                <a:tc>
                  <a:txBody>
                    <a:bodyPr/>
                    <a:lstStyle/>
                    <a:p>
                      <a:pPr algn="ctr" fontAlgn="base"/>
                      <a:r>
                        <a:rPr lang="en-CA" sz="2400" b="0" dirty="0">
                          <a:effectLst/>
                        </a:rPr>
                        <a:t>4 bytes</a:t>
                      </a:r>
                      <a:endParaRPr lang="en-CA" sz="2400" b="0" dirty="0">
                        <a:effectLst/>
                        <a:latin typeface="inherit"/>
                      </a:endParaRPr>
                    </a:p>
                  </a:txBody>
                  <a:tcPr marL="19050" marR="95250" marT="57150" marB="57150" anchor="ctr"/>
                </a:tc>
                <a:extLst>
                  <a:ext uri="{0D108BD9-81ED-4DB2-BD59-A6C34878D82A}">
                    <a16:rowId xmlns:a16="http://schemas.microsoft.com/office/drawing/2014/main" val="1295090632"/>
                  </a:ext>
                </a:extLst>
              </a:tr>
              <a:tr h="0">
                <a:tc>
                  <a:txBody>
                    <a:bodyPr/>
                    <a:lstStyle/>
                    <a:p>
                      <a:pPr algn="ctr" fontAlgn="base"/>
                      <a:r>
                        <a:rPr lang="en-CA" sz="2400" b="0" dirty="0">
                          <a:effectLst/>
                        </a:rPr>
                        <a:t>time-mid</a:t>
                      </a:r>
                      <a:endParaRPr lang="en-CA" sz="2400" b="0" dirty="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BACF</a:t>
                      </a:r>
                    </a:p>
                  </a:txBody>
                  <a:tcPr marL="19050" marR="95250" marT="57150" marB="57150" anchor="ctr"/>
                </a:tc>
                <a:tc>
                  <a:txBody>
                    <a:bodyPr/>
                    <a:lstStyle/>
                    <a:p>
                      <a:pPr algn="ctr" fontAlgn="base"/>
                      <a:r>
                        <a:rPr lang="en-CA" sz="2400" b="0" dirty="0">
                          <a:effectLst/>
                        </a:rPr>
                        <a:t>2 bytes</a:t>
                      </a:r>
                      <a:endParaRPr lang="en-CA" sz="2400" b="0" dirty="0">
                        <a:effectLst/>
                        <a:latin typeface="inherit"/>
                      </a:endParaRPr>
                    </a:p>
                  </a:txBody>
                  <a:tcPr marL="19050" marR="95250" marT="57150" marB="57150" anchor="ctr"/>
                </a:tc>
                <a:extLst>
                  <a:ext uri="{0D108BD9-81ED-4DB2-BD59-A6C34878D82A}">
                    <a16:rowId xmlns:a16="http://schemas.microsoft.com/office/drawing/2014/main" val="2870221017"/>
                  </a:ext>
                </a:extLst>
              </a:tr>
              <a:tr h="0">
                <a:tc>
                  <a:txBody>
                    <a:bodyPr/>
                    <a:lstStyle/>
                    <a:p>
                      <a:pPr algn="ctr" fontAlgn="base"/>
                      <a:r>
                        <a:rPr lang="en-CA" sz="2400" b="0" dirty="0">
                          <a:effectLst/>
                        </a:rPr>
                        <a:t>time-high-and-version</a:t>
                      </a:r>
                      <a:endParaRPr lang="en-CA" sz="2400" b="0" dirty="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4472</a:t>
                      </a:r>
                    </a:p>
                  </a:txBody>
                  <a:tcPr marL="19050" marR="95250" marT="57150" marB="57150" anchor="ctr"/>
                </a:tc>
                <a:tc>
                  <a:txBody>
                    <a:bodyPr/>
                    <a:lstStyle/>
                    <a:p>
                      <a:pPr algn="ctr" fontAlgn="base"/>
                      <a:r>
                        <a:rPr lang="en-CA" sz="2400" b="0" dirty="0">
                          <a:effectLst/>
                        </a:rPr>
                        <a:t>2 bytes</a:t>
                      </a:r>
                      <a:endParaRPr lang="en-CA" sz="2400" b="0" dirty="0">
                        <a:effectLst/>
                        <a:latin typeface="inherit"/>
                      </a:endParaRPr>
                    </a:p>
                  </a:txBody>
                  <a:tcPr marL="19050" marR="95250" marT="57150" marB="57150" anchor="ctr"/>
                </a:tc>
                <a:extLst>
                  <a:ext uri="{0D108BD9-81ED-4DB2-BD59-A6C34878D82A}">
                    <a16:rowId xmlns:a16="http://schemas.microsoft.com/office/drawing/2014/main" val="2429013734"/>
                  </a:ext>
                </a:extLst>
              </a:tr>
              <a:tr h="0">
                <a:tc>
                  <a:txBody>
                    <a:bodyPr/>
                    <a:lstStyle/>
                    <a:p>
                      <a:pPr algn="ctr" fontAlgn="base"/>
                      <a:r>
                        <a:rPr lang="en-CA" sz="2400" b="0" dirty="0">
                          <a:effectLst/>
                        </a:rPr>
                        <a:t>clock-seq-and-reserved</a:t>
                      </a:r>
                      <a:endParaRPr lang="en-CA" sz="2400" b="0" dirty="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90</a:t>
                      </a:r>
                    </a:p>
                  </a:txBody>
                  <a:tcPr marL="19050" marR="95250" marT="57150" marB="57150" anchor="ctr"/>
                </a:tc>
                <a:tc>
                  <a:txBody>
                    <a:bodyPr/>
                    <a:lstStyle/>
                    <a:p>
                      <a:pPr algn="ctr" fontAlgn="base"/>
                      <a:r>
                        <a:rPr lang="en-CA" sz="2400" b="0" dirty="0">
                          <a:effectLst/>
                        </a:rPr>
                        <a:t>1 byte</a:t>
                      </a:r>
                      <a:endParaRPr lang="en-CA" sz="2400" b="0" dirty="0">
                        <a:effectLst/>
                        <a:latin typeface="inherit"/>
                      </a:endParaRPr>
                    </a:p>
                  </a:txBody>
                  <a:tcPr marL="19050" marR="95250" marT="57150" marB="57150" anchor="ctr"/>
                </a:tc>
                <a:extLst>
                  <a:ext uri="{0D108BD9-81ED-4DB2-BD59-A6C34878D82A}">
                    <a16:rowId xmlns:a16="http://schemas.microsoft.com/office/drawing/2014/main" val="4236314270"/>
                  </a:ext>
                </a:extLst>
              </a:tr>
              <a:tr h="0">
                <a:tc>
                  <a:txBody>
                    <a:bodyPr/>
                    <a:lstStyle/>
                    <a:p>
                      <a:pPr algn="ctr" fontAlgn="base"/>
                      <a:r>
                        <a:rPr lang="en-CA" sz="2400" b="0" dirty="0">
                          <a:effectLst/>
                        </a:rPr>
                        <a:t>clock-seq-low</a:t>
                      </a:r>
                      <a:endParaRPr lang="en-CA" sz="2400" b="0" dirty="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1C</a:t>
                      </a:r>
                    </a:p>
                  </a:txBody>
                  <a:tcPr marL="19050" marR="95250" marT="57150" marB="57150" anchor="ctr"/>
                </a:tc>
                <a:tc>
                  <a:txBody>
                    <a:bodyPr/>
                    <a:lstStyle/>
                    <a:p>
                      <a:pPr algn="ctr" fontAlgn="base"/>
                      <a:r>
                        <a:rPr lang="en-CA" sz="2400" b="0" dirty="0">
                          <a:effectLst/>
                        </a:rPr>
                        <a:t>1 byte</a:t>
                      </a:r>
                      <a:endParaRPr lang="en-CA" sz="2400" b="0" dirty="0">
                        <a:effectLst/>
                        <a:latin typeface="inherit"/>
                      </a:endParaRPr>
                    </a:p>
                  </a:txBody>
                  <a:tcPr marL="19050" marR="95250" marT="57150" marB="57150" anchor="ctr"/>
                </a:tc>
                <a:extLst>
                  <a:ext uri="{0D108BD9-81ED-4DB2-BD59-A6C34878D82A}">
                    <a16:rowId xmlns:a16="http://schemas.microsoft.com/office/drawing/2014/main" val="2466622629"/>
                  </a:ext>
                </a:extLst>
              </a:tr>
              <a:tr h="0">
                <a:tc>
                  <a:txBody>
                    <a:bodyPr/>
                    <a:lstStyle/>
                    <a:p>
                      <a:pPr algn="ctr" fontAlgn="base"/>
                      <a:r>
                        <a:rPr lang="en-CA" sz="2400" b="0" dirty="0">
                          <a:effectLst/>
                        </a:rPr>
                        <a:t>node</a:t>
                      </a:r>
                      <a:endParaRPr lang="en-CA" sz="2400" b="0" dirty="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957568484405</a:t>
                      </a:r>
                    </a:p>
                  </a:txBody>
                  <a:tcPr marL="19050" marR="95250" marT="57150" marB="57150" anchor="ctr"/>
                </a:tc>
                <a:tc>
                  <a:txBody>
                    <a:bodyPr/>
                    <a:lstStyle/>
                    <a:p>
                      <a:pPr algn="ctr" fontAlgn="base"/>
                      <a:r>
                        <a:rPr lang="en-CA" sz="2400" b="0" dirty="0">
                          <a:effectLst/>
                        </a:rPr>
                        <a:t>6 bytes</a:t>
                      </a:r>
                      <a:endParaRPr lang="en-CA" sz="2400" b="0" dirty="0">
                        <a:effectLst/>
                        <a:latin typeface="inherit"/>
                      </a:endParaRPr>
                    </a:p>
                  </a:txBody>
                  <a:tcPr marL="19050" marR="95250" marT="57150" marB="57150" anchor="ctr"/>
                </a:tc>
                <a:extLst>
                  <a:ext uri="{0D108BD9-81ED-4DB2-BD59-A6C34878D82A}">
                    <a16:rowId xmlns:a16="http://schemas.microsoft.com/office/drawing/2014/main" val="3406484055"/>
                  </a:ext>
                </a:extLst>
              </a:tr>
            </a:tbl>
          </a:graphicData>
        </a:graphic>
      </p:graphicFrame>
    </p:spTree>
    <p:extLst>
      <p:ext uri="{BB962C8B-B14F-4D97-AF65-F5344CB8AC3E}">
        <p14:creationId xmlns:p14="http://schemas.microsoft.com/office/powerpoint/2010/main" val="7656275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Consolas" panose="020B0609020204030204" pitchFamily="49" charset="0"/>
                <a:cs typeface="Consolas" panose="020B0609020204030204" pitchFamily="49" charset="0"/>
              </a:rPr>
              <a:t>CC05E271-BACF-4472-901C-957568484405</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2"/>
          <a:stretch>
            <a:fillRect/>
          </a:stretch>
        </p:blipFill>
        <p:spPr>
          <a:xfrm>
            <a:off x="999460" y="430243"/>
            <a:ext cx="989835" cy="511115"/>
          </a:xfrm>
          <a:prstGeom prst="rect">
            <a:avLst/>
          </a:prstGeom>
        </p:spPr>
      </p:pic>
      <p:graphicFrame>
        <p:nvGraphicFramePr>
          <p:cNvPr id="2" name="Table 1">
            <a:extLst>
              <a:ext uri="{FF2B5EF4-FFF2-40B4-BE49-F238E27FC236}">
                <a16:creationId xmlns:a16="http://schemas.microsoft.com/office/drawing/2014/main" id="{0CEB0F03-0D3B-EB40-A001-BE5CE45C1E26}"/>
              </a:ext>
            </a:extLst>
          </p:cNvPr>
          <p:cNvGraphicFramePr>
            <a:graphicFrameLocks noGrp="1"/>
          </p:cNvGraphicFramePr>
          <p:nvPr>
            <p:extLst>
              <p:ext uri="{D42A27DB-BD31-4B8C-83A1-F6EECF244321}">
                <p14:modId xmlns:p14="http://schemas.microsoft.com/office/powerpoint/2010/main" val="440528551"/>
              </p:ext>
            </p:extLst>
          </p:nvPr>
        </p:nvGraphicFramePr>
        <p:xfrm>
          <a:off x="1398364" y="2491748"/>
          <a:ext cx="9395271" cy="3360420"/>
        </p:xfrm>
        <a:graphic>
          <a:graphicData uri="http://schemas.openxmlformats.org/drawingml/2006/table">
            <a:tbl>
              <a:tblPr firstRow="1" bandRow="1">
                <a:tableStyleId>{073A0DAA-6AF3-43AB-8588-CEC1D06C72B9}</a:tableStyleId>
              </a:tblPr>
              <a:tblGrid>
                <a:gridCol w="3688643">
                  <a:extLst>
                    <a:ext uri="{9D8B030D-6E8A-4147-A177-3AD203B41FA5}">
                      <a16:colId xmlns:a16="http://schemas.microsoft.com/office/drawing/2014/main" val="3519786646"/>
                    </a:ext>
                  </a:extLst>
                </a:gridCol>
                <a:gridCol w="2795752">
                  <a:extLst>
                    <a:ext uri="{9D8B030D-6E8A-4147-A177-3AD203B41FA5}">
                      <a16:colId xmlns:a16="http://schemas.microsoft.com/office/drawing/2014/main" val="4191701108"/>
                    </a:ext>
                  </a:extLst>
                </a:gridCol>
                <a:gridCol w="2910876">
                  <a:extLst>
                    <a:ext uri="{9D8B030D-6E8A-4147-A177-3AD203B41FA5}">
                      <a16:colId xmlns:a16="http://schemas.microsoft.com/office/drawing/2014/main" val="2679573974"/>
                    </a:ext>
                  </a:extLst>
                </a:gridCol>
              </a:tblGrid>
              <a:tr h="0">
                <a:tc>
                  <a:txBody>
                    <a:bodyPr/>
                    <a:lstStyle/>
                    <a:p>
                      <a:pPr algn="ctr" fontAlgn="base"/>
                      <a:r>
                        <a:rPr lang="en-CA" sz="2400" b="1" dirty="0">
                          <a:effectLst/>
                        </a:rPr>
                        <a:t>Segment</a:t>
                      </a:r>
                      <a:endParaRPr lang="en-CA" sz="2400" b="1" dirty="0">
                        <a:effectLst/>
                        <a:latin typeface="inherit"/>
                      </a:endParaRPr>
                    </a:p>
                  </a:txBody>
                  <a:tcPr marL="19050" marR="95250" marT="57150" marB="57150" anchor="ctr"/>
                </a:tc>
                <a:tc>
                  <a:txBody>
                    <a:bodyPr/>
                    <a:lstStyle/>
                    <a:p>
                      <a:pPr algn="ctr" fontAlgn="base"/>
                      <a:r>
                        <a:rPr lang="en-CA" sz="2400" b="1" dirty="0">
                          <a:effectLst/>
                        </a:rPr>
                        <a:t>Value</a:t>
                      </a:r>
                      <a:endParaRPr lang="en-CA" sz="2400" b="1" dirty="0">
                        <a:effectLst/>
                        <a:latin typeface="inherit"/>
                      </a:endParaRPr>
                    </a:p>
                  </a:txBody>
                  <a:tcPr marL="19050" marR="95250" marT="57150" marB="57150" anchor="ctr"/>
                </a:tc>
                <a:tc>
                  <a:txBody>
                    <a:bodyPr/>
                    <a:lstStyle/>
                    <a:p>
                      <a:pPr algn="ctr" fontAlgn="base"/>
                      <a:r>
                        <a:rPr lang="en-CA" sz="2400" b="1" dirty="0">
                          <a:effectLst/>
                        </a:rPr>
                        <a:t>Storage</a:t>
                      </a:r>
                      <a:endParaRPr lang="en-CA" sz="2400" b="1" dirty="0">
                        <a:effectLst/>
                        <a:latin typeface="inherit"/>
                      </a:endParaRPr>
                    </a:p>
                  </a:txBody>
                  <a:tcPr marL="19050" marR="95250" marT="57150" marB="57150" anchor="ctr"/>
                </a:tc>
                <a:extLst>
                  <a:ext uri="{0D108BD9-81ED-4DB2-BD59-A6C34878D82A}">
                    <a16:rowId xmlns:a16="http://schemas.microsoft.com/office/drawing/2014/main" val="4238824708"/>
                  </a:ext>
                </a:extLst>
              </a:tr>
              <a:tr h="0">
                <a:tc>
                  <a:txBody>
                    <a:bodyPr/>
                    <a:lstStyle/>
                    <a:p>
                      <a:pPr algn="ctr" fontAlgn="base"/>
                      <a:r>
                        <a:rPr lang="en-CA" sz="2400" b="0">
                          <a:effectLst/>
                        </a:rPr>
                        <a:t>time-low</a:t>
                      </a:r>
                      <a:endParaRPr lang="en-CA" sz="2400" b="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CC</a:t>
                      </a:r>
                      <a:r>
                        <a:rPr lang="en-CA" sz="2400" b="1" dirty="0">
                          <a:effectLst/>
                          <a:latin typeface="Consolas" panose="020B0609020204030204" pitchFamily="49" charset="0"/>
                          <a:cs typeface="Consolas" panose="020B0609020204030204" pitchFamily="49" charset="0"/>
                        </a:rPr>
                        <a:t>05</a:t>
                      </a:r>
                      <a:r>
                        <a:rPr lang="en-CA" sz="2400" b="0" dirty="0">
                          <a:effectLst/>
                          <a:latin typeface="Consolas" panose="020B0609020204030204" pitchFamily="49" charset="0"/>
                          <a:cs typeface="Consolas" panose="020B0609020204030204" pitchFamily="49" charset="0"/>
                        </a:rPr>
                        <a:t>E2</a:t>
                      </a:r>
                      <a:r>
                        <a:rPr lang="en-CA" sz="2400" b="1" dirty="0">
                          <a:effectLst/>
                          <a:latin typeface="Consolas" panose="020B0609020204030204" pitchFamily="49" charset="0"/>
                          <a:cs typeface="Consolas" panose="020B0609020204030204" pitchFamily="49" charset="0"/>
                        </a:rPr>
                        <a:t>71</a:t>
                      </a: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0x</a:t>
                      </a:r>
                      <a:r>
                        <a:rPr lang="en-CA" sz="2400" b="1" dirty="0">
                          <a:effectLst/>
                          <a:latin typeface="Consolas" panose="020B0609020204030204" pitchFamily="49" charset="0"/>
                          <a:cs typeface="Consolas" panose="020B0609020204030204" pitchFamily="49" charset="0"/>
                        </a:rPr>
                        <a:t>71</a:t>
                      </a:r>
                      <a:r>
                        <a:rPr lang="en-CA" sz="2400" b="0" dirty="0">
                          <a:effectLst/>
                          <a:latin typeface="Consolas" panose="020B0609020204030204" pitchFamily="49" charset="0"/>
                          <a:cs typeface="Consolas" panose="020B0609020204030204" pitchFamily="49" charset="0"/>
                        </a:rPr>
                        <a:t>E2</a:t>
                      </a:r>
                      <a:r>
                        <a:rPr lang="en-CA" sz="2400" b="1" dirty="0">
                          <a:effectLst/>
                          <a:latin typeface="Consolas" panose="020B0609020204030204" pitchFamily="49" charset="0"/>
                          <a:cs typeface="Consolas" panose="020B0609020204030204" pitchFamily="49" charset="0"/>
                        </a:rPr>
                        <a:t>05</a:t>
                      </a:r>
                      <a:r>
                        <a:rPr lang="en-CA" sz="2400" b="0" dirty="0">
                          <a:effectLst/>
                          <a:latin typeface="Consolas" panose="020B0609020204030204" pitchFamily="49" charset="0"/>
                          <a:cs typeface="Consolas" panose="020B0609020204030204" pitchFamily="49" charset="0"/>
                        </a:rPr>
                        <a:t>CC</a:t>
                      </a:r>
                    </a:p>
                  </a:txBody>
                  <a:tcPr marL="19050" marR="95250" marT="57150" marB="57150" anchor="ctr"/>
                </a:tc>
                <a:extLst>
                  <a:ext uri="{0D108BD9-81ED-4DB2-BD59-A6C34878D82A}">
                    <a16:rowId xmlns:a16="http://schemas.microsoft.com/office/drawing/2014/main" val="1295090632"/>
                  </a:ext>
                </a:extLst>
              </a:tr>
              <a:tr h="0">
                <a:tc>
                  <a:txBody>
                    <a:bodyPr/>
                    <a:lstStyle/>
                    <a:p>
                      <a:pPr algn="ctr" fontAlgn="base"/>
                      <a:r>
                        <a:rPr lang="en-CA" sz="2400" b="0">
                          <a:effectLst/>
                        </a:rPr>
                        <a:t>time-mid</a:t>
                      </a:r>
                      <a:endParaRPr lang="en-CA" sz="2400" b="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BA</a:t>
                      </a:r>
                      <a:r>
                        <a:rPr lang="en-CA" sz="2400" b="1" dirty="0">
                          <a:effectLst/>
                          <a:latin typeface="Consolas" panose="020B0609020204030204" pitchFamily="49" charset="0"/>
                          <a:cs typeface="Consolas" panose="020B0609020204030204" pitchFamily="49" charset="0"/>
                        </a:rPr>
                        <a:t>CF</a:t>
                      </a: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0x</a:t>
                      </a:r>
                      <a:r>
                        <a:rPr lang="en-CA" sz="2400" b="1" dirty="0">
                          <a:effectLst/>
                          <a:latin typeface="Consolas" panose="020B0609020204030204" pitchFamily="49" charset="0"/>
                          <a:cs typeface="Consolas" panose="020B0609020204030204" pitchFamily="49" charset="0"/>
                        </a:rPr>
                        <a:t>CF</a:t>
                      </a:r>
                      <a:r>
                        <a:rPr lang="en-CA" sz="2400" b="0" dirty="0">
                          <a:effectLst/>
                          <a:latin typeface="Consolas" panose="020B0609020204030204" pitchFamily="49" charset="0"/>
                          <a:cs typeface="Consolas" panose="020B0609020204030204" pitchFamily="49" charset="0"/>
                        </a:rPr>
                        <a:t>BA</a:t>
                      </a:r>
                    </a:p>
                  </a:txBody>
                  <a:tcPr marL="19050" marR="95250" marT="57150" marB="57150" anchor="ctr"/>
                </a:tc>
                <a:extLst>
                  <a:ext uri="{0D108BD9-81ED-4DB2-BD59-A6C34878D82A}">
                    <a16:rowId xmlns:a16="http://schemas.microsoft.com/office/drawing/2014/main" val="2870221017"/>
                  </a:ext>
                </a:extLst>
              </a:tr>
              <a:tr h="0">
                <a:tc>
                  <a:txBody>
                    <a:bodyPr/>
                    <a:lstStyle/>
                    <a:p>
                      <a:pPr algn="ctr" fontAlgn="base"/>
                      <a:r>
                        <a:rPr lang="en-CA" sz="2400" b="0">
                          <a:effectLst/>
                        </a:rPr>
                        <a:t>time-high-and-version</a:t>
                      </a:r>
                      <a:endParaRPr lang="en-CA" sz="2400" b="0">
                        <a:effectLst/>
                        <a:latin typeface="inherit"/>
                      </a:endParaRP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44</a:t>
                      </a:r>
                      <a:r>
                        <a:rPr lang="en-CA" sz="2400" b="1" dirty="0">
                          <a:effectLst/>
                          <a:latin typeface="Consolas" panose="020B0609020204030204" pitchFamily="49" charset="0"/>
                          <a:cs typeface="Consolas" panose="020B0609020204030204" pitchFamily="49" charset="0"/>
                        </a:rPr>
                        <a:t>72</a:t>
                      </a: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0x</a:t>
                      </a:r>
                      <a:r>
                        <a:rPr lang="en-CA" sz="2400" b="1" dirty="0">
                          <a:effectLst/>
                          <a:latin typeface="Consolas" panose="020B0609020204030204" pitchFamily="49" charset="0"/>
                          <a:cs typeface="Consolas" panose="020B0609020204030204" pitchFamily="49" charset="0"/>
                        </a:rPr>
                        <a:t>72</a:t>
                      </a:r>
                      <a:r>
                        <a:rPr lang="en-CA" sz="2400" b="0" dirty="0">
                          <a:effectLst/>
                          <a:latin typeface="Consolas" panose="020B0609020204030204" pitchFamily="49" charset="0"/>
                          <a:cs typeface="Consolas" panose="020B0609020204030204" pitchFamily="49" charset="0"/>
                        </a:rPr>
                        <a:t>44</a:t>
                      </a:r>
                    </a:p>
                  </a:txBody>
                  <a:tcPr marL="19050" marR="95250" marT="57150" marB="57150" anchor="ctr"/>
                </a:tc>
                <a:extLst>
                  <a:ext uri="{0D108BD9-81ED-4DB2-BD59-A6C34878D82A}">
                    <a16:rowId xmlns:a16="http://schemas.microsoft.com/office/drawing/2014/main" val="2429013734"/>
                  </a:ext>
                </a:extLst>
              </a:tr>
              <a:tr h="0">
                <a:tc>
                  <a:txBody>
                    <a:bodyPr/>
                    <a:lstStyle/>
                    <a:p>
                      <a:pPr algn="ctr" fontAlgn="base"/>
                      <a:r>
                        <a:rPr lang="en-CA" sz="2400" b="0">
                          <a:effectLst/>
                        </a:rPr>
                        <a:t>clock-seq-and-reserved</a:t>
                      </a:r>
                      <a:endParaRPr lang="en-CA" sz="2400" b="0">
                        <a:effectLst/>
                        <a:latin typeface="inherit"/>
                      </a:endParaRPr>
                    </a:p>
                  </a:txBody>
                  <a:tcPr marL="19050" marR="95250" marT="57150" marB="57150" anchor="ctr"/>
                </a:tc>
                <a:tc>
                  <a:txBody>
                    <a:bodyPr/>
                    <a:lstStyle/>
                    <a:p>
                      <a:pPr algn="ctr" fontAlgn="base"/>
                      <a:r>
                        <a:rPr lang="en-CA" sz="2400" b="1" dirty="0">
                          <a:effectLst/>
                          <a:latin typeface="Consolas" panose="020B0609020204030204" pitchFamily="49" charset="0"/>
                          <a:cs typeface="Consolas" panose="020B0609020204030204" pitchFamily="49" charset="0"/>
                        </a:rPr>
                        <a:t>90</a:t>
                      </a: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0x</a:t>
                      </a:r>
                      <a:r>
                        <a:rPr lang="en-CA" sz="2400" b="1" dirty="0">
                          <a:effectLst/>
                          <a:latin typeface="Consolas" panose="020B0609020204030204" pitchFamily="49" charset="0"/>
                          <a:cs typeface="Consolas" panose="020B0609020204030204" pitchFamily="49" charset="0"/>
                        </a:rPr>
                        <a:t>90</a:t>
                      </a:r>
                    </a:p>
                  </a:txBody>
                  <a:tcPr marL="19050" marR="95250" marT="57150" marB="57150" anchor="ctr"/>
                </a:tc>
                <a:extLst>
                  <a:ext uri="{0D108BD9-81ED-4DB2-BD59-A6C34878D82A}">
                    <a16:rowId xmlns:a16="http://schemas.microsoft.com/office/drawing/2014/main" val="4236314270"/>
                  </a:ext>
                </a:extLst>
              </a:tr>
              <a:tr h="0">
                <a:tc>
                  <a:txBody>
                    <a:bodyPr/>
                    <a:lstStyle/>
                    <a:p>
                      <a:pPr algn="ctr" fontAlgn="base"/>
                      <a:r>
                        <a:rPr lang="en-CA" sz="2400" b="0">
                          <a:effectLst/>
                        </a:rPr>
                        <a:t>clock-seq-low</a:t>
                      </a:r>
                      <a:endParaRPr lang="en-CA" sz="2400" b="0">
                        <a:effectLst/>
                        <a:latin typeface="inherit"/>
                      </a:endParaRPr>
                    </a:p>
                  </a:txBody>
                  <a:tcPr marL="19050" marR="95250" marT="57150" marB="57150" anchor="ctr"/>
                </a:tc>
                <a:tc>
                  <a:txBody>
                    <a:bodyPr/>
                    <a:lstStyle/>
                    <a:p>
                      <a:pPr algn="ctr" fontAlgn="base"/>
                      <a:r>
                        <a:rPr lang="en-CA" sz="2400" b="1" dirty="0">
                          <a:effectLst/>
                          <a:latin typeface="Consolas" panose="020B0609020204030204" pitchFamily="49" charset="0"/>
                          <a:cs typeface="Consolas" panose="020B0609020204030204" pitchFamily="49" charset="0"/>
                        </a:rPr>
                        <a:t>1C</a:t>
                      </a: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0x</a:t>
                      </a:r>
                      <a:r>
                        <a:rPr lang="en-CA" sz="2400" b="1" dirty="0">
                          <a:effectLst/>
                          <a:latin typeface="Consolas" panose="020B0609020204030204" pitchFamily="49" charset="0"/>
                          <a:cs typeface="Consolas" panose="020B0609020204030204" pitchFamily="49" charset="0"/>
                        </a:rPr>
                        <a:t>1C</a:t>
                      </a:r>
                    </a:p>
                  </a:txBody>
                  <a:tcPr marL="19050" marR="95250" marT="57150" marB="57150" anchor="ctr"/>
                </a:tc>
                <a:extLst>
                  <a:ext uri="{0D108BD9-81ED-4DB2-BD59-A6C34878D82A}">
                    <a16:rowId xmlns:a16="http://schemas.microsoft.com/office/drawing/2014/main" val="2466622629"/>
                  </a:ext>
                </a:extLst>
              </a:tr>
              <a:tr h="0">
                <a:tc>
                  <a:txBody>
                    <a:bodyPr/>
                    <a:lstStyle/>
                    <a:p>
                      <a:pPr algn="ctr" fontAlgn="base"/>
                      <a:r>
                        <a:rPr lang="en-CA" sz="2400" b="0" dirty="0">
                          <a:effectLst/>
                        </a:rPr>
                        <a:t>node</a:t>
                      </a:r>
                      <a:endParaRPr lang="en-CA" sz="2400" b="0" dirty="0">
                        <a:effectLst/>
                        <a:latin typeface="inherit"/>
                      </a:endParaRPr>
                    </a:p>
                  </a:txBody>
                  <a:tcPr marL="19050" marR="95250" marT="57150" marB="57150" anchor="ctr"/>
                </a:tc>
                <a:tc>
                  <a:txBody>
                    <a:bodyPr/>
                    <a:lstStyle/>
                    <a:p>
                      <a:pPr algn="ctr" fontAlgn="base"/>
                      <a:r>
                        <a:rPr lang="en-CA" sz="2400" b="1" dirty="0">
                          <a:effectLst/>
                          <a:latin typeface="Consolas" panose="020B0609020204030204" pitchFamily="49" charset="0"/>
                          <a:cs typeface="Consolas" panose="020B0609020204030204" pitchFamily="49" charset="0"/>
                        </a:rPr>
                        <a:t>95</a:t>
                      </a:r>
                      <a:r>
                        <a:rPr lang="en-CA" sz="2400" b="0" dirty="0">
                          <a:effectLst/>
                          <a:latin typeface="Consolas" panose="020B0609020204030204" pitchFamily="49" charset="0"/>
                          <a:cs typeface="Consolas" panose="020B0609020204030204" pitchFamily="49" charset="0"/>
                        </a:rPr>
                        <a:t>75</a:t>
                      </a:r>
                      <a:r>
                        <a:rPr lang="en-CA" sz="2400" b="1" dirty="0">
                          <a:effectLst/>
                          <a:latin typeface="Consolas" panose="020B0609020204030204" pitchFamily="49" charset="0"/>
                          <a:cs typeface="Consolas" panose="020B0609020204030204" pitchFamily="49" charset="0"/>
                        </a:rPr>
                        <a:t>68</a:t>
                      </a:r>
                      <a:r>
                        <a:rPr lang="en-CA" sz="2400" b="0" dirty="0">
                          <a:effectLst/>
                          <a:latin typeface="Consolas" panose="020B0609020204030204" pitchFamily="49" charset="0"/>
                          <a:cs typeface="Consolas" panose="020B0609020204030204" pitchFamily="49" charset="0"/>
                        </a:rPr>
                        <a:t>48</a:t>
                      </a:r>
                      <a:r>
                        <a:rPr lang="en-CA" sz="2400" b="1" dirty="0">
                          <a:effectLst/>
                          <a:latin typeface="Consolas" panose="020B0609020204030204" pitchFamily="49" charset="0"/>
                          <a:cs typeface="Consolas" panose="020B0609020204030204" pitchFamily="49" charset="0"/>
                        </a:rPr>
                        <a:t>44</a:t>
                      </a:r>
                      <a:r>
                        <a:rPr lang="en-CA" sz="2400" b="0" dirty="0">
                          <a:effectLst/>
                          <a:latin typeface="Consolas" panose="020B0609020204030204" pitchFamily="49" charset="0"/>
                          <a:cs typeface="Consolas" panose="020B0609020204030204" pitchFamily="49" charset="0"/>
                        </a:rPr>
                        <a:t>05</a:t>
                      </a:r>
                    </a:p>
                  </a:txBody>
                  <a:tcPr marL="19050" marR="95250" marT="57150" marB="57150" anchor="ctr"/>
                </a:tc>
                <a:tc>
                  <a:txBody>
                    <a:bodyPr/>
                    <a:lstStyle/>
                    <a:p>
                      <a:pPr algn="ctr" fontAlgn="base"/>
                      <a:r>
                        <a:rPr lang="en-CA" sz="2400" b="0" dirty="0">
                          <a:effectLst/>
                          <a:latin typeface="Consolas" panose="020B0609020204030204" pitchFamily="49" charset="0"/>
                          <a:cs typeface="Consolas" panose="020B0609020204030204" pitchFamily="49" charset="0"/>
                        </a:rPr>
                        <a:t>0x</a:t>
                      </a:r>
                      <a:r>
                        <a:rPr lang="en-CA" sz="2400" b="1" dirty="0">
                          <a:effectLst/>
                          <a:latin typeface="Consolas" panose="020B0609020204030204" pitchFamily="49" charset="0"/>
                          <a:cs typeface="Consolas" panose="020B0609020204030204" pitchFamily="49" charset="0"/>
                        </a:rPr>
                        <a:t>95</a:t>
                      </a:r>
                      <a:r>
                        <a:rPr lang="en-CA" sz="2400" b="0" dirty="0">
                          <a:effectLst/>
                          <a:latin typeface="Consolas" panose="020B0609020204030204" pitchFamily="49" charset="0"/>
                          <a:cs typeface="Consolas" panose="020B0609020204030204" pitchFamily="49" charset="0"/>
                        </a:rPr>
                        <a:t>75</a:t>
                      </a:r>
                      <a:r>
                        <a:rPr lang="en-CA" sz="2400" b="1" dirty="0">
                          <a:effectLst/>
                          <a:latin typeface="Consolas" panose="020B0609020204030204" pitchFamily="49" charset="0"/>
                          <a:cs typeface="Consolas" panose="020B0609020204030204" pitchFamily="49" charset="0"/>
                        </a:rPr>
                        <a:t>68</a:t>
                      </a:r>
                      <a:r>
                        <a:rPr lang="en-CA" sz="2400" b="0" dirty="0">
                          <a:effectLst/>
                          <a:latin typeface="Consolas" panose="020B0609020204030204" pitchFamily="49" charset="0"/>
                          <a:cs typeface="Consolas" panose="020B0609020204030204" pitchFamily="49" charset="0"/>
                        </a:rPr>
                        <a:t>48</a:t>
                      </a:r>
                      <a:r>
                        <a:rPr lang="en-CA" sz="2400" b="1" dirty="0">
                          <a:effectLst/>
                          <a:latin typeface="Consolas" panose="020B0609020204030204" pitchFamily="49" charset="0"/>
                          <a:cs typeface="Consolas" panose="020B0609020204030204" pitchFamily="49" charset="0"/>
                        </a:rPr>
                        <a:t>44</a:t>
                      </a:r>
                      <a:r>
                        <a:rPr lang="en-CA" sz="2400" b="0" dirty="0">
                          <a:effectLst/>
                          <a:latin typeface="Consolas" panose="020B0609020204030204" pitchFamily="49" charset="0"/>
                          <a:cs typeface="Consolas" panose="020B0609020204030204" pitchFamily="49" charset="0"/>
                        </a:rPr>
                        <a:t>05</a:t>
                      </a:r>
                    </a:p>
                  </a:txBody>
                  <a:tcPr marL="19050" marR="95250" marT="57150" marB="57150" anchor="ctr"/>
                </a:tc>
                <a:extLst>
                  <a:ext uri="{0D108BD9-81ED-4DB2-BD59-A6C34878D82A}">
                    <a16:rowId xmlns:a16="http://schemas.microsoft.com/office/drawing/2014/main" val="3406484055"/>
                  </a:ext>
                </a:extLst>
              </a:tr>
            </a:tbl>
          </a:graphicData>
        </a:graphic>
      </p:graphicFrame>
      <p:sp>
        <p:nvSpPr>
          <p:cNvPr id="5" name="TextBox 4">
            <a:extLst>
              <a:ext uri="{FF2B5EF4-FFF2-40B4-BE49-F238E27FC236}">
                <a16:creationId xmlns:a16="http://schemas.microsoft.com/office/drawing/2014/main" id="{53F82F52-C1F0-4948-BABA-9EB92EEDBEBB}"/>
              </a:ext>
            </a:extLst>
          </p:cNvPr>
          <p:cNvSpPr txBox="1"/>
          <p:nvPr/>
        </p:nvSpPr>
        <p:spPr>
          <a:xfrm>
            <a:off x="3593550" y="5893419"/>
            <a:ext cx="5004896" cy="461665"/>
          </a:xfrm>
          <a:prstGeom prst="rect">
            <a:avLst/>
          </a:prstGeom>
          <a:noFill/>
        </p:spPr>
        <p:txBody>
          <a:bodyPr wrap="none" rtlCol="0">
            <a:spAutoFit/>
          </a:bodyPr>
          <a:lstStyle/>
          <a:p>
            <a:r>
              <a:rPr lang="en-US" sz="2400" b="1" i="1" dirty="0"/>
              <a:t>Why is the node not byte-reversed?</a:t>
            </a:r>
          </a:p>
        </p:txBody>
      </p:sp>
      <p:sp>
        <p:nvSpPr>
          <p:cNvPr id="7" name="TextBox 6">
            <a:extLst>
              <a:ext uri="{FF2B5EF4-FFF2-40B4-BE49-F238E27FC236}">
                <a16:creationId xmlns:a16="http://schemas.microsoft.com/office/drawing/2014/main" id="{CA58116B-43B6-AE47-9A41-80212E38F76D}"/>
              </a:ext>
            </a:extLst>
          </p:cNvPr>
          <p:cNvSpPr txBox="1"/>
          <p:nvPr/>
        </p:nvSpPr>
        <p:spPr>
          <a:xfrm>
            <a:off x="1921618" y="6340109"/>
            <a:ext cx="8348760" cy="461665"/>
          </a:xfrm>
          <a:prstGeom prst="rect">
            <a:avLst/>
          </a:prstGeom>
          <a:noFill/>
        </p:spPr>
        <p:txBody>
          <a:bodyPr wrap="none" rtlCol="0">
            <a:spAutoFit/>
          </a:bodyPr>
          <a:lstStyle/>
          <a:p>
            <a:r>
              <a:rPr lang="en-US" sz="2400" b="1" i="1" dirty="0"/>
              <a:t>It’s the MAC address – kind of – and therefore the sort order!</a:t>
            </a:r>
          </a:p>
        </p:txBody>
      </p:sp>
    </p:spTree>
    <p:extLst>
      <p:ext uri="{BB962C8B-B14F-4D97-AF65-F5344CB8AC3E}">
        <p14:creationId xmlns:p14="http://schemas.microsoft.com/office/powerpoint/2010/main" val="1080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9AAA5C-79B0-174E-90C8-231B99822786}"/>
              </a:ext>
            </a:extLst>
          </p:cNvPr>
          <p:cNvSpPr>
            <a:spLocks noGrp="1"/>
          </p:cNvSpPr>
          <p:nvPr>
            <p:ph type="title"/>
          </p:nvPr>
        </p:nvSpPr>
        <p:spPr/>
        <p:txBody>
          <a:bodyPr/>
          <a:lstStyle/>
          <a:p>
            <a:r>
              <a:rPr lang="en-CA" b="1" dirty="0"/>
              <a:t>Bonus round</a:t>
            </a:r>
          </a:p>
        </p:txBody>
      </p:sp>
      <p:sp>
        <p:nvSpPr>
          <p:cNvPr id="5" name="Text Placeholder 4">
            <a:extLst>
              <a:ext uri="{FF2B5EF4-FFF2-40B4-BE49-F238E27FC236}">
                <a16:creationId xmlns:a16="http://schemas.microsoft.com/office/drawing/2014/main" id="{45FEE05C-8534-544B-8A04-A7CE1EBECCAE}"/>
              </a:ext>
            </a:extLst>
          </p:cNvPr>
          <p:cNvSpPr>
            <a:spLocks noGrp="1"/>
          </p:cNvSpPr>
          <p:nvPr>
            <p:ph type="body" idx="1"/>
          </p:nvPr>
        </p:nvSpPr>
        <p:spPr>
          <a:xfrm>
            <a:off x="912628" y="5018567"/>
            <a:ext cx="7907079" cy="1286540"/>
          </a:xfrm>
        </p:spPr>
        <p:txBody>
          <a:bodyPr>
            <a:noAutofit/>
          </a:bodyPr>
          <a:lstStyle/>
          <a:p>
            <a:r>
              <a:rPr lang="en-CA" sz="3200" b="1" dirty="0"/>
              <a:t>SQL_VARIANT and BIT</a:t>
            </a:r>
          </a:p>
        </p:txBody>
      </p:sp>
      <p:pic>
        <p:nvPicPr>
          <p:cNvPr id="6" name="Picture 5">
            <a:extLst>
              <a:ext uri="{FF2B5EF4-FFF2-40B4-BE49-F238E27FC236}">
                <a16:creationId xmlns:a16="http://schemas.microsoft.com/office/drawing/2014/main" id="{E4593CC8-E2FF-8345-BE22-9D2F079441AF}"/>
              </a:ext>
            </a:extLst>
          </p:cNvPr>
          <p:cNvPicPr>
            <a:picLocks noChangeAspect="1"/>
          </p:cNvPicPr>
          <p:nvPr/>
        </p:nvPicPr>
        <p:blipFill>
          <a:blip r:embed="rId2"/>
          <a:stretch>
            <a:fillRect/>
          </a:stretch>
        </p:blipFill>
        <p:spPr>
          <a:xfrm>
            <a:off x="999460" y="430243"/>
            <a:ext cx="989835" cy="511115"/>
          </a:xfrm>
          <a:prstGeom prst="rect">
            <a:avLst/>
          </a:prstGeom>
        </p:spPr>
      </p:pic>
    </p:spTree>
    <p:extLst>
      <p:ext uri="{BB962C8B-B14F-4D97-AF65-F5344CB8AC3E}">
        <p14:creationId xmlns:p14="http://schemas.microsoft.com/office/powerpoint/2010/main" val="23006598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Consolas" panose="020B0609020204030204" pitchFamily="49" charset="0"/>
                <a:cs typeface="Consolas" panose="020B0609020204030204" pitchFamily="49" charset="0"/>
              </a:rPr>
              <a:t>SQL_VARIANT</a:t>
            </a:r>
            <a:r>
              <a:rPr lang="en-US" sz="2800" dirty="0"/>
              <a:t> is a chimera</a:t>
            </a:r>
          </a:p>
        </p:txBody>
      </p:sp>
      <p:sp>
        <p:nvSpPr>
          <p:cNvPr id="5" name="Content Placeholder 4">
            <a:extLst>
              <a:ext uri="{FF2B5EF4-FFF2-40B4-BE49-F238E27FC236}">
                <a16:creationId xmlns:a16="http://schemas.microsoft.com/office/drawing/2014/main" id="{719DC38D-F001-914A-8174-66091378462E}"/>
              </a:ext>
            </a:extLst>
          </p:cNvPr>
          <p:cNvSpPr>
            <a:spLocks noGrp="1"/>
          </p:cNvSpPr>
          <p:nvPr>
            <p:ph idx="1"/>
          </p:nvPr>
        </p:nvSpPr>
        <p:spPr/>
        <p:txBody>
          <a:bodyPr>
            <a:noAutofit/>
          </a:bodyPr>
          <a:lstStyle/>
          <a:p>
            <a:r>
              <a:rPr lang="en-US" sz="3200" b="1" dirty="0"/>
              <a:t>Stores strings, integers, and binary</a:t>
            </a:r>
          </a:p>
          <a:p>
            <a:r>
              <a:rPr lang="en-US" sz="3200" b="1" dirty="0"/>
              <a:t>Strings can be stored as ASCII or UTF-16</a:t>
            </a:r>
          </a:p>
          <a:p>
            <a:r>
              <a:rPr lang="en-US" sz="3200" b="1" dirty="0"/>
              <a:t>Not fully ODBC compatible: you might get binary back</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3"/>
          <a:stretch>
            <a:fillRect/>
          </a:stretch>
        </p:blipFill>
        <p:spPr>
          <a:xfrm>
            <a:off x="999460" y="430243"/>
            <a:ext cx="989835" cy="511115"/>
          </a:xfrm>
          <a:prstGeom prst="rect">
            <a:avLst/>
          </a:prstGeom>
        </p:spPr>
      </p:pic>
    </p:spTree>
    <p:extLst>
      <p:ext uri="{BB962C8B-B14F-4D97-AF65-F5344CB8AC3E}">
        <p14:creationId xmlns:p14="http://schemas.microsoft.com/office/powerpoint/2010/main" val="286666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Consolas" panose="020B0609020204030204" pitchFamily="49" charset="0"/>
                <a:cs typeface="Consolas" panose="020B0609020204030204" pitchFamily="49" charset="0"/>
              </a:rPr>
              <a:t>SQL_VARIANT</a:t>
            </a:r>
            <a:r>
              <a:rPr lang="en-US" sz="2800" dirty="0"/>
              <a:t> continued (1/2)</a:t>
            </a:r>
          </a:p>
        </p:txBody>
      </p:sp>
      <p:sp>
        <p:nvSpPr>
          <p:cNvPr id="5" name="Content Placeholder 4">
            <a:extLst>
              <a:ext uri="{FF2B5EF4-FFF2-40B4-BE49-F238E27FC236}">
                <a16:creationId xmlns:a16="http://schemas.microsoft.com/office/drawing/2014/main" id="{719DC38D-F001-914A-8174-66091378462E}"/>
              </a:ext>
            </a:extLst>
          </p:cNvPr>
          <p:cNvSpPr>
            <a:spLocks noGrp="1"/>
          </p:cNvSpPr>
          <p:nvPr>
            <p:ph idx="1"/>
          </p:nvPr>
        </p:nvSpPr>
        <p:spPr/>
        <p:txBody>
          <a:bodyPr>
            <a:noAutofit/>
          </a:bodyPr>
          <a:lstStyle/>
          <a:p>
            <a:r>
              <a:rPr lang="en-US" sz="3200" b="1" dirty="0"/>
              <a:t>Each value has a prefix indicating its type</a:t>
            </a:r>
          </a:p>
          <a:p>
            <a:r>
              <a:rPr lang="en-US" sz="3200" b="1" dirty="0"/>
              <a:t>Character prefix includes the actual collation</a:t>
            </a:r>
          </a:p>
          <a:p>
            <a:r>
              <a:rPr lang="en-US" sz="3200" b="1" dirty="0"/>
              <a:t>The integer prefix includes a version which is always </a:t>
            </a:r>
            <a:r>
              <a:rPr lang="en-US" sz="3200" b="1" dirty="0">
                <a:latin typeface="Consolas" panose="020B0609020204030204" pitchFamily="49" charset="0"/>
                <a:cs typeface="Consolas" panose="020B0609020204030204" pitchFamily="49" charset="0"/>
              </a:rPr>
              <a:t>1</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2"/>
          <a:stretch>
            <a:fillRect/>
          </a:stretch>
        </p:blipFill>
        <p:spPr>
          <a:xfrm>
            <a:off x="999460" y="430243"/>
            <a:ext cx="989835" cy="511115"/>
          </a:xfrm>
          <a:prstGeom prst="rect">
            <a:avLst/>
          </a:prstGeom>
        </p:spPr>
      </p:pic>
    </p:spTree>
    <p:extLst>
      <p:ext uri="{BB962C8B-B14F-4D97-AF65-F5344CB8AC3E}">
        <p14:creationId xmlns:p14="http://schemas.microsoft.com/office/powerpoint/2010/main" val="246942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Consolas" panose="020B0609020204030204" pitchFamily="49" charset="0"/>
                <a:cs typeface="Consolas" panose="020B0609020204030204" pitchFamily="49" charset="0"/>
              </a:rPr>
              <a:t>SQL_VARIANT</a:t>
            </a:r>
            <a:r>
              <a:rPr lang="en-US" sz="2800" dirty="0">
                <a:latin typeface="+mn-lt"/>
                <a:cs typeface="Consolas" panose="020B0609020204030204" pitchFamily="49" charset="0"/>
              </a:rPr>
              <a:t> continued (2/2)</a:t>
            </a:r>
            <a:endParaRPr lang="en-US" sz="2800" dirty="0">
              <a:latin typeface="+mn-lt"/>
            </a:endParaRPr>
          </a:p>
        </p:txBody>
      </p:sp>
      <p:sp>
        <p:nvSpPr>
          <p:cNvPr id="5" name="Content Placeholder 4">
            <a:extLst>
              <a:ext uri="{FF2B5EF4-FFF2-40B4-BE49-F238E27FC236}">
                <a16:creationId xmlns:a16="http://schemas.microsoft.com/office/drawing/2014/main" id="{719DC38D-F001-914A-8174-66091378462E}"/>
              </a:ext>
            </a:extLst>
          </p:cNvPr>
          <p:cNvSpPr>
            <a:spLocks noGrp="1"/>
          </p:cNvSpPr>
          <p:nvPr>
            <p:ph idx="1"/>
          </p:nvPr>
        </p:nvSpPr>
        <p:spPr>
          <a:xfrm>
            <a:off x="914399" y="2853369"/>
            <a:ext cx="10363200" cy="3574388"/>
          </a:xfrm>
        </p:spPr>
        <p:txBody>
          <a:bodyPr>
            <a:noAutofit/>
          </a:bodyPr>
          <a:lstStyle/>
          <a:p>
            <a:r>
              <a:rPr lang="en-US" sz="3200" b="1" dirty="0" err="1">
                <a:latin typeface="Consolas" panose="020B0609020204030204" pitchFamily="49" charset="0"/>
                <a:cs typeface="Consolas" panose="020B0609020204030204" pitchFamily="49" charset="0"/>
              </a:rPr>
              <a:t>N'Randolph</a:t>
            </a:r>
            <a:r>
              <a:rPr lang="en-US" sz="3200" b="1" dirty="0">
                <a:latin typeface="Consolas" panose="020B0609020204030204" pitchFamily="49" charset="0"/>
                <a:cs typeface="Consolas" panose="020B0609020204030204" pitchFamily="49" charset="0"/>
              </a:rPr>
              <a:t>'</a:t>
            </a:r>
            <a:r>
              <a:rPr lang="en-US" sz="3200" b="1" dirty="0"/>
              <a:t> is encoded as </a:t>
            </a:r>
            <a:r>
              <a:rPr lang="en-CA" sz="3200" dirty="0">
                <a:latin typeface="Consolas" panose="020B0609020204030204" pitchFamily="49" charset="0"/>
                <a:cs typeface="Consolas" panose="020B0609020204030204" pitchFamily="49" charset="0"/>
              </a:rPr>
              <a:t>0xE701401F08C00000</a:t>
            </a:r>
            <a:br>
              <a:rPr lang="en-CA" sz="3200" b="1" dirty="0">
                <a:latin typeface="Consolas" panose="020B0609020204030204" pitchFamily="49" charset="0"/>
                <a:cs typeface="Consolas" panose="020B0609020204030204" pitchFamily="49" charset="0"/>
              </a:rPr>
            </a:br>
            <a:r>
              <a:rPr lang="en-CA" sz="3200" b="1" dirty="0">
                <a:latin typeface="Consolas" panose="020B0609020204030204" pitchFamily="49" charset="0"/>
                <a:cs typeface="Consolas" panose="020B0609020204030204" pitchFamily="49" charset="0"/>
              </a:rPr>
              <a:t>520061006E0064006F006C0070006800</a:t>
            </a:r>
            <a:endParaRPr lang="en-US" sz="3200" b="1" dirty="0">
              <a:latin typeface="Consolas" panose="020B0609020204030204" pitchFamily="49" charset="0"/>
              <a:cs typeface="Consolas" panose="020B0609020204030204" pitchFamily="49" charset="0"/>
            </a:endParaRPr>
          </a:p>
          <a:p>
            <a:r>
              <a:rPr lang="en-US" sz="3200" b="1" dirty="0">
                <a:latin typeface="Consolas" panose="020B0609020204030204" pitchFamily="49" charset="0"/>
                <a:cs typeface="Consolas" panose="020B0609020204030204" pitchFamily="49" charset="0"/>
              </a:rPr>
              <a:t>0xE7</a:t>
            </a:r>
            <a:r>
              <a:rPr lang="en-US" sz="3200" b="1" dirty="0"/>
              <a:t> (system type </a:t>
            </a:r>
            <a:r>
              <a:rPr lang="en-US" sz="3200" b="1" dirty="0">
                <a:latin typeface="Consolas" panose="020B0609020204030204" pitchFamily="49" charset="0"/>
                <a:cs typeface="Consolas" panose="020B0609020204030204" pitchFamily="49" charset="0"/>
              </a:rPr>
              <a:t>231</a:t>
            </a:r>
            <a:r>
              <a:rPr lang="en-US" sz="3200" b="1" dirty="0"/>
              <a:t>) indicates </a:t>
            </a:r>
            <a:r>
              <a:rPr lang="en-US" sz="3200" b="1" dirty="0">
                <a:latin typeface="Consolas" panose="020B0609020204030204" pitchFamily="49" charset="0"/>
                <a:cs typeface="Consolas" panose="020B0609020204030204" pitchFamily="49" charset="0"/>
              </a:rPr>
              <a:t>NVARCHAR</a:t>
            </a:r>
          </a:p>
          <a:p>
            <a:r>
              <a:rPr lang="en-CA" sz="3200" b="1" dirty="0">
                <a:cs typeface="Consolas" panose="020B0609020204030204" pitchFamily="49" charset="0"/>
              </a:rPr>
              <a:t>The rest is decoded by using </a:t>
            </a:r>
            <a:r>
              <a:rPr lang="en-CA" sz="3200" b="1" dirty="0">
                <a:latin typeface="Consolas" panose="020B0609020204030204" pitchFamily="49" charset="0"/>
                <a:cs typeface="Consolas" panose="020B0609020204030204" pitchFamily="49" charset="0"/>
              </a:rPr>
              <a:t>SQL_VARIANT_PROPERTY</a:t>
            </a:r>
            <a:r>
              <a:rPr lang="en-CA" sz="3200" b="1" dirty="0">
                <a:cs typeface="Consolas" panose="020B0609020204030204" pitchFamily="49" charset="0"/>
              </a:rPr>
              <a:t>, and includes collation, precision, scale, and total bytes</a:t>
            </a:r>
            <a:endParaRPr lang="en-US" sz="3200" b="1" dirty="0">
              <a:cs typeface="Consolas" panose="020B0609020204030204" pitchFamily="49" charset="0"/>
            </a:endParaRP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2"/>
          <a:stretch>
            <a:fillRect/>
          </a:stretch>
        </p:blipFill>
        <p:spPr>
          <a:xfrm>
            <a:off x="999460" y="430243"/>
            <a:ext cx="989835" cy="511115"/>
          </a:xfrm>
          <a:prstGeom prst="rect">
            <a:avLst/>
          </a:prstGeom>
        </p:spPr>
      </p:pic>
    </p:spTree>
    <p:extLst>
      <p:ext uri="{BB962C8B-B14F-4D97-AF65-F5344CB8AC3E}">
        <p14:creationId xmlns:p14="http://schemas.microsoft.com/office/powerpoint/2010/main" val="221356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CB8AA5-9409-AE43-AD84-051F578A2E28}"/>
              </a:ext>
            </a:extLst>
          </p:cNvPr>
          <p:cNvSpPr>
            <a:spLocks noGrp="1"/>
          </p:cNvSpPr>
          <p:nvPr>
            <p:ph type="title"/>
          </p:nvPr>
        </p:nvSpPr>
        <p:spPr/>
        <p:txBody>
          <a:bodyPr>
            <a:normAutofit/>
          </a:bodyPr>
          <a:lstStyle/>
          <a:p>
            <a:r>
              <a:rPr lang="en-US" sz="2800" dirty="0">
                <a:latin typeface="+mn-lt"/>
                <a:cs typeface="Consolas" panose="020B0609020204030204" pitchFamily="49" charset="0"/>
              </a:rPr>
              <a:t>Let’s finish with the </a:t>
            </a:r>
            <a:r>
              <a:rPr lang="en-US" sz="2800" dirty="0">
                <a:latin typeface="Consolas" panose="020B0609020204030204" pitchFamily="49" charset="0"/>
                <a:cs typeface="Consolas" panose="020B0609020204030204" pitchFamily="49" charset="0"/>
              </a:rPr>
              <a:t>BIT</a:t>
            </a:r>
            <a:endParaRPr lang="en-US" sz="2800" dirty="0"/>
          </a:p>
        </p:txBody>
      </p:sp>
      <p:sp>
        <p:nvSpPr>
          <p:cNvPr id="5" name="Content Placeholder 4">
            <a:extLst>
              <a:ext uri="{FF2B5EF4-FFF2-40B4-BE49-F238E27FC236}">
                <a16:creationId xmlns:a16="http://schemas.microsoft.com/office/drawing/2014/main" id="{719DC38D-F001-914A-8174-66091378462E}"/>
              </a:ext>
            </a:extLst>
          </p:cNvPr>
          <p:cNvSpPr>
            <a:spLocks noGrp="1"/>
          </p:cNvSpPr>
          <p:nvPr>
            <p:ph idx="1"/>
          </p:nvPr>
        </p:nvSpPr>
        <p:spPr/>
        <p:txBody>
          <a:bodyPr>
            <a:noAutofit/>
          </a:bodyPr>
          <a:lstStyle/>
          <a:p>
            <a:r>
              <a:rPr lang="en-US" sz="3200" b="1" dirty="0"/>
              <a:t>One byte for 1-8 columns of type </a:t>
            </a:r>
            <a:r>
              <a:rPr lang="en-US" sz="3200" b="1" dirty="0">
                <a:latin typeface="Consolas" panose="020B0609020204030204" pitchFamily="49" charset="0"/>
                <a:cs typeface="Consolas" panose="020B0609020204030204" pitchFamily="49" charset="0"/>
              </a:rPr>
              <a:t>BIT</a:t>
            </a:r>
            <a:r>
              <a:rPr lang="en-US" sz="3200" b="1" dirty="0"/>
              <a:t>, and so on</a:t>
            </a:r>
          </a:p>
          <a:p>
            <a:r>
              <a:rPr lang="en-US" sz="3200" b="1" dirty="0"/>
              <a:t>Byte-reversed</a:t>
            </a:r>
          </a:p>
          <a:p>
            <a:r>
              <a:rPr lang="en-US" sz="3200" b="1" dirty="0"/>
              <a:t>Each position in the bitmask is the </a:t>
            </a:r>
            <a:r>
              <a:rPr lang="en-US" sz="3200" b="1" dirty="0">
                <a:latin typeface="Consolas" panose="020B0609020204030204" pitchFamily="49" charset="0"/>
                <a:cs typeface="Consolas" panose="020B0609020204030204" pitchFamily="49" charset="0"/>
              </a:rPr>
              <a:t>true</a:t>
            </a:r>
            <a:r>
              <a:rPr lang="en-US" sz="3200" b="1" dirty="0"/>
              <a:t>/</a:t>
            </a:r>
            <a:r>
              <a:rPr lang="en-US" sz="3200" b="1" dirty="0">
                <a:latin typeface="Consolas" panose="020B0609020204030204" pitchFamily="49" charset="0"/>
                <a:cs typeface="Consolas" panose="020B0609020204030204" pitchFamily="49" charset="0"/>
              </a:rPr>
              <a:t>false</a:t>
            </a:r>
            <a:r>
              <a:rPr lang="en-US" sz="3200" b="1" dirty="0"/>
              <a:t> value</a:t>
            </a:r>
          </a:p>
        </p:txBody>
      </p:sp>
      <p:pic>
        <p:nvPicPr>
          <p:cNvPr id="6" name="Picture 5">
            <a:extLst>
              <a:ext uri="{FF2B5EF4-FFF2-40B4-BE49-F238E27FC236}">
                <a16:creationId xmlns:a16="http://schemas.microsoft.com/office/drawing/2014/main" id="{6C0A3530-B7D2-9743-B4CA-BCF3516308B8}"/>
              </a:ext>
            </a:extLst>
          </p:cNvPr>
          <p:cNvPicPr>
            <a:picLocks noChangeAspect="1"/>
          </p:cNvPicPr>
          <p:nvPr/>
        </p:nvPicPr>
        <p:blipFill>
          <a:blip r:embed="rId3"/>
          <a:stretch>
            <a:fillRect/>
          </a:stretch>
        </p:blipFill>
        <p:spPr>
          <a:xfrm>
            <a:off x="999460" y="430243"/>
            <a:ext cx="989835" cy="511115"/>
          </a:xfrm>
          <a:prstGeom prst="rect">
            <a:avLst/>
          </a:prstGeom>
        </p:spPr>
      </p:pic>
    </p:spTree>
    <p:extLst>
      <p:ext uri="{BB962C8B-B14F-4D97-AF65-F5344CB8AC3E}">
        <p14:creationId xmlns:p14="http://schemas.microsoft.com/office/powerpoint/2010/main" val="180562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897E-B7A0-6344-9412-92572078E02A}"/>
              </a:ext>
            </a:extLst>
          </p:cNvPr>
          <p:cNvSpPr>
            <a:spLocks noGrp="1"/>
          </p:cNvSpPr>
          <p:nvPr>
            <p:ph type="title"/>
          </p:nvPr>
        </p:nvSpPr>
        <p:spPr/>
        <p:txBody>
          <a:bodyPr>
            <a:normAutofit/>
          </a:bodyPr>
          <a:lstStyle/>
          <a:p>
            <a:r>
              <a:rPr lang="en-CA" sz="2800" dirty="0"/>
              <a:t>It also helps to know </a:t>
            </a:r>
            <a:r>
              <a:rPr lang="en-CA" sz="2800" i="1" dirty="0"/>
              <a:t>two’s complement</a:t>
            </a:r>
          </a:p>
        </p:txBody>
      </p:sp>
      <p:sp>
        <p:nvSpPr>
          <p:cNvPr id="3" name="Content Placeholder 2">
            <a:extLst>
              <a:ext uri="{FF2B5EF4-FFF2-40B4-BE49-F238E27FC236}">
                <a16:creationId xmlns:a16="http://schemas.microsoft.com/office/drawing/2014/main" id="{15AD56A3-9FD3-7A44-8FDF-95B09FE03AE1}"/>
              </a:ext>
            </a:extLst>
          </p:cNvPr>
          <p:cNvSpPr>
            <a:spLocks noGrp="1"/>
          </p:cNvSpPr>
          <p:nvPr>
            <p:ph idx="1"/>
          </p:nvPr>
        </p:nvSpPr>
        <p:spPr>
          <a:xfrm>
            <a:off x="914399" y="2853368"/>
            <a:ext cx="10363200" cy="3781347"/>
          </a:xfrm>
        </p:spPr>
        <p:txBody>
          <a:bodyPr>
            <a:normAutofit lnSpcReduction="10000"/>
          </a:bodyPr>
          <a:lstStyle/>
          <a:p>
            <a:r>
              <a:rPr lang="en-CA" sz="3200" b="1" dirty="0">
                <a:cs typeface="Consolas" panose="020B0609020204030204" pitchFamily="49" charset="0"/>
              </a:rPr>
              <a:t>Using an entire byte to store the sign for a numeric value (</a:t>
            </a:r>
            <a:r>
              <a:rPr lang="en-CA" sz="3200" b="1" dirty="0">
                <a:latin typeface="Consolas" panose="020B0609020204030204" pitchFamily="49" charset="0"/>
                <a:cs typeface="Consolas" panose="020B0609020204030204" pitchFamily="49" charset="0"/>
              </a:rPr>
              <a:t>+</a:t>
            </a:r>
            <a:r>
              <a:rPr lang="en-CA" sz="3200" b="1" dirty="0">
                <a:cs typeface="Consolas" panose="020B0609020204030204" pitchFamily="49" charset="0"/>
              </a:rPr>
              <a:t> or </a:t>
            </a:r>
            <a:r>
              <a:rPr lang="en-CA" sz="3200" b="1" dirty="0">
                <a:latin typeface="Consolas" panose="020B0609020204030204" pitchFamily="49" charset="0"/>
                <a:cs typeface="Consolas" panose="020B0609020204030204" pitchFamily="49" charset="0"/>
              </a:rPr>
              <a:t>-</a:t>
            </a:r>
            <a:r>
              <a:rPr lang="en-CA" sz="3200" b="1" dirty="0">
                <a:cs typeface="Consolas" panose="020B0609020204030204" pitchFamily="49" charset="0"/>
              </a:rPr>
              <a:t> symbol) is a waste of space</a:t>
            </a:r>
          </a:p>
          <a:p>
            <a:r>
              <a:rPr lang="en-CA" sz="3200" b="1" dirty="0">
                <a:cs typeface="Consolas" panose="020B0609020204030204" pitchFamily="49" charset="0"/>
              </a:rPr>
              <a:t>Two’s complement subtracts the absolute value from the maximum possible value, to get the negative value</a:t>
            </a:r>
          </a:p>
          <a:p>
            <a:r>
              <a:rPr lang="en-CA" sz="3200" b="1" dirty="0">
                <a:cs typeface="Consolas" panose="020B0609020204030204" pitchFamily="49" charset="0"/>
              </a:rPr>
              <a:t>For example, a signed integer value (4 bytes, 32 bits)</a:t>
            </a:r>
            <a:br>
              <a:rPr lang="en-CA" sz="3200" b="1" dirty="0">
                <a:cs typeface="Consolas" panose="020B0609020204030204" pitchFamily="49" charset="0"/>
              </a:rPr>
            </a:br>
            <a:r>
              <a:rPr lang="en-CA" sz="3200" b="1" dirty="0">
                <a:cs typeface="Consolas" panose="020B0609020204030204" pitchFamily="49" charset="0"/>
              </a:rPr>
              <a:t>of </a:t>
            </a:r>
            <a:r>
              <a:rPr lang="en-CA" sz="3200" b="1" dirty="0">
                <a:latin typeface="Consolas" panose="020B0609020204030204" pitchFamily="49" charset="0"/>
                <a:cs typeface="Consolas" panose="020B0609020204030204" pitchFamily="49" charset="0"/>
              </a:rPr>
              <a:t>-2</a:t>
            </a:r>
            <a:r>
              <a:rPr lang="en-CA" sz="3200" b="1" dirty="0">
                <a:cs typeface="Consolas" panose="020B0609020204030204" pitchFamily="49" charset="0"/>
              </a:rPr>
              <a:t>, would be stored as </a:t>
            </a:r>
            <a:r>
              <a:rPr lang="en-CA" sz="3200" b="1" dirty="0">
                <a:latin typeface="Consolas" panose="020B0609020204030204" pitchFamily="49" charset="0"/>
                <a:cs typeface="Consolas" panose="020B0609020204030204" pitchFamily="49" charset="0"/>
              </a:rPr>
              <a:t>2</a:t>
            </a:r>
            <a:r>
              <a:rPr lang="en-CA" sz="3200" b="1" baseline="30000" dirty="0">
                <a:latin typeface="Consolas" panose="020B0609020204030204" pitchFamily="49" charset="0"/>
                <a:cs typeface="Consolas" panose="020B0609020204030204" pitchFamily="49" charset="0"/>
              </a:rPr>
              <a:t>32</a:t>
            </a:r>
            <a:r>
              <a:rPr lang="en-CA" sz="3200" b="1" dirty="0">
                <a:cs typeface="Consolas" panose="020B0609020204030204" pitchFamily="49" charset="0"/>
              </a:rPr>
              <a:t> minus </a:t>
            </a:r>
            <a:r>
              <a:rPr lang="en-CA" sz="3200" b="1" dirty="0">
                <a:latin typeface="Consolas" panose="020B0609020204030204" pitchFamily="49" charset="0"/>
                <a:cs typeface="Consolas" panose="020B0609020204030204" pitchFamily="49" charset="0"/>
              </a:rPr>
              <a:t>2</a:t>
            </a:r>
            <a:r>
              <a:rPr lang="en-CA" sz="3200" b="1" dirty="0">
                <a:cs typeface="Consolas" panose="020B0609020204030204" pitchFamily="49" charset="0"/>
              </a:rPr>
              <a:t>, or </a:t>
            </a:r>
            <a:r>
              <a:rPr lang="en-CA" sz="3200" b="1" dirty="0">
                <a:latin typeface="Consolas" panose="020B0609020204030204" pitchFamily="49" charset="0"/>
                <a:cs typeface="Consolas" panose="020B0609020204030204" pitchFamily="49" charset="0"/>
              </a:rPr>
              <a:t>0xFFFFFFFE</a:t>
            </a:r>
          </a:p>
        </p:txBody>
      </p:sp>
      <p:pic>
        <p:nvPicPr>
          <p:cNvPr id="4" name="Picture 3">
            <a:extLst>
              <a:ext uri="{FF2B5EF4-FFF2-40B4-BE49-F238E27FC236}">
                <a16:creationId xmlns:a16="http://schemas.microsoft.com/office/drawing/2014/main" id="{40C0AC0C-0C7C-9243-A2FC-94888922509C}"/>
              </a:ext>
            </a:extLst>
          </p:cNvPr>
          <p:cNvPicPr>
            <a:picLocks noChangeAspect="1"/>
          </p:cNvPicPr>
          <p:nvPr/>
        </p:nvPicPr>
        <p:blipFill>
          <a:blip r:embed="rId3"/>
          <a:stretch>
            <a:fillRect/>
          </a:stretch>
        </p:blipFill>
        <p:spPr>
          <a:xfrm>
            <a:off x="999460" y="430243"/>
            <a:ext cx="989835" cy="511115"/>
          </a:xfrm>
          <a:prstGeom prst="rect">
            <a:avLst/>
          </a:prstGeom>
        </p:spPr>
      </p:pic>
    </p:spTree>
    <p:extLst>
      <p:ext uri="{BB962C8B-B14F-4D97-AF65-F5344CB8AC3E}">
        <p14:creationId xmlns:p14="http://schemas.microsoft.com/office/powerpoint/2010/main" val="121674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897E-B7A0-6344-9412-92572078E02A}"/>
              </a:ext>
            </a:extLst>
          </p:cNvPr>
          <p:cNvSpPr>
            <a:spLocks noGrp="1"/>
          </p:cNvSpPr>
          <p:nvPr>
            <p:ph type="title"/>
          </p:nvPr>
        </p:nvSpPr>
        <p:spPr/>
        <p:txBody>
          <a:bodyPr>
            <a:normAutofit/>
          </a:bodyPr>
          <a:lstStyle/>
          <a:p>
            <a:r>
              <a:rPr lang="en-CA" sz="2800" dirty="0"/>
              <a:t>Don’t rely on </a:t>
            </a:r>
            <a:r>
              <a:rPr lang="en-CA" sz="2800" dirty="0">
                <a:latin typeface="Consolas" panose="020B0609020204030204" pitchFamily="49" charset="0"/>
                <a:cs typeface="Consolas" panose="020B0609020204030204" pitchFamily="49" charset="0"/>
              </a:rPr>
              <a:t>CAST</a:t>
            </a:r>
            <a:r>
              <a:rPr lang="en-CA" sz="2800" dirty="0"/>
              <a:t> and </a:t>
            </a:r>
            <a:r>
              <a:rPr lang="en-CA" sz="2800" dirty="0">
                <a:latin typeface="Consolas" panose="020B0609020204030204" pitchFamily="49" charset="0"/>
                <a:cs typeface="Consolas" panose="020B0609020204030204" pitchFamily="49" charset="0"/>
              </a:rPr>
              <a:t>VARBINARY</a:t>
            </a:r>
          </a:p>
        </p:txBody>
      </p:sp>
      <p:sp>
        <p:nvSpPr>
          <p:cNvPr id="3" name="Content Placeholder 2">
            <a:extLst>
              <a:ext uri="{FF2B5EF4-FFF2-40B4-BE49-F238E27FC236}">
                <a16:creationId xmlns:a16="http://schemas.microsoft.com/office/drawing/2014/main" id="{15AD56A3-9FD3-7A44-8FDF-95B09FE03AE1}"/>
              </a:ext>
            </a:extLst>
          </p:cNvPr>
          <p:cNvSpPr>
            <a:spLocks noGrp="1"/>
          </p:cNvSpPr>
          <p:nvPr>
            <p:ph idx="1"/>
          </p:nvPr>
        </p:nvSpPr>
        <p:spPr>
          <a:xfrm>
            <a:off x="914399" y="2853369"/>
            <a:ext cx="10363200" cy="3791980"/>
          </a:xfrm>
        </p:spPr>
        <p:txBody>
          <a:bodyPr>
            <a:normAutofit/>
          </a:bodyPr>
          <a:lstStyle/>
          <a:p>
            <a:r>
              <a:rPr lang="en-CA" sz="3200" b="1" dirty="0"/>
              <a:t>Converting a value to </a:t>
            </a:r>
            <a:r>
              <a:rPr lang="en-CA" sz="3200" b="1" dirty="0">
                <a:latin typeface="Consolas" panose="020B0609020204030204" pitchFamily="49" charset="0"/>
                <a:cs typeface="Consolas" panose="020B0609020204030204" pitchFamily="49" charset="0"/>
              </a:rPr>
              <a:t>VARBINARY</a:t>
            </a:r>
            <a:r>
              <a:rPr lang="en-CA" sz="3200" b="1" dirty="0"/>
              <a:t> does not always produce the same output as the stored data type</a:t>
            </a:r>
          </a:p>
          <a:p>
            <a:r>
              <a:rPr lang="en-CA" sz="3200" b="1" dirty="0"/>
              <a:t>Sometimes metadata is encoded in the value</a:t>
            </a:r>
          </a:p>
          <a:p>
            <a:r>
              <a:rPr lang="en-CA" sz="3200" b="1" dirty="0"/>
              <a:t>Sometimes little endian isn’t what you see</a:t>
            </a:r>
          </a:p>
          <a:p>
            <a:r>
              <a:rPr lang="en-CA" sz="3200" b="1" dirty="0"/>
              <a:t>It’s still useful for checking your work</a:t>
            </a:r>
          </a:p>
        </p:txBody>
      </p:sp>
      <p:pic>
        <p:nvPicPr>
          <p:cNvPr id="4" name="Picture 3">
            <a:extLst>
              <a:ext uri="{FF2B5EF4-FFF2-40B4-BE49-F238E27FC236}">
                <a16:creationId xmlns:a16="http://schemas.microsoft.com/office/drawing/2014/main" id="{FF3FB3DE-E843-464B-9D4D-E82B972E43CB}"/>
              </a:ext>
            </a:extLst>
          </p:cNvPr>
          <p:cNvPicPr>
            <a:picLocks noChangeAspect="1"/>
          </p:cNvPicPr>
          <p:nvPr/>
        </p:nvPicPr>
        <p:blipFill>
          <a:blip r:embed="rId2"/>
          <a:stretch>
            <a:fillRect/>
          </a:stretch>
        </p:blipFill>
        <p:spPr>
          <a:xfrm>
            <a:off x="999460" y="430243"/>
            <a:ext cx="989835" cy="511115"/>
          </a:xfrm>
          <a:prstGeom prst="rect">
            <a:avLst/>
          </a:prstGeom>
        </p:spPr>
      </p:pic>
    </p:spTree>
    <p:extLst>
      <p:ext uri="{BB962C8B-B14F-4D97-AF65-F5344CB8AC3E}">
        <p14:creationId xmlns:p14="http://schemas.microsoft.com/office/powerpoint/2010/main" val="337999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72BA-A571-8A45-8E56-F0D3433C0967}"/>
              </a:ext>
            </a:extLst>
          </p:cNvPr>
          <p:cNvSpPr>
            <a:spLocks noGrp="1"/>
          </p:cNvSpPr>
          <p:nvPr>
            <p:ph type="title"/>
          </p:nvPr>
        </p:nvSpPr>
        <p:spPr/>
        <p:txBody>
          <a:bodyPr>
            <a:normAutofit/>
          </a:bodyPr>
          <a:lstStyle/>
          <a:p>
            <a:r>
              <a:rPr lang="en-CA" sz="2800" dirty="0"/>
              <a:t>Data types we’re looking at today</a:t>
            </a:r>
          </a:p>
        </p:txBody>
      </p:sp>
      <p:sp>
        <p:nvSpPr>
          <p:cNvPr id="3" name="Content Placeholder 2">
            <a:extLst>
              <a:ext uri="{FF2B5EF4-FFF2-40B4-BE49-F238E27FC236}">
                <a16:creationId xmlns:a16="http://schemas.microsoft.com/office/drawing/2014/main" id="{47059C82-12AD-9D45-9FE4-8BFDAA2060BA}"/>
              </a:ext>
            </a:extLst>
          </p:cNvPr>
          <p:cNvSpPr>
            <a:spLocks noGrp="1"/>
          </p:cNvSpPr>
          <p:nvPr>
            <p:ph idx="1"/>
          </p:nvPr>
        </p:nvSpPr>
        <p:spPr>
          <a:xfrm>
            <a:off x="914399" y="2853368"/>
            <a:ext cx="10363200" cy="3705087"/>
          </a:xfrm>
        </p:spPr>
        <p:txBody>
          <a:bodyPr>
            <a:noAutofit/>
          </a:bodyPr>
          <a:lstStyle/>
          <a:p>
            <a:r>
              <a:rPr lang="en-CA" sz="3200" b="1" dirty="0"/>
              <a:t>Character strings (</a:t>
            </a:r>
            <a:r>
              <a:rPr lang="en-CA" sz="3200" b="1" dirty="0">
                <a:latin typeface="Consolas" panose="020B0609020204030204" pitchFamily="49" charset="0"/>
                <a:cs typeface="Consolas" panose="020B0609020204030204" pitchFamily="49" charset="0"/>
              </a:rPr>
              <a:t>CHAR</a:t>
            </a:r>
            <a:r>
              <a:rPr lang="en-CA" sz="3200" b="1" dirty="0"/>
              <a:t>, </a:t>
            </a:r>
            <a:r>
              <a:rPr lang="en-CA" sz="3200" b="1" dirty="0">
                <a:latin typeface="Consolas" panose="020B0609020204030204" pitchFamily="49" charset="0"/>
                <a:cs typeface="Consolas" panose="020B0609020204030204" pitchFamily="49" charset="0"/>
              </a:rPr>
              <a:t>NCHAR</a:t>
            </a:r>
            <a:r>
              <a:rPr lang="en-CA" sz="3200" b="1" dirty="0"/>
              <a:t>, </a:t>
            </a:r>
            <a:r>
              <a:rPr lang="en-CA" sz="3200" b="1" dirty="0">
                <a:latin typeface="Consolas" panose="020B0609020204030204" pitchFamily="49" charset="0"/>
                <a:cs typeface="Consolas" panose="020B0609020204030204" pitchFamily="49" charset="0"/>
              </a:rPr>
              <a:t>VARCHAR</a:t>
            </a:r>
            <a:r>
              <a:rPr lang="en-CA" sz="3200" b="1" dirty="0"/>
              <a:t>, </a:t>
            </a:r>
            <a:r>
              <a:rPr lang="en-CA" sz="3200" b="1" dirty="0">
                <a:latin typeface="Consolas" panose="020B0609020204030204" pitchFamily="49" charset="0"/>
                <a:cs typeface="Consolas" panose="020B0609020204030204" pitchFamily="49" charset="0"/>
              </a:rPr>
              <a:t>NVARCHAR</a:t>
            </a:r>
            <a:r>
              <a:rPr lang="en-CA" sz="3200" b="1" dirty="0"/>
              <a:t>)</a:t>
            </a:r>
          </a:p>
          <a:p>
            <a:r>
              <a:rPr lang="en-CA" sz="3200" b="1" dirty="0"/>
              <a:t>Numerics (exact and approximate)</a:t>
            </a:r>
          </a:p>
          <a:p>
            <a:r>
              <a:rPr lang="en-CA" sz="3200" b="1" dirty="0"/>
              <a:t>Dates and times (pre and post 2008 style)</a:t>
            </a:r>
          </a:p>
          <a:p>
            <a:r>
              <a:rPr lang="en-CA" sz="3200" b="1" dirty="0"/>
              <a:t>GUIDs (</a:t>
            </a:r>
            <a:r>
              <a:rPr lang="en-CA" sz="3200" b="1" dirty="0">
                <a:latin typeface="Consolas" panose="020B0609020204030204" pitchFamily="49" charset="0"/>
                <a:cs typeface="Consolas" panose="020B0609020204030204" pitchFamily="49" charset="0"/>
              </a:rPr>
              <a:t>UNIQUEIDENTIFIER</a:t>
            </a:r>
            <a:r>
              <a:rPr lang="en-CA" sz="3200" b="1" dirty="0"/>
              <a:t>)</a:t>
            </a:r>
          </a:p>
          <a:p>
            <a:r>
              <a:rPr lang="en-CA" sz="3200" b="1" dirty="0"/>
              <a:t>Bonus round (</a:t>
            </a:r>
            <a:r>
              <a:rPr lang="en-CA" sz="3200" b="1" dirty="0">
                <a:latin typeface="Consolas" panose="020B0609020204030204" pitchFamily="49" charset="0"/>
                <a:cs typeface="Consolas" panose="020B0609020204030204" pitchFamily="49" charset="0"/>
              </a:rPr>
              <a:t>SQL_VARIANT</a:t>
            </a:r>
            <a:r>
              <a:rPr lang="en-CA" sz="3200" b="1" dirty="0"/>
              <a:t> and </a:t>
            </a:r>
            <a:r>
              <a:rPr lang="en-CA" sz="3200" b="1" dirty="0">
                <a:latin typeface="Consolas" panose="020B0609020204030204" pitchFamily="49" charset="0"/>
                <a:cs typeface="Consolas" panose="020B0609020204030204" pitchFamily="49" charset="0"/>
              </a:rPr>
              <a:t>BIT</a:t>
            </a:r>
            <a:r>
              <a:rPr lang="en-CA" sz="3200" b="1" dirty="0"/>
              <a:t>)</a:t>
            </a:r>
          </a:p>
        </p:txBody>
      </p:sp>
      <p:pic>
        <p:nvPicPr>
          <p:cNvPr id="4" name="Picture 3">
            <a:extLst>
              <a:ext uri="{FF2B5EF4-FFF2-40B4-BE49-F238E27FC236}">
                <a16:creationId xmlns:a16="http://schemas.microsoft.com/office/drawing/2014/main" id="{039E9768-EB5A-9A4A-8588-B0A8439CA431}"/>
              </a:ext>
            </a:extLst>
          </p:cNvPr>
          <p:cNvPicPr>
            <a:picLocks noChangeAspect="1"/>
          </p:cNvPicPr>
          <p:nvPr/>
        </p:nvPicPr>
        <p:blipFill>
          <a:blip r:embed="rId3"/>
          <a:stretch>
            <a:fillRect/>
          </a:stretch>
        </p:blipFill>
        <p:spPr>
          <a:xfrm>
            <a:off x="999460" y="430243"/>
            <a:ext cx="989835" cy="511115"/>
          </a:xfrm>
          <a:prstGeom prst="rect">
            <a:avLst/>
          </a:prstGeom>
        </p:spPr>
      </p:pic>
    </p:spTree>
    <p:extLst>
      <p:ext uri="{BB962C8B-B14F-4D97-AF65-F5344CB8AC3E}">
        <p14:creationId xmlns:p14="http://schemas.microsoft.com/office/powerpoint/2010/main" val="274221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10627</TotalTime>
  <Words>2991</Words>
  <Application>Microsoft Macintosh PowerPoint</Application>
  <PresentationFormat>Widescreen</PresentationFormat>
  <Paragraphs>468</Paragraphs>
  <Slides>66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Consolas</vt:lpstr>
      <vt:lpstr>Grandview Display</vt:lpstr>
      <vt:lpstr>inherit</vt:lpstr>
      <vt:lpstr>DashVTI</vt:lpstr>
      <vt:lpstr>How does SQL Server store that data type?</vt:lpstr>
      <vt:lpstr>About Randolph West</vt:lpstr>
      <vt:lpstr>The basics of binary (1/2)</vt:lpstr>
      <vt:lpstr>The basics of binary (2/2)</vt:lpstr>
      <vt:lpstr>Which end of the egg do you crack open?</vt:lpstr>
      <vt:lpstr>Little endian explained for the 21st century</vt:lpstr>
      <vt:lpstr>It also helps to know two’s complement</vt:lpstr>
      <vt:lpstr>Don’t rely on CAST and VARBINARY</vt:lpstr>
      <vt:lpstr>Data types we’re looking at today</vt:lpstr>
      <vt:lpstr>Caveats for this session</vt:lpstr>
      <vt:lpstr>Everybody get down</vt:lpstr>
      <vt:lpstr>What a data page looks like</vt:lpstr>
      <vt:lpstr>Walkthrough</vt:lpstr>
      <vt:lpstr>Looking at a data page with a hex editor</vt:lpstr>
      <vt:lpstr>Looking at a data page header (first 96 bytes)</vt:lpstr>
      <vt:lpstr>Looking at a slot array (end of the page)</vt:lpstr>
      <vt:lpstr>The structure of a data row (1/2)</vt:lpstr>
      <vt:lpstr>The structure of a data row (2/2)</vt:lpstr>
      <vt:lpstr>TagA (the first byte of the row header)</vt:lpstr>
      <vt:lpstr>Viewing two rows of data in hexadecimal</vt:lpstr>
      <vt:lpstr>The null bitmap offset (bytes 2-3 in the row header)</vt:lpstr>
      <vt:lpstr>Getting the column count (including variable-length columns)</vt:lpstr>
      <vt:lpstr>Getting the variable-length column offset</vt:lpstr>
      <vt:lpstr>The fixed-length portion of the row (or, everything before the column count)</vt:lpstr>
      <vt:lpstr>The fixed-length portion of the row (the first column – let’s guess)</vt:lpstr>
      <vt:lpstr>The fixed-length portion of the row (the first column – let’s guess)</vt:lpstr>
      <vt:lpstr>The fixed-length portion of the row (the second column – let’s guess)</vt:lpstr>
      <vt:lpstr>The fixed-length portion of the row (the second column – let’s guess)</vt:lpstr>
      <vt:lpstr>The fixed-length portion of the row (the second column – let’s guess)</vt:lpstr>
      <vt:lpstr>The variable-length portion of the row (the third column – let’s guess)</vt:lpstr>
      <vt:lpstr>The variable-length portion of the row (the third column – let’s guess)</vt:lpstr>
      <vt:lpstr>The variable-length portion of the row (the third column – let’s guess)</vt:lpstr>
      <vt:lpstr>PowerPoint Presentation</vt:lpstr>
      <vt:lpstr>The funny thing about using a hex editor</vt:lpstr>
      <vt:lpstr>Using DBCC PAGE (1/2)</vt:lpstr>
      <vt:lpstr>Using DBCC PAGE (2/2)</vt:lpstr>
      <vt:lpstr>Character strings</vt:lpstr>
      <vt:lpstr>A-B-C: Always Be Collatin’</vt:lpstr>
      <vt:lpstr>After all that stuff about collation …</vt:lpstr>
      <vt:lpstr>Numbers (exact &amp; approximate)</vt:lpstr>
      <vt:lpstr>Integers</vt:lpstr>
      <vt:lpstr>Fixed-precision numeric / decimal</vt:lpstr>
      <vt:lpstr>For example, 4513.19 as DECIMAL</vt:lpstr>
      <vt:lpstr>Approximate numerics</vt:lpstr>
      <vt:lpstr>How SQL Server stores a floating point value</vt:lpstr>
      <vt:lpstr>Floating points, continued (1/2)</vt:lpstr>
      <vt:lpstr>Floating points, continued (2/2)</vt:lpstr>
      <vt:lpstr>Dates and times</vt:lpstr>
      <vt:lpstr>Dates and times in SQL Server</vt:lpstr>
      <vt:lpstr>Let’s talk about the date in DATETIME</vt:lpstr>
      <vt:lpstr>Let’s talk about the time in DATETIME</vt:lpstr>
      <vt:lpstr>Let’s talk about DATE</vt:lpstr>
      <vt:lpstr>Let’s talk about TIME</vt:lpstr>
      <vt:lpstr>Let’s talk about DATETIME2</vt:lpstr>
      <vt:lpstr>For example: 2020-04-22 10:05:09.3427651  </vt:lpstr>
      <vt:lpstr>Let’s talk about DATETIMEOFFSET</vt:lpstr>
      <vt:lpstr>GUIDs</vt:lpstr>
      <vt:lpstr>Globally unique identifiers (1/2)</vt:lpstr>
      <vt:lpstr>Globally unique identifiers (2/2)</vt:lpstr>
      <vt:lpstr>CC05E271-BACF-4472-901C-957568484405</vt:lpstr>
      <vt:lpstr>CC05E271-BACF-4472-901C-957568484405</vt:lpstr>
      <vt:lpstr>Bonus round</vt:lpstr>
      <vt:lpstr>SQL_VARIANT is a chimera</vt:lpstr>
      <vt:lpstr>SQL_VARIANT continued (1/2)</vt:lpstr>
      <vt:lpstr>SQL_VARIANT continued (2/2)</vt:lpstr>
      <vt:lpstr>Let’s finish with the BIT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SQL Server store that data type?</dc:title>
  <dc:subject/>
  <dc:creator>Randolph West</dc:creator>
  <cp:keywords/>
  <dc:description/>
  <cp:lastModifiedBy>Randolph West</cp:lastModifiedBy>
  <cp:revision>283</cp:revision>
  <dcterms:created xsi:type="dcterms:W3CDTF">2021-06-14T00:31:01Z</dcterms:created>
  <dcterms:modified xsi:type="dcterms:W3CDTF">2021-08-03T17:22:09Z</dcterms:modified>
  <cp:category/>
</cp:coreProperties>
</file>